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ico eugeniu" initials="be" lastIdx="1" clrIdx="0">
    <p:extLst>
      <p:ext uri="{19B8F6BF-5375-455C-9EA6-DF929625EA0E}">
        <p15:presenceInfo xmlns:p15="http://schemas.microsoft.com/office/powerpoint/2012/main" userId="92193a29995220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A84"/>
    <a:srgbClr val="2E5652"/>
    <a:srgbClr val="B9DCD8"/>
    <a:srgbClr val="000000"/>
    <a:srgbClr val="101214"/>
    <a:srgbClr val="49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A4AD-1817-4B17-8EE8-74E10242D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07E38-76B3-47E0-8C42-66C8D3B03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EFE8A-E44A-4D18-83C8-C668B73F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319A-A36A-41A7-B8CC-DB0A380D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7D0E-4D7D-4212-B5BF-F3422D5C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7F8E-6FBD-48BD-9598-170147CD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3A10C-DD81-4C1F-B499-B11AB114F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9D0CF-63FA-41CD-8235-FEC01DAA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EBA19-5BE9-4C57-8691-38F7522C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4DE1-257C-4657-B045-A2B551B0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7D865-4C08-4D2D-BC0D-C59FA2B5E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0E74-31C6-4EDB-815E-40C3C379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94CF-AC9B-4732-A1F0-8DA7A0AA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A4F6-DB5E-4DA4-BDB8-85214611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55D6-FFBF-4A8E-BEBE-957B007E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5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489F-AD8A-4CDB-B55F-B97DD783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FCC0-ADDB-43FF-BD1F-F42F2DFA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C29F-1C38-4F53-8DE8-DE9BE1E9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8F1E-6D3A-46BC-AF26-A300CE66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001A-D6A4-4734-B40E-9F1322AC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DA39-435B-4D39-8119-3DB2EAB8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113E-FCC1-45BF-B737-CA924145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B1DF-533A-445D-8B33-6C2656D0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30C3-9B6C-45E6-BEFC-E9C3D01A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0B6B-A249-45EE-B3FD-3EECE7DD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9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F922-6046-445E-B5E0-4E0DB148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20A8-ED4B-4EC0-A421-67F142E4C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21D85-7DCA-4114-964C-C9B037FB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52C4C-D5FE-4D74-A32A-551192F9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3C70-AA83-4C0E-A541-883831BD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252DC-35A4-4289-BA8D-3BFADB86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125C-74D9-40E8-9A37-B34DB082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57291-8B32-4F93-B67B-ABA80166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DDB26-BDB5-4AD4-9680-85B9D594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6DC2A-F542-4897-9CDD-533C85E4A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6FE0B-EB2B-4853-BFF6-77E07F496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CC039-F550-4712-9EA6-C986A6A9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2BDFD-E8D4-4228-A5FF-C82FB94B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881A8-339F-4931-A5D4-2C5CB852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1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A97F-F6B9-40CC-996E-271F1051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52242-D2C1-4E19-BC16-EEAEE5DA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1A5F9-DA23-481B-B902-282B2DFC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B54DE-ADF2-42E3-9DC8-B5D53F6B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9B110-3095-45A8-B55E-AA2EA11E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2E8D4-8749-4AA4-986D-63A397C7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D7D87-0158-4409-AC24-D5DFBC92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EDCB-4D74-406A-A677-BE637819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8EDC-DD27-40F8-B558-4DF6328C4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66CB7-8258-427C-848D-20EC7CE34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D61E-9A96-4351-8AF7-90D3EEA4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07C52-66ED-48DB-9C87-12FF6D92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DD053-CF55-478E-B08F-A970934F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A602-1081-4365-9422-A5262F46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85DC4-87AB-48F7-89D2-B238A75F0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F39B2-E030-4EE5-80E9-B8408D8C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B05C2-8E4A-488C-815D-350898A6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3609-23AF-40C9-98E1-CB22231B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A91D-6BFD-4B4E-853E-2AF86CEC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D8E2F-91CF-4B7D-858F-058A44D9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7282-9BC3-439D-95FC-43CFEDF9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689D-5E8E-4FA0-BB9C-E260A42A2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D114-0260-4A60-A7C9-172022AFED3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5D89-7A34-4BAB-87D6-72DF0ABAE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25E1-B248-4E4E-9602-5319DB3B2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7179-2F67-4FD7-AF8A-2BA0B5B4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7E30-2FE0-41E5-9FAA-485CEBDD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67" y="921628"/>
            <a:ext cx="4311942" cy="1488235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Web Testing</a:t>
            </a:r>
            <a:br>
              <a:rPr lang="en-US" sz="6000" dirty="0">
                <a:solidFill>
                  <a:schemeClr val="accent5">
                    <a:lumMod val="50000"/>
                  </a:schemeClr>
                </a:solidFill>
                <a:latin typeface="Bauhaus 93" panose="04030905020B02020C02" pitchFamily="82" charset="0"/>
              </a:rPr>
            </a:br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Bauhaus 93" panose="04030905020B02020C02" pitchFamily="82" charset="0"/>
              </a:rPr>
              <a:t>  </a:t>
            </a:r>
            <a:endParaRPr lang="en-US" sz="6000" dirty="0">
              <a:solidFill>
                <a:schemeClr val="accent5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6D49C87-F12C-41FB-A949-397D3713E0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801924"/>
            <a:ext cx="12192000" cy="4056076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23468-6F11-4774-AAFD-22AE2DC5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259" y="193415"/>
            <a:ext cx="1239082" cy="10313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DE6E1E-D611-48B2-B765-732F2EF3C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902" y="111785"/>
            <a:ext cx="838282" cy="8098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D98BF3-3B0C-48E2-B917-A8C7B922B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502" y="927857"/>
            <a:ext cx="760156" cy="5906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D15AE-6691-431F-9640-6DC8A0A147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304" y="1569581"/>
            <a:ext cx="760156" cy="5906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19A9C31-C2D3-4348-8CF8-35F21D522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110" y="1533224"/>
            <a:ext cx="838281" cy="573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17FA1-FABD-48C7-9DB2-5F1538314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8562" y="759738"/>
            <a:ext cx="3703438" cy="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9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3D88E73-31CC-434E-95E5-0DB4963E89E7}"/>
              </a:ext>
            </a:extLst>
          </p:cNvPr>
          <p:cNvSpPr/>
          <p:nvPr/>
        </p:nvSpPr>
        <p:spPr>
          <a:xfrm rot="700454">
            <a:off x="1310269" y="1586767"/>
            <a:ext cx="4118146" cy="2529624"/>
          </a:xfrm>
          <a:prstGeom prst="triangle">
            <a:avLst/>
          </a:prstGeom>
          <a:solidFill>
            <a:srgbClr val="2E5652">
              <a:alpha val="50196"/>
            </a:srgbClr>
          </a:solidFill>
          <a:ln w="38100">
            <a:solidFill>
              <a:srgbClr val="2E565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B7EA4BD-AABB-4AEA-9181-50D39327A2B5}"/>
              </a:ext>
            </a:extLst>
          </p:cNvPr>
          <p:cNvSpPr>
            <a:spLocks noChangeAspect="1"/>
          </p:cNvSpPr>
          <p:nvPr/>
        </p:nvSpPr>
        <p:spPr>
          <a:xfrm>
            <a:off x="4501822" y="2299781"/>
            <a:ext cx="2263363" cy="2025928"/>
          </a:xfrm>
          <a:prstGeom prst="hexagon">
            <a:avLst/>
          </a:prstGeom>
          <a:solidFill>
            <a:srgbClr val="228A84">
              <a:alpha val="50196"/>
            </a:srgbClr>
          </a:solidFill>
          <a:ln w="38100">
            <a:solidFill>
              <a:srgbClr val="2E565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A3C74EF8-B317-4AC5-945A-DAEC8B2A5669}"/>
              </a:ext>
            </a:extLst>
          </p:cNvPr>
          <p:cNvSpPr/>
          <p:nvPr/>
        </p:nvSpPr>
        <p:spPr>
          <a:xfrm>
            <a:off x="6434365" y="2805545"/>
            <a:ext cx="3087771" cy="1246909"/>
          </a:xfrm>
          <a:prstGeom prst="flowChartInputOutput">
            <a:avLst/>
          </a:prstGeom>
          <a:solidFill>
            <a:srgbClr val="2E5652">
              <a:alpha val="50196"/>
            </a:srgbClr>
          </a:solidFill>
          <a:ln w="38100">
            <a:solidFill>
              <a:srgbClr val="2E5652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EDF1FF-1B46-4392-A034-A88D36E66761}"/>
              </a:ext>
            </a:extLst>
          </p:cNvPr>
          <p:cNvSpPr/>
          <p:nvPr/>
        </p:nvSpPr>
        <p:spPr>
          <a:xfrm rot="21178342">
            <a:off x="4827108" y="4570186"/>
            <a:ext cx="1801299" cy="969401"/>
          </a:xfrm>
          <a:prstGeom prst="roundRect">
            <a:avLst/>
          </a:prstGeom>
          <a:solidFill>
            <a:srgbClr val="B9DCD8"/>
          </a:solidFill>
          <a:ln w="28575">
            <a:solidFill>
              <a:srgbClr val="2E56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B1C7B8-96CB-40AB-9CBF-EF0EA26C7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173" y="2957643"/>
            <a:ext cx="743665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swald" panose="00000500000000000000" pitchFamily="2" charset="-52"/>
              </a:rPr>
              <a:t>Thank</a:t>
            </a:r>
            <a:r>
              <a:rPr kumimoji="0" lang="en-US" altLang="ru-RU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swald" panose="00000500000000000000" pitchFamily="2" charset="-52"/>
              </a:rPr>
              <a:t> you</a:t>
            </a:r>
            <a: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swald" panose="00000500000000000000" pitchFamily="2" charset="-52"/>
              </a:rPr>
              <a:t> for your attention </a:t>
            </a:r>
            <a:endParaRPr kumimoji="0" lang="en-US" altLang="ru-RU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swald" panose="00000500000000000000" pitchFamily="2" charset="-5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5400" dirty="0">
              <a:solidFill>
                <a:schemeClr val="bg1"/>
              </a:solidFill>
              <a:latin typeface="oswald" panose="00000500000000000000" pitchFamily="2" charset="-5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5400" dirty="0">
                <a:solidFill>
                  <a:schemeClr val="bg1"/>
                </a:solidFill>
                <a:latin typeface="oswald" panose="00000500000000000000" pitchFamily="2" charset="-52"/>
              </a:rPr>
              <a:t>Q/A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swald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6441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2F17-7CF9-4BC6-A8C8-FCDFC1D7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44" y="286026"/>
            <a:ext cx="5340608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Site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2B95B-A6D2-4DA1-A9A5-FD84DABDF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44" y="1806725"/>
            <a:ext cx="1371791" cy="428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1F390-3230-40C4-BB8E-E5B13D54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77" y="4466688"/>
            <a:ext cx="1428949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32150-5F87-4DCD-A2DD-1B2DB5736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18" y="2349275"/>
            <a:ext cx="1352739" cy="419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661ECD-CA96-49E0-A874-779F2E7C6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29" y="3946790"/>
            <a:ext cx="1590897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7D1E44-B661-4531-B0AB-AA1ABC2A8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329" y="4998567"/>
            <a:ext cx="1448002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024857-A53A-450F-A7E0-FDCF89A1D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540" y="3417366"/>
            <a:ext cx="1629002" cy="419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DE871F-12FF-413E-A3CE-997C446B36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329" y="2884926"/>
            <a:ext cx="1371791" cy="4382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FF91-0FE8-483A-B4BD-BA72A740EB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8324" y="595762"/>
            <a:ext cx="3143689" cy="657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19B806-CA9A-4C87-AE6E-B4252D2C34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675659"/>
            <a:ext cx="12192000" cy="11823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25F604-60F9-4B71-B8E5-DD6CE4DE9F4E}"/>
              </a:ext>
            </a:extLst>
          </p:cNvPr>
          <p:cNvSpPr txBox="1"/>
          <p:nvPr/>
        </p:nvSpPr>
        <p:spPr>
          <a:xfrm>
            <a:off x="8746250" y="1780421"/>
            <a:ext cx="38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| Legal shop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B3F10-FCA2-4DC1-A458-6E3D4C1A566C}"/>
              </a:ext>
            </a:extLst>
          </p:cNvPr>
          <p:cNvSpPr txBox="1"/>
          <p:nvPr/>
        </p:nvSpPr>
        <p:spPr>
          <a:xfrm>
            <a:off x="8746249" y="2444778"/>
            <a:ext cx="349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| Europe shop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A8CE47-218C-442D-B636-0693F8CA354A}"/>
              </a:ext>
            </a:extLst>
          </p:cNvPr>
          <p:cNvSpPr txBox="1"/>
          <p:nvPr/>
        </p:nvSpPr>
        <p:spPr>
          <a:xfrm>
            <a:off x="8746250" y="3115860"/>
            <a:ext cx="412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| Delivery 4-7 days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FA8E4-7C18-41A4-9E9C-E31DF876C95D}"/>
              </a:ext>
            </a:extLst>
          </p:cNvPr>
          <p:cNvSpPr txBox="1"/>
          <p:nvPr/>
        </p:nvSpPr>
        <p:spPr>
          <a:xfrm>
            <a:off x="8746250" y="3786942"/>
            <a:ext cx="412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| 100% PRIVACY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83BD4D8-85E8-4774-9EE0-2477BDDB5925}"/>
              </a:ext>
            </a:extLst>
          </p:cNvPr>
          <p:cNvSpPr/>
          <p:nvPr/>
        </p:nvSpPr>
        <p:spPr>
          <a:xfrm>
            <a:off x="3513876" y="1399309"/>
            <a:ext cx="3540147" cy="3100089"/>
          </a:xfrm>
          <a:prstGeom prst="hexagon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2A305F9-F315-4965-86AC-D6CFF6869132}"/>
              </a:ext>
            </a:extLst>
          </p:cNvPr>
          <p:cNvSpPr/>
          <p:nvPr/>
        </p:nvSpPr>
        <p:spPr>
          <a:xfrm>
            <a:off x="5550527" y="462761"/>
            <a:ext cx="1523962" cy="1416288"/>
          </a:xfrm>
          <a:prstGeom prst="hexagon">
            <a:avLst/>
          </a:prstGeom>
          <a:solidFill>
            <a:srgbClr val="B9DCD8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D21C276-7FB3-497C-8758-3BCF289ACD8B}"/>
              </a:ext>
            </a:extLst>
          </p:cNvPr>
          <p:cNvSpPr/>
          <p:nvPr/>
        </p:nvSpPr>
        <p:spPr>
          <a:xfrm>
            <a:off x="6687746" y="3508840"/>
            <a:ext cx="1588169" cy="1425922"/>
          </a:xfrm>
          <a:prstGeom prst="hexagon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6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5D0AEEE5-DA46-49EC-BFB2-ED6F34275B31}"/>
              </a:ext>
            </a:extLst>
          </p:cNvPr>
          <p:cNvSpPr/>
          <p:nvPr/>
        </p:nvSpPr>
        <p:spPr>
          <a:xfrm>
            <a:off x="94575" y="3100709"/>
            <a:ext cx="3347207" cy="2766610"/>
          </a:xfrm>
          <a:prstGeom prst="hexagon">
            <a:avLst/>
          </a:prstGeom>
          <a:solidFill>
            <a:srgbClr val="2E5652"/>
          </a:solidFill>
          <a:ln w="28575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swald" panose="00000500000000000000" pitchFamily="2" charset="-52"/>
              </a:rPr>
              <a:t>Testing </a:t>
            </a: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oswald" panose="00000500000000000000" pitchFamily="2" charset="-52"/>
              </a:rPr>
              <a:t>Aproach</a:t>
            </a:r>
            <a:endParaRPr lang="ru-RU" sz="4000" dirty="0">
              <a:solidFill>
                <a:schemeClr val="bg1"/>
              </a:solidFill>
              <a:latin typeface="oswald" panose="00000500000000000000" pitchFamily="2" charset="-52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31B7DD0-3EE2-4FC1-905E-7947A47A8355}"/>
              </a:ext>
            </a:extLst>
          </p:cNvPr>
          <p:cNvSpPr/>
          <p:nvPr/>
        </p:nvSpPr>
        <p:spPr>
          <a:xfrm>
            <a:off x="3004325" y="2196272"/>
            <a:ext cx="2112264" cy="1828800"/>
          </a:xfrm>
          <a:prstGeom prst="hexagon">
            <a:avLst/>
          </a:prstGeom>
          <a:solidFill>
            <a:srgbClr val="228A84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-52"/>
              </a:rPr>
              <a:t>Compatibility Testing  </a:t>
            </a:r>
            <a:endParaRPr lang="ru-RU" sz="1600" dirty="0">
              <a:latin typeface="oswald" panose="00000500000000000000" pitchFamily="2" charset="-52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7F9952D-6F03-4FD8-8D7D-39AAA84F657E}"/>
              </a:ext>
            </a:extLst>
          </p:cNvPr>
          <p:cNvSpPr/>
          <p:nvPr/>
        </p:nvSpPr>
        <p:spPr>
          <a:xfrm>
            <a:off x="3005528" y="337007"/>
            <a:ext cx="2112264" cy="1828800"/>
          </a:xfrm>
          <a:prstGeom prst="hexagon">
            <a:avLst/>
          </a:prstGeom>
          <a:solidFill>
            <a:srgbClr val="228A84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-52"/>
              </a:rPr>
              <a:t>Positive and Negative</a:t>
            </a:r>
            <a:endParaRPr lang="ru-RU" sz="1600" dirty="0">
              <a:latin typeface="oswald" panose="00000500000000000000" pitchFamily="2" charset="-52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7F97159-4B96-49E9-8F24-B3AEC5161B27}"/>
              </a:ext>
            </a:extLst>
          </p:cNvPr>
          <p:cNvSpPr/>
          <p:nvPr/>
        </p:nvSpPr>
        <p:spPr>
          <a:xfrm>
            <a:off x="4678530" y="3114156"/>
            <a:ext cx="2112264" cy="1828800"/>
          </a:xfrm>
          <a:prstGeom prst="hexagon">
            <a:avLst/>
          </a:prstGeom>
          <a:solidFill>
            <a:srgbClr val="228A84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-52"/>
              </a:rPr>
              <a:t>Test </a:t>
            </a:r>
            <a:r>
              <a:rPr lang="en-US" sz="1600" dirty="0" err="1">
                <a:latin typeface="oswald" panose="00000500000000000000" pitchFamily="2" charset="-52"/>
              </a:rPr>
              <a:t>Raport</a:t>
            </a:r>
            <a:br>
              <a:rPr lang="en-US" sz="1600" dirty="0">
                <a:latin typeface="oswald" panose="00000500000000000000" pitchFamily="2" charset="-52"/>
              </a:rPr>
            </a:br>
            <a:r>
              <a:rPr lang="en-US" sz="1600" dirty="0">
                <a:latin typeface="oswald" panose="00000500000000000000" pitchFamily="2" charset="-52"/>
              </a:rPr>
              <a:t>Test Data Set</a:t>
            </a:r>
            <a:endParaRPr lang="ru-RU" sz="1600" dirty="0">
              <a:latin typeface="oswald" panose="00000500000000000000" pitchFamily="2" charset="-52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68043AC-3866-41D4-98AA-68CFB6F5D8DC}"/>
              </a:ext>
            </a:extLst>
          </p:cNvPr>
          <p:cNvSpPr/>
          <p:nvPr/>
        </p:nvSpPr>
        <p:spPr>
          <a:xfrm>
            <a:off x="6352735" y="2186375"/>
            <a:ext cx="2112264" cy="1828800"/>
          </a:xfrm>
          <a:prstGeom prst="hexagon">
            <a:avLst/>
          </a:prstGeom>
          <a:solidFill>
            <a:srgbClr val="228A84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-52"/>
              </a:rPr>
              <a:t>Performance </a:t>
            </a:r>
            <a:br>
              <a:rPr lang="en-US" sz="1600" dirty="0">
                <a:latin typeface="oswald" panose="00000500000000000000" pitchFamily="2" charset="-52"/>
              </a:rPr>
            </a:br>
            <a:r>
              <a:rPr lang="en-US" sz="1600" dirty="0">
                <a:latin typeface="oswald" panose="00000500000000000000" pitchFamily="2" charset="-52"/>
              </a:rPr>
              <a:t>Testing</a:t>
            </a:r>
            <a:endParaRPr lang="ru-RU" sz="1600" dirty="0">
              <a:latin typeface="oswald" panose="00000500000000000000" pitchFamily="2" charset="-52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5711CA23-66C8-406E-8D51-F128D53F2908}"/>
              </a:ext>
            </a:extLst>
          </p:cNvPr>
          <p:cNvSpPr>
            <a:spLocks/>
          </p:cNvSpPr>
          <p:nvPr/>
        </p:nvSpPr>
        <p:spPr>
          <a:xfrm>
            <a:off x="8027316" y="1261304"/>
            <a:ext cx="2112264" cy="1828800"/>
          </a:xfrm>
          <a:prstGeom prst="hexagon">
            <a:avLst/>
          </a:prstGeom>
          <a:solidFill>
            <a:srgbClr val="228A84"/>
          </a:solidFill>
          <a:ln w="1905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-52"/>
              </a:rPr>
              <a:t>Smoke</a:t>
            </a:r>
            <a:br>
              <a:rPr lang="en-US" sz="1600" dirty="0">
                <a:latin typeface="oswald" panose="00000500000000000000" pitchFamily="2" charset="-52"/>
              </a:rPr>
            </a:br>
            <a:r>
              <a:rPr lang="en-US" sz="1600" dirty="0">
                <a:latin typeface="oswald" panose="00000500000000000000" pitchFamily="2" charset="-52"/>
              </a:rPr>
              <a:t>Testing</a:t>
            </a:r>
            <a:endParaRPr lang="ru-RU" sz="1600" dirty="0">
              <a:latin typeface="oswald" panose="00000500000000000000" pitchFamily="2" charset="-52"/>
            </a:endParaRP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D5231D42-B9DB-47B3-AF5F-1DA8BB824F47}"/>
              </a:ext>
            </a:extLst>
          </p:cNvPr>
          <p:cNvSpPr/>
          <p:nvPr/>
        </p:nvSpPr>
        <p:spPr>
          <a:xfrm>
            <a:off x="8021181" y="3110672"/>
            <a:ext cx="2112264" cy="1828800"/>
          </a:xfrm>
          <a:prstGeom prst="hexagon">
            <a:avLst/>
          </a:prstGeom>
          <a:solidFill>
            <a:srgbClr val="228A84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-52"/>
              </a:rPr>
              <a:t>Visual UI</a:t>
            </a:r>
            <a:br>
              <a:rPr lang="en-US" sz="1600" dirty="0">
                <a:latin typeface="oswald" panose="00000500000000000000" pitchFamily="2" charset="-52"/>
              </a:rPr>
            </a:br>
            <a:r>
              <a:rPr lang="en-US" sz="1600" dirty="0">
                <a:latin typeface="oswald" panose="00000500000000000000" pitchFamily="2" charset="-52"/>
              </a:rPr>
              <a:t>Testing</a:t>
            </a:r>
            <a:endParaRPr lang="ru-RU" sz="1600" dirty="0">
              <a:latin typeface="oswald" panose="00000500000000000000" pitchFamily="2" charset="-52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D7ED88E9-7413-4974-91C0-F5EDD28A30F3}"/>
              </a:ext>
            </a:extLst>
          </p:cNvPr>
          <p:cNvSpPr>
            <a:spLocks noChangeAspect="1"/>
          </p:cNvSpPr>
          <p:nvPr/>
        </p:nvSpPr>
        <p:spPr>
          <a:xfrm>
            <a:off x="6350202" y="337007"/>
            <a:ext cx="2112264" cy="1828800"/>
          </a:xfrm>
          <a:prstGeom prst="hexagon">
            <a:avLst/>
          </a:prstGeom>
          <a:solidFill>
            <a:srgbClr val="228A84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-52"/>
              </a:rPr>
              <a:t>Register the</a:t>
            </a:r>
            <a:br>
              <a:rPr lang="en-US" sz="1600" dirty="0">
                <a:latin typeface="oswald" panose="00000500000000000000" pitchFamily="2" charset="-52"/>
              </a:rPr>
            </a:br>
            <a:r>
              <a:rPr lang="en-US" sz="1600" dirty="0">
                <a:latin typeface="oswald" panose="00000500000000000000" pitchFamily="2" charset="-52"/>
              </a:rPr>
              <a:t>Bugs </a:t>
            </a:r>
            <a:endParaRPr lang="ru-RU" sz="1600" dirty="0">
              <a:latin typeface="oswald" panose="00000500000000000000" pitchFamily="2" charset="-52"/>
            </a:endParaRP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586C2AB1-AB1D-47E3-86AA-6B82308AF32A}"/>
              </a:ext>
            </a:extLst>
          </p:cNvPr>
          <p:cNvSpPr/>
          <p:nvPr/>
        </p:nvSpPr>
        <p:spPr>
          <a:xfrm>
            <a:off x="6350202" y="4028556"/>
            <a:ext cx="2112264" cy="1828800"/>
          </a:xfrm>
          <a:prstGeom prst="hexagon">
            <a:avLst/>
          </a:prstGeom>
          <a:solidFill>
            <a:srgbClr val="228A84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-52"/>
              </a:rPr>
              <a:t>Exploratory</a:t>
            </a:r>
          </a:p>
          <a:p>
            <a:pPr algn="ctr"/>
            <a:r>
              <a:rPr lang="en-US" sz="1600" dirty="0">
                <a:latin typeface="oswald" panose="00000500000000000000" pitchFamily="2" charset="-52"/>
              </a:rPr>
              <a:t>Testing</a:t>
            </a:r>
            <a:endParaRPr lang="ru-RU" sz="1600" dirty="0">
              <a:latin typeface="oswald" panose="00000500000000000000" pitchFamily="2" charset="-52"/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72176F34-FDA5-4F97-A2C6-7FE4987F31E1}"/>
              </a:ext>
            </a:extLst>
          </p:cNvPr>
          <p:cNvSpPr/>
          <p:nvPr/>
        </p:nvSpPr>
        <p:spPr>
          <a:xfrm>
            <a:off x="4678530" y="4973421"/>
            <a:ext cx="2112264" cy="1828800"/>
          </a:xfrm>
          <a:prstGeom prst="hexagon">
            <a:avLst/>
          </a:prstGeom>
          <a:solidFill>
            <a:srgbClr val="228A84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swald" panose="00000500000000000000" pitchFamily="2" charset="-52"/>
              </a:rPr>
              <a:t>Security</a:t>
            </a:r>
            <a:br>
              <a:rPr lang="en-US" sz="1600" dirty="0">
                <a:latin typeface="oswald" panose="00000500000000000000" pitchFamily="2" charset="-52"/>
              </a:rPr>
            </a:br>
            <a:r>
              <a:rPr lang="en-US" sz="1600" dirty="0">
                <a:latin typeface="oswald" panose="00000500000000000000" pitchFamily="2" charset="-52"/>
              </a:rPr>
              <a:t>Testing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3BB6B85-A983-4788-BA8E-1A50523CA946}"/>
              </a:ext>
            </a:extLst>
          </p:cNvPr>
          <p:cNvSpPr/>
          <p:nvPr/>
        </p:nvSpPr>
        <p:spPr>
          <a:xfrm>
            <a:off x="1655911" y="1549443"/>
            <a:ext cx="1460682" cy="1232727"/>
          </a:xfrm>
          <a:prstGeom prst="hexagon">
            <a:avLst/>
          </a:prstGeom>
          <a:solidFill>
            <a:srgbClr val="B9DCD8"/>
          </a:solidFill>
          <a:ln w="19050">
            <a:solidFill>
              <a:srgbClr val="228A84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5A964A35-5227-4D57-B114-EDE5EBFB1EBF}"/>
              </a:ext>
            </a:extLst>
          </p:cNvPr>
          <p:cNvSpPr/>
          <p:nvPr/>
        </p:nvSpPr>
        <p:spPr>
          <a:xfrm>
            <a:off x="8317737" y="5129494"/>
            <a:ext cx="1264980" cy="1232728"/>
          </a:xfrm>
          <a:prstGeom prst="hexagon">
            <a:avLst/>
          </a:prstGeom>
          <a:solidFill>
            <a:srgbClr val="B9DCD8"/>
          </a:solidFill>
          <a:ln w="19050">
            <a:solidFill>
              <a:srgbClr val="228A84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9B74A438-D9F5-453B-ACE0-914E35D850AB}"/>
              </a:ext>
            </a:extLst>
          </p:cNvPr>
          <p:cNvSpPr/>
          <p:nvPr/>
        </p:nvSpPr>
        <p:spPr>
          <a:xfrm>
            <a:off x="5065651" y="1563321"/>
            <a:ext cx="1326129" cy="1232728"/>
          </a:xfrm>
          <a:prstGeom prst="hexagon">
            <a:avLst/>
          </a:prstGeom>
          <a:solidFill>
            <a:srgbClr val="B9DCD8"/>
          </a:solidFill>
          <a:ln w="19050">
            <a:solidFill>
              <a:srgbClr val="228A84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C5CA16B4-0377-4A66-9C66-6A03DB89026D}"/>
              </a:ext>
            </a:extLst>
          </p:cNvPr>
          <p:cNvSpPr/>
          <p:nvPr/>
        </p:nvSpPr>
        <p:spPr>
          <a:xfrm>
            <a:off x="9958666" y="2473740"/>
            <a:ext cx="1405166" cy="1232728"/>
          </a:xfrm>
          <a:prstGeom prst="hexagon">
            <a:avLst/>
          </a:prstGeom>
          <a:solidFill>
            <a:srgbClr val="B9DCD8"/>
          </a:solidFill>
          <a:ln w="19050"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48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ED37-682E-4ADF-A812-7B1EE1FFEB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6184" y="803916"/>
            <a:ext cx="9144000" cy="91598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Tools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0A0E2-E335-47B0-A0D4-0799BB83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96" y="3561688"/>
            <a:ext cx="2093446" cy="1112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934D8-1C45-446F-B4B8-C190D38F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75" y="2557562"/>
            <a:ext cx="1013052" cy="1004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8E8C1A-A649-405B-8ACB-091E1D319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192" y="2478345"/>
            <a:ext cx="1201970" cy="1162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C72930-48C3-48F3-A5D6-74F4B116D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63" y="4002902"/>
            <a:ext cx="1788248" cy="4624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153011-02A0-4D7F-87F6-135FEEB69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1723" y="3542344"/>
            <a:ext cx="1882355" cy="1090911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AAE5AB2-7478-405D-A1CC-EF5A26DDDF44}"/>
              </a:ext>
            </a:extLst>
          </p:cNvPr>
          <p:cNvSpPr/>
          <p:nvPr/>
        </p:nvSpPr>
        <p:spPr>
          <a:xfrm>
            <a:off x="4253753" y="2312894"/>
            <a:ext cx="3200400" cy="2770632"/>
          </a:xfrm>
          <a:prstGeom prst="triangle">
            <a:avLst/>
          </a:prstGeom>
          <a:noFill/>
          <a:ln w="76200"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01CA11D-633E-4956-A34C-9015A1D55719}"/>
              </a:ext>
            </a:extLst>
          </p:cNvPr>
          <p:cNvSpPr/>
          <p:nvPr/>
        </p:nvSpPr>
        <p:spPr>
          <a:xfrm rot="17981398">
            <a:off x="5679978" y="1594118"/>
            <a:ext cx="3200400" cy="2770632"/>
          </a:xfrm>
          <a:prstGeom prst="triangle">
            <a:avLst/>
          </a:prstGeom>
          <a:noFill/>
          <a:ln w="76200"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DF79226-B4C1-4632-ABDD-910735798929}"/>
              </a:ext>
            </a:extLst>
          </p:cNvPr>
          <p:cNvSpPr/>
          <p:nvPr/>
        </p:nvSpPr>
        <p:spPr>
          <a:xfrm rot="3561287">
            <a:off x="2808885" y="1615369"/>
            <a:ext cx="3200400" cy="2770632"/>
          </a:xfrm>
          <a:prstGeom prst="triangle">
            <a:avLst/>
          </a:prstGeom>
          <a:noFill/>
          <a:ln w="76200"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984B2C-CDF3-4B7C-816C-4C97F204DB1C}"/>
              </a:ext>
            </a:extLst>
          </p:cNvPr>
          <p:cNvSpPr/>
          <p:nvPr/>
        </p:nvSpPr>
        <p:spPr>
          <a:xfrm>
            <a:off x="7929964" y="2331565"/>
            <a:ext cx="3200400" cy="2770632"/>
          </a:xfrm>
          <a:prstGeom prst="triangle">
            <a:avLst/>
          </a:prstGeom>
          <a:noFill/>
          <a:ln w="76200"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B07711E-C235-40F7-8401-9B048E0749FB}"/>
              </a:ext>
            </a:extLst>
          </p:cNvPr>
          <p:cNvSpPr/>
          <p:nvPr/>
        </p:nvSpPr>
        <p:spPr>
          <a:xfrm>
            <a:off x="577542" y="2327584"/>
            <a:ext cx="3200400" cy="2770632"/>
          </a:xfrm>
          <a:prstGeom prst="triangle">
            <a:avLst/>
          </a:prstGeom>
          <a:noFill/>
          <a:ln w="76200"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E699F63-3607-4740-B017-CAE4BBDD2207}"/>
              </a:ext>
            </a:extLst>
          </p:cNvPr>
          <p:cNvSpPr/>
          <p:nvPr/>
        </p:nvSpPr>
        <p:spPr>
          <a:xfrm>
            <a:off x="3469775" y="776259"/>
            <a:ext cx="1102885" cy="865239"/>
          </a:xfrm>
          <a:prstGeom prst="triangle">
            <a:avLst/>
          </a:prstGeom>
          <a:solidFill>
            <a:srgbClr val="B9D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601495E-F6BE-4ADF-8EDB-CD47A350B039}"/>
              </a:ext>
            </a:extLst>
          </p:cNvPr>
          <p:cNvSpPr/>
          <p:nvPr/>
        </p:nvSpPr>
        <p:spPr>
          <a:xfrm rot="10800000">
            <a:off x="5284139" y="5636902"/>
            <a:ext cx="1102885" cy="865239"/>
          </a:xfrm>
          <a:prstGeom prst="triangle">
            <a:avLst/>
          </a:prstGeom>
          <a:solidFill>
            <a:srgbClr val="B9D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61DD2A02-13FF-45EB-87D5-35498DD3AF17}"/>
              </a:ext>
            </a:extLst>
          </p:cNvPr>
          <p:cNvSpPr/>
          <p:nvPr/>
        </p:nvSpPr>
        <p:spPr>
          <a:xfrm>
            <a:off x="7133817" y="787585"/>
            <a:ext cx="1102885" cy="865239"/>
          </a:xfrm>
          <a:prstGeom prst="triangle">
            <a:avLst/>
          </a:prstGeom>
          <a:solidFill>
            <a:srgbClr val="B9D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07D9BF7-0F72-480F-9BC1-043FA286F105}"/>
              </a:ext>
            </a:extLst>
          </p:cNvPr>
          <p:cNvSpPr/>
          <p:nvPr/>
        </p:nvSpPr>
        <p:spPr>
          <a:xfrm rot="10800000">
            <a:off x="8941978" y="5632439"/>
            <a:ext cx="1102885" cy="865239"/>
          </a:xfrm>
          <a:prstGeom prst="triangle">
            <a:avLst/>
          </a:prstGeom>
          <a:solidFill>
            <a:srgbClr val="B9D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582E965-DEB6-448F-A6D3-80107DD4F0F1}"/>
              </a:ext>
            </a:extLst>
          </p:cNvPr>
          <p:cNvSpPr/>
          <p:nvPr/>
        </p:nvSpPr>
        <p:spPr>
          <a:xfrm rot="10800000">
            <a:off x="1626299" y="5581850"/>
            <a:ext cx="1102885" cy="865239"/>
          </a:xfrm>
          <a:prstGeom prst="triangle">
            <a:avLst/>
          </a:prstGeom>
          <a:solidFill>
            <a:srgbClr val="B9D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48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CE5133-7F4D-42B2-A464-E0368E81A415}"/>
              </a:ext>
            </a:extLst>
          </p:cNvPr>
          <p:cNvSpPr txBox="1"/>
          <p:nvPr/>
        </p:nvSpPr>
        <p:spPr>
          <a:xfrm>
            <a:off x="9546830" y="2705725"/>
            <a:ext cx="35152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Testing </a:t>
            </a:r>
          </a:p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657E0-9731-4095-A5F8-0FEEC2CF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61" y="3243582"/>
            <a:ext cx="3677163" cy="666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FC534-B003-4EFC-96DC-5D2F5F31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0" y="2508934"/>
            <a:ext cx="3999218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0E854-E513-42E1-9D4B-E20F49A68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0" y="5139554"/>
            <a:ext cx="4629796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6108E8-108E-40B8-8A88-BDAFCD91D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61" y="5931740"/>
            <a:ext cx="2896004" cy="790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002900-FDE3-4CEC-B048-76EC34BED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561" y="4457415"/>
            <a:ext cx="3277057" cy="790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2EC9E1-926D-4622-B7F6-D70435C22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57" y="512689"/>
            <a:ext cx="3515216" cy="819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E1EBE8-21DA-4C4F-A6C5-CD39EBF41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465" y="1226961"/>
            <a:ext cx="4296375" cy="8573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D83985-7585-4071-A05A-B769F2BDD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880" y="3936832"/>
            <a:ext cx="4420217" cy="6477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BFE5C68-DDA4-464A-A6CD-358CE05F83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157" y="1761994"/>
            <a:ext cx="3867690" cy="876422"/>
          </a:xfrm>
          <a:prstGeom prst="rect">
            <a:avLst/>
          </a:prstGeom>
        </p:spPr>
      </p:pic>
      <p:sp>
        <p:nvSpPr>
          <p:cNvPr id="6" name="Flowchart: Data 5">
            <a:extLst>
              <a:ext uri="{FF2B5EF4-FFF2-40B4-BE49-F238E27FC236}">
                <a16:creationId xmlns:a16="http://schemas.microsoft.com/office/drawing/2014/main" id="{849E617A-CE50-4FA0-9EED-25AD863256BD}"/>
              </a:ext>
            </a:extLst>
          </p:cNvPr>
          <p:cNvSpPr/>
          <p:nvPr/>
        </p:nvSpPr>
        <p:spPr>
          <a:xfrm>
            <a:off x="4159412" y="697683"/>
            <a:ext cx="4557725" cy="640021"/>
          </a:xfrm>
          <a:prstGeom prst="flowChartInputOutput">
            <a:avLst/>
          </a:prstGeom>
          <a:solidFill>
            <a:srgbClr val="2E5652"/>
          </a:solidFill>
          <a:ln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C9E2B88A-8094-4AFB-BB67-0802895467DB}"/>
              </a:ext>
            </a:extLst>
          </p:cNvPr>
          <p:cNvSpPr/>
          <p:nvPr/>
        </p:nvSpPr>
        <p:spPr>
          <a:xfrm>
            <a:off x="427367" y="1342379"/>
            <a:ext cx="4670323" cy="640021"/>
          </a:xfrm>
          <a:prstGeom prst="flowChartInputOutput">
            <a:avLst/>
          </a:prstGeom>
          <a:solidFill>
            <a:srgbClr val="B9DCD8"/>
          </a:solidFill>
          <a:ln>
            <a:solidFill>
              <a:srgbClr val="2E5652"/>
            </a:solidFill>
          </a:ln>
          <a:scene3d>
            <a:camera prst="orthographicFront">
              <a:rot lat="0" lon="113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06E6EF75-3554-4A27-BD6B-8765AEA5C5AC}"/>
              </a:ext>
            </a:extLst>
          </p:cNvPr>
          <p:cNvSpPr/>
          <p:nvPr/>
        </p:nvSpPr>
        <p:spPr>
          <a:xfrm>
            <a:off x="4159411" y="1992005"/>
            <a:ext cx="4557725" cy="640021"/>
          </a:xfrm>
          <a:prstGeom prst="flowChartInputOutput">
            <a:avLst/>
          </a:prstGeom>
          <a:solidFill>
            <a:srgbClr val="2E5652"/>
          </a:solidFill>
          <a:ln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FA09299D-5CAF-46C2-8FAC-F0669A37E23D}"/>
              </a:ext>
            </a:extLst>
          </p:cNvPr>
          <p:cNvSpPr/>
          <p:nvPr/>
        </p:nvSpPr>
        <p:spPr>
          <a:xfrm>
            <a:off x="427367" y="2632026"/>
            <a:ext cx="4670323" cy="640021"/>
          </a:xfrm>
          <a:prstGeom prst="flowChartInputOutput">
            <a:avLst/>
          </a:prstGeom>
          <a:solidFill>
            <a:srgbClr val="B9DCD8"/>
          </a:solidFill>
          <a:ln>
            <a:solidFill>
              <a:srgbClr val="2E5652"/>
            </a:solidFill>
          </a:ln>
          <a:scene3d>
            <a:camera prst="orthographicFront">
              <a:rot lat="0" lon="113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F29F63C3-75A4-4B84-A9C7-AC9A86486533}"/>
              </a:ext>
            </a:extLst>
          </p:cNvPr>
          <p:cNvSpPr/>
          <p:nvPr/>
        </p:nvSpPr>
        <p:spPr>
          <a:xfrm>
            <a:off x="427367" y="3931278"/>
            <a:ext cx="4670323" cy="640021"/>
          </a:xfrm>
          <a:prstGeom prst="flowChartInputOutput">
            <a:avLst/>
          </a:prstGeom>
          <a:solidFill>
            <a:srgbClr val="B9DCD8"/>
          </a:solidFill>
          <a:ln>
            <a:solidFill>
              <a:srgbClr val="2E5652"/>
            </a:solidFill>
          </a:ln>
          <a:scene3d>
            <a:camera prst="orthographicFront">
              <a:rot lat="0" lon="113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F3A45B64-3AA3-4001-8D53-85124FDB1795}"/>
              </a:ext>
            </a:extLst>
          </p:cNvPr>
          <p:cNvSpPr/>
          <p:nvPr/>
        </p:nvSpPr>
        <p:spPr>
          <a:xfrm>
            <a:off x="4159411" y="3281652"/>
            <a:ext cx="4557725" cy="640021"/>
          </a:xfrm>
          <a:prstGeom prst="flowChartInputOutput">
            <a:avLst/>
          </a:prstGeom>
          <a:solidFill>
            <a:srgbClr val="2E5652"/>
          </a:solidFill>
          <a:ln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C49C5FE1-C21C-4C27-9561-179D1A0C947C}"/>
              </a:ext>
            </a:extLst>
          </p:cNvPr>
          <p:cNvSpPr/>
          <p:nvPr/>
        </p:nvSpPr>
        <p:spPr>
          <a:xfrm>
            <a:off x="4159410" y="4571299"/>
            <a:ext cx="4557725" cy="640021"/>
          </a:xfrm>
          <a:prstGeom prst="flowChartInputOutput">
            <a:avLst/>
          </a:prstGeom>
          <a:solidFill>
            <a:srgbClr val="2E5652"/>
          </a:solidFill>
          <a:ln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38743A1A-7DC3-49F8-A865-95798DA25E17}"/>
              </a:ext>
            </a:extLst>
          </p:cNvPr>
          <p:cNvSpPr/>
          <p:nvPr/>
        </p:nvSpPr>
        <p:spPr>
          <a:xfrm>
            <a:off x="427367" y="5220925"/>
            <a:ext cx="4670323" cy="640021"/>
          </a:xfrm>
          <a:prstGeom prst="flowChartInputOutput">
            <a:avLst/>
          </a:prstGeom>
          <a:solidFill>
            <a:srgbClr val="B9DCD8"/>
          </a:solidFill>
          <a:ln>
            <a:solidFill>
              <a:srgbClr val="2E5652"/>
            </a:solidFill>
          </a:ln>
          <a:scene3d>
            <a:camera prst="orthographicFront">
              <a:rot lat="0" lon="113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791ADB95-4BEB-48F4-A62A-6D2ED1FFF885}"/>
              </a:ext>
            </a:extLst>
          </p:cNvPr>
          <p:cNvSpPr/>
          <p:nvPr/>
        </p:nvSpPr>
        <p:spPr>
          <a:xfrm>
            <a:off x="4159409" y="5870551"/>
            <a:ext cx="4557725" cy="640021"/>
          </a:xfrm>
          <a:prstGeom prst="flowChartInputOutput">
            <a:avLst/>
          </a:prstGeom>
          <a:solidFill>
            <a:srgbClr val="2E5652"/>
          </a:solidFill>
          <a:ln>
            <a:solidFill>
              <a:srgbClr val="22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57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8F34B7-B7B2-4ECE-BAC8-88D08D139A3A}"/>
              </a:ext>
            </a:extLst>
          </p:cNvPr>
          <p:cNvSpPr txBox="1"/>
          <p:nvPr/>
        </p:nvSpPr>
        <p:spPr>
          <a:xfrm>
            <a:off x="3369483" y="378961"/>
            <a:ext cx="7659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Test Cases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01171-585D-4AA3-A5CC-60EA119C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71" y="1148402"/>
            <a:ext cx="9499687" cy="57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7AB3C-E256-4945-B86D-7CBD611B963C}"/>
              </a:ext>
            </a:extLst>
          </p:cNvPr>
          <p:cNvSpPr txBox="1"/>
          <p:nvPr/>
        </p:nvSpPr>
        <p:spPr>
          <a:xfrm>
            <a:off x="3623141" y="251653"/>
            <a:ext cx="5771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Test Cases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DA945-CF1C-4EBE-BD46-34ADEDD0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43" y="1317523"/>
            <a:ext cx="8327922" cy="49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1B834-F6FF-401C-B515-4A4018EEF2CB}"/>
              </a:ext>
            </a:extLst>
          </p:cNvPr>
          <p:cNvSpPr txBox="1"/>
          <p:nvPr/>
        </p:nvSpPr>
        <p:spPr>
          <a:xfrm>
            <a:off x="2513083" y="436115"/>
            <a:ext cx="4160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4BD6C-7E84-4AF3-9DFD-E0AC297B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17" y="4693110"/>
            <a:ext cx="5975486" cy="186420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6A8FF4E-07AC-4147-B7E8-2A1D3BF2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23" y="1641671"/>
            <a:ext cx="10117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Zamnesia is a very good site, with very few bugs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28A84"/>
              </a:highlight>
              <a:latin typeface="oswald" panose="00000500000000000000" pitchFamily="2" charset="-5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8645C-F406-434F-9E95-C1A91DAF56DA}"/>
              </a:ext>
            </a:extLst>
          </p:cNvPr>
          <p:cNvSpPr/>
          <p:nvPr/>
        </p:nvSpPr>
        <p:spPr>
          <a:xfrm>
            <a:off x="1766923" y="0"/>
            <a:ext cx="412199" cy="6821326"/>
          </a:xfrm>
          <a:prstGeom prst="rect">
            <a:avLst/>
          </a:prstGeom>
          <a:solidFill>
            <a:srgbClr val="228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1CBAEF1-29D8-48CC-9817-17BA8E4BB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23" y="2601006"/>
            <a:ext cx="63478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I 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executed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 55 test cases </a:t>
            </a:r>
            <a:r>
              <a:rPr lang="ru-RU" altLang="ru-RU" sz="2800" dirty="0">
                <a:solidFill>
                  <a:schemeClr val="bg1"/>
                </a:solidFill>
                <a:highlight>
                  <a:srgbClr val="228A84"/>
                </a:highlight>
                <a:latin typeface="oswald" panose="00000500000000000000" pitchFamily="2" charset="-52"/>
              </a:rPr>
              <a:t>and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 found only 2 bugs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F67B63C-06FC-4C88-92B8-DC15644CC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23" y="3560341"/>
            <a:ext cx="5601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It is clear that </a:t>
            </a:r>
            <a:r>
              <a:rPr kumimoji="0" lang="en-US" altLang="ru-RU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Zamnesia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28A84"/>
                </a:highlight>
                <a:latin typeface="oswald" panose="00000500000000000000" pitchFamily="2" charset="-52"/>
              </a:rPr>
              <a:t> has a good team.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28A84"/>
              </a:highlight>
              <a:latin typeface="oswald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8427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133740-EF8B-49BA-AFE2-BA9CEF78DC54}"/>
              </a:ext>
            </a:extLst>
          </p:cNvPr>
          <p:cNvSpPr txBox="1"/>
          <p:nvPr/>
        </p:nvSpPr>
        <p:spPr>
          <a:xfrm>
            <a:off x="3345809" y="385136"/>
            <a:ext cx="5771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oswald" panose="00000500000000000000" pitchFamily="2" charset="-52"/>
              </a:rPr>
              <a:t>LESSONS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0492A-79A3-41C5-BCFA-94A8FEB38EE6}"/>
              </a:ext>
            </a:extLst>
          </p:cNvPr>
          <p:cNvSpPr txBox="1"/>
          <p:nvPr/>
        </p:nvSpPr>
        <p:spPr>
          <a:xfrm>
            <a:off x="288022" y="1702585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E5652"/>
                </a:solidFill>
                <a:latin typeface="oswald" panose="00000500000000000000" pitchFamily="2" charset="-52"/>
              </a:rPr>
              <a:t>I learned how to do the work in the tools as efficiently and quickly as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EC13A-3538-4FD7-A458-16AABDA8E42B}"/>
              </a:ext>
            </a:extLst>
          </p:cNvPr>
          <p:cNvSpPr txBox="1"/>
          <p:nvPr/>
        </p:nvSpPr>
        <p:spPr>
          <a:xfrm>
            <a:off x="288022" y="2773813"/>
            <a:ext cx="1190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E5652"/>
                </a:solidFill>
                <a:latin typeface="oswald" panose="00000500000000000000" pitchFamily="2" charset="-52"/>
              </a:rPr>
              <a:t>   I have a better understanding of the types of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91695-922D-4321-8030-68CEFB6AA70D}"/>
              </a:ext>
            </a:extLst>
          </p:cNvPr>
          <p:cNvSpPr txBox="1"/>
          <p:nvPr/>
        </p:nvSpPr>
        <p:spPr>
          <a:xfrm>
            <a:off x="288022" y="3845041"/>
            <a:ext cx="1010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E5652"/>
                </a:solidFill>
                <a:latin typeface="oswald" panose="00000500000000000000" pitchFamily="2" charset="-52"/>
              </a:rPr>
              <a:t>I learned to think several times before doing something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769DD-8351-4E72-8348-B7080ADE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77" y="4775182"/>
            <a:ext cx="5092440" cy="17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142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Bauhaus 93</vt:lpstr>
      <vt:lpstr>Berlin Sans FB Demi</vt:lpstr>
      <vt:lpstr>Calibri</vt:lpstr>
      <vt:lpstr>Calibri Light</vt:lpstr>
      <vt:lpstr>oswald</vt:lpstr>
      <vt:lpstr>Wingdings</vt:lpstr>
      <vt:lpstr>Office Theme</vt:lpstr>
      <vt:lpstr>Web Testing   </vt:lpstr>
      <vt:lpstr>Site Description</vt:lpstr>
      <vt:lpstr>PowerPoint Presentation</vt:lpstr>
      <vt:lpstr>Tools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  ZAMNESIA</dc:title>
  <dc:creator>boico eugeniu</dc:creator>
  <cp:lastModifiedBy>Eugeniu Boico</cp:lastModifiedBy>
  <cp:revision>40</cp:revision>
  <dcterms:created xsi:type="dcterms:W3CDTF">2023-08-25T15:54:19Z</dcterms:created>
  <dcterms:modified xsi:type="dcterms:W3CDTF">2024-01-30T11:26:50Z</dcterms:modified>
</cp:coreProperties>
</file>