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17" r:id="rId4"/>
    <p:sldId id="258" r:id="rId5"/>
    <p:sldId id="285" r:id="rId6"/>
    <p:sldId id="321" r:id="rId7"/>
    <p:sldId id="322" r:id="rId8"/>
    <p:sldId id="286" r:id="rId9"/>
    <p:sldId id="259" r:id="rId10"/>
    <p:sldId id="260" r:id="rId11"/>
    <p:sldId id="261" r:id="rId12"/>
    <p:sldId id="262" r:id="rId13"/>
    <p:sldId id="263" r:id="rId14"/>
    <p:sldId id="264" r:id="rId15"/>
    <p:sldId id="292" r:id="rId16"/>
    <p:sldId id="320" r:id="rId17"/>
    <p:sldId id="293" r:id="rId18"/>
    <p:sldId id="290" r:id="rId19"/>
    <p:sldId id="318" r:id="rId20"/>
    <p:sldId id="319" r:id="rId21"/>
    <p:sldId id="291" r:id="rId22"/>
    <p:sldId id="287" r:id="rId23"/>
    <p:sldId id="265" r:id="rId24"/>
    <p:sldId id="323" r:id="rId25"/>
    <p:sldId id="324" r:id="rId26"/>
    <p:sldId id="325" r:id="rId27"/>
    <p:sldId id="295" r:id="rId28"/>
    <p:sldId id="296" r:id="rId29"/>
  </p:sldIdLst>
  <p:sldSz cx="10080625" cy="7559675"/>
  <p:notesSz cx="7559675" cy="10691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93" autoAdjust="0"/>
  </p:normalViewPr>
  <p:slideViewPr>
    <p:cSldViewPr>
      <p:cViewPr varScale="1">
        <p:scale>
          <a:sx n="88" d="100"/>
          <a:sy n="88" d="100"/>
        </p:scale>
        <p:origin x="1206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2886E72-04CD-4EB2-9932-88CD7B0A73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F312F53-EDEF-411E-A497-6CC71001D3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267200" y="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2CBB47B-2CF8-4F39-9557-C6B2F614E4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1346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79BBA89E-5E02-4467-A3C7-7936449539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267200" y="101346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BB8227-AED0-428F-A0EA-CBF2C1746D1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E8451B0-4B78-4305-90E7-A50D40E8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ru-RU" altLang="ru-RU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896CD0FB-0525-456D-8B2D-0625DCEAE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5BCAE747-8364-4EA4-9E5A-B807C33311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2C8894-7D60-4646-884A-0894D32F71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4D7D5A7F-F4DA-48ED-8361-4F7CCF0465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28CE0A7-AA39-4F56-BB20-36C6BC5BC48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B4700659-C184-43BE-ABC1-D475E4FA53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733AF42-2508-4663-95AF-BEF2922296B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3FDD7CA-D2D5-409E-A22F-7F42B10709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1A027F0-AFF7-4213-A165-FB3ED314B74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89BFB03-2476-42AF-A048-AE68410815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786BFF4-B953-489C-AF84-EFAA5679EED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C24B4692-8CE0-4E53-817D-6D8BA50026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451C32-D5F0-4F18-9EDF-0944173F30D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5BA4803-0BC8-4D50-9FFF-145A6471A0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505CE94-7199-4BEC-A824-B4958B91C20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F10B5AEA-C5EA-407D-9791-6F18C2E373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ED3B0CF-DB1E-4305-96DE-34BAC8DE134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EF0A4E42-3572-42AC-A757-4F6388C77C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EADDEC7-D0F9-48CE-B35E-528D9E518C8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6F9C4EA3-496D-4B37-9A62-D4816C67EE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4CDEB39-76CD-4E47-B308-FFCC3277BBB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7E492AAC-A15D-4050-B972-DE19323011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052F807-4104-4389-8FEF-8C93E324F2E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376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465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627063"/>
            <a:ext cx="2151063" cy="6232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41363" y="627063"/>
            <a:ext cx="6300787" cy="6232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7856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076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6312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450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5538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183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6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4242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977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ACDEF29-A20D-48E1-A42A-ADF2A17C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627063"/>
            <a:ext cx="86042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F3972C2-60E2-4BF6-85B7-6E2F81C8A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  <a:p>
            <a:pPr lvl="4"/>
            <a:r>
              <a:rPr lang="en-GB" altLang="ru-RU"/>
              <a:t>Eighth Outline Level</a:t>
            </a:r>
          </a:p>
          <a:p>
            <a:pPr lvl="4"/>
            <a:r>
              <a:rPr lang="en-GB" altLang="ru-RU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2pPr>
      <a:lvl3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3pPr>
      <a:lvl4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4pPr>
      <a:lvl5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5pPr>
      <a:lvl6pPr marL="4572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428625" indent="-323850" algn="l" defTabSz="449263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 charset="0"/>
        <a:buChar char="●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0425" indent="-285750" algn="l" defTabSz="449263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tarSymbol" charset="0"/>
        <a:buChar char="–"/>
        <a:defRPr sz="2800">
          <a:solidFill>
            <a:srgbClr val="000000"/>
          </a:solidFill>
          <a:latin typeface="+mn-lt"/>
        </a:defRPr>
      </a:lvl2pPr>
      <a:lvl3pPr marL="1292225" indent="-214313" algn="l" defTabSz="449263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 charset="0"/>
        <a:buChar char="●"/>
        <a:defRPr sz="2400">
          <a:solidFill>
            <a:srgbClr val="000000"/>
          </a:solidFill>
          <a:latin typeface="+mn-lt"/>
        </a:defRPr>
      </a:lvl3pPr>
      <a:lvl4pPr marL="1724025" indent="-212725" algn="l" defTabSz="449263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tarSymbol" charset="0"/>
        <a:buChar char="–"/>
        <a:defRPr sz="2000">
          <a:solidFill>
            <a:srgbClr val="000000"/>
          </a:solidFill>
          <a:latin typeface="+mn-lt"/>
        </a:defRPr>
      </a:lvl4pPr>
      <a:lvl5pPr marL="2155825" indent="-214313" algn="l" defTabSz="449263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5pPr>
      <a:lvl6pPr marL="2613025" indent="-214313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6pPr>
      <a:lvl7pPr marL="3070225" indent="-214313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7pPr>
      <a:lvl8pPr marL="3527425" indent="-214313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8pPr>
      <a:lvl9pPr marL="3984625" indent="-214313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6B8FDC8B-87D0-4A2D-8221-C27E1C7AD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2151063"/>
            <a:ext cx="8404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sz="4000" b="1">
                <a:solidFill>
                  <a:srgbClr val="000000"/>
                </a:solidFill>
                <a:cs typeface="Arial" panose="020B0604020202020204" pitchFamily="34" charset="0"/>
              </a:rPr>
              <a:t>ПРОГРАММИРОВАНИЕ В ИНТЕРНЕТ</a:t>
            </a:r>
            <a:endParaRPr lang="en-GB" altLang="ru-RU" sz="40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C4930EE-3F46-4419-88FC-F51F3759B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227263"/>
            <a:ext cx="8824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ru-RU" sz="2800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ru-RU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>
            <a:extLst>
              <a:ext uri="{FF2B5EF4-FFF2-40B4-BE49-F238E27FC236}">
                <a16:creationId xmlns:a16="http://schemas.microsoft.com/office/drawing/2014/main" id="{4BA02EF0-931E-4F81-B06B-A859A36B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57175"/>
            <a:ext cx="9217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В узлах сети располагаются компьютеры (серверы, хосты), которые содержат информационные ресурсы.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26D55137-ED15-4EAA-A753-B08B4F86C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24050"/>
            <a:ext cx="9217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Информационные ресурсы:</a:t>
            </a:r>
            <a:r>
              <a:rPr lang="ru-RU" altLang="ru-RU"/>
              <a:t> базы данных, информация из газет и журналов, файлы, программы, Web-страницы и т.д. 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334F321-8DC3-4D3B-A72B-E2E7223DD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635375"/>
            <a:ext cx="92170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Компьютер </a:t>
            </a:r>
            <a:r>
              <a:rPr lang="ru-RU" altLang="ru-RU" b="1"/>
              <a:t>сервер</a:t>
            </a:r>
            <a:r>
              <a:rPr lang="ru-RU" altLang="ru-RU"/>
              <a:t> предоставляет услуги другим компьютерам, запрашивающим информацию, которые называют </a:t>
            </a:r>
            <a:r>
              <a:rPr lang="ru-RU" altLang="ru-RU" u="sng"/>
              <a:t>клиентами</a:t>
            </a:r>
            <a:r>
              <a:rPr lang="ru-RU" altLang="ru-RU"/>
              <a:t> (пользователями, абонентами). 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839259F6-DBDE-4434-BF04-DC14C2A7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724525"/>
            <a:ext cx="9217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Работа в Internet предполагает наличие передатчика информации, приемника и канала связи между ними.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7">
            <a:extLst>
              <a:ext uri="{FF2B5EF4-FFF2-40B4-BE49-F238E27FC236}">
                <a16:creationId xmlns:a16="http://schemas.microsoft.com/office/drawing/2014/main" id="{5B24124C-C812-4902-8B79-3CC5A3F4E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323850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Internet</a:t>
            </a:r>
            <a:r>
              <a:rPr lang="ru-RU" altLang="ru-RU"/>
              <a:t> предоставляет пользователям </a:t>
            </a:r>
            <a:r>
              <a:rPr lang="ru-RU" altLang="ru-RU" u="sng"/>
              <a:t>информационные</a:t>
            </a:r>
            <a:r>
              <a:rPr lang="ru-RU" altLang="ru-RU"/>
              <a:t> и </a:t>
            </a:r>
            <a:r>
              <a:rPr lang="ru-RU" altLang="ru-RU" u="sng"/>
              <a:t>коммуникационные</a:t>
            </a:r>
            <a:r>
              <a:rPr lang="ru-RU" altLang="ru-RU"/>
              <a:t> услуги. 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459BF6AE-D484-4F66-B964-F7E5BCFC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41488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Информационные услуги</a:t>
            </a:r>
            <a:r>
              <a:rPr lang="ru-RU" altLang="ru-RU"/>
              <a:t>: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F4F7131B-8CFA-4DB3-8BB9-3ECD5A75D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605088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- доступ к информационным ресурсам сети;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AF102B23-43A2-42D2-941B-E255FEE9D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470275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- размещение собственной информации в сети. 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CC744FD3-2C63-40D3-B4F3-88C514BFB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33875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Коммуникационные услуги</a:t>
            </a:r>
            <a:r>
              <a:rPr lang="ru-RU" altLang="ru-RU"/>
              <a:t>: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41AA12E6-00B3-440E-AE8C-A3B0FFD89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319713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- обмен информацией в отсроченном режиме (</a:t>
            </a:r>
            <a:r>
              <a:rPr lang="en-US" altLang="ru-RU"/>
              <a:t>e-mail</a:t>
            </a:r>
            <a:r>
              <a:rPr lang="ru-RU" altLang="ru-RU"/>
              <a:t> и т.п.);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1FFEB91-3CCE-4A00-98D6-0009301C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638925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- обмен в режиме реального времени.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utoUpdateAnimBg="0"/>
      <p:bldP spid="8200" grpId="0" autoUpdateAnimBg="0"/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1">
            <a:extLst>
              <a:ext uri="{FF2B5EF4-FFF2-40B4-BE49-F238E27FC236}">
                <a16:creationId xmlns:a16="http://schemas.microsoft.com/office/drawing/2014/main" id="{238D076C-C06B-4C65-8010-569EED0A0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9388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Протоколы передачи информации в Internet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BB70F21F-25B1-44ED-A699-ADE29C592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971550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Для взаимодействия между собой программ в Internet используют </a:t>
            </a:r>
            <a:r>
              <a:rPr lang="ru-RU" altLang="ru-RU" u="sng"/>
              <a:t>протоколы</a:t>
            </a:r>
            <a:r>
              <a:rPr lang="ru-RU" altLang="ru-RU"/>
              <a:t>. 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D9BEB8BC-3A5A-42EB-A2D9-178BDE77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224088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Протокол</a:t>
            </a:r>
            <a:r>
              <a:rPr lang="ru-RU" altLang="ru-RU"/>
              <a:t> — это набор правил и соглашений, используемых при передаче данных. </a:t>
            </a:r>
          </a:p>
        </p:txBody>
      </p:sp>
      <p:sp>
        <p:nvSpPr>
          <p:cNvPr id="19463" name="Text Box 4">
            <a:extLst>
              <a:ext uri="{FF2B5EF4-FFF2-40B4-BE49-F238E27FC236}">
                <a16:creationId xmlns:a16="http://schemas.microsoft.com/office/drawing/2014/main" id="{81B10D49-FBFE-4F6F-934F-E161D50A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519488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Основополагающий протокол сети Internet –</a:t>
            </a:r>
            <a:r>
              <a:rPr lang="ru-RU" altLang="ru-RU" b="1"/>
              <a:t> TCP/IP</a:t>
            </a:r>
            <a:r>
              <a:rPr lang="ru-RU" altLang="ru-RU"/>
              <a:t>. </a:t>
            </a:r>
          </a:p>
        </p:txBody>
      </p:sp>
      <p:sp>
        <p:nvSpPr>
          <p:cNvPr id="19464" name="Text Box 4">
            <a:extLst>
              <a:ext uri="{FF2B5EF4-FFF2-40B4-BE49-F238E27FC236}">
                <a16:creationId xmlns:a16="http://schemas.microsoft.com/office/drawing/2014/main" id="{5585A771-D188-48D4-A6B3-F6B586F61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787900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TCP/IP это два различных протокола, тесно связанных между собой. </a:t>
            </a:r>
          </a:p>
        </p:txBody>
      </p:sp>
      <p:sp>
        <p:nvSpPr>
          <p:cNvPr id="19465" name="Text Box 4">
            <a:extLst>
              <a:ext uri="{FF2B5EF4-FFF2-40B4-BE49-F238E27FC236}">
                <a16:creationId xmlns:a16="http://schemas.microsoft.com/office/drawing/2014/main" id="{305F762E-F75D-4AA8-9D86-B4E33399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040438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TCP (Transmission Control Protocol) — протокол управления передачей.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  <p:bldP spid="2" grpId="0" autoUpdateAnimBg="0"/>
      <p:bldP spid="19463" grpId="0"/>
      <p:bldP spid="194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2">
            <a:extLst>
              <a:ext uri="{FF2B5EF4-FFF2-40B4-BE49-F238E27FC236}">
                <a16:creationId xmlns:a16="http://schemas.microsoft.com/office/drawing/2014/main" id="{E9239F39-DE41-4D22-B75D-1C72A916D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95288"/>
            <a:ext cx="9217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Он определяет, каким образом информация должна быть разбита на пакеты и отправлена по каналам связи.  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CE1E5132-FBDD-47A1-897C-BC50DAD61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266950"/>
            <a:ext cx="9217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TCP располагает пакеты в нужном порядке, а также проверяет каждый пакет на наличие ошибок при передаче. </a:t>
            </a:r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F4211258-2326-4C74-AC8D-8FE990E1C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924300"/>
            <a:ext cx="92170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Каждый информационный пакет содержит </a:t>
            </a:r>
            <a:r>
              <a:rPr lang="ru-RU" altLang="ru-RU" b="1"/>
              <a:t>IP-адреса</a:t>
            </a:r>
            <a:r>
              <a:rPr lang="ru-RU" altLang="ru-RU"/>
              <a:t> (IP – Internet Protocol) компьютера-отправителя и компьютера-получателя. </a:t>
            </a:r>
          </a:p>
        </p:txBody>
      </p:sp>
      <p:sp>
        <p:nvSpPr>
          <p:cNvPr id="2" name="Text Box 20">
            <a:extLst>
              <a:ext uri="{FF2B5EF4-FFF2-40B4-BE49-F238E27FC236}">
                <a16:creationId xmlns:a16="http://schemas.microsoft.com/office/drawing/2014/main" id="{69D7C7A7-0420-4B37-ADD6-12C59C2BF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702300"/>
            <a:ext cx="92170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Компьютеры-маршрутизаторы, используя IP-адреса, направляют информационные пакеты к указанному в них получателю.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9" grpId="0" autoUpdateAnimBg="0"/>
      <p:bldP spid="10260" grpId="0" autoUpdateAnimBg="0"/>
      <p:bldP spid="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70" name="Group 266">
            <a:extLst>
              <a:ext uri="{FF2B5EF4-FFF2-40B4-BE49-F238E27FC236}">
                <a16:creationId xmlns:a16="http://schemas.microsoft.com/office/drawing/2014/main" id="{7F9F76E0-2BF6-497E-8E3A-7137E6786118}"/>
              </a:ext>
            </a:extLst>
          </p:cNvPr>
          <p:cNvGraphicFramePr>
            <a:graphicFrameLocks noGrp="1"/>
          </p:cNvGraphicFramePr>
          <p:nvPr/>
        </p:nvGraphicFramePr>
        <p:xfrm>
          <a:off x="360363" y="346075"/>
          <a:ext cx="9432925" cy="6818313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9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Название протокола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Расшифровка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Назначение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HTTP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 Text Transfer Protocol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Протокол передачи гипертекста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FTP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File Transfer Protocol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протокол передачи файлов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SMTP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Mail Transfer Protocol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Простой протокол отправки электронных писем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POP3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Post Office Protocol 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Протокол получения электронных писем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6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NNTP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News Net Transfer Protocol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Протокол новостных статей 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CE9D8D2B-029D-4AB9-AAE7-16BB44879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79388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Адреса компьютеров в Internet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09F4B46-FE2B-4467-8041-CF389ECA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827088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каждый компьютер, подключенный к сети Internet имеет свой уникальный </a:t>
            </a:r>
            <a:r>
              <a:rPr lang="ru-RU" altLang="ru-RU" u="sng"/>
              <a:t>IP-адрес</a:t>
            </a:r>
            <a:r>
              <a:rPr lang="ru-RU" altLang="ru-RU"/>
              <a:t>. 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909BEA30-2578-44A1-A986-4445EC99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979613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IP-адрес</a:t>
            </a:r>
            <a:r>
              <a:rPr lang="ru-RU" altLang="ru-RU"/>
              <a:t> — это уникальный номер, однозначно идентифицирующий компьютер в Internet. 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BB7CCE90-0BBF-4395-8E74-8B739E42C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59113"/>
            <a:ext cx="9217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IP-адрес представляет собой четыре числа (октета), разделенные точками, например, </a:t>
            </a:r>
            <a:r>
              <a:rPr lang="ru-RU" altLang="ru-RU" u="sng"/>
              <a:t>5.153.173.17</a:t>
            </a:r>
            <a:r>
              <a:rPr lang="ru-RU" altLang="ru-RU"/>
              <a:t> </a:t>
            </a:r>
          </a:p>
        </p:txBody>
      </p:sp>
      <p:sp>
        <p:nvSpPr>
          <p:cNvPr id="2" name="Text Box 14">
            <a:extLst>
              <a:ext uri="{FF2B5EF4-FFF2-40B4-BE49-F238E27FC236}">
                <a16:creationId xmlns:a16="http://schemas.microsoft.com/office/drawing/2014/main" id="{336AE889-9507-45BD-A7B1-06E5511D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822825"/>
            <a:ext cx="9217025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Первое число – номер наиболее крупной сети в составе Интернет, последнее – номер конкретного компьютера. Второе и третье число обозначают участки сети, например, региональную и локальную сеть.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utoUpdateAnimBg="0"/>
      <p:bldP spid="72712" grpId="0" autoUpdateAnimBg="0"/>
      <p:bldP spid="7271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9">
            <a:extLst>
              <a:ext uri="{FF2B5EF4-FFF2-40B4-BE49-F238E27FC236}">
                <a16:creationId xmlns:a16="http://schemas.microsoft.com/office/drawing/2014/main" id="{44C01FB8-AFDB-4825-A5C5-C76E26E4C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6388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Сейчас одновременно существуют две версии </a:t>
            </a:r>
            <a:r>
              <a:rPr lang="en-US" altLang="ru-RU"/>
              <a:t>IP</a:t>
            </a:r>
            <a:r>
              <a:rPr lang="ru-RU" altLang="ru-RU"/>
              <a:t>-протокола: </a:t>
            </a:r>
            <a:r>
              <a:rPr lang="en-US" altLang="ru-RU"/>
              <a:t>IPv4 (</a:t>
            </a:r>
            <a:r>
              <a:rPr lang="ru-RU" altLang="ru-RU"/>
              <a:t>32 бита</a:t>
            </a:r>
            <a:r>
              <a:rPr lang="en-US" altLang="ru-RU"/>
              <a:t>) </a:t>
            </a:r>
            <a:r>
              <a:rPr lang="ru-RU" altLang="ru-RU"/>
              <a:t>и </a:t>
            </a:r>
            <a:r>
              <a:rPr lang="en-US" altLang="ru-RU"/>
              <a:t>IPv6</a:t>
            </a:r>
            <a:r>
              <a:rPr lang="ru-RU" altLang="ru-RU"/>
              <a:t> (128 бит). 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467FA661-C51F-45EE-803C-B218D091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47813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Необходимость разработки </a:t>
            </a:r>
            <a:r>
              <a:rPr lang="en-US" altLang="ru-RU"/>
              <a:t>IPv6: </a:t>
            </a:r>
            <a:r>
              <a:rPr lang="ru-RU" altLang="ru-RU"/>
              <a:t>угроза исчерпания адресов.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873A3264-70F9-41D0-8D57-D8C7837F0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700338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>
                <a:solidFill>
                  <a:srgbClr val="000000"/>
                </a:solidFill>
              </a:rPr>
              <a:t>Адресное пространство </a:t>
            </a:r>
            <a:r>
              <a:rPr lang="ru-RU" altLang="ru-RU" b="1">
                <a:solidFill>
                  <a:srgbClr val="000000"/>
                </a:solidFill>
              </a:rPr>
              <a:t>IPv4</a:t>
            </a:r>
            <a:r>
              <a:rPr lang="ru-RU" altLang="ru-RU">
                <a:solidFill>
                  <a:srgbClr val="000000"/>
                </a:solidFill>
              </a:rPr>
              <a:t>: </a:t>
            </a:r>
            <a:r>
              <a:rPr lang="ru-RU" altLang="ru-RU" b="1">
                <a:solidFill>
                  <a:srgbClr val="000000"/>
                </a:solidFill>
              </a:rPr>
              <a:t>4,3 миллиарда </a:t>
            </a:r>
            <a:r>
              <a:rPr lang="ru-RU" altLang="ru-RU">
                <a:solidFill>
                  <a:srgbClr val="000000"/>
                </a:solidFill>
              </a:rPr>
              <a:t>адресов.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ADD0F43F-5712-4066-B56D-81ECF53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957638"/>
            <a:ext cx="92170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>
                <a:solidFill>
                  <a:srgbClr val="000000"/>
                </a:solidFill>
              </a:rPr>
              <a:t>IPv6 </a:t>
            </a:r>
            <a:r>
              <a:rPr lang="ru-RU" altLang="ru-RU">
                <a:solidFill>
                  <a:srgbClr val="000000"/>
                </a:solidFill>
              </a:rPr>
              <a:t>разработан </a:t>
            </a:r>
            <a:r>
              <a:rPr lang="ru-RU" altLang="ru-RU" b="1">
                <a:solidFill>
                  <a:srgbClr val="000000"/>
                </a:solidFill>
              </a:rPr>
              <a:t>в конце 1990-х</a:t>
            </a:r>
            <a:r>
              <a:rPr lang="ru-RU" altLang="ru-RU">
                <a:solidFill>
                  <a:srgbClr val="000000"/>
                </a:solidFill>
              </a:rPr>
              <a:t> и</a:t>
            </a:r>
            <a:r>
              <a:rPr lang="ru-RU" altLang="ru-RU" b="1">
                <a:solidFill>
                  <a:srgbClr val="000000"/>
                </a:solidFill>
              </a:rPr>
              <a:t>  </a:t>
            </a:r>
            <a:r>
              <a:rPr lang="ru-RU" altLang="ru-RU">
                <a:solidFill>
                  <a:srgbClr val="000000"/>
                </a:solidFill>
              </a:rPr>
              <a:t>поддерживает примерно</a:t>
            </a:r>
            <a:r>
              <a:rPr lang="en-US" altLang="ru-RU">
                <a:solidFill>
                  <a:srgbClr val="000000"/>
                </a:solidFill>
              </a:rPr>
              <a:t> </a:t>
            </a:r>
            <a:r>
              <a:rPr lang="ru-RU" altLang="ru-RU" b="1">
                <a:solidFill>
                  <a:srgbClr val="000000"/>
                </a:solidFill>
              </a:rPr>
              <a:t>3,4×10</a:t>
            </a:r>
            <a:r>
              <a:rPr lang="en-US" altLang="ru-RU" b="1">
                <a:solidFill>
                  <a:srgbClr val="000000"/>
                </a:solidFill>
              </a:rPr>
              <a:t>^</a:t>
            </a:r>
            <a:r>
              <a:rPr lang="ru-RU" altLang="ru-RU" b="1">
                <a:solidFill>
                  <a:srgbClr val="000000"/>
                </a:solidFill>
              </a:rPr>
              <a:t>38</a:t>
            </a:r>
            <a:r>
              <a:rPr lang="en-US" altLang="ru-RU" b="1">
                <a:solidFill>
                  <a:srgbClr val="000000"/>
                </a:solidFill>
              </a:rPr>
              <a:t> </a:t>
            </a:r>
            <a:r>
              <a:rPr lang="ru-RU" altLang="ru-RU" b="1">
                <a:solidFill>
                  <a:srgbClr val="000000"/>
                </a:solidFill>
              </a:rPr>
              <a:t>(340 секстиллионов) </a:t>
            </a:r>
            <a:r>
              <a:rPr lang="ru-RU" altLang="ru-RU">
                <a:solidFill>
                  <a:srgbClr val="000000"/>
                </a:solidFill>
              </a:rPr>
              <a:t>уникальных адресов</a:t>
            </a:r>
            <a:r>
              <a:rPr lang="en-US" altLang="ru-RU">
                <a:solidFill>
                  <a:srgbClr val="000000"/>
                </a:solidFill>
              </a:rPr>
              <a:t>.</a:t>
            </a: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8D6426A1-8946-4E72-99CA-CF144A378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702300"/>
            <a:ext cx="92170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>
                <a:solidFill>
                  <a:srgbClr val="000000"/>
                </a:solidFill>
              </a:rPr>
              <a:t>8 июня 2011 года </a:t>
            </a:r>
            <a:r>
              <a:rPr lang="ru-RU" altLang="ru-RU">
                <a:solidFill>
                  <a:srgbClr val="000000"/>
                </a:solidFill>
              </a:rPr>
              <a:t>- «Всемирный день IPv6», первое включение IPv6 во всех основных сервисах на 24 часа.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utoUpdateAnimBg="0"/>
      <p:bldP spid="72712" grpId="0" autoUpdateAnimBg="0"/>
      <p:bldP spid="2" grpId="0" autoUpdateAnimBg="0"/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16BD9437-CD4B-4D33-80EA-53A6DEAA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50825"/>
            <a:ext cx="92170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09600" indent="-609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 u="sng"/>
              <a:t>Система доменных имён (</a:t>
            </a:r>
            <a:r>
              <a:rPr lang="en-US" altLang="ru-RU" b="1" u="sng"/>
              <a:t>DNS)</a:t>
            </a:r>
            <a:endParaRPr lang="ru-RU" altLang="ru-RU" b="1" u="sng"/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E4627E51-130B-4677-8CCD-20F3B780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116013"/>
            <a:ext cx="9217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Система доменных имён (Domain Name System, </a:t>
            </a:r>
            <a:r>
              <a:rPr lang="en-US" altLang="ru-RU"/>
              <a:t>DNS) – </a:t>
            </a:r>
            <a:r>
              <a:rPr lang="ru-RU" altLang="ru-RU"/>
              <a:t>система, которая сопоставляет </a:t>
            </a:r>
            <a:r>
              <a:rPr lang="en-US" altLang="ru-RU"/>
              <a:t>IP-</a:t>
            </a:r>
            <a:r>
              <a:rPr lang="ru-RU" altLang="ru-RU"/>
              <a:t>адресу символьное имя.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C5F199C5-3E0C-4003-BE39-74E202205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627313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ru-RU" altLang="ru-RU"/>
              <a:t>Система адресов DNS имеет древовидную структуру. 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3FBC4957-FEB6-4D3E-B313-404A32735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3924300"/>
            <a:ext cx="92170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Узлы этой структуры называются доменами.  </a:t>
            </a:r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F5860100-5E21-4F16-A6D2-8207E1634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859338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Каждый домен может содержать множество «подчиненных» доменов. </a:t>
            </a:r>
          </a:p>
        </p:txBody>
      </p:sp>
      <p:sp>
        <p:nvSpPr>
          <p:cNvPr id="2" name="Text Box 26">
            <a:extLst>
              <a:ext uri="{FF2B5EF4-FFF2-40B4-BE49-F238E27FC236}">
                <a16:creationId xmlns:a16="http://schemas.microsoft.com/office/drawing/2014/main" id="{7A53C482-9A05-41FD-87C0-997814D61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256338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Дерево DNS принято делить по уровням: первый, второй, третий и так далее.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34" grpId="0" autoUpdateAnimBg="0"/>
      <p:bldP spid="73735" grpId="0"/>
      <p:bldP spid="7375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>
            <a:extLst>
              <a:ext uri="{FF2B5EF4-FFF2-40B4-BE49-F238E27FC236}">
                <a16:creationId xmlns:a16="http://schemas.microsoft.com/office/drawing/2014/main" id="{41FE22FB-EB1E-4D96-B72B-798AB15C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6388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Система начинается с единственного корневого домена (нулевой уровень). 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67CD8E69-85BF-4B28-9629-F5A26A9D7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933700"/>
            <a:ext cx="92170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ru-RU"/>
              <a:t>www.donntu.org.</a:t>
            </a:r>
            <a:endParaRPr lang="ru-RU" altLang="ru-RU"/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A7A33826-6D80-4F9B-B73D-AED4CFA20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724275"/>
            <a:ext cx="92170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ru-RU"/>
              <a:t>www.donntu.org</a:t>
            </a:r>
            <a:endParaRPr lang="ru-RU" altLang="ru-RU"/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63F934CA-7037-4307-92E0-81205CBE3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19250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Чем «выше» уровень домена, тем правее он записывается в строке адреса.  </a:t>
            </a:r>
          </a:p>
        </p:txBody>
      </p:sp>
      <p:sp>
        <p:nvSpPr>
          <p:cNvPr id="70670" name="Text Box 14">
            <a:extLst>
              <a:ext uri="{FF2B5EF4-FFF2-40B4-BE49-F238E27FC236}">
                <a16:creationId xmlns:a16="http://schemas.microsoft.com/office/drawing/2014/main" id="{FF14CA14-FC84-4E34-A25A-831DA8E55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516438"/>
            <a:ext cx="92170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ru-RU"/>
              <a:t>www.pi.conf.donntu.org</a:t>
            </a:r>
            <a:endParaRPr lang="ru-RU" altLang="ru-RU"/>
          </a:p>
        </p:txBody>
      </p:sp>
      <p:sp>
        <p:nvSpPr>
          <p:cNvPr id="2" name="Text Box 14">
            <a:extLst>
              <a:ext uri="{FF2B5EF4-FFF2-40B4-BE49-F238E27FC236}">
                <a16:creationId xmlns:a16="http://schemas.microsoft.com/office/drawing/2014/main" id="{7A6B5013-9B47-413F-A4A5-5AB4804CF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364163"/>
            <a:ext cx="92170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Домены первого </a:t>
            </a:r>
            <a:r>
              <a:rPr lang="en-US" altLang="ru-RU"/>
              <a:t>(</a:t>
            </a:r>
            <a:r>
              <a:rPr lang="ru-RU" altLang="ru-RU"/>
              <a:t>верхнего</a:t>
            </a:r>
            <a:r>
              <a:rPr lang="en-US" altLang="ru-RU"/>
              <a:t>) </a:t>
            </a:r>
            <a:r>
              <a:rPr lang="ru-RU" altLang="ru-RU"/>
              <a:t>уровня (</a:t>
            </a:r>
            <a:r>
              <a:rPr lang="en-US" altLang="ru-RU"/>
              <a:t>TLD</a:t>
            </a:r>
            <a:r>
              <a:rPr lang="ru-RU" altLang="ru-RU"/>
              <a:t>) делятся на домены стран </a:t>
            </a:r>
            <a:r>
              <a:rPr lang="en-US" altLang="ru-RU"/>
              <a:t>(ccTLD)</a:t>
            </a:r>
            <a:r>
              <a:rPr lang="ru-RU" altLang="ru-RU"/>
              <a:t>, домены общего назначения (</a:t>
            </a:r>
            <a:r>
              <a:rPr lang="en-US" altLang="ru-RU"/>
              <a:t>gTLD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и служебные </a:t>
            </a:r>
            <a:r>
              <a:rPr lang="en-US" altLang="ru-RU"/>
              <a:t>(iTLD)</a:t>
            </a:r>
            <a:r>
              <a:rPr lang="ru-RU" altLang="ru-RU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utoUpdateAnimBg="0"/>
      <p:bldP spid="70668" grpId="0" autoUpdateAnimBg="0"/>
      <p:bldP spid="70669" grpId="0" autoUpdateAnimBg="0"/>
      <p:bldP spid="70670" grpId="0" autoUpdateAnimBg="0"/>
      <p:bldP spid="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9">
            <a:extLst>
              <a:ext uri="{FF2B5EF4-FFF2-40B4-BE49-F238E27FC236}">
                <a16:creationId xmlns:a16="http://schemas.microsoft.com/office/drawing/2014/main" id="{E6AE89B2-D74A-4696-A985-140EB301A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6388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Домены стран или территорий: </a:t>
            </a:r>
            <a:r>
              <a:rPr lang="en-US" altLang="ru-RU" b="1" i="1"/>
              <a:t>ru</a:t>
            </a:r>
            <a:r>
              <a:rPr lang="en-US" altLang="ru-RU"/>
              <a:t>, </a:t>
            </a:r>
            <a:r>
              <a:rPr lang="en-US" altLang="ru-RU" b="1" i="1"/>
              <a:t>us</a:t>
            </a:r>
            <a:r>
              <a:rPr lang="en-US" altLang="ru-RU"/>
              <a:t>, </a:t>
            </a:r>
            <a:r>
              <a:rPr lang="en-US" altLang="ru-RU" b="1" i="1"/>
              <a:t>uk</a:t>
            </a:r>
            <a:r>
              <a:rPr lang="ru-RU" altLang="ru-RU"/>
              <a:t>,</a:t>
            </a:r>
            <a:r>
              <a:rPr lang="en-US" altLang="ru-RU"/>
              <a:t> </a:t>
            </a:r>
            <a:r>
              <a:rPr lang="en-US" altLang="ru-RU" b="1" i="1"/>
              <a:t>cat</a:t>
            </a:r>
            <a:r>
              <a:rPr lang="en-US" altLang="ru-RU"/>
              <a:t> (</a:t>
            </a:r>
            <a:r>
              <a:rPr lang="ru-RU" altLang="ru-RU"/>
              <a:t>Каталония</a:t>
            </a:r>
            <a:r>
              <a:rPr lang="en-US" altLang="ru-RU"/>
              <a:t>)</a:t>
            </a:r>
            <a:r>
              <a:rPr lang="ru-RU" altLang="ru-RU"/>
              <a:t>, </a:t>
            </a:r>
            <a:r>
              <a:rPr lang="en-US" altLang="ru-RU" b="1" i="1"/>
              <a:t>asia</a:t>
            </a:r>
            <a:r>
              <a:rPr lang="en-US" altLang="ru-RU"/>
              <a:t> </a:t>
            </a:r>
            <a:r>
              <a:rPr lang="ru-RU" altLang="ru-RU"/>
              <a:t>и т.п. </a:t>
            </a:r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1C3F95BB-D086-469A-BE4B-327239E18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427163"/>
            <a:ext cx="92170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u="sng"/>
              <a:t>Домены общего назначения:</a:t>
            </a:r>
          </a:p>
          <a:p>
            <a:pPr algn="just"/>
            <a:r>
              <a:rPr lang="ru-RU" altLang="ru-RU" b="1" i="1"/>
              <a:t>СОМ</a:t>
            </a:r>
            <a:r>
              <a:rPr lang="ru-RU" altLang="ru-RU"/>
              <a:t> – собственно домены общего назначения (от </a:t>
            </a:r>
            <a:r>
              <a:rPr lang="en-US" altLang="ru-RU"/>
              <a:t>common</a:t>
            </a:r>
            <a:r>
              <a:rPr lang="ru-RU" altLang="ru-RU"/>
              <a:t>);</a:t>
            </a:r>
          </a:p>
          <a:p>
            <a:pPr algn="just"/>
            <a:r>
              <a:rPr lang="ru-RU" altLang="ru-RU" b="1" i="1"/>
              <a:t>EDU</a:t>
            </a:r>
            <a:r>
              <a:rPr lang="ru-RU" altLang="ru-RU"/>
              <a:t> – сеть учебных заведений и учреждений образования;</a:t>
            </a:r>
          </a:p>
          <a:p>
            <a:pPr algn="just"/>
            <a:r>
              <a:rPr lang="ru-RU" altLang="ru-RU" b="1" i="1"/>
              <a:t>GOV</a:t>
            </a:r>
            <a:r>
              <a:rPr lang="ru-RU" altLang="ru-RU"/>
              <a:t> – правительства государств и правительственные учреждения;</a:t>
            </a:r>
          </a:p>
          <a:p>
            <a:pPr algn="just"/>
            <a:r>
              <a:rPr lang="ru-RU" altLang="ru-RU" b="1" i="1"/>
              <a:t>MIL</a:t>
            </a:r>
            <a:r>
              <a:rPr lang="ru-RU" altLang="ru-RU"/>
              <a:t> – военные организации;</a:t>
            </a:r>
          </a:p>
          <a:p>
            <a:pPr algn="just"/>
            <a:r>
              <a:rPr lang="ru-RU" altLang="ru-RU" b="1" i="1"/>
              <a:t>NET</a:t>
            </a:r>
            <a:r>
              <a:rPr lang="ru-RU" altLang="ru-RU"/>
              <a:t> – организации, представляющие сетевые услуги;</a:t>
            </a:r>
          </a:p>
          <a:p>
            <a:pPr algn="just"/>
            <a:r>
              <a:rPr lang="ru-RU" altLang="ru-RU" b="1" i="1"/>
              <a:t>ORG</a:t>
            </a:r>
            <a:r>
              <a:rPr lang="ru-RU" altLang="ru-RU"/>
              <a:t> – некоммерческие организации;</a:t>
            </a:r>
            <a:endParaRPr lang="en-US" altLang="ru-RU"/>
          </a:p>
          <a:p>
            <a:pPr algn="just"/>
            <a:r>
              <a:rPr lang="en-US" altLang="ru-RU" b="1" i="1"/>
              <a:t>BIZ</a:t>
            </a:r>
            <a:r>
              <a:rPr lang="ru-RU" altLang="ru-RU"/>
              <a:t> – коммерческие организации;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>
            <a:extLst>
              <a:ext uri="{FF2B5EF4-FFF2-40B4-BE49-F238E27FC236}">
                <a16:creationId xmlns:a16="http://schemas.microsoft.com/office/drawing/2014/main" id="{5851B696-0E2A-4FFC-BE11-95CF99FC1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39750"/>
            <a:ext cx="9144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 u="sng"/>
              <a:t>Компьютерные сети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D360754F-BB21-4C1A-BE8E-B3719994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25600"/>
            <a:ext cx="9190037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Компьютерная сеть</a:t>
            </a:r>
            <a:r>
              <a:rPr lang="ru-RU" altLang="ru-RU"/>
              <a:t> — это два или более компьютера, обменивающихся информацией по линиям связи. 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83702243-CEDF-40F1-BF02-C39DEED37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757613"/>
            <a:ext cx="9063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Компьютерная сеть позволяет: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6A874F80-CBC2-43C6-A6C9-8E1F42C68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600575"/>
            <a:ext cx="906303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1) передавать информацию между компьютерами;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EFC1980B-3605-410F-950C-C2AFA659D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040438"/>
            <a:ext cx="906303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2) совместно использовать ресурсы (принтеры, хранилища данных и т.д.).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utoUpdateAnimBg="0"/>
      <p:bldP spid="4104" grpId="0" autoUpdateAnimBg="0"/>
      <p:bldP spid="4106" grpId="0" autoUpdateAnimBg="0"/>
      <p:bldP spid="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1" name="Text Box 15">
            <a:extLst>
              <a:ext uri="{FF2B5EF4-FFF2-40B4-BE49-F238E27FC236}">
                <a16:creationId xmlns:a16="http://schemas.microsoft.com/office/drawing/2014/main" id="{7DD67D06-C463-4056-A577-98E01027D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932363"/>
            <a:ext cx="921702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Для преобразования имен доменов и IP-адресов в DNS используется распределенная система из специальных серверов. Каждый из серверов обслуживает свой «набор клиентов», выполняя для них преобразования адресов. </a:t>
            </a:r>
          </a:p>
        </p:txBody>
      </p:sp>
      <p:sp>
        <p:nvSpPr>
          <p:cNvPr id="32771" name="Text Box 14">
            <a:extLst>
              <a:ext uri="{FF2B5EF4-FFF2-40B4-BE49-F238E27FC236}">
                <a16:creationId xmlns:a16="http://schemas.microsoft.com/office/drawing/2014/main" id="{81C08CA6-BE81-4516-8D09-98E812BCF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9388"/>
            <a:ext cx="92170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ru-RU" b="1" i="1"/>
              <a:t>NAME</a:t>
            </a:r>
            <a:r>
              <a:rPr lang="ru-RU" altLang="ru-RU"/>
              <a:t> –</a:t>
            </a:r>
            <a:r>
              <a:rPr lang="en-US" altLang="ru-RU"/>
              <a:t> </a:t>
            </a:r>
            <a:r>
              <a:rPr lang="ru-RU" altLang="ru-RU"/>
              <a:t>отдельные люди;</a:t>
            </a:r>
          </a:p>
          <a:p>
            <a:pPr algn="just"/>
            <a:r>
              <a:rPr lang="en-US" altLang="ru-RU" b="1" i="1"/>
              <a:t>INFO</a:t>
            </a:r>
            <a:r>
              <a:rPr lang="ru-RU" altLang="ru-RU"/>
              <a:t> – информационные сайты;</a:t>
            </a:r>
          </a:p>
          <a:p>
            <a:pPr algn="just"/>
            <a:r>
              <a:rPr lang="en-US" altLang="ru-RU" b="1"/>
              <a:t>MOBI</a:t>
            </a:r>
            <a:r>
              <a:rPr lang="en-US" altLang="ru-RU" i="1"/>
              <a:t> </a:t>
            </a:r>
            <a:r>
              <a:rPr lang="ru-RU" altLang="ru-RU"/>
              <a:t>–</a:t>
            </a:r>
            <a:r>
              <a:rPr lang="en-US" altLang="ru-RU"/>
              <a:t> c</a:t>
            </a:r>
            <a:r>
              <a:rPr lang="ru-RU" altLang="ru-RU"/>
              <a:t>айты, оптимизированные для мобильных устройств.</a:t>
            </a:r>
          </a:p>
        </p:txBody>
      </p:sp>
      <p:sp>
        <p:nvSpPr>
          <p:cNvPr id="2" name="Text Box 14">
            <a:extLst>
              <a:ext uri="{FF2B5EF4-FFF2-40B4-BE49-F238E27FC236}">
                <a16:creationId xmlns:a16="http://schemas.microsoft.com/office/drawing/2014/main" id="{40580EDF-A67A-446F-BCB2-29D33657F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279650"/>
            <a:ext cx="9217025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Начиная с 2013 года идёт активная</a:t>
            </a:r>
            <a:r>
              <a:rPr lang="en-US" altLang="ru-RU"/>
              <a:t> </a:t>
            </a:r>
            <a:r>
              <a:rPr lang="ru-RU" altLang="ru-RU"/>
              <a:t>регистрация доменов верхнего уровня. Первый – </a:t>
            </a:r>
            <a:r>
              <a:rPr lang="ru-RU" altLang="ru-RU" b="1" i="1"/>
              <a:t>онлайн</a:t>
            </a:r>
            <a:r>
              <a:rPr lang="en-US" altLang="ru-RU"/>
              <a:t>.</a:t>
            </a:r>
            <a:endParaRPr lang="ru-RU" altLang="ru-RU"/>
          </a:p>
          <a:p>
            <a:pPr algn="just"/>
            <a:r>
              <a:rPr lang="ru-RU" altLang="ru-RU"/>
              <a:t>Количество </a:t>
            </a:r>
            <a:r>
              <a:rPr lang="en-US" altLang="ru-RU"/>
              <a:t>gTLD </a:t>
            </a:r>
            <a:r>
              <a:rPr lang="ru-RU" altLang="ru-RU"/>
              <a:t>увеличилось от 22 существующих (на 2013 год) до более 1400 возможных.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1" grpId="0" autoUpdateAnimBg="0"/>
      <p:bldP spid="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>
            <a:extLst>
              <a:ext uri="{FF2B5EF4-FFF2-40B4-BE49-F238E27FC236}">
                <a16:creationId xmlns:a16="http://schemas.microsoft.com/office/drawing/2014/main" id="{072598DC-62F1-48A7-A727-BBEBB413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23850"/>
            <a:ext cx="92170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/>
              <a:t>Универсальный указатель ресурса (адрес)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3CAE7101-7542-4FA6-89F4-0103D8B3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187450"/>
            <a:ext cx="9217025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Для того, чтобы можно было безошибочно получать нужную информацию и в нужном формате используется строка символов, которую называют универсальный указатель ресурса или </a:t>
            </a:r>
            <a:r>
              <a:rPr lang="ru-RU" altLang="ru-RU" b="1"/>
              <a:t>URL</a:t>
            </a:r>
            <a:r>
              <a:rPr lang="ru-RU" altLang="ru-RU"/>
              <a:t> (Universal Resource Locator).  </a:t>
            </a:r>
            <a:endParaRPr lang="en-US" altLang="ru-RU"/>
          </a:p>
        </p:txBody>
      </p:sp>
      <p:pic>
        <p:nvPicPr>
          <p:cNvPr id="25609" name="Picture 9" descr="203">
            <a:extLst>
              <a:ext uri="{FF2B5EF4-FFF2-40B4-BE49-F238E27FC236}">
                <a16:creationId xmlns:a16="http://schemas.microsoft.com/office/drawing/2014/main" id="{5865509B-3A1E-43F0-8A94-6A56758F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708400"/>
            <a:ext cx="90725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57056E84-6191-43EE-9112-C96FA363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6588125"/>
            <a:ext cx="92170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Может ещё быть якорь – для внутренней адресации по ресурсу.</a:t>
            </a:r>
            <a:r>
              <a:rPr lang="en-US" altLang="ru-RU"/>
              <a:t> </a:t>
            </a:r>
            <a:r>
              <a:rPr lang="ru-RU" altLang="ru-RU"/>
              <a:t>Напр. </a:t>
            </a:r>
            <a:r>
              <a:rPr lang="en-US" altLang="ru-RU"/>
              <a:t>#here</a:t>
            </a:r>
            <a:r>
              <a:rPr lang="ru-RU" altLang="ru-RU"/>
              <a:t> </a:t>
            </a:r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utoUpdateAnimBg="0"/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>
            <a:extLst>
              <a:ext uri="{FF2B5EF4-FFF2-40B4-BE49-F238E27FC236}">
                <a16:creationId xmlns:a16="http://schemas.microsoft.com/office/drawing/2014/main" id="{DBF96A82-445B-48CD-950E-DA30E3F08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50825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altLang="ru-RU" b="1"/>
              <a:t>C</a:t>
            </a:r>
            <a:r>
              <a:rPr lang="ru-RU" altLang="ru-RU" b="1"/>
              <a:t>лужбы</a:t>
            </a:r>
            <a:r>
              <a:rPr lang="en-US" altLang="ru-RU" b="1"/>
              <a:t> (</a:t>
            </a:r>
            <a:r>
              <a:rPr lang="ru-RU" altLang="ru-RU" b="1"/>
              <a:t>сервисы, </a:t>
            </a:r>
            <a:r>
              <a:rPr lang="en-US" altLang="ru-RU" b="1"/>
              <a:t>services)</a:t>
            </a:r>
            <a:endParaRPr lang="ru-RU" altLang="ru-RU" b="1"/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D511CB19-6A56-48E9-A58D-433B7E288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055688"/>
            <a:ext cx="921702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/>
              <a:t>Службы (сервисы)</a:t>
            </a:r>
            <a:r>
              <a:rPr lang="ru-RU" altLang="ru-RU"/>
              <a:t> – это </a:t>
            </a:r>
            <a:r>
              <a:rPr lang="ru-RU" altLang="ru-RU" u="sng"/>
              <a:t>виды услуг</a:t>
            </a:r>
            <a:r>
              <a:rPr lang="ru-RU" altLang="ru-RU"/>
              <a:t>, которые оказываются серверами сети Internet</a:t>
            </a:r>
            <a:r>
              <a:rPr lang="en-US" altLang="ru-RU"/>
              <a:t>:</a:t>
            </a:r>
            <a:r>
              <a:rPr lang="ru-RU" altLang="ru-RU"/>
              <a:t> как информация будет представлена пользователю, какие сценарии работы с информацией будут использованы и т.п.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281FBE20-6B7F-4D2D-8360-4FDEA1322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924300"/>
            <a:ext cx="92170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u="sng"/>
              <a:t>Популярные службы:</a:t>
            </a:r>
            <a:endParaRPr lang="en-US" altLang="ru-RU" u="sng"/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65A756EE-CA14-419A-AD33-F83A94B6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999038"/>
            <a:ext cx="92170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- </a:t>
            </a:r>
            <a:r>
              <a:rPr lang="ru-RU" altLang="ru-RU" b="1"/>
              <a:t>World Wide Web</a:t>
            </a:r>
            <a:r>
              <a:rPr lang="ru-RU" altLang="ru-RU"/>
              <a:t> – </a:t>
            </a:r>
            <a:r>
              <a:rPr lang="ru-RU" altLang="ru-RU" i="1"/>
              <a:t>всемирная паутина</a:t>
            </a:r>
            <a:r>
              <a:rPr lang="ru-RU" altLang="ru-RU"/>
              <a:t> – служба поиска и просмотра  гипертекстовых документов, включающих в себя графику, звук и видео;</a:t>
            </a:r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utoUpdateAnimBg="0"/>
      <p:bldP spid="67591" grpId="0" autoUpdateAnimBg="0"/>
      <p:bldP spid="6759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54">
            <a:extLst>
              <a:ext uri="{FF2B5EF4-FFF2-40B4-BE49-F238E27FC236}">
                <a16:creationId xmlns:a16="http://schemas.microsoft.com/office/drawing/2014/main" id="{115132E7-CC70-4C53-8E42-2D04250C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73088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- </a:t>
            </a:r>
            <a:r>
              <a:rPr lang="ru-RU" altLang="ru-RU" b="1"/>
              <a:t>E-mail</a:t>
            </a:r>
            <a:r>
              <a:rPr lang="ru-RU" altLang="ru-RU"/>
              <a:t> – </a:t>
            </a:r>
            <a:r>
              <a:rPr lang="ru-RU" altLang="ru-RU" i="1"/>
              <a:t>электронная почта</a:t>
            </a:r>
            <a:r>
              <a:rPr lang="ru-RU" altLang="ru-RU"/>
              <a:t> – служба передачи электронных сообщений;</a:t>
            </a:r>
            <a:endParaRPr lang="en-US" altLang="ru-RU"/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4D83E542-5515-4BCB-9B18-B15049011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724275"/>
            <a:ext cx="92170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- </a:t>
            </a:r>
            <a:r>
              <a:rPr lang="ru-RU" altLang="ru-RU" b="1"/>
              <a:t>FTP</a:t>
            </a:r>
            <a:r>
              <a:rPr lang="ru-RU" altLang="ru-RU"/>
              <a:t> – служба передачи файлов;</a:t>
            </a:r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B8F00CF8-052B-454D-9C08-F9334FA66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57388"/>
            <a:ext cx="92170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- </a:t>
            </a:r>
            <a:r>
              <a:rPr lang="ru-RU" altLang="ru-RU" b="1"/>
              <a:t>Usenet, News</a:t>
            </a:r>
            <a:r>
              <a:rPr lang="ru-RU" altLang="ru-RU"/>
              <a:t> – </a:t>
            </a:r>
            <a:r>
              <a:rPr lang="ru-RU" altLang="ru-RU" i="1"/>
              <a:t>телеконференции, группы новостей</a:t>
            </a:r>
            <a:r>
              <a:rPr lang="ru-RU" altLang="ru-RU"/>
              <a:t> – разновидность сетевой газеты или доски объявлений;</a:t>
            </a:r>
          </a:p>
        </p:txBody>
      </p:sp>
      <p:sp>
        <p:nvSpPr>
          <p:cNvPr id="70670" name="Text Box 14">
            <a:extLst>
              <a:ext uri="{FF2B5EF4-FFF2-40B4-BE49-F238E27FC236}">
                <a16:creationId xmlns:a16="http://schemas.microsoft.com/office/drawing/2014/main" id="{49BC9346-279B-450F-89C4-542F06019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189663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- </a:t>
            </a:r>
            <a:r>
              <a:rPr lang="ru-RU" altLang="ru-RU" b="1"/>
              <a:t>Telnet</a:t>
            </a:r>
            <a:r>
              <a:rPr lang="ru-RU" altLang="ru-RU"/>
              <a:t> – служба удаленного доступа к компьютерам</a:t>
            </a:r>
            <a:r>
              <a:rPr lang="en-US" altLang="ru-RU"/>
              <a:t>.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utoUpdateAnimBg="0"/>
      <p:bldP spid="70669" grpId="0" autoUpdateAnimBg="0"/>
      <p:bldP spid="706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>
            <a:extLst>
              <a:ext uri="{FF2B5EF4-FFF2-40B4-BE49-F238E27FC236}">
                <a16:creationId xmlns:a16="http://schemas.microsoft.com/office/drawing/2014/main" id="{57F3AB18-E320-42E3-91F8-F93899AD3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07950"/>
            <a:ext cx="92170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/>
              <a:t>Web-браузеры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B00C6CAF-1F40-464F-9B2B-744E412E2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84213"/>
            <a:ext cx="92170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i="1"/>
              <a:t>Web-браузер</a:t>
            </a:r>
            <a:r>
              <a:rPr lang="ru-RU" altLang="ru-RU"/>
              <a:t> — это ПО, позволяющее перемещаться по Web-страницам и отображать их на экране.</a:t>
            </a:r>
          </a:p>
        </p:txBody>
      </p:sp>
      <p:pic>
        <p:nvPicPr>
          <p:cNvPr id="84999" name="Picture 7">
            <a:extLst>
              <a:ext uri="{FF2B5EF4-FFF2-40B4-BE49-F238E27FC236}">
                <a16:creationId xmlns:a16="http://schemas.microsoft.com/office/drawing/2014/main" id="{2E22C567-6CCF-4094-BD32-8AA1B0BA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2051050"/>
            <a:ext cx="9913937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1">
            <a:extLst>
              <a:ext uri="{FF2B5EF4-FFF2-40B4-BE49-F238E27FC236}">
                <a16:creationId xmlns:a16="http://schemas.microsoft.com/office/drawing/2014/main" id="{488BF25A-BE9D-43BB-9F99-837C35D34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430838"/>
            <a:ext cx="92170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При разработке сайта следует протестировать его с помощью различных браузеров (хотя бы самых популярных)</a:t>
            </a:r>
            <a:r>
              <a:rPr lang="en-US" altLang="ru-RU"/>
              <a:t> </a:t>
            </a:r>
            <a:r>
              <a:rPr lang="ru-RU" altLang="ru-RU"/>
              <a:t>и обязательно придерживаться существующих стандартов.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" grpId="0" autoUpdateAnimBg="0"/>
      <p:bldP spid="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3" name="Text Box 11">
            <a:extLst>
              <a:ext uri="{FF2B5EF4-FFF2-40B4-BE49-F238E27FC236}">
                <a16:creationId xmlns:a16="http://schemas.microsoft.com/office/drawing/2014/main" id="{7DAE6A9D-386D-43DC-BDFD-CEC6404E2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07950"/>
            <a:ext cx="92170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Самые популярные браузеры</a:t>
            </a:r>
            <a:r>
              <a:rPr lang="en-US" altLang="ru-RU"/>
              <a:t> </a:t>
            </a:r>
            <a:r>
              <a:rPr lang="ru-RU" altLang="ru-RU"/>
              <a:t>сентябрь</a:t>
            </a:r>
            <a:r>
              <a:rPr lang="en-US" altLang="ru-RU"/>
              <a:t> </a:t>
            </a:r>
            <a:r>
              <a:rPr lang="ru-RU" altLang="ru-RU"/>
              <a:t>2019 </a:t>
            </a:r>
            <a:r>
              <a:rPr lang="en-US" altLang="ru-RU"/>
              <a:t>(https://overclockers.ru/blog/Scorpion81/show/30502/statistika-brauzerov-za-sentjabr-2019</a:t>
            </a:r>
            <a:r>
              <a:rPr lang="ru-RU" altLang="ru-RU"/>
              <a:t>):</a:t>
            </a:r>
            <a:endParaRPr lang="en-US" altLang="ru-RU"/>
          </a:p>
        </p:txBody>
      </p:sp>
      <p:pic>
        <p:nvPicPr>
          <p:cNvPr id="38915" name="Рисунок 1">
            <a:extLst>
              <a:ext uri="{FF2B5EF4-FFF2-40B4-BE49-F238E27FC236}">
                <a16:creationId xmlns:a16="http://schemas.microsoft.com/office/drawing/2014/main" id="{011F8DFF-04DD-4F8D-A1F7-BF2D1AC79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3"/>
          <a:stretch>
            <a:fillRect/>
          </a:stretch>
        </p:blipFill>
        <p:spPr bwMode="auto">
          <a:xfrm>
            <a:off x="-7938" y="1979613"/>
            <a:ext cx="10080626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30C444F3-5CF4-4304-AF1C-55BD6565B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68288"/>
            <a:ext cx="92170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/>
              <a:t>Web-серверы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DD6D5880-D9AD-4342-96A2-48A23549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055688"/>
            <a:ext cx="921702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/>
              <a:t>Веб-сервер</a:t>
            </a:r>
            <a:r>
              <a:rPr lang="ru-RU" altLang="ru-RU"/>
              <a:t> — сервер, принимающий </a:t>
            </a:r>
            <a:r>
              <a:rPr lang="en-US" altLang="ru-RU"/>
              <a:t>HTTP</a:t>
            </a:r>
            <a:r>
              <a:rPr lang="ru-RU" altLang="ru-RU"/>
              <a:t>-запросы от клиентов, обычно веб-браузеров, и выдающий им </a:t>
            </a:r>
            <a:r>
              <a:rPr lang="en-US" altLang="ru-RU"/>
              <a:t>HTTP</a:t>
            </a:r>
            <a:r>
              <a:rPr lang="ru-RU" altLang="ru-RU"/>
              <a:t>-ответы, как правило, вместе с </a:t>
            </a:r>
            <a:r>
              <a:rPr lang="en-US" altLang="ru-RU"/>
              <a:t>HTML</a:t>
            </a:r>
            <a:r>
              <a:rPr lang="ru-RU" altLang="ru-RU"/>
              <a:t>-страницей, изображением,</a:t>
            </a:r>
            <a:r>
              <a:rPr lang="en-US" altLang="ru-RU"/>
              <a:t> </a:t>
            </a:r>
            <a:r>
              <a:rPr lang="ru-RU" altLang="ru-RU"/>
              <a:t>файлом, медиа-потоком или другими данными. </a:t>
            </a:r>
          </a:p>
        </p:txBody>
      </p:sp>
      <p:sp>
        <p:nvSpPr>
          <p:cNvPr id="2" name="Text Box 11">
            <a:extLst>
              <a:ext uri="{FF2B5EF4-FFF2-40B4-BE49-F238E27FC236}">
                <a16:creationId xmlns:a16="http://schemas.microsoft.com/office/drawing/2014/main" id="{3CF97E63-97C6-4B25-8A92-90357B71F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062413"/>
            <a:ext cx="92170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u="sng"/>
              <a:t>Самые популярные веб-серверы:</a:t>
            </a:r>
          </a:p>
          <a:p>
            <a:pPr algn="just"/>
            <a:r>
              <a:rPr lang="ru-RU" altLang="ru-RU"/>
              <a:t>-</a:t>
            </a:r>
            <a:r>
              <a:rPr lang="en-US" altLang="ru-RU"/>
              <a:t> Apache;</a:t>
            </a:r>
          </a:p>
          <a:p>
            <a:pPr algn="just"/>
            <a:r>
              <a:rPr lang="en-US" altLang="ru-RU"/>
              <a:t>- IIS;</a:t>
            </a:r>
          </a:p>
          <a:p>
            <a:pPr algn="just"/>
            <a:r>
              <a:rPr lang="en-US" altLang="ru-RU"/>
              <a:t>- Google Web Server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" grpId="0" autoUpdateAnimBg="0"/>
      <p:bldP spid="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>
            <a:extLst>
              <a:ext uri="{FF2B5EF4-FFF2-40B4-BE49-F238E27FC236}">
                <a16:creationId xmlns:a16="http://schemas.microsoft.com/office/drawing/2014/main" id="{418472EB-2046-41A0-AADA-953BFC761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41288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 u="sng"/>
              <a:t>Языки и средства программирования в Интернет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7CE0F512-5620-415D-9E2B-8DC157A9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258888"/>
            <a:ext cx="92170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Языки веб-программирования — это языки, которые в основном предназначены для работы с веб-технологиями. </a:t>
            </a:r>
            <a:endParaRPr lang="en-US" altLang="ru-RU"/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7538A2CF-117B-4055-813F-A70F7466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3038475"/>
            <a:ext cx="92170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Языки веб-программирования можно условно разделить на две пересекающиеся группы: </a:t>
            </a:r>
            <a:r>
              <a:rPr lang="ru-RU" altLang="ru-RU" b="1" i="1"/>
              <a:t>клиентские</a:t>
            </a:r>
            <a:r>
              <a:rPr lang="ru-RU" altLang="ru-RU"/>
              <a:t> и </a:t>
            </a:r>
            <a:r>
              <a:rPr lang="ru-RU" altLang="ru-RU" b="1" i="1"/>
              <a:t>серверные</a:t>
            </a:r>
            <a:r>
              <a:rPr lang="ru-RU" altLang="ru-RU"/>
              <a:t>. </a:t>
            </a:r>
            <a:endParaRPr lang="en-US" altLang="ru-RU"/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5D10155A-EFEC-4298-9026-FBF257BD5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765675"/>
            <a:ext cx="92170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Программы на </a:t>
            </a:r>
            <a:r>
              <a:rPr lang="ru-RU" altLang="ru-RU" b="1" i="1"/>
              <a:t>клиентских языках</a:t>
            </a:r>
            <a:r>
              <a:rPr lang="ru-RU" altLang="ru-RU"/>
              <a:t> обрабатываются на стороне пользователя, как правило, их выполняет браузер. </a:t>
            </a: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584F1264-EA99-4EF8-AD54-119B74E61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6605588"/>
            <a:ext cx="92170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Пример клиентского  языка: </a:t>
            </a:r>
            <a:r>
              <a:rPr lang="en-US" altLang="ru-RU"/>
              <a:t>JavaScript.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utoUpdateAnimBg="0"/>
      <p:bldP spid="75782" grpId="0" autoUpdateAnimBg="0"/>
      <p:bldP spid="75784" grpId="0" autoUpdateAnimBg="0"/>
      <p:bldP spid="7578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>
            <a:extLst>
              <a:ext uri="{FF2B5EF4-FFF2-40B4-BE49-F238E27FC236}">
                <a16:creationId xmlns:a16="http://schemas.microsoft.com/office/drawing/2014/main" id="{545F04E6-ECBD-4829-9C64-F31416AB0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9388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 i="1" u="sng"/>
              <a:t>Серверные языки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8547DD61-7998-49AA-9664-8E27C261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900113"/>
            <a:ext cx="92170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Когда пользователь дает запрос на какую-либо страницу</a:t>
            </a:r>
            <a:r>
              <a:rPr lang="en-US" altLang="ru-RU"/>
              <a:t>,</a:t>
            </a:r>
            <a:r>
              <a:rPr lang="ru-RU" altLang="ru-RU"/>
              <a:t> то вызванная страница сначала обрабатывается на сервере, то есть выполняются все программы, связанные со страницей, и только потом возвращается к посетителю по сети в виде файла. 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D2293580-969A-4867-B290-C52F4768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924300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Этот файл может иметь расширения: </a:t>
            </a:r>
            <a:r>
              <a:rPr lang="en-US" altLang="ru-RU"/>
              <a:t>html, php, asp, aspx</a:t>
            </a:r>
            <a:r>
              <a:rPr lang="ru-RU" altLang="ru-RU"/>
              <a:t>, </a:t>
            </a:r>
            <a:r>
              <a:rPr lang="en-US" altLang="ru-RU"/>
              <a:t>perl</a:t>
            </a:r>
            <a:r>
              <a:rPr lang="ru-RU" altLang="ru-RU"/>
              <a:t>, </a:t>
            </a:r>
            <a:r>
              <a:rPr lang="en-US" altLang="ru-RU"/>
              <a:t>ssi,</a:t>
            </a:r>
            <a:r>
              <a:rPr lang="ru-RU" altLang="ru-RU"/>
              <a:t> </a:t>
            </a:r>
            <a:r>
              <a:rPr lang="en-US" altLang="ru-RU"/>
              <a:t>xml,</a:t>
            </a:r>
            <a:r>
              <a:rPr lang="ru-RU" altLang="ru-RU"/>
              <a:t> </a:t>
            </a:r>
            <a:r>
              <a:rPr lang="en-US" altLang="ru-RU"/>
              <a:t>dhtml, xhtml</a:t>
            </a:r>
            <a:r>
              <a:rPr lang="ru-RU" altLang="ru-RU"/>
              <a:t>. 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5861C1E5-4966-4F67-AAF0-9FC2B00C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364163"/>
            <a:ext cx="92170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К </a:t>
            </a:r>
            <a:r>
              <a:rPr lang="ru-RU" altLang="ru-RU" b="1" i="1"/>
              <a:t>серверным языкам</a:t>
            </a:r>
            <a:r>
              <a:rPr lang="ru-RU" altLang="ru-RU"/>
              <a:t> программирования можно отнести: </a:t>
            </a:r>
            <a:r>
              <a:rPr lang="en-US" altLang="ru-RU"/>
              <a:t>php</a:t>
            </a:r>
            <a:r>
              <a:rPr lang="ru-RU" altLang="ru-RU"/>
              <a:t>, </a:t>
            </a:r>
            <a:r>
              <a:rPr lang="en-US" altLang="ru-RU"/>
              <a:t>perl</a:t>
            </a:r>
            <a:r>
              <a:rPr lang="ru-RU" altLang="ru-RU"/>
              <a:t>, </a:t>
            </a:r>
            <a:r>
              <a:rPr lang="en-US" altLang="ru-RU"/>
              <a:t>python</a:t>
            </a:r>
            <a:r>
              <a:rPr lang="ru-RU" altLang="ru-RU"/>
              <a:t>, </a:t>
            </a:r>
            <a:r>
              <a:rPr lang="en-US" altLang="ru-RU"/>
              <a:t>ruby</a:t>
            </a:r>
            <a:r>
              <a:rPr lang="ru-RU" altLang="ru-RU"/>
              <a:t>, любой</a:t>
            </a:r>
            <a:r>
              <a:rPr lang="en-US" altLang="ru-RU"/>
              <a:t> </a:t>
            </a:r>
            <a:r>
              <a:rPr lang="ru-RU" altLang="ru-RU"/>
              <a:t>язык </a:t>
            </a:r>
            <a:r>
              <a:rPr lang="en-US" altLang="ru-RU"/>
              <a:t>.NET </a:t>
            </a:r>
            <a:r>
              <a:rPr lang="ru-RU" altLang="ru-RU"/>
              <a:t>программирования</a:t>
            </a:r>
            <a:r>
              <a:rPr lang="en-US" altLang="ru-RU"/>
              <a:t> </a:t>
            </a:r>
            <a:r>
              <a:rPr lang="ru-RU" altLang="ru-RU"/>
              <a:t>(технология</a:t>
            </a:r>
            <a:r>
              <a:rPr lang="en-US" altLang="ru-RU"/>
              <a:t> ASP.NET</a:t>
            </a:r>
            <a:r>
              <a:rPr lang="ru-RU" altLang="ru-RU"/>
              <a:t>),</a:t>
            </a:r>
            <a:r>
              <a:rPr lang="en-US" altLang="ru-RU"/>
              <a:t> Java</a:t>
            </a:r>
            <a:r>
              <a:rPr lang="ru-RU" altLang="ru-RU"/>
              <a:t>, </a:t>
            </a:r>
            <a:r>
              <a:rPr lang="en-US" altLang="ru-RU"/>
              <a:t>Groovy</a:t>
            </a:r>
            <a:r>
              <a:rPr lang="ru-RU" altLang="ru-RU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7" grpId="0" autoUpdateAnimBg="0"/>
      <p:bldP spid="768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B7278147-AD17-48A8-A86A-9F8B7D240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323850"/>
            <a:ext cx="91900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u="sng"/>
              <a:t>Сети бывают:</a:t>
            </a:r>
            <a:endParaRPr lang="ru-RU" altLang="ru-RU"/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71320736-8262-4936-9300-EBC85DD5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187450"/>
            <a:ext cx="9063038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– </a:t>
            </a:r>
            <a:r>
              <a:rPr lang="ru-RU" altLang="ru-RU" b="1"/>
              <a:t>локальные</a:t>
            </a:r>
            <a:r>
              <a:rPr lang="ru-RU" altLang="ru-RU"/>
              <a:t> – объединяют компьютеры, находящиеся недалеко друг от друга (в одной и/или разных комнатах одного здания и т.п.);</a:t>
            </a: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1E5586EF-FA52-4A17-BC73-453C0C48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203575"/>
            <a:ext cx="3351213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>
            <a:extLst>
              <a:ext uri="{FF2B5EF4-FFF2-40B4-BE49-F238E27FC236}">
                <a16:creationId xmlns:a16="http://schemas.microsoft.com/office/drawing/2014/main" id="{C60D0247-DA4F-4C70-A841-0BB13FE7A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79388"/>
            <a:ext cx="90630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/>
              <a:t>– </a:t>
            </a:r>
            <a:r>
              <a:rPr lang="ru-RU" altLang="ru-RU" b="1"/>
              <a:t>глобальные</a:t>
            </a:r>
            <a:r>
              <a:rPr lang="ru-RU" altLang="ru-RU"/>
              <a:t> – компьютеры могут находиться в разных городах и странах. 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FEB43E3C-9D6C-4BB9-BA9A-5E85E7B41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476375"/>
            <a:ext cx="90630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Глобальные сети, как правило, объединяют несколько локальных сетей. </a:t>
            </a:r>
          </a:p>
        </p:txBody>
      </p:sp>
      <p:pic>
        <p:nvPicPr>
          <p:cNvPr id="13321" name="Picture 9">
            <a:extLst>
              <a:ext uri="{FF2B5EF4-FFF2-40B4-BE49-F238E27FC236}">
                <a16:creationId xmlns:a16="http://schemas.microsoft.com/office/drawing/2014/main" id="{DD76C5B1-8040-4D38-9530-A099539A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2752725"/>
            <a:ext cx="3922712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6">
            <a:extLst>
              <a:ext uri="{FF2B5EF4-FFF2-40B4-BE49-F238E27FC236}">
                <a16:creationId xmlns:a16="http://schemas.microsoft.com/office/drawing/2014/main" id="{55E7F54D-B9CB-4494-AAA3-670F8F9A6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95288"/>
            <a:ext cx="921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 u="sng"/>
              <a:t>Понятие Internet</a:t>
            </a:r>
            <a:endParaRPr lang="ru-RU" altLang="ru-RU" u="sng"/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63EB0DDC-083C-46ED-A554-D26AA8B8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116013"/>
            <a:ext cx="9217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Internet </a:t>
            </a:r>
            <a:r>
              <a:rPr lang="ru-RU" altLang="ru-RU"/>
              <a:t>(Интернет) – это сеть сетей</a:t>
            </a:r>
            <a:r>
              <a:rPr lang="en-US" altLang="ru-RU"/>
              <a:t>,</a:t>
            </a:r>
            <a:r>
              <a:rPr lang="ru-RU" altLang="ru-RU"/>
              <a:t> способная передавать информацию из любой точки земного шара в любую другую точку </a:t>
            </a:r>
          </a:p>
        </p:txBody>
      </p:sp>
      <p:pic>
        <p:nvPicPr>
          <p:cNvPr id="14345" name="Picture 9">
            <a:extLst>
              <a:ext uri="{FF2B5EF4-FFF2-40B4-BE49-F238E27FC236}">
                <a16:creationId xmlns:a16="http://schemas.microsoft.com/office/drawing/2014/main" id="{6A63B0A7-B5E2-4B2C-984E-5632BBB31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555875"/>
            <a:ext cx="76009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>
            <a:extLst>
              <a:ext uri="{FF2B5EF4-FFF2-40B4-BE49-F238E27FC236}">
                <a16:creationId xmlns:a16="http://schemas.microsoft.com/office/drawing/2014/main" id="{B9ACA0AC-B68F-4B98-9046-2DD608C04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73088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Основные концепции сети </a:t>
            </a:r>
            <a:r>
              <a:rPr lang="en-US" altLang="ru-RU"/>
              <a:t>Internet </a:t>
            </a:r>
            <a:r>
              <a:rPr lang="ru-RU" altLang="ru-RU"/>
              <a:t>начали разрабатывать начале 1960-х гг.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C7F5DBE8-050F-483A-994F-9C3DF57B3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35163"/>
            <a:ext cx="92170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Первая передача данных по Интернету между компьютером Калифорнийского университета в Лос-Анджелесе и одним из компьютеров Стэнфордского исследовательского института состоялась в 1969 г. (компьютер завис, как только дошел до буквы G в слове «LOGIN»).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37FFEE2E-7163-45B8-8CC7-BD08A3E4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197475"/>
            <a:ext cx="92170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Пользователями раннего Интернета были представители научных, военных и правительственных кругов.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autoUpdateAnimBg="0"/>
      <p:bldP spid="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>
            <a:extLst>
              <a:ext uri="{FF2B5EF4-FFF2-40B4-BE49-F238E27FC236}">
                <a16:creationId xmlns:a16="http://schemas.microsoft.com/office/drawing/2014/main" id="{B7126DA4-F99D-4FBC-B605-74798791D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65250"/>
            <a:ext cx="92170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/>
              <a:t>В 1969 г. интернет-сообщество состояло из 4х компьютеров, в 1981 – из менее 200 больших вычислительных машин.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0A93FC0F-BA82-4043-BEE3-6F135B0FD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165475"/>
            <a:ext cx="9217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/>
              <a:t>Сегодня во Всемирной сети гораздо более 100 миллионов Web-сайтов.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f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>
            <a:extLst>
              <a:ext uri="{FF2B5EF4-FFF2-40B4-BE49-F238E27FC236}">
                <a16:creationId xmlns:a16="http://schemas.microsoft.com/office/drawing/2014/main" id="{54A28545-2BFA-4987-AA7D-B51F65942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57188"/>
            <a:ext cx="9217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Считается, что Internet не имеет своего официального владельца. Это </a:t>
            </a:r>
            <a:r>
              <a:rPr lang="ru-RU" altLang="ru-RU" u="sng"/>
              <a:t>добровольная </a:t>
            </a:r>
            <a:r>
              <a:rPr lang="ru-RU" altLang="ru-RU"/>
              <a:t>ассоциация различных сетей. 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A5B0275D-8C8E-4B62-B5DB-55428553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195513"/>
            <a:ext cx="9063037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Существуют только организации, которые координируют регистрацию новых пользователей в сети.  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59323FE5-BD3F-4848-B85D-2673EB1B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995738"/>
            <a:ext cx="9063037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Техническую сторону организации сети контролирует </a:t>
            </a:r>
            <a:r>
              <a:rPr lang="ru-RU" altLang="ru-RU" b="1" i="1"/>
              <a:t>Федеральный сетевой совет (FNC)</a:t>
            </a:r>
            <a:r>
              <a:rPr lang="ru-RU" altLang="ru-RU"/>
              <a:t>.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FB77404B-966F-44B6-8DE1-C5642D155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940425"/>
            <a:ext cx="906303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altLang="ru-RU"/>
              <a:t>FNC </a:t>
            </a:r>
            <a:r>
              <a:rPr lang="ru-RU" altLang="ru-RU"/>
              <a:t>24.10.1995 принял официальное определение термина «Интернет».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  <p:bldP spid="2" grpId="0" autoUpdateAnimBg="0"/>
      <p:bldP spid="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>
            <a:extLst>
              <a:ext uri="{FF2B5EF4-FFF2-40B4-BE49-F238E27FC236}">
                <a16:creationId xmlns:a16="http://schemas.microsoft.com/office/drawing/2014/main" id="{D895B556-F882-4E57-8FF4-47FF11CCA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9388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 b="1"/>
              <a:t>Internet</a:t>
            </a:r>
            <a:r>
              <a:rPr lang="ru-RU" altLang="ru-RU"/>
              <a:t> – это глобальная компьютерная система, которая: 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967A2958-E906-4559-A0FF-80DB498FB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187450"/>
            <a:ext cx="92170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- логически взаимосвязана пространством глобальных уникальных адресов (каждый компьютер, подключаемый к сети, имеет свой уникальный адрес);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A88C45A1-934F-422C-9841-04D6D48E6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132138"/>
            <a:ext cx="92170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- способна поддерживать коммуникации (обмен информацией);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A2E4474-8358-4A29-9E34-7C4150D2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284663"/>
            <a:ext cx="92170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ru-RU" altLang="ru-RU"/>
              <a:t>- обеспечивает работу высокоуровневых сервисов (служб), например, WWW, электронная почта, телеконференции, разговоры в сети и другие.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  <p:bldP spid="2" grpId="0" autoUpdateAnimBg="0"/>
      <p:bldP spid="3" grpId="0" autoUpdateAnimBg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1069</Words>
  <Application>Microsoft Office PowerPoint</Application>
  <PresentationFormat>Произвольный</PresentationFormat>
  <Paragraphs>131</Paragraphs>
  <Slides>28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Olga R</cp:lastModifiedBy>
  <cp:revision>191</cp:revision>
  <dcterms:modified xsi:type="dcterms:W3CDTF">2020-06-06T08:49:32Z</dcterms:modified>
</cp:coreProperties>
</file>