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56" r:id="rId2"/>
    <p:sldId id="29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20" r:id="rId11"/>
    <p:sldId id="321" r:id="rId12"/>
    <p:sldId id="322" r:id="rId13"/>
    <p:sldId id="323" r:id="rId14"/>
    <p:sldId id="324" r:id="rId15"/>
    <p:sldId id="319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11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o Galantucci" initials="SG" lastIdx="1" clrIdx="0">
    <p:extLst>
      <p:ext uri="{19B8F6BF-5375-455C-9EA6-DF929625EA0E}">
        <p15:presenceInfo xmlns:p15="http://schemas.microsoft.com/office/powerpoint/2012/main" userId="Stefano Galantucc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C70"/>
    <a:srgbClr val="1B9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5226" autoAdjust="0"/>
  </p:normalViewPr>
  <p:slideViewPr>
    <p:cSldViewPr snapToGrid="0">
      <p:cViewPr>
        <p:scale>
          <a:sx n="125" d="100"/>
          <a:sy n="125" d="100"/>
        </p:scale>
        <p:origin x="90" y="-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43C823B3-5842-46D2-990A-BB564EEBA44C}"/>
              </a:ext>
            </a:extLst>
          </p:cNvPr>
          <p:cNvSpPr/>
          <p:nvPr userDrawn="1"/>
        </p:nvSpPr>
        <p:spPr>
          <a:xfrm>
            <a:off x="283025" y="549728"/>
            <a:ext cx="8926062" cy="5758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itolo 10">
            <a:extLst>
              <a:ext uri="{FF2B5EF4-FFF2-40B4-BE49-F238E27FC236}">
                <a16:creationId xmlns:a16="http://schemas.microsoft.com/office/drawing/2014/main" id="{F91ED20C-8791-498D-9E59-31B509C0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08" y="1308394"/>
            <a:ext cx="8397558" cy="4316323"/>
          </a:xfrm>
        </p:spPr>
        <p:txBody>
          <a:bodyPr anchor="b">
            <a:noAutofit/>
          </a:bodyPr>
          <a:lstStyle>
            <a:lvl1pPr>
              <a:defRPr sz="72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A082936D-6B78-4F81-90B4-03EACEF6D1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715" y="5700916"/>
            <a:ext cx="8578624" cy="522514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trait" panose="02000506040000020004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B6A0D23-2056-4B75-8B45-3F682A401E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39934" y="549727"/>
            <a:ext cx="2565503" cy="5758997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3A4B1ABD-1E73-43A6-86B6-D95878FA89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" t="6870" r="1988" b="6849"/>
          <a:stretch/>
        </p:blipFill>
        <p:spPr>
          <a:xfrm>
            <a:off x="1866380" y="633561"/>
            <a:ext cx="1904756" cy="566589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FF417B-DCEE-4303-9122-F02DC758FD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07" y="633854"/>
            <a:ext cx="1137525" cy="5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8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25278F8-CBEC-4834-9071-9D4B746D2D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6" y="69660"/>
            <a:ext cx="1083076" cy="56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6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9E825090-5EA1-416D-BF03-E01DEB8B4442}"/>
              </a:ext>
            </a:extLst>
          </p:cNvPr>
          <p:cNvSpPr/>
          <p:nvPr userDrawn="1"/>
        </p:nvSpPr>
        <p:spPr>
          <a:xfrm>
            <a:off x="145050" y="145050"/>
            <a:ext cx="11317166" cy="656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A6C5826-DEBF-4638-AD13-AE0BE5BE9729}"/>
              </a:ext>
            </a:extLst>
          </p:cNvPr>
          <p:cNvSpPr/>
          <p:nvPr userDrawn="1"/>
        </p:nvSpPr>
        <p:spPr>
          <a:xfrm>
            <a:off x="11462216" y="930499"/>
            <a:ext cx="584734" cy="5782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3FA4E7-655F-40BC-A51A-3933B6F9071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90525" y="418600"/>
            <a:ext cx="10855912" cy="558984"/>
          </a:xfrm>
        </p:spPr>
        <p:txBody>
          <a:bodyPr anchor="t">
            <a:noAutofit/>
          </a:bodyPr>
          <a:lstStyle>
            <a:lvl1pPr>
              <a:defRPr sz="4000">
                <a:ln>
                  <a:noFill/>
                </a:ln>
                <a:solidFill>
                  <a:schemeClr val="tx2"/>
                </a:solidFill>
                <a:latin typeface="Strait" panose="0200050604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7980C9-2686-45D9-9D24-928D20F16C85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390526" y="1464907"/>
            <a:ext cx="11384708" cy="5030480"/>
          </a:xfrm>
        </p:spPr>
        <p:txBody>
          <a:bodyPr>
            <a:normAutofit/>
          </a:bodyPr>
          <a:lstStyle>
            <a:lvl1pPr marL="0" indent="0" algn="just"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just"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 marL="914400" indent="0" algn="just">
              <a:buFontTx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 marL="1371600" indent="0" algn="just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 marL="1828800" indent="0" algn="just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C4674C8-6D1D-4334-A3CB-2695F9C3C7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93" y="98013"/>
            <a:ext cx="520638" cy="7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7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9E825090-5EA1-416D-BF03-E01DEB8B4442}"/>
              </a:ext>
            </a:extLst>
          </p:cNvPr>
          <p:cNvSpPr/>
          <p:nvPr userDrawn="1"/>
        </p:nvSpPr>
        <p:spPr>
          <a:xfrm>
            <a:off x="145050" y="145050"/>
            <a:ext cx="11317166" cy="656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A6C5826-DEBF-4638-AD13-AE0BE5BE9729}"/>
              </a:ext>
            </a:extLst>
          </p:cNvPr>
          <p:cNvSpPr/>
          <p:nvPr userDrawn="1"/>
        </p:nvSpPr>
        <p:spPr>
          <a:xfrm>
            <a:off x="11462216" y="930499"/>
            <a:ext cx="584734" cy="5782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7980C9-2686-45D9-9D24-928D20F16C85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390526" y="363984"/>
            <a:ext cx="11384708" cy="6131403"/>
          </a:xfrm>
        </p:spPr>
        <p:txBody>
          <a:bodyPr>
            <a:normAutofit/>
          </a:bodyPr>
          <a:lstStyle>
            <a:lvl1pPr marL="0" indent="0" algn="just"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just"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 marL="914400" indent="0" algn="just">
              <a:buFontTx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 marL="1371600" indent="0" algn="just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 marL="1828800" indent="0" algn="just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C4674C8-6D1D-4334-A3CB-2695F9C3C7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93" y="98013"/>
            <a:ext cx="520638" cy="7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9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9E825090-5EA1-416D-BF03-E01DEB8B4442}"/>
              </a:ext>
            </a:extLst>
          </p:cNvPr>
          <p:cNvSpPr/>
          <p:nvPr userDrawn="1"/>
        </p:nvSpPr>
        <p:spPr>
          <a:xfrm>
            <a:off x="145050" y="145050"/>
            <a:ext cx="11317166" cy="656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A6C5826-DEBF-4638-AD13-AE0BE5BE9729}"/>
              </a:ext>
            </a:extLst>
          </p:cNvPr>
          <p:cNvSpPr/>
          <p:nvPr userDrawn="1"/>
        </p:nvSpPr>
        <p:spPr>
          <a:xfrm>
            <a:off x="11462216" y="930499"/>
            <a:ext cx="584734" cy="5782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C4674C8-6D1D-4334-A3CB-2695F9C3C7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93" y="98013"/>
            <a:ext cx="520638" cy="7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TESI DI LAU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910B4371-5854-41F2-A6F9-5A79CB62466E}"/>
              </a:ext>
            </a:extLst>
          </p:cNvPr>
          <p:cNvSpPr/>
          <p:nvPr userDrawn="1"/>
        </p:nvSpPr>
        <p:spPr>
          <a:xfrm>
            <a:off x="283025" y="549729"/>
            <a:ext cx="8926062" cy="5758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itolo 10">
            <a:extLst>
              <a:ext uri="{FF2B5EF4-FFF2-40B4-BE49-F238E27FC236}">
                <a16:creationId xmlns:a16="http://schemas.microsoft.com/office/drawing/2014/main" id="{1301C218-41D9-4685-99C3-B7FA9D97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07" y="1330453"/>
            <a:ext cx="8388228" cy="3815444"/>
          </a:xfrm>
        </p:spPr>
        <p:txBody>
          <a:bodyPr anchor="b">
            <a:noAutofit/>
          </a:bodyPr>
          <a:lstStyle>
            <a:lvl1pPr>
              <a:defRPr sz="72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0" name="Segnaposto testo 12">
            <a:extLst>
              <a:ext uri="{FF2B5EF4-FFF2-40B4-BE49-F238E27FC236}">
                <a16:creationId xmlns:a16="http://schemas.microsoft.com/office/drawing/2014/main" id="{84EF7A36-5D8F-42D2-9041-207629CB4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4513" y="5361233"/>
            <a:ext cx="3596527" cy="52251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Strait" panose="02000506040000020004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immagine 17">
            <a:extLst>
              <a:ext uri="{FF2B5EF4-FFF2-40B4-BE49-F238E27FC236}">
                <a16:creationId xmlns:a16="http://schemas.microsoft.com/office/drawing/2014/main" id="{46661225-91BC-449F-9E56-699FB84DA4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39934" y="549729"/>
            <a:ext cx="2565503" cy="5758542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72935C0A-F24F-4185-A0DC-C2225F2A8B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" t="6870" r="1988" b="6849"/>
          <a:stretch/>
        </p:blipFill>
        <p:spPr>
          <a:xfrm>
            <a:off x="1866380" y="633561"/>
            <a:ext cx="1904756" cy="566589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85D1304-5224-4C14-A8E3-E0AF4ED29E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07" y="633854"/>
            <a:ext cx="1137525" cy="590414"/>
          </a:xfrm>
          <a:prstGeom prst="rect">
            <a:avLst/>
          </a:prstGeom>
        </p:spPr>
      </p:pic>
      <p:pic>
        <p:nvPicPr>
          <p:cNvPr id="4" name="Elemento grafico 3" descr="Utente">
            <a:extLst>
              <a:ext uri="{FF2B5EF4-FFF2-40B4-BE49-F238E27FC236}">
                <a16:creationId xmlns:a16="http://schemas.microsoft.com/office/drawing/2014/main" id="{F7DD6770-8C94-457D-94F5-6A4BA317A2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2532" y="5326480"/>
            <a:ext cx="569054" cy="569054"/>
          </a:xfrm>
          <a:prstGeom prst="rect">
            <a:avLst/>
          </a:prstGeom>
        </p:spPr>
      </p:pic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7C0261B4-E734-4102-9CBB-9BE164CB97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5158" y="5462263"/>
            <a:ext cx="3596527" cy="480901"/>
          </a:xfrm>
        </p:spPr>
        <p:txBody>
          <a:bodyPr anchor="ctr">
            <a:spAutoFit/>
          </a:bodyPr>
          <a:lstStyle>
            <a:lvl1pPr marL="0" indent="0">
              <a:lnSpc>
                <a:spcPct val="50000"/>
              </a:lnSpc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Strait" panose="02000506040000020004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14" name="Elemento grafico 13" descr="Impiegato">
            <a:extLst>
              <a:ext uri="{FF2B5EF4-FFF2-40B4-BE49-F238E27FC236}">
                <a16:creationId xmlns:a16="http://schemas.microsoft.com/office/drawing/2014/main" id="{88FD13B7-5E97-45B9-81F8-7994792009A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23177" y="5322814"/>
            <a:ext cx="569054" cy="56905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53370F2-A72B-4F8D-93C4-B7A7DA943D2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2" b="13323"/>
          <a:stretch/>
        </p:blipFill>
        <p:spPr bwMode="auto">
          <a:xfrm>
            <a:off x="3977484" y="684421"/>
            <a:ext cx="1108866" cy="48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19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B6A0D23-2056-4B75-8B45-3F682A401E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086" y="294747"/>
            <a:ext cx="11583826" cy="5475432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EE8F063-3513-424C-BA0E-6F0D7B8985DF}"/>
              </a:ext>
            </a:extLst>
          </p:cNvPr>
          <p:cNvSpPr/>
          <p:nvPr userDrawn="1"/>
        </p:nvSpPr>
        <p:spPr>
          <a:xfrm>
            <a:off x="304088" y="5915025"/>
            <a:ext cx="10225478" cy="684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B84052F-7261-49CA-85BD-654E8393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86" y="5915025"/>
            <a:ext cx="10225478" cy="684877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0C96D26-8A25-4E6C-BE39-09B43C981D2B}"/>
              </a:ext>
            </a:extLst>
          </p:cNvPr>
          <p:cNvSpPr/>
          <p:nvPr userDrawn="1"/>
        </p:nvSpPr>
        <p:spPr>
          <a:xfrm>
            <a:off x="10529567" y="5915025"/>
            <a:ext cx="1358346" cy="6848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9003A7E9-9170-4F26-8D24-8FF49910D7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747" y="5974894"/>
            <a:ext cx="1090578" cy="5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8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9E825090-5EA1-416D-BF03-E01DEB8B4442}"/>
              </a:ext>
            </a:extLst>
          </p:cNvPr>
          <p:cNvSpPr/>
          <p:nvPr userDrawn="1"/>
        </p:nvSpPr>
        <p:spPr>
          <a:xfrm>
            <a:off x="145050" y="145050"/>
            <a:ext cx="11317166" cy="656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A6C5826-DEBF-4638-AD13-AE0BE5BE9729}"/>
              </a:ext>
            </a:extLst>
          </p:cNvPr>
          <p:cNvSpPr/>
          <p:nvPr userDrawn="1"/>
        </p:nvSpPr>
        <p:spPr>
          <a:xfrm>
            <a:off x="11462216" y="930499"/>
            <a:ext cx="584734" cy="5782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3FA4E7-655F-40BC-A51A-3933B6F9071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90525" y="418600"/>
            <a:ext cx="10855912" cy="558984"/>
          </a:xfrm>
        </p:spPr>
        <p:txBody>
          <a:bodyPr anchor="t">
            <a:noAutofit/>
          </a:bodyPr>
          <a:lstStyle>
            <a:lvl1pPr>
              <a:defRPr sz="4000">
                <a:ln>
                  <a:noFill/>
                </a:ln>
                <a:solidFill>
                  <a:schemeClr val="tx2"/>
                </a:solidFill>
                <a:latin typeface="Strait" panose="0200050604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7980C9-2686-45D9-9D24-928D20F16C85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4021584" y="1464907"/>
            <a:ext cx="7753649" cy="5030480"/>
          </a:xfrm>
        </p:spPr>
        <p:txBody>
          <a:bodyPr>
            <a:normAutofit/>
          </a:bodyPr>
          <a:lstStyle>
            <a:lvl1pPr marL="0" indent="0" algn="just"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just"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 marL="914400" indent="0" algn="just">
              <a:buFontTx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 marL="1371600" indent="0" algn="just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 marL="1828800" indent="0" algn="just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C4674C8-6D1D-4334-A3CB-2695F9C3C7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93" y="98013"/>
            <a:ext cx="520638" cy="736462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914552C-906E-4D50-AF9B-EC215A1D146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0525" y="1464907"/>
            <a:ext cx="3518482" cy="5059718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it-IT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algn="just">
              <a:defRPr lang="it-IT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 algn="just">
              <a:defRPr lang="it-IT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 algn="just">
              <a:defRPr lang="it-IT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 algn="just">
              <a:defRPr lang="it-IT"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marL="0" lvl="0" indent="0">
              <a:buFontTx/>
              <a:buNone/>
            </a:pPr>
            <a:r>
              <a:rPr lang="it-IT"/>
              <a:t>Fare clic per modificare gli stili del testo dello schema</a:t>
            </a:r>
          </a:p>
          <a:p>
            <a:pPr marL="0" lvl="1" indent="0">
              <a:buFontTx/>
              <a:buNone/>
            </a:pPr>
            <a:r>
              <a:rPr lang="it-IT"/>
              <a:t>Secondo livello</a:t>
            </a:r>
          </a:p>
          <a:p>
            <a:pPr marL="0" lvl="2" indent="0">
              <a:buFontTx/>
              <a:buNone/>
            </a:pPr>
            <a:r>
              <a:rPr lang="it-IT"/>
              <a:t>Terzo livello</a:t>
            </a:r>
          </a:p>
          <a:p>
            <a:pPr marL="0" lvl="3" indent="0">
              <a:buFontTx/>
              <a:buNone/>
            </a:pPr>
            <a:r>
              <a:rPr lang="it-IT"/>
              <a:t>Quarto livello</a:t>
            </a:r>
          </a:p>
          <a:p>
            <a:pPr marL="0" lvl="4" indent="0">
              <a:buFontTx/>
              <a:buNone/>
            </a:pPr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941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9E825090-5EA1-416D-BF03-E01DEB8B4442}"/>
              </a:ext>
            </a:extLst>
          </p:cNvPr>
          <p:cNvSpPr/>
          <p:nvPr userDrawn="1"/>
        </p:nvSpPr>
        <p:spPr>
          <a:xfrm>
            <a:off x="145050" y="145050"/>
            <a:ext cx="11317166" cy="656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A6C5826-DEBF-4638-AD13-AE0BE5BE9729}"/>
              </a:ext>
            </a:extLst>
          </p:cNvPr>
          <p:cNvSpPr/>
          <p:nvPr userDrawn="1"/>
        </p:nvSpPr>
        <p:spPr>
          <a:xfrm>
            <a:off x="11462216" y="930499"/>
            <a:ext cx="584734" cy="5782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3FA4E7-655F-40BC-A51A-3933B6F9071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90525" y="418600"/>
            <a:ext cx="10855912" cy="558984"/>
          </a:xfrm>
        </p:spPr>
        <p:txBody>
          <a:bodyPr anchor="t">
            <a:noAutofit/>
          </a:bodyPr>
          <a:lstStyle>
            <a:lvl1pPr>
              <a:defRPr sz="4000">
                <a:ln>
                  <a:noFill/>
                </a:ln>
                <a:solidFill>
                  <a:schemeClr val="tx2"/>
                </a:solidFill>
                <a:latin typeface="Strait" panose="0200050604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C4674C8-6D1D-4334-A3CB-2695F9C3C7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93" y="98013"/>
            <a:ext cx="520638" cy="736462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914552C-906E-4D50-AF9B-EC215A1D146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0524" y="1988598"/>
            <a:ext cx="5594077" cy="4450802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it-IT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algn="just">
              <a:defRPr lang="it-IT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 algn="just">
              <a:defRPr lang="it-IT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 algn="just">
              <a:defRPr lang="it-IT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 algn="just">
              <a:defRPr lang="it-IT"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marL="0" lvl="0" indent="0">
              <a:buFontTx/>
              <a:buNone/>
            </a:pPr>
            <a:r>
              <a:rPr lang="it-IT"/>
              <a:t>Fare clic per modificare gli stili del testo dello schema</a:t>
            </a:r>
          </a:p>
          <a:p>
            <a:pPr marL="0" lvl="1" indent="0">
              <a:buFontTx/>
              <a:buNone/>
            </a:pPr>
            <a:r>
              <a:rPr lang="it-IT"/>
              <a:t>Secondo livello</a:t>
            </a:r>
          </a:p>
          <a:p>
            <a:pPr marL="0" lvl="2" indent="0">
              <a:buFontTx/>
              <a:buNone/>
            </a:pPr>
            <a:r>
              <a:rPr lang="it-IT"/>
              <a:t>Terzo livello</a:t>
            </a:r>
          </a:p>
          <a:p>
            <a:pPr marL="0" lvl="3" indent="0">
              <a:buFontTx/>
              <a:buNone/>
            </a:pPr>
            <a:r>
              <a:rPr lang="it-IT"/>
              <a:t>Quarto livello</a:t>
            </a:r>
          </a:p>
          <a:p>
            <a:pPr marL="0" lvl="4" indent="0">
              <a:buFontTx/>
              <a:buNone/>
            </a:pPr>
            <a:r>
              <a:rPr lang="it-IT"/>
              <a:t>Quinto livello</a:t>
            </a:r>
            <a:endParaRPr lang="it-IT" dirty="0"/>
          </a:p>
        </p:txBody>
      </p:sp>
      <p:sp>
        <p:nvSpPr>
          <p:cNvPr id="10" name="Segnaposto contenuto 4">
            <a:extLst>
              <a:ext uri="{FF2B5EF4-FFF2-40B4-BE49-F238E27FC236}">
                <a16:creationId xmlns:a16="http://schemas.microsoft.com/office/drawing/2014/main" id="{1D03F2BD-105E-40EA-AEDB-E2FCE6AD2B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07402" y="1988598"/>
            <a:ext cx="5552808" cy="4450802"/>
          </a:xfrm>
        </p:spPr>
        <p:txBody>
          <a:bodyPr vert="horz" lIns="91440" tIns="45720" rIns="91440" bIns="45720" rtlCol="0">
            <a:normAutofit/>
          </a:bodyPr>
          <a:lstStyle>
            <a:lvl1pPr algn="just">
              <a:defRPr lang="it-IT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algn="just">
              <a:defRPr lang="it-IT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 algn="just">
              <a:defRPr lang="it-IT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 algn="just">
              <a:defRPr lang="it-IT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 algn="just">
              <a:defRPr lang="it-IT"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marL="0" lvl="0" indent="0">
              <a:buFontTx/>
              <a:buNone/>
            </a:pPr>
            <a:r>
              <a:rPr lang="it-IT" dirty="0"/>
              <a:t>Fare clic per modificare gli stili del testo dello schema</a:t>
            </a:r>
          </a:p>
          <a:p>
            <a:pPr marL="0" lvl="1" indent="0">
              <a:buFontTx/>
              <a:buNone/>
            </a:pPr>
            <a:r>
              <a:rPr lang="it-IT" dirty="0"/>
              <a:t>Secondo livello</a:t>
            </a:r>
          </a:p>
          <a:p>
            <a:pPr marL="0" lvl="2" indent="0">
              <a:buFontTx/>
              <a:buNone/>
            </a:pPr>
            <a:r>
              <a:rPr lang="it-IT" dirty="0"/>
              <a:t>Terzo livello</a:t>
            </a:r>
          </a:p>
          <a:p>
            <a:pPr marL="0" lvl="3" indent="0">
              <a:buFontTx/>
              <a:buNone/>
            </a:pPr>
            <a:r>
              <a:rPr lang="it-IT" dirty="0"/>
              <a:t>Quarto livello</a:t>
            </a:r>
          </a:p>
          <a:p>
            <a:pPr marL="0" lvl="4" indent="0">
              <a:buFontTx/>
              <a:buNone/>
            </a:pPr>
            <a:r>
              <a:rPr lang="it-IT" dirty="0"/>
              <a:t>Quinto livello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EA6955A-4680-468E-A45C-65C45308F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525" y="1430155"/>
            <a:ext cx="5594350" cy="524851"/>
          </a:xfrm>
        </p:spPr>
        <p:txBody>
          <a:bodyPr anchor="b">
            <a:noAutofit/>
          </a:bodyPr>
          <a:lstStyle>
            <a:lvl1pPr marL="0" indent="0" algn="ctr">
              <a:buNone/>
              <a:defRPr lang="it-IT" sz="2400" kern="1200" dirty="0" smtClean="0">
                <a:ln>
                  <a:noFill/>
                </a:ln>
                <a:solidFill>
                  <a:schemeClr val="tx2"/>
                </a:solidFill>
                <a:latin typeface="Strait" panose="02000506040000020004" pitchFamily="2" charset="0"/>
                <a:ea typeface="+mj-ea"/>
                <a:cs typeface="+mj-cs"/>
              </a:defRPr>
            </a:lvl1pPr>
            <a:lvl2pPr marL="457200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22EDA8A2-9CFF-40B6-A7D4-3040696FB5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7127" y="1396023"/>
            <a:ext cx="5547456" cy="558983"/>
          </a:xfrm>
        </p:spPr>
        <p:txBody>
          <a:bodyPr anchor="b">
            <a:noAutofit/>
          </a:bodyPr>
          <a:lstStyle>
            <a:lvl1pPr marL="0" indent="0" algn="ctr">
              <a:buNone/>
              <a:defRPr lang="it-IT" sz="2400" kern="1200" dirty="0" smtClean="0">
                <a:ln>
                  <a:noFill/>
                </a:ln>
                <a:solidFill>
                  <a:schemeClr val="tx2"/>
                </a:solidFill>
                <a:latin typeface="Strait" panose="02000506040000020004" pitchFamily="2" charset="0"/>
                <a:ea typeface="+mj-ea"/>
                <a:cs typeface="+mj-cs"/>
              </a:defRPr>
            </a:lvl1pPr>
            <a:lvl2pPr marL="457200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1558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25278F8-CBEC-4834-9071-9D4B746D2D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6" y="69660"/>
            <a:ext cx="1083076" cy="562154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35CAD6-B78F-4ADF-B4DE-C6D31278FC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410" y="0"/>
            <a:ext cx="1192567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algn="ctr">
              <a:defRPr sz="3600" b="1">
                <a:solidFill>
                  <a:schemeClr val="bg1"/>
                </a:solidFill>
                <a:latin typeface="Raleway" pitchFamily="2" charset="0"/>
              </a:defRPr>
            </a:lvl2pPr>
            <a:lvl3pPr algn="ctr">
              <a:defRPr sz="3200" b="1">
                <a:solidFill>
                  <a:schemeClr val="bg1"/>
                </a:solidFill>
                <a:latin typeface="Raleway" pitchFamily="2" charset="0"/>
              </a:defRPr>
            </a:lvl3pPr>
            <a:lvl4pPr algn="ctr">
              <a:defRPr sz="2800" b="1">
                <a:solidFill>
                  <a:schemeClr val="bg1"/>
                </a:solidFill>
                <a:latin typeface="Raleway" pitchFamily="2" charset="0"/>
              </a:defRPr>
            </a:lvl4pPr>
            <a:lvl5pPr algn="ctr">
              <a:defRPr sz="2800" b="1">
                <a:solidFill>
                  <a:schemeClr val="bg1"/>
                </a:solidFill>
                <a:latin typeface="Raleway" pitchFamily="2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9458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E1AEB1-9D38-48D8-950E-32A6CF79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163117-6B7B-42EC-8541-13640CD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28773C-D2CC-4D49-AB3A-300BB5C65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360D7-053A-4E9F-8AE0-C571E51FE624}" type="datetimeFigureOut">
              <a:rPr lang="it-IT" smtClean="0"/>
              <a:t>13/10/2021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A01100-87B7-4FDF-9D88-1A11278DD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3ACA1C-6BBF-4ABB-BF86-1657CEF45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3EAF6-ABE1-469F-8C5D-BE22055CC0E8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 descr="Immagine che contiene acqua, esterni, persona, oggetto da esterni&#10;&#10;Descrizione generata automaticamente">
            <a:extLst>
              <a:ext uri="{FF2B5EF4-FFF2-40B4-BE49-F238E27FC236}">
                <a16:creationId xmlns:a16="http://schemas.microsoft.com/office/drawing/2014/main" id="{B7B830D6-D90C-46E2-9FBC-D469A52D7AD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0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6" r:id="rId3"/>
    <p:sldLayoutId id="2147483688" r:id="rId4"/>
    <p:sldLayoutId id="2147483668" r:id="rId5"/>
    <p:sldLayoutId id="2147483663" r:id="rId6"/>
    <p:sldLayoutId id="2147483685" r:id="rId7"/>
    <p:sldLayoutId id="2147483687" r:id="rId8"/>
    <p:sldLayoutId id="2147483684" r:id="rId9"/>
    <p:sldLayoutId id="214748366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33F5E-A372-4990-B1D8-5B2CE083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HUMAN ACTIVITY RECOGNITION DA SMARTPHONE CON APPROCCI A.I.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3B3CE1-92E5-431A-844F-C8FDFD1BD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508" y="5493999"/>
            <a:ext cx="8578624" cy="522514"/>
          </a:xfrm>
        </p:spPr>
        <p:txBody>
          <a:bodyPr/>
          <a:lstStyle/>
          <a:p>
            <a:r>
              <a:rPr lang="it-IT" dirty="0"/>
              <a:t>Co-Relatore: Vincenzo Gattulli| Prof. Donato Impedovo</a:t>
            </a:r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FA76B5FE-37EF-4232-AB01-9B595A982A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8" name="Segnaposto 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A13AAFE-FC0C-4BB7-ABD3-1E0C90DF96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-4" r="10351" b="4"/>
          <a:stretch/>
        </p:blipFill>
        <p:spPr>
          <a:xfrm>
            <a:off x="9339934" y="549275"/>
            <a:ext cx="2565503" cy="5758997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4E9F8F23-79B7-4D13-B2B2-9CECB75F86E7}"/>
              </a:ext>
            </a:extLst>
          </p:cNvPr>
          <p:cNvSpPr txBox="1">
            <a:spLocks/>
          </p:cNvSpPr>
          <p:nvPr/>
        </p:nvSpPr>
        <p:spPr>
          <a:xfrm>
            <a:off x="522508" y="5885794"/>
            <a:ext cx="6144992" cy="52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trait" panose="02000506040000020004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Laureando: Gennaro Davide Paduanelli</a:t>
            </a:r>
          </a:p>
        </p:txBody>
      </p:sp>
    </p:spTree>
    <p:extLst>
      <p:ext uri="{BB962C8B-B14F-4D97-AF65-F5344CB8AC3E}">
        <p14:creationId xmlns:p14="http://schemas.microsoft.com/office/powerpoint/2010/main" val="178541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070D2-75D4-489D-9982-81507FEA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418600"/>
            <a:ext cx="10855912" cy="558984"/>
          </a:xfrm>
        </p:spPr>
        <p:txBody>
          <a:bodyPr anchor="t">
            <a:normAutofit fontScale="90000"/>
          </a:bodyPr>
          <a:lstStyle/>
          <a:p>
            <a:r>
              <a:rPr lang="en" sz="3600" dirty="0"/>
              <a:t>DATASET</a:t>
            </a:r>
            <a:endParaRPr lang="it-IT" sz="34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6C80A39-8F10-4265-BCB9-CB147632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525" y="1192191"/>
            <a:ext cx="4999621" cy="4117746"/>
          </a:xfrm>
        </p:spPr>
        <p:txBody>
          <a:bodyPr>
            <a:norm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 SemiBold"/>
              <a:buChar char="●"/>
            </a:pPr>
            <a:r>
              <a:rPr lang="it-IT" dirty="0">
                <a:solidFill>
                  <a:schemeClr val="accent5"/>
                </a:solidFill>
                <a:ea typeface="Montserrat SemiBold"/>
                <a:cs typeface="Montserrat SemiBold"/>
                <a:sym typeface="Montserrat SemiBold"/>
              </a:rPr>
              <a:t>HAR using Smartphone:</a:t>
            </a:r>
          </a:p>
          <a:p>
            <a:pPr marL="7747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it-IT" dirty="0">
                <a:ea typeface="Montserrat SemiBold"/>
                <a:cs typeface="Montserrat SemiBold"/>
                <a:sym typeface="Montserrat SemiBold"/>
              </a:rPr>
              <a:t>30 soggetti</a:t>
            </a:r>
          </a:p>
          <a:p>
            <a:pPr marL="7747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it-IT" dirty="0">
                <a:ea typeface="Montserrat SemiBold"/>
                <a:cs typeface="Montserrat SemiBold"/>
                <a:sym typeface="Montserrat SemiBold"/>
              </a:rPr>
              <a:t>50 Hz</a:t>
            </a:r>
          </a:p>
          <a:p>
            <a:pPr marL="7747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it-IT" dirty="0">
                <a:ea typeface="Montserrat SemiBold"/>
                <a:cs typeface="Montserrat SemiBold"/>
                <a:sym typeface="Montserrat SemiBold"/>
              </a:rPr>
              <a:t>Accelerometro, giroscopio</a:t>
            </a:r>
          </a:p>
          <a:p>
            <a:pPr marL="7747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it-IT" dirty="0">
                <a:ea typeface="Montserrat SemiBold"/>
                <a:cs typeface="Montserrat SemiBold"/>
                <a:sym typeface="Montserrat SemiBold"/>
              </a:rPr>
              <a:t>Attività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000" i="1" dirty="0">
                <a:ea typeface="Montserrat Medium"/>
                <a:cs typeface="Montserrat Medium"/>
                <a:sym typeface="Montserrat Medium"/>
              </a:rPr>
              <a:t>salire le scale,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000" i="1" dirty="0">
                <a:ea typeface="Montserrat Medium"/>
                <a:cs typeface="Montserrat Medium"/>
                <a:sym typeface="Montserrat Medium"/>
              </a:rPr>
              <a:t>scendere le scale,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000" i="1" dirty="0">
                <a:ea typeface="Montserrat Medium"/>
                <a:cs typeface="Montserrat Medium"/>
                <a:sym typeface="Montserrat Medium"/>
              </a:rPr>
              <a:t>camminare,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000" i="1" dirty="0">
                <a:ea typeface="Montserrat Medium"/>
                <a:cs typeface="Montserrat Medium"/>
                <a:sym typeface="Montserrat Medium"/>
              </a:rPr>
              <a:t>stare in piedi,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000" i="1" dirty="0">
                <a:ea typeface="Montserrat Medium"/>
                <a:cs typeface="Montserrat Medium"/>
                <a:sym typeface="Montserrat Medium"/>
              </a:rPr>
              <a:t>stare seduti,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000" i="1" dirty="0">
                <a:ea typeface="Montserrat Medium"/>
                <a:cs typeface="Montserrat Medium"/>
                <a:sym typeface="Montserrat Medium"/>
              </a:rPr>
              <a:t>stare stesi.</a:t>
            </a:r>
            <a:endParaRPr lang="it-IT" sz="2000" i="1" dirty="0"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i="1" dirty="0"/>
          </a:p>
        </p:txBody>
      </p:sp>
      <p:sp>
        <p:nvSpPr>
          <p:cNvPr id="5" name="Google Shape;386;p36">
            <a:extLst>
              <a:ext uri="{FF2B5EF4-FFF2-40B4-BE49-F238E27FC236}">
                <a16:creationId xmlns:a16="http://schemas.microsoft.com/office/drawing/2014/main" id="{5F44BFFA-A8E9-424E-B12C-71CDE7BE5D97}"/>
              </a:ext>
            </a:extLst>
          </p:cNvPr>
          <p:cNvSpPr txBox="1">
            <a:spLocks/>
          </p:cNvSpPr>
          <p:nvPr/>
        </p:nvSpPr>
        <p:spPr>
          <a:xfrm>
            <a:off x="6497054" y="1516926"/>
            <a:ext cx="5304421" cy="963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accent5"/>
              </a:buClr>
              <a:buSzPts val="1800"/>
              <a:buFont typeface="Montserrat SemiBold"/>
              <a:buChar char="●"/>
            </a:pPr>
            <a:r>
              <a:rPr lang="it-IT" sz="2400" dirty="0">
                <a:solidFill>
                  <a:schemeClr val="accent5"/>
                </a:solidFill>
                <a:latin typeface="+mj-lt"/>
                <a:ea typeface="Montserrat SemiBold"/>
                <a:cs typeface="Montserrat SemiBold"/>
                <a:sym typeface="Montserrat SemiBold"/>
              </a:rPr>
              <a:t>Preparazione dei dati:</a:t>
            </a:r>
          </a:p>
          <a:p>
            <a:pPr marL="774700" lvl="1" indent="-317500">
              <a:lnSpc>
                <a:spcPct val="115000"/>
              </a:lnSpc>
              <a:spcBef>
                <a:spcPts val="0"/>
              </a:spcBef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it-IT" sz="2000" dirty="0">
                <a:latin typeface="+mj-lt"/>
                <a:ea typeface="Montserrat SemiBold"/>
                <a:cs typeface="Montserrat SemiBold"/>
                <a:sym typeface="Montserrat SemiBold"/>
              </a:rPr>
              <a:t>Calcolo della magnitudine</a:t>
            </a:r>
            <a:endParaRPr lang="it-IT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895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070D2-75D4-489D-9982-81507FEA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418600"/>
            <a:ext cx="10855912" cy="558984"/>
          </a:xfrm>
        </p:spPr>
        <p:txBody>
          <a:bodyPr anchor="t">
            <a:normAutofit fontScale="90000"/>
          </a:bodyPr>
          <a:lstStyle/>
          <a:p>
            <a:r>
              <a:rPr lang="en" sz="3600" dirty="0"/>
              <a:t>DATASET</a:t>
            </a:r>
            <a:endParaRPr lang="it-IT" sz="34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6C80A39-8F10-4265-BCB9-CB147632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525" y="1207067"/>
            <a:ext cx="4999621" cy="4117746"/>
          </a:xfrm>
        </p:spPr>
        <p:txBody>
          <a:bodyPr>
            <a:norm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 SemiBold"/>
              <a:buChar char="●"/>
            </a:pPr>
            <a:r>
              <a:rPr lang="it-IT" dirty="0">
                <a:solidFill>
                  <a:schemeClr val="accent5"/>
                </a:solidFill>
                <a:ea typeface="Montserrat SemiBold"/>
                <a:cs typeface="Montserrat SemiBold"/>
                <a:sym typeface="Montserrat SemiBold"/>
              </a:rPr>
              <a:t>KUHAR</a:t>
            </a:r>
            <a:r>
              <a:rPr lang="it-IT" dirty="0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</a:t>
            </a:r>
          </a:p>
          <a:p>
            <a:pPr marL="7747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it-IT" dirty="0">
                <a:ea typeface="Montserrat SemiBold"/>
                <a:cs typeface="Montserrat SemiBold"/>
                <a:sym typeface="Montserrat SemiBold"/>
              </a:rPr>
              <a:t>90 soggetti</a:t>
            </a:r>
          </a:p>
          <a:p>
            <a:pPr marL="7747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it-IT" dirty="0">
                <a:ea typeface="Montserrat SemiBold"/>
                <a:cs typeface="Montserrat SemiBold"/>
                <a:sym typeface="Montserrat SemiBold"/>
              </a:rPr>
              <a:t>100 Hz</a:t>
            </a:r>
          </a:p>
          <a:p>
            <a:pPr marL="7747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it-IT" dirty="0">
                <a:ea typeface="Montserrat SemiBold"/>
                <a:cs typeface="Montserrat SemiBold"/>
                <a:sym typeface="Montserrat SemiBold"/>
              </a:rPr>
              <a:t>Accelerometro, giroscopio</a:t>
            </a:r>
          </a:p>
          <a:p>
            <a:pPr marL="7747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it-IT" dirty="0">
                <a:ea typeface="Montserrat SemiBold"/>
                <a:cs typeface="Montserrat SemiBold"/>
                <a:sym typeface="Montserrat SemiBold"/>
              </a:rPr>
              <a:t>Attività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000" i="1" dirty="0">
                <a:ea typeface="Montserrat Medium"/>
                <a:cs typeface="Montserrat Medium"/>
                <a:sym typeface="Montserrat Medium"/>
              </a:rPr>
              <a:t>salire le scale,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000" i="1" dirty="0">
                <a:ea typeface="Montserrat Medium"/>
                <a:cs typeface="Montserrat Medium"/>
                <a:sym typeface="Montserrat Medium"/>
              </a:rPr>
              <a:t>scendere le scale,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000" i="1" dirty="0">
                <a:ea typeface="Montserrat Medium"/>
                <a:cs typeface="Montserrat Medium"/>
                <a:sym typeface="Montserrat Medium"/>
              </a:rPr>
              <a:t>camminare,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000" i="1" dirty="0">
                <a:ea typeface="Montserrat Medium"/>
                <a:cs typeface="Montserrat Medium"/>
                <a:sym typeface="Montserrat Medium"/>
              </a:rPr>
              <a:t>stare in piedi,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000" i="1" dirty="0">
                <a:ea typeface="Montserrat Medium"/>
                <a:cs typeface="Montserrat Medium"/>
                <a:sym typeface="Montserrat Medium"/>
              </a:rPr>
              <a:t>stare seduti,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000" i="1" dirty="0">
                <a:ea typeface="Montserrat Medium"/>
                <a:cs typeface="Montserrat Medium"/>
                <a:sym typeface="Montserrat Medium"/>
              </a:rPr>
              <a:t>stare stesi.</a:t>
            </a:r>
            <a:endParaRPr lang="it-IT" sz="2000" i="1" dirty="0"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i="1" dirty="0"/>
          </a:p>
        </p:txBody>
      </p:sp>
      <p:sp>
        <p:nvSpPr>
          <p:cNvPr id="5" name="Google Shape;386;p36">
            <a:extLst>
              <a:ext uri="{FF2B5EF4-FFF2-40B4-BE49-F238E27FC236}">
                <a16:creationId xmlns:a16="http://schemas.microsoft.com/office/drawing/2014/main" id="{5F44BFFA-A8E9-424E-B12C-71CDE7BE5D97}"/>
              </a:ext>
            </a:extLst>
          </p:cNvPr>
          <p:cNvSpPr txBox="1">
            <a:spLocks/>
          </p:cNvSpPr>
          <p:nvPr/>
        </p:nvSpPr>
        <p:spPr>
          <a:xfrm>
            <a:off x="6497054" y="1498158"/>
            <a:ext cx="5304421" cy="23790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accent5"/>
              </a:buClr>
              <a:buSzPts val="1800"/>
              <a:buFont typeface="Montserrat SemiBold"/>
              <a:buChar char="●"/>
            </a:pPr>
            <a:r>
              <a:rPr lang="it-IT" sz="2400" dirty="0">
                <a:solidFill>
                  <a:schemeClr val="accent5"/>
                </a:solidFill>
                <a:latin typeface="+mj-lt"/>
                <a:ea typeface="Montserrat SemiBold"/>
                <a:cs typeface="Montserrat SemiBold"/>
                <a:sym typeface="Montserrat SemiBold"/>
              </a:rPr>
              <a:t>Preparazione dei dati:</a:t>
            </a:r>
          </a:p>
          <a:p>
            <a:pPr marL="774700" lvl="1" indent="-317500">
              <a:lnSpc>
                <a:spcPct val="115000"/>
              </a:lnSpc>
              <a:spcBef>
                <a:spcPts val="0"/>
              </a:spcBef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it-IT" sz="2000" dirty="0">
                <a:latin typeface="+mj-lt"/>
                <a:ea typeface="Montserrat SemiBold"/>
                <a:cs typeface="Montserrat SemiBold"/>
                <a:sym typeface="Montserrat SemiBold"/>
              </a:rPr>
              <a:t>Calcolo della magnitudine</a:t>
            </a:r>
          </a:p>
          <a:p>
            <a:pPr marL="7747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en" sz="2000" dirty="0">
                <a:latin typeface="+mj-lt"/>
                <a:ea typeface="Montserrat SemiBold"/>
                <a:cs typeface="Montserrat SemiBold"/>
                <a:sym typeface="Montserrat SemiBold"/>
              </a:rPr>
              <a:t>Calcolo dell’angolo tra asse e vettore accelerometro</a:t>
            </a:r>
          </a:p>
          <a:p>
            <a:pPr marL="7747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it-IT" sz="2000" dirty="0" err="1">
                <a:latin typeface="+mj-lt"/>
                <a:ea typeface="Montserrat SemiBold"/>
                <a:cs typeface="Montserrat SemiBold"/>
                <a:sym typeface="Montserrat SemiBold"/>
              </a:rPr>
              <a:t>Downsampling</a:t>
            </a:r>
            <a:endParaRPr lang="it-IT" sz="2000" dirty="0">
              <a:latin typeface="+mj-lt"/>
              <a:ea typeface="Montserrat SemiBold"/>
              <a:cs typeface="Montserrat SemiBold"/>
              <a:sym typeface="Montserrat SemiBold"/>
            </a:endParaRP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Clr>
                <a:schemeClr val="accent5"/>
              </a:buClr>
              <a:buSzPts val="1400"/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13425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070D2-75D4-489D-9982-81507FEA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418600"/>
            <a:ext cx="10855912" cy="558984"/>
          </a:xfrm>
        </p:spPr>
        <p:txBody>
          <a:bodyPr anchor="t">
            <a:normAutofit fontScale="90000"/>
          </a:bodyPr>
          <a:lstStyle/>
          <a:p>
            <a:r>
              <a:rPr lang="en" sz="3600" dirty="0"/>
              <a:t>DATASET</a:t>
            </a:r>
            <a:endParaRPr lang="it-IT" sz="34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6C80A39-8F10-4265-BCB9-CB147632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525" y="1207067"/>
            <a:ext cx="4999621" cy="4117746"/>
          </a:xfrm>
        </p:spPr>
        <p:txBody>
          <a:bodyPr>
            <a:norm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 SemiBold"/>
              <a:buChar char="●"/>
            </a:pPr>
            <a:r>
              <a:rPr lang="it-IT" dirty="0" err="1">
                <a:solidFill>
                  <a:schemeClr val="accent5"/>
                </a:solidFill>
                <a:ea typeface="Montserrat SemiBold"/>
                <a:cs typeface="Montserrat SemiBold"/>
                <a:sym typeface="Montserrat SemiBold"/>
              </a:rPr>
              <a:t>MotionSense</a:t>
            </a:r>
            <a:endParaRPr lang="it-IT" dirty="0">
              <a:solidFill>
                <a:schemeClr val="accent5"/>
              </a:solidFill>
              <a:ea typeface="Montserrat SemiBold"/>
              <a:cs typeface="Montserrat SemiBold"/>
              <a:sym typeface="Montserrat SemiBold"/>
            </a:endParaRPr>
          </a:p>
          <a:p>
            <a:pPr marL="7747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it-IT" sz="2200" dirty="0">
                <a:ea typeface="Montserrat SemiBold"/>
                <a:cs typeface="Montserrat SemiBold"/>
                <a:sym typeface="Montserrat SemiBold"/>
              </a:rPr>
              <a:t>24 soggetti</a:t>
            </a:r>
          </a:p>
          <a:p>
            <a:pPr marL="7747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it-IT" sz="2200" dirty="0">
                <a:ea typeface="Montserrat SemiBold"/>
                <a:cs typeface="Montserrat SemiBold"/>
                <a:sym typeface="Montserrat SemiBold"/>
              </a:rPr>
              <a:t>50 Hz</a:t>
            </a:r>
          </a:p>
          <a:p>
            <a:pPr marL="7747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it-IT" sz="2200" dirty="0">
                <a:ea typeface="Montserrat SemiBold"/>
                <a:cs typeface="Montserrat SemiBold"/>
                <a:sym typeface="Montserrat SemiBold"/>
              </a:rPr>
              <a:t>Accelerometro, giroscopio</a:t>
            </a:r>
          </a:p>
          <a:p>
            <a:pPr marL="7747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it-IT" sz="2200" dirty="0">
                <a:ea typeface="Montserrat SemiBold"/>
                <a:cs typeface="Montserrat SemiBold"/>
                <a:sym typeface="Montserrat SemiBold"/>
              </a:rPr>
              <a:t>Molteplici attività tra cui: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200" i="1" dirty="0">
                <a:ea typeface="Montserrat Medium"/>
                <a:cs typeface="Montserrat Medium"/>
                <a:sym typeface="Montserrat Medium"/>
              </a:rPr>
              <a:t>salire le scale,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200" i="1" dirty="0">
                <a:ea typeface="Montserrat Medium"/>
                <a:cs typeface="Montserrat Medium"/>
                <a:sym typeface="Montserrat Medium"/>
              </a:rPr>
              <a:t>scendere le scale,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200" i="1" dirty="0">
                <a:ea typeface="Montserrat Medium"/>
                <a:cs typeface="Montserrat Medium"/>
                <a:sym typeface="Montserrat Medium"/>
              </a:rPr>
              <a:t>camminare,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200" i="1" dirty="0">
                <a:ea typeface="Montserrat Medium"/>
                <a:cs typeface="Montserrat Medium"/>
                <a:sym typeface="Montserrat Medium"/>
              </a:rPr>
              <a:t>stare in piedi,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200" i="1" dirty="0">
                <a:ea typeface="Montserrat Medium"/>
                <a:cs typeface="Montserrat Medium"/>
                <a:sym typeface="Montserrat Medium"/>
              </a:rPr>
              <a:t>stare seduti,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200" i="1" dirty="0">
                <a:ea typeface="Montserrat Medium"/>
                <a:cs typeface="Montserrat Medium"/>
                <a:sym typeface="Montserrat Medium"/>
              </a:rPr>
              <a:t>stare stesi.</a:t>
            </a:r>
            <a:endParaRPr lang="it-IT" sz="2200" i="1" dirty="0"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i="1" dirty="0"/>
          </a:p>
        </p:txBody>
      </p:sp>
      <p:sp>
        <p:nvSpPr>
          <p:cNvPr id="5" name="Google Shape;386;p36">
            <a:extLst>
              <a:ext uri="{FF2B5EF4-FFF2-40B4-BE49-F238E27FC236}">
                <a16:creationId xmlns:a16="http://schemas.microsoft.com/office/drawing/2014/main" id="{5F44BFFA-A8E9-424E-B12C-71CDE7BE5D97}"/>
              </a:ext>
            </a:extLst>
          </p:cNvPr>
          <p:cNvSpPr txBox="1">
            <a:spLocks/>
          </p:cNvSpPr>
          <p:nvPr/>
        </p:nvSpPr>
        <p:spPr>
          <a:xfrm>
            <a:off x="6497054" y="1450365"/>
            <a:ext cx="5304421" cy="16711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accent5"/>
              </a:buClr>
              <a:buSzPts val="1800"/>
              <a:buFont typeface="Montserrat SemiBold"/>
              <a:buChar char="●"/>
            </a:pPr>
            <a:r>
              <a:rPr lang="it-IT" sz="2400" dirty="0">
                <a:solidFill>
                  <a:schemeClr val="accent5"/>
                </a:solidFill>
                <a:latin typeface="+mj-lt"/>
                <a:ea typeface="Montserrat SemiBold"/>
                <a:cs typeface="Montserrat SemiBold"/>
                <a:sym typeface="Montserrat SemiBold"/>
              </a:rPr>
              <a:t>Preparazione dei dati:</a:t>
            </a:r>
          </a:p>
          <a:p>
            <a:pPr marL="774700" lvl="1" indent="-317500">
              <a:lnSpc>
                <a:spcPct val="115000"/>
              </a:lnSpc>
              <a:spcBef>
                <a:spcPts val="0"/>
              </a:spcBef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it-IT" sz="2000" dirty="0">
                <a:latin typeface="+mj-lt"/>
                <a:ea typeface="Montserrat SemiBold"/>
                <a:cs typeface="Montserrat SemiBold"/>
                <a:sym typeface="Montserrat SemiBold"/>
              </a:rPr>
              <a:t>Calcolo della magnitudine</a:t>
            </a:r>
          </a:p>
          <a:p>
            <a:pPr marL="7747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en" sz="2000" dirty="0">
                <a:latin typeface="+mj-lt"/>
                <a:ea typeface="Montserrat SemiBold"/>
                <a:cs typeface="Montserrat SemiBold"/>
                <a:sym typeface="Montserrat SemiBold"/>
              </a:rPr>
              <a:t>Calcolo dell’angolo tra asse e vettore accelerometro</a:t>
            </a:r>
          </a:p>
        </p:txBody>
      </p:sp>
    </p:spTree>
    <p:extLst>
      <p:ext uri="{BB962C8B-B14F-4D97-AF65-F5344CB8AC3E}">
        <p14:creationId xmlns:p14="http://schemas.microsoft.com/office/powerpoint/2010/main" val="345725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070D2-75D4-489D-9982-81507FEA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418600"/>
            <a:ext cx="10855912" cy="558984"/>
          </a:xfrm>
        </p:spPr>
        <p:txBody>
          <a:bodyPr anchor="t">
            <a:normAutofit fontScale="90000"/>
          </a:bodyPr>
          <a:lstStyle/>
          <a:p>
            <a:r>
              <a:rPr lang="en" sz="3600" dirty="0"/>
              <a:t>DATASET</a:t>
            </a:r>
            <a:endParaRPr lang="it-IT" sz="34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6C80A39-8F10-4265-BCB9-CB147632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525" y="1207067"/>
            <a:ext cx="4999621" cy="4117746"/>
          </a:xfrm>
        </p:spPr>
        <p:txBody>
          <a:bodyPr>
            <a:norm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ontserrat SemiBold"/>
              <a:buChar char="●"/>
            </a:pPr>
            <a:r>
              <a:rPr lang="it-IT" dirty="0">
                <a:solidFill>
                  <a:schemeClr val="accent5"/>
                </a:solidFill>
                <a:ea typeface="Montserrat SemiBold"/>
                <a:cs typeface="Montserrat SemiBold"/>
                <a:sym typeface="Montserrat SemiBold"/>
              </a:rPr>
              <a:t>ISLAB</a:t>
            </a:r>
          </a:p>
          <a:p>
            <a:pPr marL="7747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it-IT" sz="2200" dirty="0">
                <a:ea typeface="Montserrat SemiBold"/>
                <a:cs typeface="Montserrat SemiBold"/>
                <a:sym typeface="Montserrat SemiBold"/>
              </a:rPr>
              <a:t>10 soggetti</a:t>
            </a:r>
          </a:p>
          <a:p>
            <a:pPr marL="7747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it-IT" sz="2200" dirty="0">
                <a:ea typeface="Montserrat SemiBold"/>
                <a:cs typeface="Montserrat SemiBold"/>
                <a:sym typeface="Montserrat SemiBold"/>
              </a:rPr>
              <a:t>50 Hz</a:t>
            </a:r>
          </a:p>
          <a:p>
            <a:pPr marL="7747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it-IT" sz="2200" dirty="0">
                <a:ea typeface="Montserrat SemiBold"/>
                <a:cs typeface="Montserrat SemiBold"/>
                <a:sym typeface="Montserrat SemiBold"/>
              </a:rPr>
              <a:t>Accelerometro, giroscopio</a:t>
            </a:r>
          </a:p>
          <a:p>
            <a:pPr marL="7747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it-IT" sz="2200" dirty="0">
                <a:ea typeface="Montserrat SemiBold"/>
                <a:cs typeface="Montserrat SemiBold"/>
                <a:sym typeface="Montserrat SemiBold"/>
              </a:rPr>
              <a:t>Attività: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200" i="1" dirty="0">
                <a:ea typeface="Montserrat Medium"/>
                <a:cs typeface="Montserrat Medium"/>
                <a:sym typeface="Montserrat Medium"/>
              </a:rPr>
              <a:t>salire le scale,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200" i="1" dirty="0">
                <a:ea typeface="Montserrat Medium"/>
                <a:cs typeface="Montserrat Medium"/>
                <a:sym typeface="Montserrat Medium"/>
              </a:rPr>
              <a:t>scendere le scale,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200" i="1" dirty="0">
                <a:ea typeface="Montserrat Medium"/>
                <a:cs typeface="Montserrat Medium"/>
                <a:sym typeface="Montserrat Medium"/>
              </a:rPr>
              <a:t>camminare,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200" i="1" dirty="0">
                <a:ea typeface="Montserrat Medium"/>
                <a:cs typeface="Montserrat Medium"/>
                <a:sym typeface="Montserrat Medium"/>
              </a:rPr>
              <a:t>stare in piedi,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200" i="1" dirty="0">
                <a:ea typeface="Montserrat Medium"/>
                <a:cs typeface="Montserrat Medium"/>
                <a:sym typeface="Montserrat Medium"/>
              </a:rPr>
              <a:t>stare seduti,</a:t>
            </a:r>
          </a:p>
          <a:p>
            <a:pPr marL="1371600" lvl="2" indent="-330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Char char="●"/>
            </a:pPr>
            <a:r>
              <a:rPr lang="it-IT" sz="2200" i="1" dirty="0">
                <a:ea typeface="Montserrat Medium"/>
                <a:cs typeface="Montserrat Medium"/>
                <a:sym typeface="Montserrat Medium"/>
              </a:rPr>
              <a:t>stare stesi.</a:t>
            </a:r>
            <a:endParaRPr lang="it-IT" sz="2200" i="1" dirty="0"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i="1" dirty="0"/>
          </a:p>
        </p:txBody>
      </p:sp>
      <p:sp>
        <p:nvSpPr>
          <p:cNvPr id="5" name="Google Shape;386;p36">
            <a:extLst>
              <a:ext uri="{FF2B5EF4-FFF2-40B4-BE49-F238E27FC236}">
                <a16:creationId xmlns:a16="http://schemas.microsoft.com/office/drawing/2014/main" id="{5F44BFFA-A8E9-424E-B12C-71CDE7BE5D97}"/>
              </a:ext>
            </a:extLst>
          </p:cNvPr>
          <p:cNvSpPr txBox="1">
            <a:spLocks/>
          </p:cNvSpPr>
          <p:nvPr/>
        </p:nvSpPr>
        <p:spPr>
          <a:xfrm>
            <a:off x="6497054" y="1450365"/>
            <a:ext cx="5304421" cy="16711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chemeClr val="accent5"/>
              </a:buClr>
              <a:buSzPts val="1800"/>
              <a:buFont typeface="Montserrat SemiBold"/>
              <a:buChar char="●"/>
            </a:pPr>
            <a:r>
              <a:rPr lang="it-IT" sz="2400" dirty="0">
                <a:solidFill>
                  <a:schemeClr val="accent5"/>
                </a:solidFill>
                <a:latin typeface="+mj-lt"/>
                <a:ea typeface="Montserrat SemiBold"/>
                <a:cs typeface="Montserrat SemiBold"/>
                <a:sym typeface="Montserrat SemiBold"/>
              </a:rPr>
              <a:t>Preparazione dei dati:</a:t>
            </a:r>
          </a:p>
          <a:p>
            <a:pPr marL="774700" lvl="1" indent="-317500">
              <a:lnSpc>
                <a:spcPct val="115000"/>
              </a:lnSpc>
              <a:spcBef>
                <a:spcPts val="0"/>
              </a:spcBef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it-IT" sz="2000" dirty="0">
                <a:latin typeface="+mj-lt"/>
                <a:ea typeface="Montserrat SemiBold"/>
                <a:cs typeface="Montserrat SemiBold"/>
                <a:sym typeface="Montserrat SemiBold"/>
              </a:rPr>
              <a:t>Calcolo della magnitudine</a:t>
            </a:r>
          </a:p>
          <a:p>
            <a:pPr marL="7747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SemiBold"/>
              <a:buChar char="●"/>
            </a:pPr>
            <a:r>
              <a:rPr lang="en" sz="2000" dirty="0">
                <a:latin typeface="+mj-lt"/>
                <a:ea typeface="Montserrat SemiBold"/>
                <a:cs typeface="Montserrat SemiBold"/>
                <a:sym typeface="Montserrat SemiBold"/>
              </a:rPr>
              <a:t>Calcolo dell’angolo tra asse e vettore accelerometro</a:t>
            </a:r>
          </a:p>
        </p:txBody>
      </p:sp>
    </p:spTree>
    <p:extLst>
      <p:ext uri="{BB962C8B-B14F-4D97-AF65-F5344CB8AC3E}">
        <p14:creationId xmlns:p14="http://schemas.microsoft.com/office/powerpoint/2010/main" val="306671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070D2-75D4-489D-9982-81507FEA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418600"/>
            <a:ext cx="10855912" cy="558984"/>
          </a:xfrm>
        </p:spPr>
        <p:txBody>
          <a:bodyPr anchor="t">
            <a:normAutofit fontScale="90000"/>
          </a:bodyPr>
          <a:lstStyle/>
          <a:p>
            <a:r>
              <a:rPr lang="en" sz="3600" dirty="0"/>
              <a:t>DATASET</a:t>
            </a:r>
            <a:endParaRPr lang="it-IT" sz="340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2AEA7F-68EC-4B45-A128-77C157687C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5432" y="1221200"/>
            <a:ext cx="11069051" cy="5030480"/>
          </a:xfrm>
        </p:spPr>
        <p:txBody>
          <a:bodyPr/>
          <a:lstStyle/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accent5"/>
                </a:solidFill>
                <a:ea typeface="Montserrat SemiBold"/>
                <a:cs typeface="Montserrat SemiBold"/>
                <a:sym typeface="Montserrat SemiBold"/>
              </a:rPr>
              <a:t>Prima</a:t>
            </a:r>
            <a:r>
              <a:rPr lang="it-IT" sz="2400" dirty="0">
                <a:ea typeface="Montserrat SemiBold"/>
                <a:cs typeface="Montserrat SemiBold"/>
                <a:sym typeface="Montserrat SemiBold"/>
              </a:rPr>
              <a:t> di poter utilizzare i dataset, è stato necessario elaborarli (downsampling, calcolo degli angoli).</a:t>
            </a: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ea typeface="Montserrat SemiBold"/>
                <a:cs typeface="Montserrat SemiBold"/>
                <a:sym typeface="Montserrat SemiBold"/>
              </a:rPr>
              <a:t>I test con i modelli sono stati svolti prima sui singoli dataset e poi combinandoli nel seguente modo:</a:t>
            </a:r>
          </a:p>
          <a:p>
            <a:endParaRPr lang="it-IT" dirty="0"/>
          </a:p>
        </p:txBody>
      </p:sp>
      <p:graphicFrame>
        <p:nvGraphicFramePr>
          <p:cNvPr id="9" name="Google Shape;407;p39">
            <a:extLst>
              <a:ext uri="{FF2B5EF4-FFF2-40B4-BE49-F238E27FC236}">
                <a16:creationId xmlns:a16="http://schemas.microsoft.com/office/drawing/2014/main" id="{D2D0BE0A-5DB3-42DE-B38A-F4647178A8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4451167"/>
              </p:ext>
            </p:extLst>
          </p:nvPr>
        </p:nvGraphicFramePr>
        <p:xfrm>
          <a:off x="1524001" y="3753817"/>
          <a:ext cx="9143998" cy="23135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55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3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9195">
                  <a:extLst>
                    <a:ext uri="{9D8B030D-6E8A-4147-A177-3AD203B41FA5}">
                      <a16:colId xmlns:a16="http://schemas.microsoft.com/office/drawing/2014/main" val="3971570576"/>
                    </a:ext>
                  </a:extLst>
                </a:gridCol>
              </a:tblGrid>
              <a:tr h="6081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sz="2000" b="1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sz="2000" b="1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sz="2000" b="1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sz="2000" b="1" dirty="0">
                        <a:solidFill>
                          <a:schemeClr val="bg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4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Train</a:t>
                      </a:r>
                      <a:endParaRPr sz="2000" b="1" dirty="0">
                        <a:solidFill>
                          <a:schemeClr val="bg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UCIHAR + KUHAR</a:t>
                      </a:r>
                      <a:endParaRPr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MotionSense + KUHAR</a:t>
                      </a:r>
                      <a:endParaRPr sz="2000" b="1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dirty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UCIHAR + MotionSense</a:t>
                      </a:r>
                      <a:endParaRPr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it-IT" sz="2000" b="1" dirty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UCIHAR + </a:t>
                      </a:r>
                      <a:r>
                        <a:rPr lang="it-IT" sz="2000" b="1" dirty="0" err="1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MotionSense</a:t>
                      </a:r>
                      <a:endParaRPr lang="it-IT" sz="2000" b="1" dirty="0">
                        <a:solidFill>
                          <a:schemeClr val="accent5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b="1" dirty="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1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2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Test</a:t>
                      </a:r>
                      <a:endParaRPr sz="2000" b="1" dirty="0">
                        <a:solidFill>
                          <a:schemeClr val="bg2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MotionSense</a:t>
                      </a:r>
                      <a:endParaRPr sz="2000" b="1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UCIHAR</a:t>
                      </a:r>
                      <a:endParaRPr sz="2000" b="1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KUHAR</a:t>
                      </a:r>
                      <a:endParaRPr sz="2000" b="1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b="1" dirty="0">
                          <a:solidFill>
                            <a:schemeClr val="accent5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ISLAB</a:t>
                      </a:r>
                      <a:endParaRPr sz="2000" b="1" dirty="0">
                        <a:solidFill>
                          <a:schemeClr val="accent5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27CEF6-0074-4C81-BA13-ADE0903A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000"/>
              <a:t>RISULTATI SPERIMENTALI</a:t>
            </a:r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24F17475-9CA0-4C14-A9D9-D6F18F744666}"/>
              </a:ext>
            </a:extLst>
          </p:cNvPr>
          <p:cNvSpPr txBox="1">
            <a:spLocks/>
          </p:cNvSpPr>
          <p:nvPr/>
        </p:nvSpPr>
        <p:spPr>
          <a:xfrm>
            <a:off x="390525" y="941754"/>
            <a:ext cx="10855912" cy="558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noFill/>
                </a:ln>
                <a:solidFill>
                  <a:schemeClr val="tx2"/>
                </a:solidFill>
                <a:latin typeface="Strait" panose="02000506040000020004" pitchFamily="2" charset="0"/>
                <a:ea typeface="+mj-ea"/>
                <a:cs typeface="+mj-cs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chemeClr val="tx1"/>
                </a:solidFill>
              </a:rPr>
              <a:t>[UCIHAR]</a:t>
            </a:r>
          </a:p>
        </p:txBody>
      </p:sp>
      <p:graphicFrame>
        <p:nvGraphicFramePr>
          <p:cNvPr id="6" name="Google Shape;413;p40">
            <a:extLst>
              <a:ext uri="{FF2B5EF4-FFF2-40B4-BE49-F238E27FC236}">
                <a16:creationId xmlns:a16="http://schemas.microsoft.com/office/drawing/2014/main" id="{7C2567A6-0823-4FC4-BD3B-ED2A9B9D00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673539"/>
              </p:ext>
            </p:extLst>
          </p:nvPr>
        </p:nvGraphicFramePr>
        <p:xfrm>
          <a:off x="2971801" y="1728564"/>
          <a:ext cx="5620265" cy="19163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34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0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User-Based Split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0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DBN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0.9066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0.7855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0.7795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0.7775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0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CNN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>
                          <a:solidFill>
                            <a:schemeClr val="bg1"/>
                          </a:solidFill>
                        </a:rPr>
                        <a:t>0.9662</a:t>
                      </a:r>
                      <a:endParaRPr sz="1400" b="1" u="sng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0.9672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>
                          <a:solidFill>
                            <a:schemeClr val="bg1"/>
                          </a:solidFill>
                        </a:rPr>
                        <a:t>0.9543</a:t>
                      </a:r>
                      <a:endParaRPr sz="1400" b="1" u="sng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0.9609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0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Bi-LSTM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0.8992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0.8932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0.9143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0.9036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oogle Shape;413;p40">
            <a:extLst>
              <a:ext uri="{FF2B5EF4-FFF2-40B4-BE49-F238E27FC236}">
                <a16:creationId xmlns:a16="http://schemas.microsoft.com/office/drawing/2014/main" id="{A6F27038-9D68-4EA9-AB9E-35D396273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3443560"/>
              </p:ext>
            </p:extLst>
          </p:nvPr>
        </p:nvGraphicFramePr>
        <p:xfrm>
          <a:off x="2971801" y="3995508"/>
          <a:ext cx="5620264" cy="19207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1" u="sng" dirty="0" err="1">
                          <a:solidFill>
                            <a:schemeClr val="bg1"/>
                          </a:solidFill>
                        </a:rPr>
                        <a:t>Instance</a:t>
                      </a:r>
                      <a:r>
                        <a:rPr lang="it-IT" sz="1400" b="1" u="sng" dirty="0">
                          <a:solidFill>
                            <a:schemeClr val="bg1"/>
                          </a:solidFill>
                        </a:rPr>
                        <a:t>-Based Split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DBN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0.9326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0.8065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0.7942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0.7995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>
                          <a:solidFill>
                            <a:schemeClr val="bg1"/>
                          </a:solidFill>
                        </a:rPr>
                        <a:t>CNN</a:t>
                      </a:r>
                      <a:endParaRPr sz="1400" b="1" u="sng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0.9861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0.9852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0.9623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0.9769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Bi-LSTM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0.9182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0.9321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0.9217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0.9254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208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27CEF6-0074-4C81-BA13-ADE0903A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000"/>
              <a:t>RISULTATI SPERIMENTALI</a:t>
            </a:r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24F17475-9CA0-4C14-A9D9-D6F18F744666}"/>
              </a:ext>
            </a:extLst>
          </p:cNvPr>
          <p:cNvSpPr txBox="1">
            <a:spLocks/>
          </p:cNvSpPr>
          <p:nvPr/>
        </p:nvSpPr>
        <p:spPr>
          <a:xfrm>
            <a:off x="390525" y="941754"/>
            <a:ext cx="10855912" cy="558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noFill/>
                </a:ln>
                <a:solidFill>
                  <a:schemeClr val="tx2"/>
                </a:solidFill>
                <a:latin typeface="Strait" panose="02000506040000020004" pitchFamily="2" charset="0"/>
                <a:ea typeface="+mj-ea"/>
                <a:cs typeface="+mj-cs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chemeClr val="tx1"/>
                </a:solidFill>
              </a:rPr>
              <a:t>[KUHAR]</a:t>
            </a:r>
          </a:p>
        </p:txBody>
      </p:sp>
      <p:graphicFrame>
        <p:nvGraphicFramePr>
          <p:cNvPr id="8" name="Google Shape;413;p40">
            <a:extLst>
              <a:ext uri="{FF2B5EF4-FFF2-40B4-BE49-F238E27FC236}">
                <a16:creationId xmlns:a16="http://schemas.microsoft.com/office/drawing/2014/main" id="{8DADA9C1-9455-4E16-9BAE-8775BEF2D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7622669"/>
              </p:ext>
            </p:extLst>
          </p:nvPr>
        </p:nvGraphicFramePr>
        <p:xfrm>
          <a:off x="2971801" y="1728563"/>
          <a:ext cx="5620265" cy="19207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34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1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User-Based Split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1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DBN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0.9442</a:t>
                      </a: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0.8429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0.8141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0.8163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>
                          <a:solidFill>
                            <a:schemeClr val="bg1"/>
                          </a:solidFill>
                        </a:rPr>
                        <a:t>CNN</a:t>
                      </a:r>
                      <a:endParaRPr sz="1400" b="1" u="sng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0.9812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0.9772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0.9989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0.9879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1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Bi-LSTM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0.9120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0.9465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0.8930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0.9189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oogle Shape;413;p40">
            <a:extLst>
              <a:ext uri="{FF2B5EF4-FFF2-40B4-BE49-F238E27FC236}">
                <a16:creationId xmlns:a16="http://schemas.microsoft.com/office/drawing/2014/main" id="{1ADD7CEB-533A-4DF2-97FD-056A36CDA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0465294"/>
              </p:ext>
            </p:extLst>
          </p:nvPr>
        </p:nvGraphicFramePr>
        <p:xfrm>
          <a:off x="2971801" y="3999911"/>
          <a:ext cx="5620264" cy="19207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1" u="sng" dirty="0" err="1">
                          <a:solidFill>
                            <a:schemeClr val="bg1"/>
                          </a:solidFill>
                        </a:rPr>
                        <a:t>Instance</a:t>
                      </a:r>
                      <a:r>
                        <a:rPr lang="it-IT" sz="1400" b="1" u="sng" dirty="0">
                          <a:solidFill>
                            <a:schemeClr val="bg1"/>
                          </a:solidFill>
                        </a:rPr>
                        <a:t>-Based Split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DBN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0.9233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0.8045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0.7912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0.8051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>
                          <a:solidFill>
                            <a:schemeClr val="bg1"/>
                          </a:solidFill>
                        </a:rPr>
                        <a:t>CNN</a:t>
                      </a:r>
                      <a:endParaRPr sz="1400" b="1" u="sng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>
                          <a:solidFill>
                            <a:schemeClr val="bg1"/>
                          </a:solidFill>
                        </a:rPr>
                        <a:t>0.9662</a:t>
                      </a:r>
                      <a:endParaRPr sz="1400" b="1" u="sng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0.9645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0.9525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0.9608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Bi-LSTM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0.8992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0.8932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0.9143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0.9036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18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27CEF6-0074-4C81-BA13-ADE0903A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000"/>
              <a:t>RISULTATI SPERIMENTALI</a:t>
            </a:r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24F17475-9CA0-4C14-A9D9-D6F18F744666}"/>
              </a:ext>
            </a:extLst>
          </p:cNvPr>
          <p:cNvSpPr txBox="1">
            <a:spLocks/>
          </p:cNvSpPr>
          <p:nvPr/>
        </p:nvSpPr>
        <p:spPr>
          <a:xfrm>
            <a:off x="390525" y="941754"/>
            <a:ext cx="10855912" cy="558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noFill/>
                </a:ln>
                <a:solidFill>
                  <a:schemeClr val="tx2"/>
                </a:solidFill>
                <a:latin typeface="Strait" panose="02000506040000020004" pitchFamily="2" charset="0"/>
                <a:ea typeface="+mj-ea"/>
                <a:cs typeface="+mj-cs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chemeClr val="tx1"/>
                </a:solidFill>
              </a:rPr>
              <a:t>[</a:t>
            </a:r>
            <a:r>
              <a:rPr lang="it-IT" sz="2800" dirty="0" err="1">
                <a:solidFill>
                  <a:schemeClr val="tx1"/>
                </a:solidFill>
              </a:rPr>
              <a:t>MotionSense</a:t>
            </a:r>
            <a:r>
              <a:rPr lang="it-IT" sz="2800" dirty="0">
                <a:solidFill>
                  <a:schemeClr val="tx1"/>
                </a:solidFill>
              </a:rPr>
              <a:t>]</a:t>
            </a:r>
          </a:p>
        </p:txBody>
      </p:sp>
      <p:graphicFrame>
        <p:nvGraphicFramePr>
          <p:cNvPr id="6" name="Google Shape;413;p40">
            <a:extLst>
              <a:ext uri="{FF2B5EF4-FFF2-40B4-BE49-F238E27FC236}">
                <a16:creationId xmlns:a16="http://schemas.microsoft.com/office/drawing/2014/main" id="{2A9FB8BC-824C-44BF-9EF2-90756AFD5E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0631273"/>
              </p:ext>
            </p:extLst>
          </p:nvPr>
        </p:nvGraphicFramePr>
        <p:xfrm>
          <a:off x="2971801" y="1728563"/>
          <a:ext cx="5620265" cy="19207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34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User-Based Split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1" dirty="0">
                          <a:solidFill>
                            <a:schemeClr val="bg1"/>
                          </a:solidFill>
                        </a:rPr>
                        <a:t>DBN</a:t>
                      </a:r>
                      <a:endParaRPr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1" u="none" dirty="0">
                          <a:solidFill>
                            <a:schemeClr val="bg1"/>
                          </a:solidFill>
                        </a:rPr>
                        <a:t>0.9745</a:t>
                      </a: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1" u="none" dirty="0">
                          <a:solidFill>
                            <a:schemeClr val="bg1"/>
                          </a:solidFill>
                        </a:rPr>
                        <a:t>0.8732</a:t>
                      </a:r>
                      <a:endParaRPr sz="1400" b="1" i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1" u="none" dirty="0">
                          <a:solidFill>
                            <a:schemeClr val="bg1"/>
                          </a:solidFill>
                        </a:rPr>
                        <a:t>0.8345</a:t>
                      </a:r>
                      <a:endParaRPr sz="1400" b="1" i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1" u="none" dirty="0">
                          <a:solidFill>
                            <a:schemeClr val="bg1"/>
                          </a:solidFill>
                        </a:rPr>
                        <a:t>0.8365</a:t>
                      </a:r>
                      <a:endParaRPr sz="1400" b="1" i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>
                          <a:solidFill>
                            <a:schemeClr val="bg1"/>
                          </a:solidFill>
                        </a:rPr>
                        <a:t>CNN</a:t>
                      </a:r>
                      <a:endParaRPr sz="1400" b="1" u="sng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0.9090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0.9234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0.9033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0.9132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Bi-LSTM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0.8798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0.8580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0.8239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0.8406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oogle Shape;413;p40">
            <a:extLst>
              <a:ext uri="{FF2B5EF4-FFF2-40B4-BE49-F238E27FC236}">
                <a16:creationId xmlns:a16="http://schemas.microsoft.com/office/drawing/2014/main" id="{02E2C140-FDE3-47B7-A5DF-746C69791E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024560"/>
              </p:ext>
            </p:extLst>
          </p:nvPr>
        </p:nvGraphicFramePr>
        <p:xfrm>
          <a:off x="2971800" y="3999910"/>
          <a:ext cx="5620264" cy="19207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1" u="sng" dirty="0" err="1">
                          <a:solidFill>
                            <a:schemeClr val="bg1"/>
                          </a:solidFill>
                        </a:rPr>
                        <a:t>Instance</a:t>
                      </a:r>
                      <a:r>
                        <a:rPr lang="it-IT" sz="1400" b="1" u="sng" dirty="0">
                          <a:solidFill>
                            <a:schemeClr val="bg1"/>
                          </a:solidFill>
                        </a:rPr>
                        <a:t>-Based Split</a:t>
                      </a:r>
                      <a:endParaRPr sz="16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1" dirty="0">
                          <a:solidFill>
                            <a:schemeClr val="bg1"/>
                          </a:solidFill>
                        </a:rPr>
                        <a:t>DBN</a:t>
                      </a:r>
                      <a:endParaRPr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1" dirty="0">
                          <a:solidFill>
                            <a:schemeClr val="bg1"/>
                          </a:solidFill>
                        </a:rPr>
                        <a:t>0.9866</a:t>
                      </a:r>
                      <a:endParaRPr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1" dirty="0">
                          <a:solidFill>
                            <a:schemeClr val="bg1"/>
                          </a:solidFill>
                        </a:rPr>
                        <a:t>0.8555</a:t>
                      </a:r>
                      <a:endParaRPr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1" dirty="0">
                          <a:solidFill>
                            <a:schemeClr val="bg1"/>
                          </a:solidFill>
                        </a:rPr>
                        <a:t>0.8395</a:t>
                      </a:r>
                      <a:endParaRPr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1" dirty="0">
                          <a:solidFill>
                            <a:schemeClr val="bg1"/>
                          </a:solidFill>
                        </a:rPr>
                        <a:t>0.8472</a:t>
                      </a:r>
                      <a:endParaRPr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>
                          <a:solidFill>
                            <a:schemeClr val="bg1"/>
                          </a:solidFill>
                        </a:rPr>
                        <a:t>CNN</a:t>
                      </a:r>
                      <a:endParaRPr sz="1400" b="1" u="sng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0.9262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0.9463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0.9243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0.9302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Bi-LSTM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0.8888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0.8512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0.8386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0.8445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239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27CEF6-0074-4C81-BA13-ADE0903A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000"/>
              <a:t>RISULTATI SPERIMENTALI</a:t>
            </a:r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24F17475-9CA0-4C14-A9D9-D6F18F744666}"/>
              </a:ext>
            </a:extLst>
          </p:cNvPr>
          <p:cNvSpPr txBox="1">
            <a:spLocks/>
          </p:cNvSpPr>
          <p:nvPr/>
        </p:nvSpPr>
        <p:spPr>
          <a:xfrm>
            <a:off x="390525" y="941754"/>
            <a:ext cx="10855912" cy="558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noFill/>
                </a:ln>
                <a:solidFill>
                  <a:schemeClr val="tx2"/>
                </a:solidFill>
                <a:latin typeface="Strait" panose="02000506040000020004" pitchFamily="2" charset="0"/>
                <a:ea typeface="+mj-ea"/>
                <a:cs typeface="+mj-cs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chemeClr val="tx1"/>
                </a:solidFill>
              </a:rPr>
              <a:t>[ISLAB]</a:t>
            </a:r>
          </a:p>
        </p:txBody>
      </p:sp>
      <p:graphicFrame>
        <p:nvGraphicFramePr>
          <p:cNvPr id="8" name="Google Shape;413;p40">
            <a:extLst>
              <a:ext uri="{FF2B5EF4-FFF2-40B4-BE49-F238E27FC236}">
                <a16:creationId xmlns:a16="http://schemas.microsoft.com/office/drawing/2014/main" id="{5FF65EE6-5C90-4178-BD07-CA9C332D2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183651"/>
              </p:ext>
            </p:extLst>
          </p:nvPr>
        </p:nvGraphicFramePr>
        <p:xfrm>
          <a:off x="2971800" y="1728562"/>
          <a:ext cx="5620265" cy="19207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34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1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User-Based Split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1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DBN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0.9510</a:t>
                      </a: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0.8627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0.8551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0.8589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>
                          <a:solidFill>
                            <a:schemeClr val="bg1"/>
                          </a:solidFill>
                        </a:rPr>
                        <a:t>CNN</a:t>
                      </a:r>
                      <a:endParaRPr sz="1400" b="1" u="sng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0.9882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0.9763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0.9664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0.9713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1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Bi-LSTM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0.9132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0.9367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0.9442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0.9397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oogle Shape;413;p40">
            <a:extLst>
              <a:ext uri="{FF2B5EF4-FFF2-40B4-BE49-F238E27FC236}">
                <a16:creationId xmlns:a16="http://schemas.microsoft.com/office/drawing/2014/main" id="{DA1044B3-6C43-4CD7-B3C2-D1E25F539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900575"/>
              </p:ext>
            </p:extLst>
          </p:nvPr>
        </p:nvGraphicFramePr>
        <p:xfrm>
          <a:off x="2971799" y="3999910"/>
          <a:ext cx="5620264" cy="19207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1" u="sng" dirty="0" err="1">
                          <a:solidFill>
                            <a:schemeClr val="bg1"/>
                          </a:solidFill>
                        </a:rPr>
                        <a:t>Instance</a:t>
                      </a:r>
                      <a:r>
                        <a:rPr lang="it-IT" sz="1400" b="1" u="sng" dirty="0">
                          <a:solidFill>
                            <a:schemeClr val="bg1"/>
                          </a:solidFill>
                        </a:rPr>
                        <a:t>-Based Split</a:t>
                      </a:r>
                      <a:endParaRPr sz="16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DBN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0.9647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0.8598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0.8423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0.8475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>
                          <a:solidFill>
                            <a:schemeClr val="bg1"/>
                          </a:solidFill>
                        </a:rPr>
                        <a:t>CNN</a:t>
                      </a:r>
                      <a:endParaRPr sz="1400" b="1" u="sng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>
                          <a:solidFill>
                            <a:schemeClr val="bg1"/>
                          </a:solidFill>
                        </a:rPr>
                        <a:t>0.9662</a:t>
                      </a:r>
                      <a:endParaRPr sz="1400" b="1" u="sng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0.9672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0.9543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0.9609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Bi-LSTM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0.9065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0.9288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0.9364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0.9309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083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27CEF6-0074-4C81-BA13-ADE0903A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000"/>
              <a:t>RISULTATI SPERIMENTALI</a:t>
            </a:r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24F17475-9CA0-4C14-A9D9-D6F18F744666}"/>
              </a:ext>
            </a:extLst>
          </p:cNvPr>
          <p:cNvSpPr txBox="1">
            <a:spLocks/>
          </p:cNvSpPr>
          <p:nvPr/>
        </p:nvSpPr>
        <p:spPr>
          <a:xfrm>
            <a:off x="390525" y="941754"/>
            <a:ext cx="10855912" cy="558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noFill/>
                </a:ln>
                <a:solidFill>
                  <a:schemeClr val="tx2"/>
                </a:solidFill>
                <a:latin typeface="Strait" panose="02000506040000020004" pitchFamily="2" charset="0"/>
                <a:ea typeface="+mj-ea"/>
                <a:cs typeface="+mj-cs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chemeClr val="tx1"/>
                </a:solidFill>
              </a:rPr>
              <a:t>[Train: UCIHAR + KUHAR, test: MotionSense]</a:t>
            </a:r>
          </a:p>
        </p:txBody>
      </p:sp>
      <p:graphicFrame>
        <p:nvGraphicFramePr>
          <p:cNvPr id="10" name="Google Shape;413;p40">
            <a:extLst>
              <a:ext uri="{FF2B5EF4-FFF2-40B4-BE49-F238E27FC236}">
                <a16:creationId xmlns:a16="http://schemas.microsoft.com/office/drawing/2014/main" id="{67FB7003-9D2D-46BD-A3F0-84DAD90EC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6536881"/>
              </p:ext>
            </p:extLst>
          </p:nvPr>
        </p:nvGraphicFramePr>
        <p:xfrm>
          <a:off x="2971799" y="1735958"/>
          <a:ext cx="5620265" cy="19207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34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User-Based Split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DBN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0.9390</a:t>
                      </a: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0.8294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0.8278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0.8283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>
                          <a:solidFill>
                            <a:schemeClr val="bg1"/>
                          </a:solidFill>
                        </a:rPr>
                        <a:t>CNN</a:t>
                      </a:r>
                      <a:endParaRPr sz="1400" b="1" u="sng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0.9888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0.9662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0.9290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0.9822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Bi-LSTM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0.8990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0.9367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0.8720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0.9436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oogle Shape;413;p40">
            <a:extLst>
              <a:ext uri="{FF2B5EF4-FFF2-40B4-BE49-F238E27FC236}">
                <a16:creationId xmlns:a16="http://schemas.microsoft.com/office/drawing/2014/main" id="{DB029AA9-673D-4146-890E-1AD7CBC64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010084"/>
              </p:ext>
            </p:extLst>
          </p:nvPr>
        </p:nvGraphicFramePr>
        <p:xfrm>
          <a:off x="2971798" y="3999910"/>
          <a:ext cx="5620264" cy="19207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1" u="sng" dirty="0" err="1">
                          <a:solidFill>
                            <a:schemeClr val="bg1"/>
                          </a:solidFill>
                        </a:rPr>
                        <a:t>Instance</a:t>
                      </a:r>
                      <a:r>
                        <a:rPr lang="it-IT" sz="1400" b="1" u="sng" dirty="0">
                          <a:solidFill>
                            <a:schemeClr val="bg1"/>
                          </a:solidFill>
                        </a:rPr>
                        <a:t>-Based Split</a:t>
                      </a:r>
                      <a:endParaRPr sz="16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DBN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0.9222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0.8399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0.8298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0.8345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>
                          <a:solidFill>
                            <a:schemeClr val="bg1"/>
                          </a:solidFill>
                        </a:rPr>
                        <a:t>CNN</a:t>
                      </a:r>
                      <a:endParaRPr sz="1400" b="1" u="sng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0.9936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0.9599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0.9387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0.9433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Bi-LSTM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0.8999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0.9245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0.9000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0.9189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27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070D2-75D4-489D-9982-81507FEA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418600"/>
            <a:ext cx="10855912" cy="558984"/>
          </a:xfrm>
        </p:spPr>
        <p:txBody>
          <a:bodyPr anchor="t">
            <a:normAutofit/>
          </a:bodyPr>
          <a:lstStyle/>
          <a:p>
            <a:r>
              <a:rPr lang="it-IT" sz="3400"/>
              <a:t>OBIETTIVI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6C80A39-8F10-4265-BCB9-CB147632B6B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0524" y="1988598"/>
            <a:ext cx="5594077" cy="4450802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Le attività </a:t>
            </a:r>
            <a:r>
              <a:rPr lang="it-IT"/>
              <a:t>che si vogliono riconoscere sono: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ontserrat Medium"/>
              <a:buChar char="●"/>
            </a:pPr>
            <a:r>
              <a:rPr lang="it-IT"/>
              <a:t>salire le scale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ontserrat Medium"/>
              <a:buChar char="●"/>
            </a:pPr>
            <a:r>
              <a:rPr lang="it-IT"/>
              <a:t>scendere le scale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ontserrat Medium"/>
              <a:buChar char="●"/>
            </a:pPr>
            <a:r>
              <a:rPr lang="it-IT"/>
              <a:t>camminare 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ontserrat Medium"/>
              <a:buChar char="●"/>
            </a:pPr>
            <a:r>
              <a:rPr lang="it-IT"/>
              <a:t>stare in piedi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ontserrat Medium"/>
              <a:buChar char="●"/>
            </a:pPr>
            <a:r>
              <a:rPr lang="it-IT"/>
              <a:t>stare seduti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ontserrat Medium"/>
              <a:buChar char="●"/>
            </a:pPr>
            <a:r>
              <a:rPr lang="it-IT"/>
              <a:t>stare stesi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FC8FB67-32BF-4365-AB4C-A18633E3D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127" y="1988598"/>
            <a:ext cx="5459358" cy="44508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5243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27CEF6-0074-4C81-BA13-ADE0903A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000"/>
              <a:t>RISULTATI SPERIMENTALI</a:t>
            </a:r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24F17475-9CA0-4C14-A9D9-D6F18F744666}"/>
              </a:ext>
            </a:extLst>
          </p:cNvPr>
          <p:cNvSpPr txBox="1">
            <a:spLocks/>
          </p:cNvSpPr>
          <p:nvPr/>
        </p:nvSpPr>
        <p:spPr>
          <a:xfrm>
            <a:off x="390525" y="941754"/>
            <a:ext cx="10855912" cy="558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noFill/>
                </a:ln>
                <a:solidFill>
                  <a:schemeClr val="tx2"/>
                </a:solidFill>
                <a:latin typeface="Strait" panose="02000506040000020004" pitchFamily="2" charset="0"/>
                <a:ea typeface="+mj-ea"/>
                <a:cs typeface="+mj-cs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tx1"/>
                </a:solidFill>
              </a:rPr>
              <a:t>[Train: MotionSense + KUHAR, test: UCIHAR]</a:t>
            </a:r>
            <a:endParaRPr lang="it-IT" sz="2800" dirty="0">
              <a:solidFill>
                <a:schemeClr val="tx1"/>
              </a:solidFill>
            </a:endParaRPr>
          </a:p>
        </p:txBody>
      </p:sp>
      <p:graphicFrame>
        <p:nvGraphicFramePr>
          <p:cNvPr id="7" name="Google Shape;413;p40">
            <a:extLst>
              <a:ext uri="{FF2B5EF4-FFF2-40B4-BE49-F238E27FC236}">
                <a16:creationId xmlns:a16="http://schemas.microsoft.com/office/drawing/2014/main" id="{22A35ABE-F20C-4324-A0FE-D65550932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1412196"/>
              </p:ext>
            </p:extLst>
          </p:nvPr>
        </p:nvGraphicFramePr>
        <p:xfrm>
          <a:off x="2971798" y="1735958"/>
          <a:ext cx="5620265" cy="19207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34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User-Based Split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DBN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0.9332</a:t>
                      </a: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0.8414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0.8249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0.8331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>
                          <a:solidFill>
                            <a:schemeClr val="bg1"/>
                          </a:solidFill>
                        </a:rPr>
                        <a:t>CNN</a:t>
                      </a:r>
                      <a:endParaRPr sz="1400" b="1" u="sng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0.9998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0.9832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0.9735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0.9783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Bi-LSTM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0.9573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0.9122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0.8949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0.9034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oogle Shape;413;p40">
            <a:extLst>
              <a:ext uri="{FF2B5EF4-FFF2-40B4-BE49-F238E27FC236}">
                <a16:creationId xmlns:a16="http://schemas.microsoft.com/office/drawing/2014/main" id="{4C2327C2-139E-4843-813B-4BD76FFD3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340329"/>
              </p:ext>
            </p:extLst>
          </p:nvPr>
        </p:nvGraphicFramePr>
        <p:xfrm>
          <a:off x="2971797" y="3999910"/>
          <a:ext cx="5620264" cy="19207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1" u="sng" dirty="0" err="1">
                          <a:solidFill>
                            <a:schemeClr val="bg1"/>
                          </a:solidFill>
                        </a:rPr>
                        <a:t>Instance</a:t>
                      </a:r>
                      <a:r>
                        <a:rPr lang="it-IT" sz="1400" b="1" u="sng" dirty="0">
                          <a:solidFill>
                            <a:schemeClr val="bg1"/>
                          </a:solidFill>
                        </a:rPr>
                        <a:t>-Based Split</a:t>
                      </a:r>
                      <a:endParaRPr sz="16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DBN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0.9444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0.8297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0.7999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0.8201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>
                          <a:solidFill>
                            <a:schemeClr val="bg1"/>
                          </a:solidFill>
                        </a:rPr>
                        <a:t>CNN</a:t>
                      </a:r>
                      <a:endParaRPr sz="1400" b="1" u="sng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0.9654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0.9734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0.9874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0.9821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Bi-LSTM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0.9693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0.9232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0.9012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0.9121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859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27CEF6-0074-4C81-BA13-ADE0903A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000"/>
              <a:t>RISULTATI SPERIMENTALI</a:t>
            </a:r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24F17475-9CA0-4C14-A9D9-D6F18F744666}"/>
              </a:ext>
            </a:extLst>
          </p:cNvPr>
          <p:cNvSpPr txBox="1">
            <a:spLocks/>
          </p:cNvSpPr>
          <p:nvPr/>
        </p:nvSpPr>
        <p:spPr>
          <a:xfrm>
            <a:off x="390525" y="941754"/>
            <a:ext cx="10855912" cy="558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noFill/>
                </a:ln>
                <a:solidFill>
                  <a:schemeClr val="tx2"/>
                </a:solidFill>
                <a:latin typeface="Strait" panose="02000506040000020004" pitchFamily="2" charset="0"/>
                <a:ea typeface="+mj-ea"/>
                <a:cs typeface="+mj-cs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chemeClr val="tx1"/>
                </a:solidFill>
              </a:rPr>
              <a:t>[Train: UCIHAR + MotionSense, test: KUHAR]</a:t>
            </a:r>
          </a:p>
        </p:txBody>
      </p:sp>
      <p:graphicFrame>
        <p:nvGraphicFramePr>
          <p:cNvPr id="6" name="Google Shape;413;p40">
            <a:extLst>
              <a:ext uri="{FF2B5EF4-FFF2-40B4-BE49-F238E27FC236}">
                <a16:creationId xmlns:a16="http://schemas.microsoft.com/office/drawing/2014/main" id="{029EC68D-E848-4625-A262-A36E67901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631753"/>
              </p:ext>
            </p:extLst>
          </p:nvPr>
        </p:nvGraphicFramePr>
        <p:xfrm>
          <a:off x="2971797" y="1735958"/>
          <a:ext cx="5620265" cy="19207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34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User-Based Split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DBN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0.9510</a:t>
                      </a: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0.8627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0.8551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0.8589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CNN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0.9882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0.9763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0.9664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0.9713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Bi-LSTM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0.9132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0.9367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0.9442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0.9397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oogle Shape;413;p40">
            <a:extLst>
              <a:ext uri="{FF2B5EF4-FFF2-40B4-BE49-F238E27FC236}">
                <a16:creationId xmlns:a16="http://schemas.microsoft.com/office/drawing/2014/main" id="{1D641FBD-946D-4DD1-A05F-CC167690AC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5460828"/>
              </p:ext>
            </p:extLst>
          </p:nvPr>
        </p:nvGraphicFramePr>
        <p:xfrm>
          <a:off x="2971796" y="3999910"/>
          <a:ext cx="5620264" cy="19207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1" u="sng" dirty="0" err="1">
                          <a:solidFill>
                            <a:schemeClr val="bg1"/>
                          </a:solidFill>
                        </a:rPr>
                        <a:t>Instance</a:t>
                      </a:r>
                      <a:r>
                        <a:rPr lang="it-IT" sz="1400" b="1" u="sng" dirty="0">
                          <a:solidFill>
                            <a:schemeClr val="bg1"/>
                          </a:solidFill>
                        </a:rPr>
                        <a:t>-Based Split</a:t>
                      </a:r>
                      <a:endParaRPr sz="16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DBN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0.9666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0.8954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0.8829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0.8901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>
                          <a:solidFill>
                            <a:schemeClr val="bg1"/>
                          </a:solidFill>
                        </a:rPr>
                        <a:t>CNN</a:t>
                      </a:r>
                      <a:endParaRPr sz="1400" b="1" u="sng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0.9723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0.9612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0.9589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0.9612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Bi-LSTM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0.9076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0.9232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0.9143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0.9036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058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27CEF6-0074-4C81-BA13-ADE0903A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000"/>
              <a:t>RISULTATI SPERIMENTALI</a:t>
            </a:r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24F17475-9CA0-4C14-A9D9-D6F18F744666}"/>
              </a:ext>
            </a:extLst>
          </p:cNvPr>
          <p:cNvSpPr txBox="1">
            <a:spLocks/>
          </p:cNvSpPr>
          <p:nvPr/>
        </p:nvSpPr>
        <p:spPr>
          <a:xfrm>
            <a:off x="390525" y="941754"/>
            <a:ext cx="10855912" cy="558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noFill/>
                </a:ln>
                <a:solidFill>
                  <a:schemeClr val="tx2"/>
                </a:solidFill>
                <a:latin typeface="Strait" panose="02000506040000020004" pitchFamily="2" charset="0"/>
                <a:ea typeface="+mj-ea"/>
                <a:cs typeface="+mj-cs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>
                <a:solidFill>
                  <a:schemeClr val="tx1"/>
                </a:solidFill>
              </a:rPr>
              <a:t>[Train: UCIHAR + MotionSense, test: ISLAB]</a:t>
            </a:r>
          </a:p>
        </p:txBody>
      </p:sp>
      <p:graphicFrame>
        <p:nvGraphicFramePr>
          <p:cNvPr id="6" name="Google Shape;413;p40">
            <a:extLst>
              <a:ext uri="{FF2B5EF4-FFF2-40B4-BE49-F238E27FC236}">
                <a16:creationId xmlns:a16="http://schemas.microsoft.com/office/drawing/2014/main" id="{029EC68D-E848-4625-A262-A36E67901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9566252"/>
              </p:ext>
            </p:extLst>
          </p:nvPr>
        </p:nvGraphicFramePr>
        <p:xfrm>
          <a:off x="2971797" y="1735958"/>
          <a:ext cx="5620265" cy="19207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34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User-Based Split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DBN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0.9653</a:t>
                      </a: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0.9354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0.9435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0.9090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CNN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u="sng" dirty="0">
                          <a:solidFill>
                            <a:schemeClr val="bg1"/>
                          </a:solidFill>
                        </a:rPr>
                        <a:t>0.9843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u="sng" dirty="0">
                          <a:solidFill>
                            <a:schemeClr val="bg1"/>
                          </a:solidFill>
                        </a:rPr>
                        <a:t>0.9723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u="sng" dirty="0">
                          <a:solidFill>
                            <a:schemeClr val="bg1"/>
                          </a:solidFill>
                        </a:rPr>
                        <a:t>0.9883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u="sng" dirty="0">
                          <a:solidFill>
                            <a:schemeClr val="bg1"/>
                          </a:solidFill>
                        </a:rPr>
                        <a:t>0.9853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Bi-LSTM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0.9452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0.9643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0.9333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0.9546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oogle Shape;413;p40">
            <a:extLst>
              <a:ext uri="{FF2B5EF4-FFF2-40B4-BE49-F238E27FC236}">
                <a16:creationId xmlns:a16="http://schemas.microsoft.com/office/drawing/2014/main" id="{1D641FBD-946D-4DD1-A05F-CC167690AC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298903"/>
              </p:ext>
            </p:extLst>
          </p:nvPr>
        </p:nvGraphicFramePr>
        <p:xfrm>
          <a:off x="2971796" y="3999910"/>
          <a:ext cx="5620264" cy="19207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1" u="sng" dirty="0" err="1">
                          <a:solidFill>
                            <a:schemeClr val="bg1"/>
                          </a:solidFill>
                        </a:rPr>
                        <a:t>Instance</a:t>
                      </a:r>
                      <a:r>
                        <a:rPr lang="it-IT" sz="1400" b="1" u="sng" dirty="0">
                          <a:solidFill>
                            <a:schemeClr val="bg1"/>
                          </a:solidFill>
                        </a:rPr>
                        <a:t>-Based Split</a:t>
                      </a:r>
                      <a:endParaRPr sz="16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bg1"/>
                          </a:solidFill>
                        </a:rPr>
                        <a:t>DBN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0.9732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0.9120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0.9075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0.9090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>
                          <a:solidFill>
                            <a:schemeClr val="bg1"/>
                          </a:solidFill>
                        </a:rPr>
                        <a:t>CNN</a:t>
                      </a:r>
                      <a:endParaRPr sz="1400" b="1" u="sng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bg1"/>
                          </a:solidFill>
                        </a:rPr>
                        <a:t>0.9723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u="sng" dirty="0">
                          <a:solidFill>
                            <a:schemeClr val="bg1"/>
                          </a:solidFill>
                        </a:rPr>
                        <a:t>0.9821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u="sng" dirty="0">
                          <a:solidFill>
                            <a:schemeClr val="bg1"/>
                          </a:solidFill>
                        </a:rPr>
                        <a:t>0.9738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u="sng" dirty="0">
                          <a:solidFill>
                            <a:schemeClr val="bg1"/>
                          </a:solidFill>
                        </a:rPr>
                        <a:t>0.9789</a:t>
                      </a:r>
                      <a:endParaRPr sz="1400" b="1" u="sng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bg1"/>
                          </a:solidFill>
                        </a:rPr>
                        <a:t>Bi-LSTM</a:t>
                      </a:r>
                      <a:endParaRPr sz="14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0.9332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0.9412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0.9233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0.9399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959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D249B07-F3C5-4B9D-970A-98E44DE0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9AA5751-35A6-46B0-8B1A-F4F4A66B0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dirty="0"/>
              <a:t>Il DBN risulta essere un approccio valido;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dirty="0"/>
              <a:t>Le feature utilizzate sono state utili per aumentare la precisione dei modelli;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dirty="0"/>
              <a:t>È possibile utilizzare dati raccolti da sensori, senza dover necessariamente sottoporli a dei filtri per ridurre il rumore.</a:t>
            </a:r>
          </a:p>
        </p:txBody>
      </p:sp>
    </p:spTree>
    <p:extLst>
      <p:ext uri="{BB962C8B-B14F-4D97-AF65-F5344CB8AC3E}">
        <p14:creationId xmlns:p14="http://schemas.microsoft.com/office/powerpoint/2010/main" val="1060623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4C2A25-E71C-4F5E-81DA-70A2C5B5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SVILUPPI FUTURI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F3B595-A866-4D93-B724-D7187983F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dirty="0"/>
              <a:t>Rendere gli algoritmi in grado di riconoscere più attività;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dirty="0"/>
              <a:t>Utilizzare algoritmi che siano in grado di riconoscere le attività utilizzando meno potenza computazionale e meno feature;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dirty="0"/>
              <a:t>Capire se è possibile ottenere buoni risultati nel riconoscimento delle attività utilizzando una frequenza di campionamento inferiore ai 50Hz;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3200" dirty="0"/>
              <a:t>Arricchire il numero di attività presenti nel dataset ISLAB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621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56E2A70-0751-4252-B0FD-F063082D2E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71381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070D2-75D4-489D-9982-81507FEA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418600"/>
            <a:ext cx="10855912" cy="558984"/>
          </a:xfrm>
        </p:spPr>
        <p:txBody>
          <a:bodyPr anchor="t">
            <a:normAutofit fontScale="90000"/>
          </a:bodyPr>
          <a:lstStyle/>
          <a:p>
            <a:r>
              <a:rPr lang="en" sz="3600" dirty="0"/>
              <a:t>STUDI CORRELATI</a:t>
            </a:r>
            <a:endParaRPr lang="it-IT" sz="34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6C80A39-8F10-4265-BCB9-CB147632B6B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0524" y="1988598"/>
            <a:ext cx="7405939" cy="44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400" b="1" dirty="0">
                <a:solidFill>
                  <a:schemeClr val="tx1"/>
                </a:solidFill>
              </a:rPr>
              <a:t>In</a:t>
            </a:r>
            <a:r>
              <a:rPr lang="en" sz="2400" dirty="0">
                <a:solidFill>
                  <a:schemeClr val="tx1"/>
                </a:solidFill>
              </a:rPr>
              <a:t> </a:t>
            </a:r>
            <a:r>
              <a:rPr lang="en" sz="2400" b="1" dirty="0">
                <a:solidFill>
                  <a:schemeClr val="tx1"/>
                </a:solidFill>
              </a:rPr>
              <a:t>letteratura</a:t>
            </a:r>
            <a:r>
              <a:rPr lang="en" sz="2400" dirty="0">
                <a:solidFill>
                  <a:schemeClr val="tx1"/>
                </a:solidFill>
              </a:rPr>
              <a:t> </a:t>
            </a:r>
            <a:r>
              <a:rPr lang="en" sz="2400" dirty="0"/>
              <a:t>il CNN e il BiLSTM sono gli algoritmi che restituiscono i risultati migliori quando si parla del riconoscimento delle attività.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3CA8D06-E2E2-4472-ACA2-EB53E952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41" y="3962211"/>
            <a:ext cx="6899572" cy="23162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0624169-6947-43A4-8915-7F9B5519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925" y="1116144"/>
            <a:ext cx="2898222" cy="245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8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070D2-75D4-489D-9982-81507FEA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418600"/>
            <a:ext cx="10855912" cy="558984"/>
          </a:xfrm>
        </p:spPr>
        <p:txBody>
          <a:bodyPr anchor="t">
            <a:normAutofit/>
          </a:bodyPr>
          <a:lstStyle/>
          <a:p>
            <a:r>
              <a:rPr lang="en" sz="3400"/>
              <a:t>STUDI CORRELATI</a:t>
            </a:r>
            <a:endParaRPr lang="it-IT" sz="34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6C80A39-8F10-4265-BCB9-CB147632B6B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0248" y="1410882"/>
            <a:ext cx="11368613" cy="4450802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L’idea</a:t>
            </a:r>
            <a:r>
              <a:rPr lang="it-IT" dirty="0"/>
              <a:t> di utilizzare il DBN è nata dalla lettura di uno studio</a:t>
            </a:r>
            <a:r>
              <a:rPr lang="it-IT" baseline="30000" dirty="0"/>
              <a:t>[1]</a:t>
            </a:r>
            <a:r>
              <a:rPr lang="it-IT" dirty="0"/>
              <a:t> in cui questi veniva usato per poter classificare le attività svolte da alcuni soggetti.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C9F3506-5955-42B0-89B2-49B3FF069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957" y="2428481"/>
            <a:ext cx="4030086" cy="3153542"/>
          </a:xfrm>
          <a:prstGeom prst="rect">
            <a:avLst/>
          </a:prstGeom>
          <a:noFill/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28455D-7E85-41FB-A834-3B9A449A4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249" y="5914549"/>
            <a:ext cx="11368614" cy="524851"/>
          </a:xfrm>
        </p:spPr>
        <p:txBody>
          <a:bodyPr/>
          <a:lstStyle/>
          <a:p>
            <a:r>
              <a:rPr lang="en-US" sz="1100" dirty="0">
                <a:latin typeface="Montserrat Medium"/>
                <a:ea typeface="Montserrat Medium"/>
                <a:cs typeface="Montserrat Medium"/>
                <a:sym typeface="Montserrat Medium"/>
              </a:rPr>
              <a:t>[1] Human Activity Recognition based on Deep Belief Network Classifier and Combination of Local and Global Features, Azar </a:t>
            </a:r>
            <a:r>
              <a:rPr lang="en-US" sz="1100" dirty="0" err="1">
                <a:latin typeface="Montserrat Medium"/>
                <a:ea typeface="Montserrat Medium"/>
                <a:cs typeface="Montserrat Medium"/>
                <a:sym typeface="Montserrat Medium"/>
              </a:rPr>
              <a:t>Mahmoodzadeh</a:t>
            </a:r>
            <a:r>
              <a:rPr lang="en-US" sz="1100" dirty="0">
                <a:latin typeface="Montserrat Medium"/>
                <a:ea typeface="Montserrat Medium"/>
                <a:cs typeface="Montserrat Medium"/>
                <a:sym typeface="Montserrat Medium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423453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070D2-75D4-489D-9982-81507FEA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418600"/>
            <a:ext cx="10855912" cy="558984"/>
          </a:xfrm>
        </p:spPr>
        <p:txBody>
          <a:bodyPr anchor="t">
            <a:normAutofit/>
          </a:bodyPr>
          <a:lstStyle/>
          <a:p>
            <a:r>
              <a:rPr lang="en" sz="3400"/>
              <a:t>FUNZIONAMENTO DEL DBN</a:t>
            </a:r>
            <a:endParaRPr lang="it-IT" sz="34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6C80A39-8F10-4265-BCB9-CB147632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1584" y="1464907"/>
            <a:ext cx="7753649" cy="5030480"/>
          </a:xfrm>
        </p:spPr>
        <p:txBody>
          <a:bodyPr>
            <a:normAutofit/>
          </a:bodyPr>
          <a:lstStyle/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-IT" b="1" dirty="0"/>
              <a:t>Un DBN</a:t>
            </a:r>
            <a:r>
              <a:rPr lang="it-IT" dirty="0"/>
              <a:t> è un </a:t>
            </a:r>
            <a:r>
              <a:rPr lang="it-IT" b="1" dirty="0"/>
              <a:t>modello grafico generativo</a:t>
            </a:r>
            <a:r>
              <a:rPr lang="it-IT" dirty="0"/>
              <a:t>, composto da diversi layer </a:t>
            </a:r>
            <a:r>
              <a:rPr lang="it-IT" b="1" dirty="0"/>
              <a:t>(hidden units)</a:t>
            </a:r>
            <a:r>
              <a:rPr lang="it-IT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dirty="0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●"/>
            </a:pPr>
            <a:r>
              <a:rPr lang="it-IT" dirty="0"/>
              <a:t>Quando viene allenato su un insieme di esempi senza supervisione, un DBN può imparare a ricostruire probabilisticamente i suoi input.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●"/>
            </a:pPr>
            <a:r>
              <a:rPr lang="it-IT" b="1" dirty="0"/>
              <a:t>I DBN </a:t>
            </a:r>
            <a:r>
              <a:rPr lang="it-IT" dirty="0"/>
              <a:t>possono essere visti come un insieme di reti non supervisionate come le </a:t>
            </a:r>
            <a:r>
              <a:rPr lang="it-IT" b="1" dirty="0"/>
              <a:t>Restricted Boltzmann Machine</a:t>
            </a:r>
            <a:r>
              <a:rPr lang="it-IT" dirty="0"/>
              <a:t>, dove ogni sottorete viene utilizzato come layer visibile della successiva</a:t>
            </a:r>
          </a:p>
        </p:txBody>
      </p:sp>
      <p:pic>
        <p:nvPicPr>
          <p:cNvPr id="9" name="Google Shape;352;p31">
            <a:extLst>
              <a:ext uri="{FF2B5EF4-FFF2-40B4-BE49-F238E27FC236}">
                <a16:creationId xmlns:a16="http://schemas.microsoft.com/office/drawing/2014/main" id="{72F255AF-ED1B-43AD-B697-D4A4D08E75BC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3193" y="1464907"/>
            <a:ext cx="3373145" cy="5059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78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070D2-75D4-489D-9982-81507FEA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418600"/>
            <a:ext cx="10855912" cy="558984"/>
          </a:xfrm>
        </p:spPr>
        <p:txBody>
          <a:bodyPr anchor="t">
            <a:normAutofit/>
          </a:bodyPr>
          <a:lstStyle/>
          <a:p>
            <a:r>
              <a:rPr lang="en" sz="3400" dirty="0"/>
              <a:t>COS’É UN RBM</a:t>
            </a:r>
            <a:endParaRPr lang="it-IT" sz="34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6C80A39-8F10-4265-BCB9-CB147632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1584" y="1464907"/>
            <a:ext cx="7753649" cy="5030480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/>
              <a:t>Un </a:t>
            </a:r>
            <a:r>
              <a:rPr lang="it-IT" sz="2800" b="1" dirty="0">
                <a:solidFill>
                  <a:schemeClr val="tx1"/>
                </a:solidFill>
              </a:rPr>
              <a:t>RBM</a:t>
            </a:r>
            <a:r>
              <a:rPr lang="it-IT" sz="2800" dirty="0"/>
              <a:t> è un modello generativo indiretto con un input layer visibile e un hidden layer. Esso presenta connessioni tra i vari layer ma non all’interno degli stessi.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sz="2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dirty="0"/>
              <a:t>Questa composizione porta ad una procedura di training </a:t>
            </a:r>
            <a:r>
              <a:rPr lang="it-IT" sz="2800" b="1" dirty="0">
                <a:solidFill>
                  <a:schemeClr val="tx1"/>
                </a:solidFill>
              </a:rPr>
              <a:t>non-supervisionata</a:t>
            </a:r>
            <a:r>
              <a:rPr lang="it-IT" sz="2800" dirty="0"/>
              <a:t> rapida, a cui viene applicata la </a:t>
            </a:r>
            <a:r>
              <a:rPr lang="it-IT" sz="2800" b="1" dirty="0">
                <a:solidFill>
                  <a:schemeClr val="tx1"/>
                </a:solidFill>
              </a:rPr>
              <a:t>contrastive</a:t>
            </a:r>
            <a:r>
              <a:rPr lang="it-IT" sz="2800" dirty="0"/>
              <a:t> </a:t>
            </a:r>
            <a:r>
              <a:rPr lang="it-IT" sz="2800" b="1" dirty="0">
                <a:solidFill>
                  <a:schemeClr val="tx1"/>
                </a:solidFill>
              </a:rPr>
              <a:t>divergence</a:t>
            </a:r>
            <a:r>
              <a:rPr lang="it-IT" sz="2800" dirty="0"/>
              <a:t> ad ogni sotto-rete, partendo dal layer più in basso.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Google Shape;359;p32">
            <a:extLst>
              <a:ext uri="{FF2B5EF4-FFF2-40B4-BE49-F238E27FC236}">
                <a16:creationId xmlns:a16="http://schemas.microsoft.com/office/drawing/2014/main" id="{17F57F36-0C28-42AC-9987-C12F6D6103D9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90525" y="2123573"/>
            <a:ext cx="3518482" cy="3742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56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070D2-75D4-489D-9982-81507FEA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418600"/>
            <a:ext cx="10855912" cy="558984"/>
          </a:xfrm>
        </p:spPr>
        <p:txBody>
          <a:bodyPr anchor="t">
            <a:normAutofit fontScale="90000"/>
          </a:bodyPr>
          <a:lstStyle/>
          <a:p>
            <a:r>
              <a:rPr lang="en" sz="3600" dirty="0"/>
              <a:t>SENSORI DI INTERESSE</a:t>
            </a:r>
            <a:endParaRPr lang="it-IT" sz="34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6C80A39-8F10-4265-BCB9-CB147632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526" y="1464907"/>
            <a:ext cx="11384708" cy="3203346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3200" b="1" dirty="0">
                <a:solidFill>
                  <a:schemeClr val="tx1"/>
                </a:solidFill>
                <a:latin typeface="Strait" panose="02000506040000020004"/>
                <a:ea typeface="Montserrat Medium"/>
                <a:cs typeface="Montserrat Medium"/>
                <a:sym typeface="Montserrat Medium"/>
              </a:rPr>
              <a:t>Accelerometro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3200" dirty="0">
              <a:solidFill>
                <a:schemeClr val="accent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400" dirty="0">
                <a:ea typeface="Montserrat Medium"/>
                <a:cs typeface="Montserrat Medium"/>
                <a:sym typeface="Montserrat Medium"/>
              </a:rPr>
              <a:t>Misura l’accelerazione del dispositivo lungo gli assi x, y e z (</a:t>
            </a:r>
            <a:r>
              <a:rPr lang="it-IT" sz="2400" i="1" dirty="0">
                <a:ea typeface="Montserrat Medium"/>
                <a:cs typeface="Montserrat Medium"/>
                <a:sym typeface="Montserrat Medium"/>
              </a:rPr>
              <a:t>m/s</a:t>
            </a:r>
            <a:r>
              <a:rPr lang="it-IT" sz="2400" i="1" baseline="30000" dirty="0">
                <a:ea typeface="Montserrat Medium"/>
                <a:cs typeface="Montserrat Medium"/>
                <a:sym typeface="Montserrat Medium"/>
              </a:rPr>
              <a:t>2</a:t>
            </a:r>
            <a:r>
              <a:rPr lang="it-IT" sz="2400" dirty="0">
                <a:ea typeface="Montserrat Medium"/>
                <a:cs typeface="Montserrat Medium"/>
                <a:sym typeface="Montserrat Medium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400" dirty="0">
                <a:ea typeface="Montserrat Medium"/>
                <a:cs typeface="Montserrat Medium"/>
                <a:sym typeface="Montserrat Medium"/>
              </a:rPr>
              <a:t>Nella nostra implementazione per tenere sempre conto delle misurazioni lungo i tre assi, verrà calcolata, attraverso l’utilizzo di una semplice formula, la magnitudine.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24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3200" b="1" dirty="0">
                <a:solidFill>
                  <a:schemeClr val="tx1"/>
                </a:solidFill>
                <a:latin typeface="Strait" panose="02000506040000020004"/>
                <a:ea typeface="Montserrat Medium"/>
                <a:cs typeface="Montserrat Medium"/>
                <a:sym typeface="Montserrat Medium"/>
              </a:rPr>
              <a:t>Magnitudine:</a:t>
            </a:r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4D8D8DC-1DDC-419C-BF3E-89631EADB08C}"/>
                  </a:ext>
                </a:extLst>
              </p:cNvPr>
              <p:cNvSpPr txBox="1"/>
              <p:nvPr/>
            </p:nvSpPr>
            <p:spPr>
              <a:xfrm>
                <a:off x="2772882" y="4494465"/>
                <a:ext cx="6646235" cy="1322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it-IT" sz="6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t-IT" sz="6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6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sz="6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6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6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6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t-IT" sz="6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6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6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6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6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sz="66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4D8D8DC-1DDC-419C-BF3E-89631EADB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82" y="4494465"/>
                <a:ext cx="6646235" cy="1322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21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070D2-75D4-489D-9982-81507FEA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418600"/>
            <a:ext cx="10855912" cy="558984"/>
          </a:xfrm>
        </p:spPr>
        <p:txBody>
          <a:bodyPr anchor="t">
            <a:normAutofit fontScale="90000"/>
          </a:bodyPr>
          <a:lstStyle/>
          <a:p>
            <a:r>
              <a:rPr lang="en" sz="3600" dirty="0"/>
              <a:t>SENSORI DI INTERESSE</a:t>
            </a:r>
            <a:endParaRPr lang="it-IT" sz="34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6C80A39-8F10-4265-BCB9-CB147632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526" y="1464907"/>
            <a:ext cx="11384708" cy="3203346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3200" b="1" dirty="0">
                <a:solidFill>
                  <a:schemeClr val="tx1"/>
                </a:solidFill>
                <a:latin typeface="Strait" panose="02000506040000020004"/>
                <a:ea typeface="Montserrat Medium"/>
                <a:cs typeface="Montserrat Medium"/>
                <a:sym typeface="Montserrat Medium"/>
              </a:rPr>
              <a:t>Giroscopio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3200" dirty="0">
              <a:solidFill>
                <a:schemeClr val="accent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400" dirty="0">
                <a:solidFill>
                  <a:schemeClr val="tx1"/>
                </a:solidFill>
                <a:ea typeface="Montserrat SemiBold"/>
                <a:cs typeface="Montserrat SemiBold"/>
                <a:sym typeface="Montserrat SemiBold"/>
              </a:rPr>
              <a:t>Consente di conoscere dettagli sull’orientamento e la direzione dello smartphone. E’ anche in grado di misurare la velocità angolare (</a:t>
            </a:r>
            <a:r>
              <a:rPr lang="it-IT" sz="2400" i="1" dirty="0" err="1">
                <a:solidFill>
                  <a:schemeClr val="tx1"/>
                </a:solidFill>
                <a:ea typeface="Montserrat SemiBold"/>
                <a:cs typeface="Montserrat SemiBold"/>
                <a:sym typeface="Montserrat SemiBold"/>
              </a:rPr>
              <a:t>rad</a:t>
            </a:r>
            <a:r>
              <a:rPr lang="it-IT" sz="2400" i="1" dirty="0">
                <a:solidFill>
                  <a:schemeClr val="tx1"/>
                </a:solidFill>
                <a:ea typeface="Montserrat SemiBold"/>
                <a:cs typeface="Montserrat SemiBold"/>
                <a:sym typeface="Montserrat SemiBold"/>
              </a:rPr>
              <a:t>/s</a:t>
            </a:r>
            <a:r>
              <a:rPr lang="it-IT" sz="2400" dirty="0">
                <a:solidFill>
                  <a:schemeClr val="tx1"/>
                </a:solidFill>
                <a:ea typeface="Montserrat SemiBold"/>
                <a:cs typeface="Montserrat SemiBold"/>
                <a:sym typeface="Montserrat SemiBold"/>
              </a:rPr>
              <a:t>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76524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070D2-75D4-489D-9982-81507FEA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418600"/>
            <a:ext cx="10855912" cy="558984"/>
          </a:xfrm>
        </p:spPr>
        <p:txBody>
          <a:bodyPr anchor="t">
            <a:normAutofit fontScale="90000"/>
          </a:bodyPr>
          <a:lstStyle/>
          <a:p>
            <a:r>
              <a:rPr lang="en" sz="3600" dirty="0"/>
              <a:t>SENSORI DI INTERESSE</a:t>
            </a:r>
            <a:endParaRPr lang="it-IT" sz="34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6C80A39-8F10-4265-BCB9-CB147632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526" y="1464907"/>
            <a:ext cx="11384708" cy="3203346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3200" b="1" dirty="0">
                <a:solidFill>
                  <a:schemeClr val="tx1"/>
                </a:solidFill>
                <a:ea typeface="Montserrat Medium"/>
                <a:cs typeface="Montserrat Medium"/>
                <a:sym typeface="Montserrat Medium"/>
              </a:rPr>
              <a:t>Inoltre,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3200" dirty="0">
              <a:solidFill>
                <a:schemeClr val="accent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400" dirty="0">
                <a:solidFill>
                  <a:schemeClr val="tx1"/>
                </a:solidFill>
                <a:ea typeface="Montserrat Medium"/>
                <a:cs typeface="Montserrat Medium"/>
                <a:sym typeface="Montserrat Medium"/>
              </a:rPr>
              <a:t>viene calcolato l’angolo che si forma tra l’asse di riferimento (x, y e z) e il vettore costituito dalle misurazioni dell’accelerometro,  in modo da ottenere una migliore comprensione del movimento.</a:t>
            </a:r>
            <a:endParaRPr lang="it-IT" sz="3200" dirty="0">
              <a:solidFill>
                <a:schemeClr val="tx1"/>
              </a:solidFill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3E2C638-AB58-4930-9AEF-686EDFC589DB}"/>
                  </a:ext>
                </a:extLst>
              </p:cNvPr>
              <p:cNvSpPr txBox="1"/>
              <p:nvPr/>
            </p:nvSpPr>
            <p:spPr>
              <a:xfrm>
                <a:off x="3568280" y="4360069"/>
                <a:ext cx="5029200" cy="159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4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arcsin</m:t>
                      </m:r>
                      <m:d>
                        <m:dPr>
                          <m:ctrlPr>
                            <a:rPr lang="it-IT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𝑎𝑠𝑠𝑒</m:t>
                              </m:r>
                              <m:r>
                                <a:rPr lang="it-IT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it-IT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it-IT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it-IT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sz="4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it-IT" sz="4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it-IT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4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it-IT" sz="4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it-IT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3E2C638-AB58-4930-9AEF-686EDFC58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280" y="4360069"/>
                <a:ext cx="5029200" cy="1591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076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ISLab">
      <a:dk1>
        <a:sysClr val="windowText" lastClr="000000"/>
      </a:dk1>
      <a:lt1>
        <a:sysClr val="window" lastClr="FFFFFF"/>
      </a:lt1>
      <a:dk2>
        <a:srgbClr val="0D4C70"/>
      </a:dk2>
      <a:lt2>
        <a:srgbClr val="E7E6E6"/>
      </a:lt2>
      <a:accent1>
        <a:srgbClr val="0D4C70"/>
      </a:accent1>
      <a:accent2>
        <a:srgbClr val="1B98E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86CA5A07-4710-492F-A708-7B6342634704}" vid="{782A6B70-EF5A-4C83-853B-F679CDB187E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ISLAB</Template>
  <TotalTime>0</TotalTime>
  <Words>1151</Words>
  <Application>Microsoft Office PowerPoint</Application>
  <PresentationFormat>Widescreen</PresentationFormat>
  <Paragraphs>466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4" baseType="lpstr">
      <vt:lpstr>Abel</vt:lpstr>
      <vt:lpstr>Arial</vt:lpstr>
      <vt:lpstr>Cambria Math</vt:lpstr>
      <vt:lpstr>Corbel</vt:lpstr>
      <vt:lpstr>Montserrat Medium</vt:lpstr>
      <vt:lpstr>Montserrat SemiBold</vt:lpstr>
      <vt:lpstr>Raleway</vt:lpstr>
      <vt:lpstr>Strait</vt:lpstr>
      <vt:lpstr>Tema di Office</vt:lpstr>
      <vt:lpstr>HUMAN ACTIVITY RECOGNITION DA SMARTPHONE CON APPROCCI A.I.</vt:lpstr>
      <vt:lpstr>OBIETTIVI</vt:lpstr>
      <vt:lpstr>STUDI CORRELATI</vt:lpstr>
      <vt:lpstr>STUDI CORRELATI</vt:lpstr>
      <vt:lpstr>FUNZIONAMENTO DEL DBN</vt:lpstr>
      <vt:lpstr>COS’É UN RBM</vt:lpstr>
      <vt:lpstr>SENSORI DI INTERESSE</vt:lpstr>
      <vt:lpstr>SENSORI DI INTERESSE</vt:lpstr>
      <vt:lpstr>SENSORI DI INTERESSE</vt:lpstr>
      <vt:lpstr>DATASET</vt:lpstr>
      <vt:lpstr>DATASET</vt:lpstr>
      <vt:lpstr>DATASET</vt:lpstr>
      <vt:lpstr>DATASET</vt:lpstr>
      <vt:lpstr>DATASET</vt:lpstr>
      <vt:lpstr>RISULTATI SPERIMENTALI</vt:lpstr>
      <vt:lpstr>RISULTATI SPERIMENTALI</vt:lpstr>
      <vt:lpstr>RISULTATI SPERIMENTALI</vt:lpstr>
      <vt:lpstr>RISULTATI SPERIMENTALI</vt:lpstr>
      <vt:lpstr>RISULTATI SPERIMENTALI</vt:lpstr>
      <vt:lpstr>RISULTATI SPERIMENTALI</vt:lpstr>
      <vt:lpstr>RISULTATI SPERIMENTALI</vt:lpstr>
      <vt:lpstr>RISULTATI SPERIMENTALI</vt:lpstr>
      <vt:lpstr>CONCLUSIONI</vt:lpstr>
      <vt:lpstr>SVILUPPI FUTURI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ISLAB</dc:title>
  <dc:creator>Stefano Galantucci</dc:creator>
  <cp:lastModifiedBy>Gennaro Davide Paduanelli</cp:lastModifiedBy>
  <cp:revision>16</cp:revision>
  <dcterms:created xsi:type="dcterms:W3CDTF">2021-03-15T14:20:14Z</dcterms:created>
  <dcterms:modified xsi:type="dcterms:W3CDTF">2021-10-13T09:55:47Z</dcterms:modified>
</cp:coreProperties>
</file>