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4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BC2CE370-9AB7-422B-A583-A31F41FDB2E1}" type="datetimeFigureOut">
              <a:rPr lang="en-US" smtClean="0"/>
              <a:t>11/6/2021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FF5EB53-4B6F-4032-B8E4-F033F531B9AD}" type="slidenum">
              <a:rPr lang="en-US" smtClean="0"/>
              <a:t>‹Nº›</a:t>
            </a:fld>
            <a:endParaRPr lang="en-US"/>
          </a:p>
        </p:txBody>
      </p:sp>
    </p:spTree>
    <p:extLst>
      <p:ext uri="{BB962C8B-B14F-4D97-AF65-F5344CB8AC3E}">
        <p14:creationId xmlns:p14="http://schemas.microsoft.com/office/powerpoint/2010/main" val="33379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BC2CE370-9AB7-422B-A583-A31F41FDB2E1}" type="datetimeFigureOut">
              <a:rPr lang="en-US" smtClean="0"/>
              <a:t>11/6/2021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FF5EB53-4B6F-4032-B8E4-F033F531B9AD}" type="slidenum">
              <a:rPr lang="en-US" smtClean="0"/>
              <a:t>‹Nº›</a:t>
            </a:fld>
            <a:endParaRPr lang="en-US"/>
          </a:p>
        </p:txBody>
      </p:sp>
    </p:spTree>
    <p:extLst>
      <p:ext uri="{BB962C8B-B14F-4D97-AF65-F5344CB8AC3E}">
        <p14:creationId xmlns:p14="http://schemas.microsoft.com/office/powerpoint/2010/main" val="1104699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BC2CE370-9AB7-422B-A583-A31F41FDB2E1}" type="datetimeFigureOut">
              <a:rPr lang="en-US" smtClean="0"/>
              <a:t>11/6/2021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FF5EB53-4B6F-4032-B8E4-F033F531B9AD}" type="slidenum">
              <a:rPr lang="en-US" smtClean="0"/>
              <a:t>‹Nº›</a:t>
            </a:fld>
            <a:endParaRPr lang="en-US"/>
          </a:p>
        </p:txBody>
      </p:sp>
    </p:spTree>
    <p:extLst>
      <p:ext uri="{BB962C8B-B14F-4D97-AF65-F5344CB8AC3E}">
        <p14:creationId xmlns:p14="http://schemas.microsoft.com/office/powerpoint/2010/main" val="349124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BC2CE370-9AB7-422B-A583-A31F41FDB2E1}" type="datetimeFigureOut">
              <a:rPr lang="en-US" smtClean="0"/>
              <a:t>11/6/2021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FF5EB53-4B6F-4032-B8E4-F033F531B9AD}" type="slidenum">
              <a:rPr lang="en-US" smtClean="0"/>
              <a:t>‹Nº›</a:t>
            </a:fld>
            <a:endParaRPr lang="en-US"/>
          </a:p>
        </p:txBody>
      </p:sp>
    </p:spTree>
    <p:extLst>
      <p:ext uri="{BB962C8B-B14F-4D97-AF65-F5344CB8AC3E}">
        <p14:creationId xmlns:p14="http://schemas.microsoft.com/office/powerpoint/2010/main" val="601180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BC2CE370-9AB7-422B-A583-A31F41FDB2E1}" type="datetimeFigureOut">
              <a:rPr lang="en-US" smtClean="0"/>
              <a:t>11/6/2021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FF5EB53-4B6F-4032-B8E4-F033F531B9AD}" type="slidenum">
              <a:rPr lang="en-US" smtClean="0"/>
              <a:t>‹Nº›</a:t>
            </a:fld>
            <a:endParaRPr lang="en-US"/>
          </a:p>
        </p:txBody>
      </p:sp>
    </p:spTree>
    <p:extLst>
      <p:ext uri="{BB962C8B-B14F-4D97-AF65-F5344CB8AC3E}">
        <p14:creationId xmlns:p14="http://schemas.microsoft.com/office/powerpoint/2010/main" val="69668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BC2CE370-9AB7-422B-A583-A31F41FDB2E1}" type="datetimeFigureOut">
              <a:rPr lang="en-US" smtClean="0"/>
              <a:t>11/6/2021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FF5EB53-4B6F-4032-B8E4-F033F531B9AD}" type="slidenum">
              <a:rPr lang="en-US" smtClean="0"/>
              <a:t>‹Nº›</a:t>
            </a:fld>
            <a:endParaRPr lang="en-US"/>
          </a:p>
        </p:txBody>
      </p:sp>
    </p:spTree>
    <p:extLst>
      <p:ext uri="{BB962C8B-B14F-4D97-AF65-F5344CB8AC3E}">
        <p14:creationId xmlns:p14="http://schemas.microsoft.com/office/powerpoint/2010/main" val="424025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BC2CE370-9AB7-422B-A583-A31F41FDB2E1}" type="datetimeFigureOut">
              <a:rPr lang="en-US" smtClean="0"/>
              <a:t>11/6/2021</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CFF5EB53-4B6F-4032-B8E4-F033F531B9AD}" type="slidenum">
              <a:rPr lang="en-US" smtClean="0"/>
              <a:t>‹Nº›</a:t>
            </a:fld>
            <a:endParaRPr lang="en-US"/>
          </a:p>
        </p:txBody>
      </p:sp>
    </p:spTree>
    <p:extLst>
      <p:ext uri="{BB962C8B-B14F-4D97-AF65-F5344CB8AC3E}">
        <p14:creationId xmlns:p14="http://schemas.microsoft.com/office/powerpoint/2010/main" val="306435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BC2CE370-9AB7-422B-A583-A31F41FDB2E1}" type="datetimeFigureOut">
              <a:rPr lang="en-US" smtClean="0"/>
              <a:t>11/6/2021</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CFF5EB53-4B6F-4032-B8E4-F033F531B9AD}" type="slidenum">
              <a:rPr lang="en-US" smtClean="0"/>
              <a:t>‹Nº›</a:t>
            </a:fld>
            <a:endParaRPr lang="en-US"/>
          </a:p>
        </p:txBody>
      </p:sp>
    </p:spTree>
    <p:extLst>
      <p:ext uri="{BB962C8B-B14F-4D97-AF65-F5344CB8AC3E}">
        <p14:creationId xmlns:p14="http://schemas.microsoft.com/office/powerpoint/2010/main" val="272788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C2CE370-9AB7-422B-A583-A31F41FDB2E1}" type="datetimeFigureOut">
              <a:rPr lang="en-US" smtClean="0"/>
              <a:t>11/6/2021</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CFF5EB53-4B6F-4032-B8E4-F033F531B9AD}" type="slidenum">
              <a:rPr lang="en-US" smtClean="0"/>
              <a:t>‹Nº›</a:t>
            </a:fld>
            <a:endParaRPr lang="en-US"/>
          </a:p>
        </p:txBody>
      </p:sp>
    </p:spTree>
    <p:extLst>
      <p:ext uri="{BB962C8B-B14F-4D97-AF65-F5344CB8AC3E}">
        <p14:creationId xmlns:p14="http://schemas.microsoft.com/office/powerpoint/2010/main" val="2557054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C2CE370-9AB7-422B-A583-A31F41FDB2E1}" type="datetimeFigureOut">
              <a:rPr lang="en-US" smtClean="0"/>
              <a:t>11/6/2021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FF5EB53-4B6F-4032-B8E4-F033F531B9AD}" type="slidenum">
              <a:rPr lang="en-US" smtClean="0"/>
              <a:t>‹Nº›</a:t>
            </a:fld>
            <a:endParaRPr lang="en-US"/>
          </a:p>
        </p:txBody>
      </p:sp>
    </p:spTree>
    <p:extLst>
      <p:ext uri="{BB962C8B-B14F-4D97-AF65-F5344CB8AC3E}">
        <p14:creationId xmlns:p14="http://schemas.microsoft.com/office/powerpoint/2010/main" val="344480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C2CE370-9AB7-422B-A583-A31F41FDB2E1}" type="datetimeFigureOut">
              <a:rPr lang="en-US" smtClean="0"/>
              <a:t>11/6/2021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FF5EB53-4B6F-4032-B8E4-F033F531B9AD}" type="slidenum">
              <a:rPr lang="en-US" smtClean="0"/>
              <a:t>‹Nº›</a:t>
            </a:fld>
            <a:endParaRPr lang="en-US"/>
          </a:p>
        </p:txBody>
      </p:sp>
    </p:spTree>
    <p:extLst>
      <p:ext uri="{BB962C8B-B14F-4D97-AF65-F5344CB8AC3E}">
        <p14:creationId xmlns:p14="http://schemas.microsoft.com/office/powerpoint/2010/main" val="267570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CE370-9AB7-422B-A583-A31F41FDB2E1}" type="datetimeFigureOut">
              <a:rPr lang="en-US" smtClean="0"/>
              <a:t>11/6/2021</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5EB53-4B6F-4032-B8E4-F033F531B9AD}" type="slidenum">
              <a:rPr lang="en-US" smtClean="0"/>
              <a:t>‹Nº›</a:t>
            </a:fld>
            <a:endParaRPr lang="en-US"/>
          </a:p>
        </p:txBody>
      </p:sp>
    </p:spTree>
    <p:extLst>
      <p:ext uri="{BB962C8B-B14F-4D97-AF65-F5344CB8AC3E}">
        <p14:creationId xmlns:p14="http://schemas.microsoft.com/office/powerpoint/2010/main" val="149461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531302" cy="3154004"/>
          </a:xfrm>
        </p:spPr>
        <p:txBody>
          <a:bodyPr>
            <a:normAutofit/>
          </a:bodyPr>
          <a:lstStyle/>
          <a:p>
            <a:r>
              <a:rPr lang="es-ES" sz="2400" dirty="0"/>
              <a:t>El propósito de un diagrama de clase es describir las clases que conforman el modelo de un determinado sistema. Se puede decir que existen tres perspectivas diferentes desde las cuales se pueden utilizar los diagramas de clase:</a:t>
            </a:r>
            <a:endParaRPr lang="en-US" sz="2400"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8382" y="0"/>
            <a:ext cx="1597155" cy="554737"/>
          </a:xfrm>
          <a:prstGeom prst="rect">
            <a:avLst/>
          </a:prstGeom>
        </p:spPr>
      </p:pic>
    </p:spTree>
    <p:extLst>
      <p:ext uri="{BB962C8B-B14F-4D97-AF65-F5344CB8AC3E}">
        <p14:creationId xmlns:p14="http://schemas.microsoft.com/office/powerpoint/2010/main" val="96699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altLang="es-AR" dirty="0" err="1"/>
              <a:t>Relaciones</a:t>
            </a:r>
            <a:r>
              <a:rPr lang="en-US" altLang="es-AR" dirty="0"/>
              <a:t> entre </a:t>
            </a:r>
            <a:r>
              <a:rPr lang="en-US" altLang="es-AR" dirty="0" err="1"/>
              <a:t>Clases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1599" y="2132118"/>
            <a:ext cx="4337662" cy="3814919"/>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8382" y="0"/>
            <a:ext cx="1597155" cy="554737"/>
          </a:xfrm>
          <a:prstGeom prst="rect">
            <a:avLst/>
          </a:prstGeom>
        </p:spPr>
      </p:pic>
    </p:spTree>
    <p:extLst>
      <p:ext uri="{BB962C8B-B14F-4D97-AF65-F5344CB8AC3E}">
        <p14:creationId xmlns:p14="http://schemas.microsoft.com/office/powerpoint/2010/main" val="4841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3376290" cy="838033"/>
          </a:xfrm>
        </p:spPr>
        <p:txBody>
          <a:bodyPr>
            <a:normAutofit fontScale="90000"/>
          </a:bodyPr>
          <a:lstStyle/>
          <a:p>
            <a:r>
              <a:rPr lang="en-US" b="1" i="1" dirty="0" err="1"/>
              <a:t>Asociaciones</a:t>
            </a:r>
            <a:r>
              <a:rPr lang="en-US" b="1" i="1" dirty="0"/>
              <a:t/>
            </a:r>
            <a:br>
              <a:rPr lang="en-US" b="1" i="1" dirty="0"/>
            </a:br>
            <a:endParaRPr lang="en-US" dirty="0"/>
          </a:p>
        </p:txBody>
      </p:sp>
      <p:sp>
        <p:nvSpPr>
          <p:cNvPr id="3" name="Marcador de contenido 2"/>
          <p:cNvSpPr>
            <a:spLocks noGrp="1"/>
          </p:cNvSpPr>
          <p:nvPr>
            <p:ph idx="1"/>
          </p:nvPr>
        </p:nvSpPr>
        <p:spPr>
          <a:xfrm>
            <a:off x="838200" y="1825625"/>
            <a:ext cx="9955845" cy="1804474"/>
          </a:xfrm>
        </p:spPr>
        <p:txBody>
          <a:bodyPr/>
          <a:lstStyle/>
          <a:p>
            <a:r>
              <a:rPr lang="es-ES" dirty="0"/>
              <a:t>Las asociaciones representan las relaciones más generales entre clases, es decir, las relaciones con menor contenido semántico. Para UML una asociación va a describir un conjunto de vínculos entre las instancias de las clases.</a:t>
            </a:r>
            <a:endParaRPr lang="en-US" dirty="0"/>
          </a:p>
        </p:txBody>
      </p:sp>
      <p:sp>
        <p:nvSpPr>
          <p:cNvPr id="4" name="Rectángulo 3"/>
          <p:cNvSpPr/>
          <p:nvPr/>
        </p:nvSpPr>
        <p:spPr>
          <a:xfrm>
            <a:off x="999193" y="4100746"/>
            <a:ext cx="9946105" cy="1815882"/>
          </a:xfrm>
          <a:prstGeom prst="rect">
            <a:avLst/>
          </a:prstGeom>
        </p:spPr>
        <p:txBody>
          <a:bodyPr wrap="square">
            <a:spAutoFit/>
          </a:bodyPr>
          <a:lstStyle/>
          <a:p>
            <a:r>
              <a:rPr lang="es-ES" sz="2800" b="0" i="0" dirty="0" smtClean="0">
                <a:solidFill>
                  <a:srgbClr val="000000"/>
                </a:solidFill>
                <a:effectLst/>
                <a:latin typeface="Source Sans Pro"/>
              </a:rPr>
              <a:t>La forma de representar las asociaciones binarias en UML es mediante una línea que conecta las dos clases. En general, las asociaciones son bidireccionales, esto es, no tienen un sentido asociado.</a:t>
            </a:r>
            <a:endParaRPr lang="en-US" sz="2800"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8382" y="0"/>
            <a:ext cx="1597155" cy="554737"/>
          </a:xfrm>
          <a:prstGeom prst="rect">
            <a:avLst/>
          </a:prstGeom>
        </p:spPr>
      </p:pic>
    </p:spTree>
    <p:extLst>
      <p:ext uri="{BB962C8B-B14F-4D97-AF65-F5344CB8AC3E}">
        <p14:creationId xmlns:p14="http://schemas.microsoft.com/office/powerpoint/2010/main" val="380881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a:off x="2984089" y="5567898"/>
            <a:ext cx="4915760" cy="9657"/>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a:off x="4126515" y="501030"/>
            <a:ext cx="4027716" cy="769441"/>
          </a:xfrm>
          <a:prstGeom prst="rect">
            <a:avLst/>
          </a:prstGeom>
        </p:spPr>
        <p:txBody>
          <a:bodyPr wrap="square">
            <a:spAutoFit/>
          </a:bodyPr>
          <a:lstStyle/>
          <a:p>
            <a:r>
              <a:rPr lang="en-US" sz="4400" dirty="0" err="1" smtClean="0"/>
              <a:t>Cardinalidad</a:t>
            </a:r>
            <a:r>
              <a:rPr lang="en-US" sz="4400" dirty="0"/>
              <a:t> </a:t>
            </a:r>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8382" y="0"/>
            <a:ext cx="1597155" cy="554737"/>
          </a:xfrm>
          <a:prstGeom prst="rect">
            <a:avLst/>
          </a:prstGeom>
        </p:spPr>
      </p:pic>
      <p:sp>
        <p:nvSpPr>
          <p:cNvPr id="10" name="Rectángulo 9"/>
          <p:cNvSpPr/>
          <p:nvPr/>
        </p:nvSpPr>
        <p:spPr>
          <a:xfrm>
            <a:off x="89378" y="1465509"/>
            <a:ext cx="11316559" cy="2862322"/>
          </a:xfrm>
          <a:prstGeom prst="rect">
            <a:avLst/>
          </a:prstGeom>
        </p:spPr>
        <p:txBody>
          <a:bodyPr wrap="square">
            <a:spAutoFit/>
          </a:bodyPr>
          <a:lstStyle/>
          <a:p>
            <a:pPr indent="190500"/>
            <a:r>
              <a:rPr lang="es-ES" b="0" i="0" dirty="0" smtClean="0">
                <a:solidFill>
                  <a:srgbClr val="000000"/>
                </a:solidFill>
                <a:effectLst/>
                <a:latin typeface="Arial" panose="020B0604020202020204" pitchFamily="34" charset="0"/>
              </a:rPr>
              <a:t>Existen muchas definiciones de </a:t>
            </a:r>
            <a:r>
              <a:rPr lang="es-ES" b="0" i="0" dirty="0" err="1" smtClean="0">
                <a:solidFill>
                  <a:srgbClr val="000000"/>
                </a:solidFill>
                <a:effectLst/>
                <a:latin typeface="Arial" panose="020B0604020202020204" pitchFamily="34" charset="0"/>
              </a:rPr>
              <a:t>cardinalidad</a:t>
            </a:r>
            <a:r>
              <a:rPr lang="es-ES" b="0" i="0" dirty="0" smtClean="0">
                <a:solidFill>
                  <a:srgbClr val="000000"/>
                </a:solidFill>
                <a:effectLst/>
                <a:latin typeface="Arial" panose="020B0604020202020204" pitchFamily="34" charset="0"/>
              </a:rPr>
              <a:t>, aunque todas vienen a decir lo mismo:</a:t>
            </a:r>
          </a:p>
          <a:p>
            <a:pPr indent="190500"/>
            <a:endParaRPr lang="es-ES" dirty="0">
              <a:solidFill>
                <a:srgbClr val="000000"/>
              </a:solidFill>
              <a:latin typeface="Arial" panose="020B0604020202020204" pitchFamily="34" charset="0"/>
            </a:endParaRPr>
          </a:p>
          <a:p>
            <a:pPr indent="190500"/>
            <a:r>
              <a:rPr lang="es-ES" b="0" i="0" dirty="0" smtClean="0">
                <a:solidFill>
                  <a:srgbClr val="000000"/>
                </a:solidFill>
                <a:effectLst/>
                <a:latin typeface="Arial" panose="020B0604020202020204" pitchFamily="34" charset="0"/>
              </a:rPr>
              <a:t> a) </a:t>
            </a:r>
            <a:r>
              <a:rPr lang="es-ES" b="0" i="0" dirty="0" err="1" smtClean="0">
                <a:solidFill>
                  <a:srgbClr val="000000"/>
                </a:solidFill>
                <a:effectLst/>
                <a:latin typeface="Arial" panose="020B0604020202020204" pitchFamily="34" charset="0"/>
              </a:rPr>
              <a:t>Cardinalidad</a:t>
            </a:r>
            <a:r>
              <a:rPr lang="es-ES" b="0" i="0" dirty="0" smtClean="0">
                <a:solidFill>
                  <a:srgbClr val="000000"/>
                </a:solidFill>
                <a:effectLst/>
                <a:latin typeface="Arial" panose="020B0604020202020204" pitchFamily="34" charset="0"/>
              </a:rPr>
              <a:t> en una </a:t>
            </a:r>
            <a:r>
              <a:rPr lang="es-ES" b="0" i="0" dirty="0" smtClean="0">
                <a:solidFill>
                  <a:schemeClr val="accent1">
                    <a:lumMod val="75000"/>
                  </a:schemeClr>
                </a:solidFill>
                <a:effectLst/>
                <a:latin typeface="Arial" panose="020B0604020202020204" pitchFamily="34" charset="0"/>
              </a:rPr>
              <a:t>relación es el número de veces que una entidad aparece asociada a otra entidad</a:t>
            </a:r>
            <a:r>
              <a:rPr lang="es-ES" b="0" i="0" dirty="0" smtClean="0">
                <a:solidFill>
                  <a:srgbClr val="000000"/>
                </a:solidFill>
                <a:effectLst/>
                <a:latin typeface="Arial" panose="020B0604020202020204" pitchFamily="34" charset="0"/>
              </a:rPr>
              <a:t>.     </a:t>
            </a:r>
          </a:p>
          <a:p>
            <a:pPr indent="190500"/>
            <a:r>
              <a:rPr lang="es-ES" dirty="0">
                <a:solidFill>
                  <a:srgbClr val="000000"/>
                </a:solidFill>
                <a:latin typeface="Arial" panose="020B0604020202020204" pitchFamily="34" charset="0"/>
              </a:rPr>
              <a:t> </a:t>
            </a:r>
            <a:r>
              <a:rPr lang="es-ES" b="0" i="0" dirty="0" smtClean="0">
                <a:solidFill>
                  <a:srgbClr val="000000"/>
                </a:solidFill>
                <a:effectLst/>
                <a:latin typeface="Arial" panose="020B0604020202020204" pitchFamily="34" charset="0"/>
              </a:rPr>
              <a:t>b) </a:t>
            </a:r>
            <a:r>
              <a:rPr lang="es-ES" b="0" i="0" dirty="0" err="1" smtClean="0">
                <a:solidFill>
                  <a:srgbClr val="000000"/>
                </a:solidFill>
                <a:effectLst/>
                <a:latin typeface="Arial" panose="020B0604020202020204" pitchFamily="34" charset="0"/>
              </a:rPr>
              <a:t>Cardinalaidad</a:t>
            </a:r>
            <a:r>
              <a:rPr lang="es-ES" b="0" i="0" dirty="0" smtClean="0">
                <a:solidFill>
                  <a:srgbClr val="000000"/>
                </a:solidFill>
                <a:effectLst/>
                <a:latin typeface="Arial" panose="020B0604020202020204" pitchFamily="34" charset="0"/>
              </a:rPr>
              <a:t> es el número de ocurrencias de entidad que se pueden asociar a otra a través de una relación.</a:t>
            </a:r>
          </a:p>
          <a:p>
            <a:pPr indent="190500"/>
            <a:r>
              <a:rPr lang="es-ES" b="0" i="0" dirty="0" smtClean="0">
                <a:solidFill>
                  <a:srgbClr val="000000"/>
                </a:solidFill>
                <a:effectLst/>
                <a:latin typeface="Arial" panose="020B0604020202020204" pitchFamily="34" charset="0"/>
              </a:rPr>
              <a:t> c) Número de instancias o elementos de una entidad que pueden asociarse a un elemento de la otra entidad relacionada...</a:t>
            </a:r>
          </a:p>
          <a:p>
            <a:pPr indent="190500"/>
            <a:endParaRPr lang="es-ES" b="0" i="0" dirty="0" smtClean="0">
              <a:solidFill>
                <a:srgbClr val="000000"/>
              </a:solidFill>
              <a:effectLst/>
              <a:latin typeface="Arial" panose="020B0604020202020204" pitchFamily="34" charset="0"/>
            </a:endParaRPr>
          </a:p>
          <a:p>
            <a:r>
              <a:rPr lang="es-ES" dirty="0" smtClean="0"/>
              <a:t/>
            </a:r>
            <a:br>
              <a:rPr lang="es-ES" dirty="0" smtClean="0"/>
            </a:br>
            <a:r>
              <a:rPr lang="es-ES" dirty="0" smtClean="0"/>
              <a:t>  </a:t>
            </a:r>
            <a:endParaRPr lang="en-US" dirty="0"/>
          </a:p>
        </p:txBody>
      </p:sp>
      <p:sp>
        <p:nvSpPr>
          <p:cNvPr id="13" name="Rectángulo 12"/>
          <p:cNvSpPr/>
          <p:nvPr/>
        </p:nvSpPr>
        <p:spPr>
          <a:xfrm>
            <a:off x="2984089" y="4155747"/>
            <a:ext cx="994611" cy="1200329"/>
          </a:xfrm>
          <a:prstGeom prst="rect">
            <a:avLst/>
          </a:prstGeom>
        </p:spPr>
        <p:txBody>
          <a:bodyPr wrap="square">
            <a:spAutoFit/>
          </a:bodyPr>
          <a:lstStyle/>
          <a:p>
            <a:endParaRPr lang="en-US" smtClean="0"/>
          </a:p>
          <a:p>
            <a:r>
              <a:rPr lang="en-US" smtClean="0"/>
              <a:t>1,0</a:t>
            </a:r>
          </a:p>
          <a:p>
            <a:r>
              <a:rPr lang="en-US" smtClean="0"/>
              <a:t>1,1</a:t>
            </a:r>
          </a:p>
          <a:p>
            <a:r>
              <a:rPr lang="en-US" smtClean="0"/>
              <a:t>1,N</a:t>
            </a:r>
            <a:endParaRPr lang="en-US" dirty="0"/>
          </a:p>
        </p:txBody>
      </p:sp>
      <p:sp>
        <p:nvSpPr>
          <p:cNvPr id="14" name="Rectángulo 13"/>
          <p:cNvSpPr/>
          <p:nvPr/>
        </p:nvSpPr>
        <p:spPr>
          <a:xfrm>
            <a:off x="7581298" y="4522869"/>
            <a:ext cx="637101" cy="923330"/>
          </a:xfrm>
          <a:prstGeom prst="rect">
            <a:avLst/>
          </a:prstGeom>
        </p:spPr>
        <p:txBody>
          <a:bodyPr wrap="square">
            <a:spAutoFit/>
          </a:bodyPr>
          <a:lstStyle/>
          <a:p>
            <a:r>
              <a:rPr lang="en-US" dirty="0" smtClean="0"/>
              <a:t>0,1</a:t>
            </a:r>
          </a:p>
          <a:p>
            <a:r>
              <a:rPr lang="en-US" dirty="0" smtClean="0"/>
              <a:t>1,1</a:t>
            </a:r>
          </a:p>
          <a:p>
            <a:r>
              <a:rPr lang="en-US" dirty="0" smtClean="0"/>
              <a:t>1,N</a:t>
            </a:r>
            <a:endParaRPr lang="en-US" dirty="0"/>
          </a:p>
        </p:txBody>
      </p:sp>
      <p:cxnSp>
        <p:nvCxnSpPr>
          <p:cNvPr id="16" name="Conector recto 15"/>
          <p:cNvCxnSpPr/>
          <p:nvPr/>
        </p:nvCxnSpPr>
        <p:spPr>
          <a:xfrm flipH="1" flipV="1">
            <a:off x="6161643" y="4755911"/>
            <a:ext cx="1409671"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ángulo 16"/>
          <p:cNvSpPr/>
          <p:nvPr/>
        </p:nvSpPr>
        <p:spPr>
          <a:xfrm>
            <a:off x="6161643" y="4472621"/>
            <a:ext cx="995785" cy="369332"/>
          </a:xfrm>
          <a:prstGeom prst="rect">
            <a:avLst/>
          </a:prstGeom>
        </p:spPr>
        <p:txBody>
          <a:bodyPr wrap="none">
            <a:spAutoFit/>
          </a:bodyPr>
          <a:lstStyle/>
          <a:p>
            <a:r>
              <a:rPr lang="en-US" dirty="0" smtClean="0"/>
              <a:t>MINIMO</a:t>
            </a:r>
            <a:endParaRPr lang="en-US" dirty="0"/>
          </a:p>
        </p:txBody>
      </p:sp>
      <p:cxnSp>
        <p:nvCxnSpPr>
          <p:cNvPr id="18" name="Conector recto 17"/>
          <p:cNvCxnSpPr/>
          <p:nvPr/>
        </p:nvCxnSpPr>
        <p:spPr>
          <a:xfrm flipH="1" flipV="1">
            <a:off x="3641557" y="4755911"/>
            <a:ext cx="1409671" cy="1"/>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3821945" y="4455744"/>
            <a:ext cx="1141281" cy="369332"/>
          </a:xfrm>
          <a:prstGeom prst="rect">
            <a:avLst/>
          </a:prstGeom>
        </p:spPr>
        <p:txBody>
          <a:bodyPr wrap="square">
            <a:spAutoFit/>
          </a:bodyPr>
          <a:lstStyle/>
          <a:p>
            <a:r>
              <a:rPr lang="es-ES" dirty="0" smtClean="0"/>
              <a:t>MAXIMO</a:t>
            </a:r>
            <a:endParaRPr lang="en-US" dirty="0"/>
          </a:p>
        </p:txBody>
      </p:sp>
      <p:cxnSp>
        <p:nvCxnSpPr>
          <p:cNvPr id="20" name="Conector recto 19"/>
          <p:cNvCxnSpPr/>
          <p:nvPr/>
        </p:nvCxnSpPr>
        <p:spPr>
          <a:xfrm flipH="1" flipV="1">
            <a:off x="7973843" y="4725864"/>
            <a:ext cx="1409671"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8154231" y="4425697"/>
            <a:ext cx="1141281" cy="369332"/>
          </a:xfrm>
          <a:prstGeom prst="rect">
            <a:avLst/>
          </a:prstGeom>
        </p:spPr>
        <p:txBody>
          <a:bodyPr wrap="square">
            <a:spAutoFit/>
          </a:bodyPr>
          <a:lstStyle/>
          <a:p>
            <a:r>
              <a:rPr lang="es-ES" dirty="0" smtClean="0"/>
              <a:t>MAXIMO</a:t>
            </a:r>
            <a:endParaRPr lang="en-US" dirty="0"/>
          </a:p>
        </p:txBody>
      </p:sp>
      <p:cxnSp>
        <p:nvCxnSpPr>
          <p:cNvPr id="22" name="Conector recto 21"/>
          <p:cNvCxnSpPr/>
          <p:nvPr/>
        </p:nvCxnSpPr>
        <p:spPr>
          <a:xfrm flipH="1" flipV="1">
            <a:off x="1548066" y="4743305"/>
            <a:ext cx="1409671" cy="1"/>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ángulo 22"/>
          <p:cNvSpPr/>
          <p:nvPr/>
        </p:nvSpPr>
        <p:spPr>
          <a:xfrm>
            <a:off x="1726818" y="4460015"/>
            <a:ext cx="995785" cy="369332"/>
          </a:xfrm>
          <a:prstGeom prst="rect">
            <a:avLst/>
          </a:prstGeom>
        </p:spPr>
        <p:txBody>
          <a:bodyPr wrap="none">
            <a:spAutoFit/>
          </a:bodyPr>
          <a:lstStyle/>
          <a:p>
            <a:r>
              <a:rPr lang="en-US" dirty="0" smtClean="0"/>
              <a:t>MINIMO</a:t>
            </a:r>
            <a:endParaRPr lang="en-US" dirty="0"/>
          </a:p>
        </p:txBody>
      </p:sp>
    </p:spTree>
    <p:extLst>
      <p:ext uri="{BB962C8B-B14F-4D97-AF65-F5344CB8AC3E}">
        <p14:creationId xmlns:p14="http://schemas.microsoft.com/office/powerpoint/2010/main" val="31958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0424" y="588520"/>
            <a:ext cx="6096000" cy="923330"/>
          </a:xfrm>
          <a:prstGeom prst="rect">
            <a:avLst/>
          </a:prstGeom>
        </p:spPr>
        <p:txBody>
          <a:bodyPr>
            <a:spAutoFit/>
          </a:bodyPr>
          <a:lstStyle/>
          <a:p>
            <a:pPr algn="just" fontAlgn="base"/>
            <a:r>
              <a:rPr lang="es-ES" b="1" i="0" dirty="0" smtClean="0">
                <a:solidFill>
                  <a:srgbClr val="000000"/>
                </a:solidFill>
                <a:effectLst/>
                <a:latin typeface="inherit"/>
              </a:rPr>
              <a:t>Ejemplo:</a:t>
            </a:r>
            <a:endParaRPr lang="es-ES" b="0" i="0" dirty="0" smtClean="0">
              <a:solidFill>
                <a:srgbClr val="656E7F"/>
              </a:solidFill>
              <a:effectLst/>
              <a:latin typeface="Source Sans Pro"/>
            </a:endParaRPr>
          </a:p>
          <a:p>
            <a:pPr algn="just" fontAlgn="base"/>
            <a:r>
              <a:rPr lang="es-ES" b="0" i="0" dirty="0" smtClean="0">
                <a:solidFill>
                  <a:srgbClr val="000000"/>
                </a:solidFill>
                <a:effectLst/>
                <a:latin typeface="inherit"/>
              </a:rPr>
              <a:t>Si tenemos la clase perro y persona las siguientes relaciones podrían darse:</a:t>
            </a:r>
            <a:endParaRPr lang="es-ES" b="0" i="0" dirty="0">
              <a:solidFill>
                <a:srgbClr val="656E7F"/>
              </a:solidFill>
              <a:effectLst/>
              <a:latin typeface="Source Sans Pro"/>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63" y="2660227"/>
            <a:ext cx="5208390" cy="1065316"/>
          </a:xfrm>
          <a:prstGeom prst="rect">
            <a:avLst/>
          </a:prstGeom>
        </p:spPr>
      </p:pic>
      <p:sp>
        <p:nvSpPr>
          <p:cNvPr id="6" name="Flecha derecha 5"/>
          <p:cNvSpPr/>
          <p:nvPr/>
        </p:nvSpPr>
        <p:spPr>
          <a:xfrm>
            <a:off x="5995165" y="2887886"/>
            <a:ext cx="1464415" cy="880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8038242" y="4202666"/>
            <a:ext cx="3863857" cy="1200329"/>
          </a:xfrm>
          <a:prstGeom prst="rect">
            <a:avLst/>
          </a:prstGeom>
        </p:spPr>
        <p:txBody>
          <a:bodyPr wrap="square">
            <a:spAutoFit/>
          </a:bodyPr>
          <a:lstStyle/>
          <a:p>
            <a:r>
              <a:rPr lang="es-ES" b="0" i="0" dirty="0" smtClean="0">
                <a:solidFill>
                  <a:srgbClr val="000000"/>
                </a:solidFill>
                <a:effectLst/>
                <a:latin typeface="Source Sans Pro"/>
              </a:rPr>
              <a:t>La cual muestra que un cliente es propietario de una o muchas cuentas pero estas son solo de un cliente</a:t>
            </a:r>
            <a:endParaRPr lang="en-US" dirty="0"/>
          </a:p>
        </p:txBody>
      </p:sp>
      <p:sp>
        <p:nvSpPr>
          <p:cNvPr id="8" name="Rectángulo 7"/>
          <p:cNvSpPr/>
          <p:nvPr/>
        </p:nvSpPr>
        <p:spPr>
          <a:xfrm>
            <a:off x="632516" y="4648933"/>
            <a:ext cx="1168783" cy="36307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n w="0"/>
                <a:solidFill>
                  <a:schemeClr val="tx1"/>
                </a:solidFill>
                <a:effectLst>
                  <a:outerShdw blurRad="38100" dist="19050" dir="2700000" algn="tl" rotWithShape="0">
                    <a:schemeClr val="dk1">
                      <a:alpha val="40000"/>
                    </a:schemeClr>
                  </a:outerShdw>
                </a:effectLst>
              </a:rPr>
              <a:t>Cliente</a:t>
            </a:r>
            <a:endParaRPr lang="en-US" dirty="0"/>
          </a:p>
        </p:txBody>
      </p:sp>
      <p:sp>
        <p:nvSpPr>
          <p:cNvPr id="9" name="Rectángulo 8"/>
          <p:cNvSpPr/>
          <p:nvPr/>
        </p:nvSpPr>
        <p:spPr>
          <a:xfrm>
            <a:off x="4360013" y="4648932"/>
            <a:ext cx="1168783" cy="36307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n w="0"/>
                <a:solidFill>
                  <a:schemeClr val="tx1"/>
                </a:solidFill>
                <a:effectLst>
                  <a:outerShdw blurRad="38100" dist="19050" dir="2700000" algn="tl" rotWithShape="0">
                    <a:schemeClr val="dk1">
                      <a:alpha val="40000"/>
                    </a:schemeClr>
                  </a:outerShdw>
                </a:effectLst>
              </a:rPr>
              <a:t>Cuenta</a:t>
            </a:r>
            <a:endParaRPr lang="en-US" dirty="0"/>
          </a:p>
        </p:txBody>
      </p:sp>
      <p:cxnSp>
        <p:nvCxnSpPr>
          <p:cNvPr id="11" name="Conector recto 10"/>
          <p:cNvCxnSpPr>
            <a:stCxn id="8" idx="3"/>
            <a:endCxn id="9" idx="1"/>
          </p:cNvCxnSpPr>
          <p:nvPr/>
        </p:nvCxnSpPr>
        <p:spPr>
          <a:xfrm flipV="1">
            <a:off x="1801299" y="4830472"/>
            <a:ext cx="2558714"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2145114" y="4402711"/>
            <a:ext cx="1295426" cy="246221"/>
          </a:xfrm>
          <a:prstGeom prst="rect">
            <a:avLst/>
          </a:prstGeom>
        </p:spPr>
        <p:txBody>
          <a:bodyPr wrap="square">
            <a:spAutoFit/>
          </a:bodyPr>
          <a:lstStyle/>
          <a:p>
            <a:r>
              <a:rPr lang="en-US" sz="1000" dirty="0" err="1" smtClean="0"/>
              <a:t>Propiedad</a:t>
            </a:r>
            <a:r>
              <a:rPr lang="en-US" sz="1000" dirty="0" smtClean="0"/>
              <a:t> de </a:t>
            </a:r>
            <a:r>
              <a:rPr lang="en-US" sz="1000" dirty="0" err="1" smtClean="0"/>
              <a:t>cuenta</a:t>
            </a:r>
            <a:endParaRPr lang="en-US" sz="1000" dirty="0"/>
          </a:p>
        </p:txBody>
      </p:sp>
      <p:sp>
        <p:nvSpPr>
          <p:cNvPr id="13" name="Rectángulo 12"/>
          <p:cNvSpPr/>
          <p:nvPr/>
        </p:nvSpPr>
        <p:spPr>
          <a:xfrm>
            <a:off x="604160" y="5012011"/>
            <a:ext cx="789362" cy="230832"/>
          </a:xfrm>
          <a:prstGeom prst="rect">
            <a:avLst/>
          </a:prstGeom>
        </p:spPr>
        <p:txBody>
          <a:bodyPr wrap="square">
            <a:spAutoFit/>
          </a:bodyPr>
          <a:lstStyle/>
          <a:p>
            <a:r>
              <a:rPr lang="en-US" sz="900" dirty="0" err="1" smtClean="0"/>
              <a:t>Propietario</a:t>
            </a:r>
            <a:endParaRPr lang="en-US" sz="900" dirty="0"/>
          </a:p>
        </p:txBody>
      </p:sp>
      <p:sp>
        <p:nvSpPr>
          <p:cNvPr id="14" name="Rectángulo 13"/>
          <p:cNvSpPr/>
          <p:nvPr/>
        </p:nvSpPr>
        <p:spPr>
          <a:xfrm>
            <a:off x="4542777" y="5058177"/>
            <a:ext cx="803253" cy="369332"/>
          </a:xfrm>
          <a:prstGeom prst="rect">
            <a:avLst/>
          </a:prstGeom>
        </p:spPr>
        <p:txBody>
          <a:bodyPr wrap="square">
            <a:spAutoFit/>
          </a:bodyPr>
          <a:lstStyle/>
          <a:p>
            <a:r>
              <a:rPr lang="es-ES" sz="900" dirty="0" smtClean="0"/>
              <a:t>Propiedad</a:t>
            </a:r>
          </a:p>
          <a:p>
            <a:endParaRPr lang="en-US" sz="900" dirty="0"/>
          </a:p>
        </p:txBody>
      </p:sp>
      <p:sp>
        <p:nvSpPr>
          <p:cNvPr id="15" name="Rectángulo 14"/>
          <p:cNvSpPr/>
          <p:nvPr/>
        </p:nvSpPr>
        <p:spPr>
          <a:xfrm>
            <a:off x="1704219" y="4504588"/>
            <a:ext cx="476412" cy="369332"/>
          </a:xfrm>
          <a:prstGeom prst="rect">
            <a:avLst/>
          </a:prstGeom>
        </p:spPr>
        <p:txBody>
          <a:bodyPr wrap="none">
            <a:spAutoFit/>
          </a:bodyPr>
          <a:lstStyle/>
          <a:p>
            <a:r>
              <a:rPr lang="en-US" dirty="0" smtClean="0"/>
              <a:t>1,1</a:t>
            </a:r>
            <a:endParaRPr lang="en-US" dirty="0"/>
          </a:p>
        </p:txBody>
      </p:sp>
      <p:sp>
        <p:nvSpPr>
          <p:cNvPr id="16" name="Rectángulo 15"/>
          <p:cNvSpPr/>
          <p:nvPr/>
        </p:nvSpPr>
        <p:spPr>
          <a:xfrm>
            <a:off x="3479824" y="4461139"/>
            <a:ext cx="474810" cy="369332"/>
          </a:xfrm>
          <a:prstGeom prst="rect">
            <a:avLst/>
          </a:prstGeom>
        </p:spPr>
        <p:txBody>
          <a:bodyPr wrap="none">
            <a:spAutoFit/>
          </a:bodyPr>
          <a:lstStyle/>
          <a:p>
            <a:r>
              <a:rPr lang="en-US" dirty="0"/>
              <a:t>0</a:t>
            </a:r>
            <a:r>
              <a:rPr lang="en-US" dirty="0" smtClean="0"/>
              <a:t>,*</a:t>
            </a:r>
            <a:endParaRPr lang="en-US" dirty="0"/>
          </a:p>
        </p:txBody>
      </p:sp>
      <p:sp>
        <p:nvSpPr>
          <p:cNvPr id="17" name="Flecha derecha 16"/>
          <p:cNvSpPr/>
          <p:nvPr/>
        </p:nvSpPr>
        <p:spPr>
          <a:xfrm>
            <a:off x="5952039" y="4362819"/>
            <a:ext cx="1464415" cy="880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ángulo 18"/>
          <p:cNvSpPr/>
          <p:nvPr/>
        </p:nvSpPr>
        <p:spPr>
          <a:xfrm>
            <a:off x="8038242" y="2812627"/>
            <a:ext cx="3863857" cy="1200329"/>
          </a:xfrm>
          <a:prstGeom prst="rect">
            <a:avLst/>
          </a:prstGeom>
        </p:spPr>
        <p:txBody>
          <a:bodyPr wrap="square">
            <a:spAutoFit/>
          </a:bodyPr>
          <a:lstStyle/>
          <a:p>
            <a:r>
              <a:rPr lang="es-ES" b="0" i="0" dirty="0" smtClean="0">
                <a:solidFill>
                  <a:srgbClr val="000000"/>
                </a:solidFill>
                <a:effectLst/>
                <a:latin typeface="Source Sans Pro"/>
              </a:rPr>
              <a:t>La cual muestra que una persona es propietaria de uno o varios perros pero estos son solo de esta persona.</a:t>
            </a:r>
            <a:endParaRPr lang="en-US" dirty="0"/>
          </a:p>
        </p:txBody>
      </p:sp>
      <p:pic>
        <p:nvPicPr>
          <p:cNvPr id="20" name="Imagen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8382" y="0"/>
            <a:ext cx="1597155" cy="554737"/>
          </a:xfrm>
          <a:prstGeom prst="rect">
            <a:avLst/>
          </a:prstGeom>
        </p:spPr>
      </p:pic>
    </p:spTree>
    <p:extLst>
      <p:ext uri="{BB962C8B-B14F-4D97-AF65-F5344CB8AC3E}">
        <p14:creationId xmlns:p14="http://schemas.microsoft.com/office/powerpoint/2010/main" val="412287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3747550" cy="638652"/>
          </a:xfrm>
        </p:spPr>
        <p:txBody>
          <a:bodyPr>
            <a:normAutofit fontScale="90000"/>
          </a:bodyPr>
          <a:lstStyle/>
          <a:p>
            <a:r>
              <a:rPr lang="en-US" b="1" i="1" dirty="0" err="1"/>
              <a:t>Composición</a:t>
            </a:r>
            <a:r>
              <a:rPr lang="en-US" b="1" i="1" dirty="0"/>
              <a:t/>
            </a:r>
            <a:br>
              <a:rPr lang="en-US" b="1" i="1" dirty="0"/>
            </a:br>
            <a:endParaRPr lang="en-U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8382" y="0"/>
            <a:ext cx="1597155" cy="554737"/>
          </a:xfrm>
          <a:prstGeom prst="rect">
            <a:avLst/>
          </a:prstGeom>
        </p:spPr>
      </p:pic>
      <p:sp>
        <p:nvSpPr>
          <p:cNvPr id="5" name="Rectángulo 4"/>
          <p:cNvSpPr/>
          <p:nvPr/>
        </p:nvSpPr>
        <p:spPr>
          <a:xfrm>
            <a:off x="737936" y="1110039"/>
            <a:ext cx="9389215" cy="923330"/>
          </a:xfrm>
          <a:prstGeom prst="rect">
            <a:avLst/>
          </a:prstGeom>
        </p:spPr>
        <p:txBody>
          <a:bodyPr wrap="square">
            <a:spAutoFit/>
          </a:bodyPr>
          <a:lstStyle/>
          <a:p>
            <a:r>
              <a:rPr lang="es-ES" b="0" i="0" dirty="0" smtClean="0">
                <a:solidFill>
                  <a:srgbClr val="000000"/>
                </a:solidFill>
                <a:effectLst/>
                <a:latin typeface="Source Sans Pro"/>
              </a:rPr>
              <a:t>La composición implica que los componentes de un objeto sólo pueden pertenecer a un solo objeto agregado, de forma que cuando el objeto agregado es destruido todas sus partes son destruidas también.</a:t>
            </a:r>
            <a:endParaRPr lang="en-U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150" y="2866346"/>
            <a:ext cx="1066949" cy="1857634"/>
          </a:xfrm>
          <a:prstGeom prst="rect">
            <a:avLst/>
          </a:prstGeom>
        </p:spPr>
      </p:pic>
      <p:sp>
        <p:nvSpPr>
          <p:cNvPr id="7" name="Rectángulo 6"/>
          <p:cNvSpPr/>
          <p:nvPr/>
        </p:nvSpPr>
        <p:spPr>
          <a:xfrm>
            <a:off x="5199933" y="2972665"/>
            <a:ext cx="6096000" cy="981423"/>
          </a:xfrm>
          <a:prstGeom prst="rect">
            <a:avLst/>
          </a:prstGeom>
        </p:spPr>
        <p:txBody>
          <a:bodyPr>
            <a:spAutoFit/>
          </a:bodyPr>
          <a:lstStyle/>
          <a:p>
            <a:pPr>
              <a:lnSpc>
                <a:spcPct val="107000"/>
              </a:lnSpc>
              <a:spcAft>
                <a:spcPts val="800"/>
              </a:spcAft>
            </a:pPr>
            <a:r>
              <a:rPr lang="es-ES" dirty="0">
                <a:latin typeface="Calibri" panose="020F0502020204030204" pitchFamily="34" charset="0"/>
                <a:ea typeface="Calibri" panose="020F0502020204030204" pitchFamily="34" charset="0"/>
                <a:cs typeface="Times New Roman" panose="02020603050405020304" pitchFamily="18" charset="0"/>
              </a:rPr>
              <a:t>Es una relación fuerte, como se muestra en la figura si le empres muere y automáticamente se destruyen los registros de empleados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Flecha derecha 7"/>
          <p:cNvSpPr/>
          <p:nvPr/>
        </p:nvSpPr>
        <p:spPr>
          <a:xfrm>
            <a:off x="2571320" y="3080084"/>
            <a:ext cx="1849426" cy="715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echa derecha 10"/>
          <p:cNvSpPr/>
          <p:nvPr/>
        </p:nvSpPr>
        <p:spPr>
          <a:xfrm>
            <a:off x="4724400" y="4978782"/>
            <a:ext cx="1849426" cy="715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ángulo 11"/>
          <p:cNvSpPr/>
          <p:nvPr/>
        </p:nvSpPr>
        <p:spPr>
          <a:xfrm>
            <a:off x="6945086" y="4845609"/>
            <a:ext cx="5182745" cy="1367234"/>
          </a:xfrm>
          <a:prstGeom prst="rect">
            <a:avLst/>
          </a:prstGeom>
        </p:spPr>
        <p:txBody>
          <a:bodyPr wrap="square">
            <a:spAutoFit/>
          </a:bodyPr>
          <a:lstStyle/>
          <a:p>
            <a:pPr>
              <a:lnSpc>
                <a:spcPct val="107000"/>
              </a:lnSpc>
              <a:spcAft>
                <a:spcPts val="800"/>
              </a:spcAft>
            </a:pPr>
            <a:r>
              <a:rPr lang="es-ES" dirty="0" smtClean="0">
                <a:latin typeface="Calibri" panose="020F0502020204030204" pitchFamily="34" charset="0"/>
                <a:ea typeface="Calibri" panose="020F0502020204030204" pitchFamily="34" charset="0"/>
                <a:cs typeface="Times New Roman" panose="02020603050405020304" pitchFamily="18" charset="0"/>
              </a:rPr>
              <a:t>En nuestro dominio tenemos relaciones fuertes de composición, una de ellas es el banco con sus empleados, una relación fuerte.</a:t>
            </a:r>
          </a:p>
          <a:p>
            <a:pPr>
              <a:lnSpc>
                <a:spcPct val="107000"/>
              </a:lnSpc>
              <a:spcAft>
                <a:spcPts val="800"/>
              </a:spcAft>
            </a:pPr>
            <a:r>
              <a:rPr lang="es-ES" dirty="0" smtClean="0">
                <a:latin typeface="Calibri" panose="020F0502020204030204" pitchFamily="34" charset="0"/>
                <a:ea typeface="Calibri" panose="020F0502020204030204" pitchFamily="34" charset="0"/>
                <a:cs typeface="Times New Roman" panose="02020603050405020304" pitchFamily="18" charset="0"/>
              </a:rPr>
              <a:t>Si el banco desaparece, todo los cliente se eliminaran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6548" y="4291131"/>
            <a:ext cx="1422222" cy="2476190"/>
          </a:xfrm>
          <a:prstGeom prst="rect">
            <a:avLst/>
          </a:prstGeom>
        </p:spPr>
      </p:pic>
    </p:spTree>
    <p:extLst>
      <p:ext uri="{BB962C8B-B14F-4D97-AF65-F5344CB8AC3E}">
        <p14:creationId xmlns:p14="http://schemas.microsoft.com/office/powerpoint/2010/main" val="329522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3630672" cy="487398"/>
          </a:xfrm>
        </p:spPr>
        <p:txBody>
          <a:bodyPr>
            <a:normAutofit fontScale="90000"/>
          </a:bodyPr>
          <a:lstStyle/>
          <a:p>
            <a:r>
              <a:rPr lang="en-US" b="1" i="1" dirty="0" err="1"/>
              <a:t>Agregación</a:t>
            </a:r>
            <a:r>
              <a:rPr lang="en-US" b="1" i="1" dirty="0"/>
              <a:t/>
            </a:r>
            <a:br>
              <a:rPr lang="en-US" b="1" i="1" dirty="0"/>
            </a:br>
            <a:endParaRPr lang="en-US" dirty="0"/>
          </a:p>
        </p:txBody>
      </p:sp>
      <p:sp>
        <p:nvSpPr>
          <p:cNvPr id="6" name="Rectángulo 5"/>
          <p:cNvSpPr/>
          <p:nvPr/>
        </p:nvSpPr>
        <p:spPr>
          <a:xfrm>
            <a:off x="838199" y="1184670"/>
            <a:ext cx="10890871" cy="923330"/>
          </a:xfrm>
          <a:prstGeom prst="rect">
            <a:avLst/>
          </a:prstGeom>
        </p:spPr>
        <p:txBody>
          <a:bodyPr wrap="square">
            <a:spAutoFit/>
          </a:bodyPr>
          <a:lstStyle/>
          <a:p>
            <a:r>
              <a:rPr lang="es-ES" b="0" i="0" dirty="0" smtClean="0">
                <a:solidFill>
                  <a:srgbClr val="000000"/>
                </a:solidFill>
                <a:effectLst/>
                <a:latin typeface="Source Sans Pro"/>
              </a:rPr>
              <a:t>La agregación es una asociación con unas connotaciones semánticas más definidas: la agregación es la relación parte-de, que presenta a una entidad como un agregado de partes (en orientación a objeto, un objeto como agregado de otros objetos</a:t>
            </a:r>
            <a:endParaRPr lang="en-US" dirty="0"/>
          </a:p>
        </p:txBody>
      </p:sp>
      <p:sp>
        <p:nvSpPr>
          <p:cNvPr id="7" name="Rectángulo 6"/>
          <p:cNvSpPr/>
          <p:nvPr/>
        </p:nvSpPr>
        <p:spPr>
          <a:xfrm>
            <a:off x="902941" y="2569570"/>
            <a:ext cx="6096000" cy="646331"/>
          </a:xfrm>
          <a:prstGeom prst="rect">
            <a:avLst/>
          </a:prstGeom>
        </p:spPr>
        <p:txBody>
          <a:bodyPr>
            <a:spAutoFit/>
          </a:bodyPr>
          <a:lstStyle/>
          <a:p>
            <a:pPr algn="just" fontAlgn="base"/>
            <a:r>
              <a:rPr lang="es-ES" b="1" i="0" dirty="0" smtClean="0">
                <a:solidFill>
                  <a:srgbClr val="000000"/>
                </a:solidFill>
                <a:effectLst/>
                <a:latin typeface="inherit"/>
              </a:rPr>
              <a:t>Ejemplo:</a:t>
            </a:r>
            <a:endParaRPr lang="es-ES" b="0" i="0" dirty="0" smtClean="0">
              <a:solidFill>
                <a:srgbClr val="656E7F"/>
              </a:solidFill>
              <a:effectLst/>
              <a:latin typeface="Source Sans Pro"/>
            </a:endParaRPr>
          </a:p>
          <a:p>
            <a:pPr algn="just" fontAlgn="base"/>
            <a:r>
              <a:rPr lang="es-ES" b="0" i="0" dirty="0" smtClean="0">
                <a:solidFill>
                  <a:srgbClr val="000000"/>
                </a:solidFill>
                <a:effectLst/>
                <a:latin typeface="inherit"/>
              </a:rPr>
              <a:t>Una empresa tiene clientes </a:t>
            </a:r>
            <a:endParaRPr lang="es-ES" b="0" i="0" dirty="0">
              <a:solidFill>
                <a:srgbClr val="656E7F"/>
              </a:solidFill>
              <a:effectLst/>
              <a:latin typeface="Source Sans Pro"/>
            </a:endParaRP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203" y="3469273"/>
            <a:ext cx="2191056" cy="272453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1856" y="3356633"/>
            <a:ext cx="2132132" cy="2710176"/>
          </a:xfrm>
          <a:prstGeom prst="rect">
            <a:avLst/>
          </a:prstGeom>
        </p:spPr>
      </p:pic>
      <p:cxnSp>
        <p:nvCxnSpPr>
          <p:cNvPr id="11" name="Conector angular 10"/>
          <p:cNvCxnSpPr/>
          <p:nvPr/>
        </p:nvCxnSpPr>
        <p:spPr>
          <a:xfrm>
            <a:off x="4042611" y="4613251"/>
            <a:ext cx="2241023" cy="687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8382" y="0"/>
            <a:ext cx="1597155" cy="554737"/>
          </a:xfrm>
          <a:prstGeom prst="rect">
            <a:avLst/>
          </a:prstGeom>
        </p:spPr>
      </p:pic>
    </p:spTree>
    <p:extLst>
      <p:ext uri="{BB962C8B-B14F-4D97-AF65-F5344CB8AC3E}">
        <p14:creationId xmlns:p14="http://schemas.microsoft.com/office/powerpoint/2010/main" val="1827416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4792579" cy="741780"/>
          </a:xfrm>
        </p:spPr>
        <p:txBody>
          <a:bodyPr>
            <a:normAutofit fontScale="90000"/>
          </a:bodyPr>
          <a:lstStyle/>
          <a:p>
            <a:r>
              <a:rPr lang="en-US" b="1" i="1" dirty="0" err="1"/>
              <a:t>Herencia</a:t>
            </a:r>
            <a:r>
              <a:rPr lang="en-US" b="1" i="1" dirty="0"/>
              <a:t/>
            </a:r>
            <a:br>
              <a:rPr lang="en-US" b="1" i="1" dirty="0"/>
            </a:br>
            <a:endParaRPr lang="en-US" dirty="0"/>
          </a:p>
        </p:txBody>
      </p:sp>
      <p:sp>
        <p:nvSpPr>
          <p:cNvPr id="4" name="Rectángulo 3"/>
          <p:cNvSpPr/>
          <p:nvPr/>
        </p:nvSpPr>
        <p:spPr>
          <a:xfrm>
            <a:off x="556890" y="1203158"/>
            <a:ext cx="8587110" cy="1754326"/>
          </a:xfrm>
          <a:prstGeom prst="rect">
            <a:avLst/>
          </a:prstGeom>
        </p:spPr>
        <p:txBody>
          <a:bodyPr wrap="square">
            <a:spAutoFit/>
          </a:bodyPr>
          <a:lstStyle/>
          <a:p>
            <a:pPr algn="just" fontAlgn="base"/>
            <a:r>
              <a:rPr lang="es-ES" b="0" i="0" dirty="0" smtClean="0">
                <a:solidFill>
                  <a:srgbClr val="000000"/>
                </a:solidFill>
                <a:effectLst/>
                <a:latin typeface="inherit"/>
              </a:rPr>
              <a:t>La herencia es la típica relación de generalización/especialización entre clases. En UML la herencia se representa mediante una flecha, cuya punta es un triángulo vacío. La flecha que representa a la herencia va orientada desde la subclase a la superclase.</a:t>
            </a:r>
            <a:endParaRPr lang="es-ES" b="0" i="0" dirty="0" smtClean="0">
              <a:solidFill>
                <a:srgbClr val="656E7F"/>
              </a:solidFill>
              <a:effectLst/>
              <a:latin typeface="Source Sans Pro"/>
            </a:endParaRPr>
          </a:p>
          <a:p>
            <a:pPr algn="just" fontAlgn="base"/>
            <a:r>
              <a:rPr lang="es-ES" b="0" i="0" dirty="0" smtClean="0">
                <a:solidFill>
                  <a:srgbClr val="000000"/>
                </a:solidFill>
                <a:effectLst/>
                <a:latin typeface="inherit"/>
              </a:rPr>
              <a:t>Cuando de una superclase se derivan varias subclases existen dos notaciones diferentes, aunque totalmente equivalentes, para su representación.</a:t>
            </a:r>
            <a:endParaRPr lang="es-ES" b="0" i="0" dirty="0">
              <a:solidFill>
                <a:srgbClr val="656E7F"/>
              </a:solidFill>
              <a:effectLst/>
              <a:latin typeface="Source Sans Pro"/>
            </a:endParaRPr>
          </a:p>
        </p:txBody>
      </p:sp>
      <p:pic>
        <p:nvPicPr>
          <p:cNvPr id="1026" name="Picture 2" descr="https://ingsotfwarekarlacevallos.files.wordpress.com/2015/07/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150" y="3224749"/>
            <a:ext cx="4746433" cy="318239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8382" y="0"/>
            <a:ext cx="1597155" cy="554737"/>
          </a:xfrm>
          <a:prstGeom prst="rect">
            <a:avLst/>
          </a:prstGeom>
        </p:spPr>
      </p:pic>
    </p:spTree>
    <p:extLst>
      <p:ext uri="{BB962C8B-B14F-4D97-AF65-F5344CB8AC3E}">
        <p14:creationId xmlns:p14="http://schemas.microsoft.com/office/powerpoint/2010/main" val="22906287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489</Words>
  <Application>Microsoft Office PowerPoint</Application>
  <PresentationFormat>Panorámica</PresentationFormat>
  <Paragraphs>47</Paragraphs>
  <Slides>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Calibri</vt:lpstr>
      <vt:lpstr>Calibri Light</vt:lpstr>
      <vt:lpstr>inherit</vt:lpstr>
      <vt:lpstr>Source Sans Pro</vt:lpstr>
      <vt:lpstr>Times New Roman</vt:lpstr>
      <vt:lpstr>Tema de Office</vt:lpstr>
      <vt:lpstr>El propósito de un diagrama de clase es describir las clases que conforman el modelo de un determinado sistema. Se puede decir que existen tres perspectivas diferentes desde las cuales se pueden utilizar los diagramas de clase:</vt:lpstr>
      <vt:lpstr>Relaciones entre Clases</vt:lpstr>
      <vt:lpstr>Asociaciones </vt:lpstr>
      <vt:lpstr>Presentación de PowerPoint</vt:lpstr>
      <vt:lpstr>Presentación de PowerPoint</vt:lpstr>
      <vt:lpstr>Composición </vt:lpstr>
      <vt:lpstr>Agregación </vt:lpstr>
      <vt:lpstr>Herencia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propósito de un diagrama de clase es describir las clases que conforman el modelo de un determinado sistema. Se puede decir que existen tres perspectivas diferentes desde las cuales se pueden utilizar los diagramas de clase:</dc:title>
  <dc:creator>Javier Molina</dc:creator>
  <cp:lastModifiedBy>Javier Molina</cp:lastModifiedBy>
  <cp:revision>6</cp:revision>
  <dcterms:created xsi:type="dcterms:W3CDTF">2021-11-06T12:48:53Z</dcterms:created>
  <dcterms:modified xsi:type="dcterms:W3CDTF">2021-11-06T13:41:16Z</dcterms:modified>
</cp:coreProperties>
</file>