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391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307" r:id="rId44"/>
    <p:sldId id="308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79" r:id="rId108"/>
    <p:sldId id="380" r:id="rId109"/>
    <p:sldId id="381" r:id="rId110"/>
    <p:sldId id="382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4939" y="1611249"/>
            <a:ext cx="4000500" cy="453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2130551"/>
            <a:ext cx="7772400" cy="1527175"/>
          </a:xfrm>
          <a:custGeom>
            <a:avLst/>
            <a:gdLst/>
            <a:ahLst/>
            <a:cxnLst/>
            <a:rect l="l" t="t" r="r" b="b"/>
            <a:pathLst>
              <a:path w="7772400" h="1527175">
                <a:moveTo>
                  <a:pt x="7772400" y="0"/>
                </a:moveTo>
                <a:lnTo>
                  <a:pt x="0" y="0"/>
                </a:lnTo>
                <a:lnTo>
                  <a:pt x="0" y="1527048"/>
                </a:lnTo>
                <a:lnTo>
                  <a:pt x="7772400" y="1527048"/>
                </a:lnTo>
                <a:lnTo>
                  <a:pt x="77724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400"/>
            <a:ext cx="8839200" cy="990600"/>
          </a:xfrm>
          <a:custGeom>
            <a:avLst/>
            <a:gdLst/>
            <a:ahLst/>
            <a:cxnLst/>
            <a:rect l="l" t="t" r="r" b="b"/>
            <a:pathLst>
              <a:path w="8839200" h="990600">
                <a:moveTo>
                  <a:pt x="8839200" y="0"/>
                </a:moveTo>
                <a:lnTo>
                  <a:pt x="0" y="0"/>
                </a:lnTo>
                <a:lnTo>
                  <a:pt x="0" y="990600"/>
                </a:lnTo>
                <a:lnTo>
                  <a:pt x="8839200" y="990600"/>
                </a:lnTo>
                <a:lnTo>
                  <a:pt x="88392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78" y="617219"/>
            <a:ext cx="5844235" cy="3745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400"/>
            <a:ext cx="8839200" cy="990600"/>
          </a:xfrm>
          <a:custGeom>
            <a:avLst/>
            <a:gdLst/>
            <a:ahLst/>
            <a:cxnLst/>
            <a:rect l="l" t="t" r="r" b="b"/>
            <a:pathLst>
              <a:path w="8839200" h="990600">
                <a:moveTo>
                  <a:pt x="8839200" y="0"/>
                </a:moveTo>
                <a:lnTo>
                  <a:pt x="0" y="0"/>
                </a:lnTo>
                <a:lnTo>
                  <a:pt x="0" y="990600"/>
                </a:lnTo>
                <a:lnTo>
                  <a:pt x="8839200" y="990600"/>
                </a:lnTo>
                <a:lnTo>
                  <a:pt x="88392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1379"/>
            <a:ext cx="83769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590" y="1336294"/>
            <a:ext cx="8284845" cy="294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4880" y="6427241"/>
            <a:ext cx="373379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785" y="2531186"/>
            <a:ext cx="6490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Ingeniería</a:t>
            </a:r>
            <a:r>
              <a:rPr sz="4400" spc="-30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700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Requisitos</a:t>
            </a:r>
            <a:r>
              <a:rPr sz="4400" spc="-30" dirty="0"/>
              <a:t> </a:t>
            </a:r>
            <a:r>
              <a:rPr sz="4400" dirty="0"/>
              <a:t>-</a:t>
            </a:r>
            <a:r>
              <a:rPr sz="4400" spc="-20" dirty="0"/>
              <a:t> Tipos</a:t>
            </a:r>
            <a:r>
              <a:rPr sz="4400" spc="-15" dirty="0"/>
              <a:t> </a:t>
            </a:r>
            <a:r>
              <a:rPr sz="4400" dirty="0"/>
              <a:t>(1)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1360373"/>
            <a:ext cx="7795259" cy="477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describir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deben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tener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5" dirty="0">
                <a:latin typeface="Arial MT"/>
                <a:cs typeface="Arial MT"/>
              </a:rPr>
              <a:t> cuenta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los</a:t>
            </a: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siguientes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aspectos: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Ubicación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Entorno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Físicos</a:t>
            </a:r>
          </a:p>
          <a:p>
            <a:pPr marL="756285" lvl="1" indent="-287020">
              <a:lnSpc>
                <a:spcPct val="100000"/>
              </a:lnSpc>
              <a:spcBef>
                <a:spcPts val="24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dónde,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varios,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restricciones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ambientales</a:t>
            </a: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Interfaces</a:t>
            </a:r>
          </a:p>
          <a:p>
            <a:pPr marL="756285" marR="1233805" lvl="1" indent="-287020">
              <a:lnSpc>
                <a:spcPts val="2160"/>
              </a:lnSpc>
              <a:spcBef>
                <a:spcPts val="5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Entrada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 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Salida 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 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sistemas,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restricciones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formato,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soporte</a:t>
            </a: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Usuarios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Factores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Humanos</a:t>
            </a:r>
            <a:endParaRPr sz="2400" dirty="0">
              <a:latin typeface="Arial MT"/>
              <a:cs typeface="Arial MT"/>
            </a:endParaRPr>
          </a:p>
          <a:p>
            <a:pPr marL="756285" marR="495300" lvl="1" indent="-287020">
              <a:lnSpc>
                <a:spcPts val="2160"/>
              </a:lnSpc>
              <a:spcBef>
                <a:spcPts val="52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capacidad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cada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tipo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usuario,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tipo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entrenamiento,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facilidad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uso,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posibilidad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mal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Funcionalidad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Restricciones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asociadas</a:t>
            </a:r>
            <a:endParaRPr sz="24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qué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hacer,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cuándo,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operación,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cómo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 cuándo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 puede modificar el sistema, restricciones de velocidad,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tiempo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respuesta,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capacidad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proceso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79221"/>
            <a:ext cx="8304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Verificación</a:t>
            </a:r>
            <a:r>
              <a:rPr sz="3200" spc="-30" dirty="0"/>
              <a:t> </a:t>
            </a:r>
            <a:r>
              <a:rPr sz="3200" dirty="0"/>
              <a:t>de</a:t>
            </a:r>
            <a:r>
              <a:rPr sz="3200" spc="-10" dirty="0"/>
              <a:t> </a:t>
            </a:r>
            <a:r>
              <a:rPr sz="3200" spc="-5" dirty="0"/>
              <a:t>Requisitos</a:t>
            </a:r>
            <a:r>
              <a:rPr sz="3200" spc="-45" dirty="0"/>
              <a:t> </a:t>
            </a:r>
            <a:r>
              <a:rPr sz="3200" dirty="0"/>
              <a:t>NO </a:t>
            </a:r>
            <a:r>
              <a:rPr sz="3200" spc="-5" dirty="0"/>
              <a:t>Funcionales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564880" y="6427241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100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365631"/>
            <a:ext cx="7777480" cy="1489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difíciles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verificar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 deben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expresar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manera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cuantitativa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utilizando </a:t>
            </a:r>
            <a:r>
              <a:rPr sz="2400" dirty="0">
                <a:latin typeface="Arial MT"/>
                <a:cs typeface="Arial MT"/>
              </a:rPr>
              <a:t> métricas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 </a:t>
            </a:r>
            <a:r>
              <a:rPr sz="2400" spc="-5" dirty="0">
                <a:latin typeface="Arial MT"/>
                <a:cs typeface="Arial MT"/>
              </a:rPr>
              <a:t>puedan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 </a:t>
            </a:r>
            <a:r>
              <a:rPr sz="2400" spc="-5" dirty="0">
                <a:latin typeface="Arial MT"/>
                <a:cs typeface="Arial MT"/>
              </a:rPr>
              <a:t>objetiva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(esto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 IDEAL)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5499608"/>
            <a:ext cx="71329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usuarios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difícil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especificarlos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cuantitativa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1512" y="2957512"/>
          <a:ext cx="8044180" cy="240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66"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Propiedad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Medida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Rapidez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Transacciones</a:t>
                      </a:r>
                      <a:r>
                        <a:rPr sz="20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seg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35" dirty="0">
                          <a:latin typeface="Arial MT"/>
                          <a:cs typeface="Arial MT"/>
                        </a:rPr>
                        <a:t>Tamaño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KB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Fiabilidad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5" dirty="0">
                          <a:latin typeface="Arial MT"/>
                          <a:cs typeface="Arial MT"/>
                        </a:rPr>
                        <a:t>Tiempo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promedio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entre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fallas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Portabilidad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Número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sistemas,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especificar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Facilidad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uso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5" dirty="0">
                          <a:latin typeface="Arial MT"/>
                          <a:cs typeface="Arial MT"/>
                        </a:rPr>
                        <a:t>Tiempo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capacitación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209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latin typeface="Arial MT"/>
                <a:cs typeface="Arial MT"/>
              </a:rPr>
              <a:t>Verificación</a:t>
            </a:r>
            <a:r>
              <a:rPr sz="4400" b="0" spc="-5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de</a:t>
            </a:r>
            <a:r>
              <a:rPr sz="4400" b="0" spc="-30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requisitos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4880" y="6427241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101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09077"/>
            <a:ext cx="5280660" cy="23698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Definir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quiénes, </a:t>
            </a:r>
            <a:r>
              <a:rPr sz="2800" spc="-5" dirty="0">
                <a:latin typeface="Arial MT"/>
                <a:cs typeface="Arial MT"/>
              </a:rPr>
              <a:t>cómo, cuándo.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 MT"/>
                <a:cs typeface="Arial MT"/>
              </a:rPr>
              <a:t>Cómo: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revisiones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formales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(en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grupo)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revisiones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pares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listas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comprobación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2531186"/>
            <a:ext cx="66141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Validación</a:t>
            </a:r>
            <a:r>
              <a:rPr sz="4400" spc="-35" dirty="0"/>
              <a:t> </a:t>
            </a:r>
            <a:r>
              <a:rPr sz="4400" dirty="0"/>
              <a:t>de</a:t>
            </a:r>
            <a:r>
              <a:rPr sz="4400" spc="-30" dirty="0"/>
              <a:t> </a:t>
            </a:r>
            <a:r>
              <a:rPr sz="4400" dirty="0"/>
              <a:t>Requisitos</a:t>
            </a:r>
            <a:endParaRPr sz="4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053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Proceso</a:t>
            </a:r>
            <a:r>
              <a:rPr sz="4400" spc="-30" dirty="0"/>
              <a:t> </a:t>
            </a:r>
            <a:r>
              <a:rPr sz="4400" dirty="0"/>
              <a:t>de</a:t>
            </a:r>
            <a:r>
              <a:rPr sz="4400" spc="-25" dirty="0"/>
              <a:t> </a:t>
            </a:r>
            <a:r>
              <a:rPr sz="4400" spc="-5" dirty="0"/>
              <a:t>Requisitos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66609" y="4299965"/>
            <a:ext cx="1342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Artefactos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2736850"/>
            <a:ext cx="8470900" cy="1384300"/>
            <a:chOff x="298450" y="2736850"/>
            <a:chExt cx="8470900" cy="1384300"/>
          </a:xfrm>
        </p:grpSpPr>
        <p:sp>
          <p:nvSpPr>
            <p:cNvPr id="5" name="object 5"/>
            <p:cNvSpPr/>
            <p:nvPr/>
          </p:nvSpPr>
          <p:spPr>
            <a:xfrm>
              <a:off x="304800" y="4114800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7304" y="2774949"/>
              <a:ext cx="927100" cy="850900"/>
            </a:xfrm>
            <a:custGeom>
              <a:avLst/>
              <a:gdLst/>
              <a:ahLst/>
              <a:cxnLst/>
              <a:rect l="l" t="t" r="r" b="b"/>
              <a:pathLst>
                <a:path w="927100" h="850900">
                  <a:moveTo>
                    <a:pt x="926592" y="0"/>
                  </a:moveTo>
                  <a:lnTo>
                    <a:pt x="895096" y="0"/>
                  </a:lnTo>
                  <a:lnTo>
                    <a:pt x="895096" y="6350"/>
                  </a:lnTo>
                  <a:lnTo>
                    <a:pt x="895096" y="12700"/>
                  </a:lnTo>
                  <a:lnTo>
                    <a:pt x="8950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926592" y="850900"/>
                  </a:lnTo>
                  <a:lnTo>
                    <a:pt x="926592" y="838200"/>
                  </a:lnTo>
                  <a:lnTo>
                    <a:pt x="926592" y="12700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743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838200"/>
                  </a:moveTo>
                  <a:lnTo>
                    <a:pt x="914400" y="838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54095" y="3028568"/>
            <a:ext cx="902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Análisis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0850" y="2736850"/>
            <a:ext cx="1409700" cy="889000"/>
            <a:chOff x="4260850" y="2736850"/>
            <a:chExt cx="1409700" cy="889000"/>
          </a:xfrm>
        </p:grpSpPr>
        <p:sp>
          <p:nvSpPr>
            <p:cNvPr id="10" name="object 10"/>
            <p:cNvSpPr/>
            <p:nvPr/>
          </p:nvSpPr>
          <p:spPr>
            <a:xfrm>
              <a:off x="4286504" y="2774949"/>
              <a:ext cx="1384300" cy="850900"/>
            </a:xfrm>
            <a:custGeom>
              <a:avLst/>
              <a:gdLst/>
              <a:ahLst/>
              <a:cxnLst/>
              <a:rect l="l" t="t" r="r" b="b"/>
              <a:pathLst>
                <a:path w="1384300" h="850900">
                  <a:moveTo>
                    <a:pt x="1383792" y="0"/>
                  </a:moveTo>
                  <a:lnTo>
                    <a:pt x="1352296" y="0"/>
                  </a:lnTo>
                  <a:lnTo>
                    <a:pt x="1352296" y="6350"/>
                  </a:lnTo>
                  <a:lnTo>
                    <a:pt x="1352296" y="12700"/>
                  </a:lnTo>
                  <a:lnTo>
                    <a:pt x="1352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383792" y="850900"/>
                  </a:lnTo>
                  <a:lnTo>
                    <a:pt x="1383792" y="838200"/>
                  </a:lnTo>
                  <a:lnTo>
                    <a:pt x="1383792" y="12700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2743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73296" y="3028568"/>
            <a:ext cx="135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9850" y="2736850"/>
            <a:ext cx="1028700" cy="889000"/>
            <a:chOff x="7689850" y="2736850"/>
            <a:chExt cx="1028700" cy="889000"/>
          </a:xfrm>
        </p:grpSpPr>
        <p:sp>
          <p:nvSpPr>
            <p:cNvPr id="14" name="object 14"/>
            <p:cNvSpPr/>
            <p:nvPr/>
          </p:nvSpPr>
          <p:spPr>
            <a:xfrm>
              <a:off x="77155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62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990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90600" y="8382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962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022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Validación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2361" y="2332989"/>
            <a:ext cx="6324600" cy="3464560"/>
            <a:chOff x="1372361" y="2332989"/>
            <a:chExt cx="6324600" cy="3464560"/>
          </a:xfrm>
        </p:grpSpPr>
        <p:sp>
          <p:nvSpPr>
            <p:cNvPr id="19" name="object 19"/>
            <p:cNvSpPr/>
            <p:nvPr/>
          </p:nvSpPr>
          <p:spPr>
            <a:xfrm>
              <a:off x="1372362" y="3157727"/>
              <a:ext cx="2895600" cy="86995"/>
            </a:xfrm>
            <a:custGeom>
              <a:avLst/>
              <a:gdLst/>
              <a:ahLst/>
              <a:cxnLst/>
              <a:rect l="l" t="t" r="r" b="b"/>
              <a:pathLst>
                <a:path w="2895600" h="86994">
                  <a:moveTo>
                    <a:pt x="381000" y="43434"/>
                  </a:moveTo>
                  <a:lnTo>
                    <a:pt x="352044" y="28956"/>
                  </a:lnTo>
                  <a:lnTo>
                    <a:pt x="294132" y="0"/>
                  </a:lnTo>
                  <a:lnTo>
                    <a:pt x="29413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94132" y="57912"/>
                  </a:lnTo>
                  <a:lnTo>
                    <a:pt x="294132" y="86868"/>
                  </a:lnTo>
                  <a:lnTo>
                    <a:pt x="352044" y="57912"/>
                  </a:lnTo>
                  <a:lnTo>
                    <a:pt x="381000" y="43434"/>
                  </a:lnTo>
                  <a:close/>
                </a:path>
                <a:path w="2895600" h="86994">
                  <a:moveTo>
                    <a:pt x="2895600" y="43434"/>
                  </a:moveTo>
                  <a:lnTo>
                    <a:pt x="2866644" y="28956"/>
                  </a:lnTo>
                  <a:lnTo>
                    <a:pt x="2808732" y="0"/>
                  </a:lnTo>
                  <a:lnTo>
                    <a:pt x="2808732" y="28956"/>
                  </a:lnTo>
                  <a:lnTo>
                    <a:pt x="2677668" y="28956"/>
                  </a:lnTo>
                  <a:lnTo>
                    <a:pt x="2677668" y="0"/>
                  </a:lnTo>
                  <a:lnTo>
                    <a:pt x="2590800" y="43434"/>
                  </a:lnTo>
                  <a:lnTo>
                    <a:pt x="2677668" y="86868"/>
                  </a:lnTo>
                  <a:lnTo>
                    <a:pt x="2677668" y="57912"/>
                  </a:lnTo>
                  <a:lnTo>
                    <a:pt x="2808732" y="57912"/>
                  </a:lnTo>
                  <a:lnTo>
                    <a:pt x="2808732" y="86868"/>
                  </a:lnTo>
                  <a:lnTo>
                    <a:pt x="2866644" y="57912"/>
                  </a:lnTo>
                  <a:lnTo>
                    <a:pt x="28956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199" y="2339339"/>
              <a:ext cx="4267200" cy="1546860"/>
            </a:xfrm>
            <a:custGeom>
              <a:avLst/>
              <a:gdLst/>
              <a:ahLst/>
              <a:cxnLst/>
              <a:rect l="l" t="t" r="r" b="b"/>
              <a:pathLst>
                <a:path w="4267200" h="1546860">
                  <a:moveTo>
                    <a:pt x="0" y="1546860"/>
                  </a:moveTo>
                  <a:lnTo>
                    <a:pt x="4267200" y="154686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546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40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40" y="0"/>
                  </a:lnTo>
                  <a:lnTo>
                    <a:pt x="1539240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39761" y="3081527"/>
              <a:ext cx="457200" cy="86995"/>
            </a:xfrm>
            <a:custGeom>
              <a:avLst/>
              <a:gdLst/>
              <a:ahLst/>
              <a:cxnLst/>
              <a:rect l="l" t="t" r="r" b="b"/>
              <a:pathLst>
                <a:path w="4572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6"/>
                  </a:lnTo>
                  <a:lnTo>
                    <a:pt x="86868" y="28956"/>
                  </a:lnTo>
                  <a:lnTo>
                    <a:pt x="86868" y="0"/>
                  </a:lnTo>
                  <a:close/>
                </a:path>
                <a:path w="457200" h="86994">
                  <a:moveTo>
                    <a:pt x="370332" y="0"/>
                  </a:moveTo>
                  <a:lnTo>
                    <a:pt x="370332" y="86868"/>
                  </a:lnTo>
                  <a:lnTo>
                    <a:pt x="428244" y="57912"/>
                  </a:lnTo>
                  <a:lnTo>
                    <a:pt x="384810" y="57912"/>
                  </a:lnTo>
                  <a:lnTo>
                    <a:pt x="384810" y="28956"/>
                  </a:lnTo>
                  <a:lnTo>
                    <a:pt x="428244" y="28956"/>
                  </a:lnTo>
                  <a:lnTo>
                    <a:pt x="370332" y="0"/>
                  </a:lnTo>
                  <a:close/>
                </a:path>
                <a:path w="457200" h="86994">
                  <a:moveTo>
                    <a:pt x="86868" y="28956"/>
                  </a:moveTo>
                  <a:lnTo>
                    <a:pt x="72390" y="28956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6"/>
                  </a:lnTo>
                  <a:close/>
                </a:path>
                <a:path w="457200" h="86994">
                  <a:moveTo>
                    <a:pt x="370332" y="28956"/>
                  </a:moveTo>
                  <a:lnTo>
                    <a:pt x="86868" y="28956"/>
                  </a:lnTo>
                  <a:lnTo>
                    <a:pt x="86868" y="57912"/>
                  </a:lnTo>
                  <a:lnTo>
                    <a:pt x="370332" y="57912"/>
                  </a:lnTo>
                  <a:lnTo>
                    <a:pt x="370332" y="28956"/>
                  </a:lnTo>
                  <a:close/>
                </a:path>
                <a:path w="457200" h="86994">
                  <a:moveTo>
                    <a:pt x="428244" y="28956"/>
                  </a:moveTo>
                  <a:lnTo>
                    <a:pt x="384810" y="28956"/>
                  </a:lnTo>
                  <a:lnTo>
                    <a:pt x="384810" y="57912"/>
                  </a:lnTo>
                  <a:lnTo>
                    <a:pt x="428244" y="57912"/>
                  </a:lnTo>
                  <a:lnTo>
                    <a:pt x="457200" y="43434"/>
                  </a:lnTo>
                  <a:lnTo>
                    <a:pt x="42824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14209" y="2165731"/>
            <a:ext cx="149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Actividades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96458" y="5063490"/>
            <a:ext cx="1258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51050" y="4718050"/>
            <a:ext cx="1628139" cy="1079500"/>
            <a:chOff x="2051050" y="4718050"/>
            <a:chExt cx="1628139" cy="1079500"/>
          </a:xfrm>
        </p:grpSpPr>
        <p:sp>
          <p:nvSpPr>
            <p:cNvPr id="27" name="object 27"/>
            <p:cNvSpPr/>
            <p:nvPr/>
          </p:nvSpPr>
          <p:spPr>
            <a:xfrm>
              <a:off x="20574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80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80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3552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79850" y="3886200"/>
            <a:ext cx="1551940" cy="1911350"/>
            <a:chOff x="3879850" y="3886200"/>
            <a:chExt cx="1551940" cy="1911350"/>
          </a:xfrm>
        </p:grpSpPr>
        <p:sp>
          <p:nvSpPr>
            <p:cNvPr id="31" name="object 31"/>
            <p:cNvSpPr/>
            <p:nvPr/>
          </p:nvSpPr>
          <p:spPr>
            <a:xfrm>
              <a:off x="4672711" y="3886200"/>
              <a:ext cx="103505" cy="838200"/>
            </a:xfrm>
            <a:custGeom>
              <a:avLst/>
              <a:gdLst/>
              <a:ahLst/>
              <a:cxnLst/>
              <a:rect l="l" t="t" r="r" b="b"/>
              <a:pathLst>
                <a:path w="103504" h="838200">
                  <a:moveTo>
                    <a:pt x="7112" y="742188"/>
                  </a:moveTo>
                  <a:lnTo>
                    <a:pt x="1015" y="745744"/>
                  </a:lnTo>
                  <a:lnTo>
                    <a:pt x="0" y="749554"/>
                  </a:lnTo>
                  <a:lnTo>
                    <a:pt x="51688" y="838200"/>
                  </a:lnTo>
                  <a:lnTo>
                    <a:pt x="59020" y="825626"/>
                  </a:lnTo>
                  <a:lnTo>
                    <a:pt x="45338" y="825626"/>
                  </a:lnTo>
                  <a:lnTo>
                    <a:pt x="45338" y="802204"/>
                  </a:lnTo>
                  <a:lnTo>
                    <a:pt x="10922" y="743204"/>
                  </a:lnTo>
                  <a:lnTo>
                    <a:pt x="7112" y="742188"/>
                  </a:lnTo>
                  <a:close/>
                </a:path>
                <a:path w="103504" h="838200">
                  <a:moveTo>
                    <a:pt x="45338" y="802204"/>
                  </a:moveTo>
                  <a:lnTo>
                    <a:pt x="45338" y="825626"/>
                  </a:lnTo>
                  <a:lnTo>
                    <a:pt x="58038" y="825626"/>
                  </a:lnTo>
                  <a:lnTo>
                    <a:pt x="58038" y="822451"/>
                  </a:lnTo>
                  <a:lnTo>
                    <a:pt x="46227" y="822451"/>
                  </a:lnTo>
                  <a:lnTo>
                    <a:pt x="51688" y="813090"/>
                  </a:lnTo>
                  <a:lnTo>
                    <a:pt x="45338" y="802204"/>
                  </a:lnTo>
                  <a:close/>
                </a:path>
                <a:path w="103504" h="838200">
                  <a:moveTo>
                    <a:pt x="96265" y="742188"/>
                  </a:moveTo>
                  <a:lnTo>
                    <a:pt x="92455" y="743204"/>
                  </a:lnTo>
                  <a:lnTo>
                    <a:pt x="58038" y="802204"/>
                  </a:lnTo>
                  <a:lnTo>
                    <a:pt x="58038" y="825626"/>
                  </a:lnTo>
                  <a:lnTo>
                    <a:pt x="59020" y="825626"/>
                  </a:lnTo>
                  <a:lnTo>
                    <a:pt x="103377" y="749554"/>
                  </a:lnTo>
                  <a:lnTo>
                    <a:pt x="102362" y="745744"/>
                  </a:lnTo>
                  <a:lnTo>
                    <a:pt x="96265" y="742188"/>
                  </a:lnTo>
                  <a:close/>
                </a:path>
                <a:path w="103504" h="838200">
                  <a:moveTo>
                    <a:pt x="51688" y="813090"/>
                  </a:moveTo>
                  <a:lnTo>
                    <a:pt x="46227" y="822451"/>
                  </a:lnTo>
                  <a:lnTo>
                    <a:pt x="57150" y="822451"/>
                  </a:lnTo>
                  <a:lnTo>
                    <a:pt x="51688" y="813090"/>
                  </a:lnTo>
                  <a:close/>
                </a:path>
                <a:path w="103504" h="838200">
                  <a:moveTo>
                    <a:pt x="58038" y="802204"/>
                  </a:moveTo>
                  <a:lnTo>
                    <a:pt x="51688" y="813090"/>
                  </a:lnTo>
                  <a:lnTo>
                    <a:pt x="57150" y="822451"/>
                  </a:lnTo>
                  <a:lnTo>
                    <a:pt x="58038" y="822451"/>
                  </a:lnTo>
                  <a:lnTo>
                    <a:pt x="58038" y="802204"/>
                  </a:lnTo>
                  <a:close/>
                </a:path>
                <a:path w="103504" h="838200">
                  <a:moveTo>
                    <a:pt x="58038" y="0"/>
                  </a:moveTo>
                  <a:lnTo>
                    <a:pt x="45338" y="0"/>
                  </a:lnTo>
                  <a:lnTo>
                    <a:pt x="45338" y="802204"/>
                  </a:lnTo>
                  <a:lnTo>
                    <a:pt x="51688" y="813090"/>
                  </a:lnTo>
                  <a:lnTo>
                    <a:pt x="58038" y="8022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2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39" y="0"/>
                  </a:lnTo>
                  <a:lnTo>
                    <a:pt x="15392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49344" y="5063490"/>
            <a:ext cx="999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Modelo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del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Sistema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050" y="2736850"/>
            <a:ext cx="5697220" cy="1987550"/>
            <a:chOff x="146050" y="2736850"/>
            <a:chExt cx="5697220" cy="1987550"/>
          </a:xfrm>
        </p:grpSpPr>
        <p:sp>
          <p:nvSpPr>
            <p:cNvPr id="36" name="object 36"/>
            <p:cNvSpPr/>
            <p:nvPr/>
          </p:nvSpPr>
          <p:spPr>
            <a:xfrm>
              <a:off x="1624711" y="3886199"/>
              <a:ext cx="4218305" cy="838200"/>
            </a:xfrm>
            <a:custGeom>
              <a:avLst/>
              <a:gdLst/>
              <a:ahLst/>
              <a:cxnLst/>
              <a:rect l="l" t="t" r="r" b="b"/>
              <a:pathLst>
                <a:path w="4218305" h="838200">
                  <a:moveTo>
                    <a:pt x="103378" y="749554"/>
                  </a:moveTo>
                  <a:lnTo>
                    <a:pt x="102362" y="745744"/>
                  </a:lnTo>
                  <a:lnTo>
                    <a:pt x="96266" y="742188"/>
                  </a:lnTo>
                  <a:lnTo>
                    <a:pt x="92456" y="743204"/>
                  </a:lnTo>
                  <a:lnTo>
                    <a:pt x="58039" y="80220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802208"/>
                  </a:lnTo>
                  <a:lnTo>
                    <a:pt x="10909" y="743204"/>
                  </a:lnTo>
                  <a:lnTo>
                    <a:pt x="7112" y="742188"/>
                  </a:lnTo>
                  <a:lnTo>
                    <a:pt x="1003" y="745744"/>
                  </a:lnTo>
                  <a:lnTo>
                    <a:pt x="0" y="749554"/>
                  </a:lnTo>
                  <a:lnTo>
                    <a:pt x="51689" y="838200"/>
                  </a:lnTo>
                  <a:lnTo>
                    <a:pt x="59016" y="825627"/>
                  </a:lnTo>
                  <a:lnTo>
                    <a:pt x="103378" y="749554"/>
                  </a:lnTo>
                  <a:close/>
                </a:path>
                <a:path w="4218305" h="838200">
                  <a:moveTo>
                    <a:pt x="4218178" y="749554"/>
                  </a:moveTo>
                  <a:lnTo>
                    <a:pt x="4217162" y="745744"/>
                  </a:lnTo>
                  <a:lnTo>
                    <a:pt x="4211066" y="742188"/>
                  </a:lnTo>
                  <a:lnTo>
                    <a:pt x="4207256" y="743204"/>
                  </a:lnTo>
                  <a:lnTo>
                    <a:pt x="4172839" y="802208"/>
                  </a:lnTo>
                  <a:lnTo>
                    <a:pt x="4172839" y="0"/>
                  </a:lnTo>
                  <a:lnTo>
                    <a:pt x="4160139" y="0"/>
                  </a:lnTo>
                  <a:lnTo>
                    <a:pt x="4160139" y="802208"/>
                  </a:lnTo>
                  <a:lnTo>
                    <a:pt x="4125722" y="743204"/>
                  </a:lnTo>
                  <a:lnTo>
                    <a:pt x="4121912" y="742188"/>
                  </a:lnTo>
                  <a:lnTo>
                    <a:pt x="4115816" y="745744"/>
                  </a:lnTo>
                  <a:lnTo>
                    <a:pt x="4114800" y="749554"/>
                  </a:lnTo>
                  <a:lnTo>
                    <a:pt x="4166489" y="838200"/>
                  </a:lnTo>
                  <a:lnTo>
                    <a:pt x="4173817" y="825627"/>
                  </a:lnTo>
                  <a:lnTo>
                    <a:pt x="4218178" y="749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1704" y="2774949"/>
              <a:ext cx="1231900" cy="850900"/>
            </a:xfrm>
            <a:custGeom>
              <a:avLst/>
              <a:gdLst/>
              <a:ahLst/>
              <a:cxnLst/>
              <a:rect l="l" t="t" r="r" b="b"/>
              <a:pathLst>
                <a:path w="1231900" h="850900">
                  <a:moveTo>
                    <a:pt x="1231392" y="0"/>
                  </a:moveTo>
                  <a:lnTo>
                    <a:pt x="1199896" y="0"/>
                  </a:lnTo>
                  <a:lnTo>
                    <a:pt x="1199896" y="6350"/>
                  </a:lnTo>
                  <a:lnTo>
                    <a:pt x="1199896" y="12700"/>
                  </a:lnTo>
                  <a:lnTo>
                    <a:pt x="11998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231392" y="850900"/>
                  </a:lnTo>
                  <a:lnTo>
                    <a:pt x="1231392" y="838200"/>
                  </a:lnTo>
                  <a:lnTo>
                    <a:pt x="1231392" y="12700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400" y="274320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838200"/>
                  </a:moveTo>
                  <a:lnTo>
                    <a:pt x="1219200" y="838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8495" y="3028568"/>
            <a:ext cx="1207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Planificación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746250" y="2736850"/>
            <a:ext cx="1028700" cy="889000"/>
            <a:chOff x="1746250" y="2736850"/>
            <a:chExt cx="1028700" cy="889000"/>
          </a:xfrm>
        </p:grpSpPr>
        <p:sp>
          <p:nvSpPr>
            <p:cNvPr id="41" name="object 41"/>
            <p:cNvSpPr/>
            <p:nvPr/>
          </p:nvSpPr>
          <p:spPr>
            <a:xfrm>
              <a:off x="17719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526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7586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Obtención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89650" y="2736850"/>
            <a:ext cx="1181100" cy="889000"/>
            <a:chOff x="6089650" y="2736850"/>
            <a:chExt cx="1181100" cy="889000"/>
          </a:xfrm>
        </p:grpSpPr>
        <p:sp>
          <p:nvSpPr>
            <p:cNvPr id="45" name="object 45"/>
            <p:cNvSpPr/>
            <p:nvPr/>
          </p:nvSpPr>
          <p:spPr>
            <a:xfrm>
              <a:off x="6115304" y="2774949"/>
              <a:ext cx="1155700" cy="850900"/>
            </a:xfrm>
            <a:custGeom>
              <a:avLst/>
              <a:gdLst/>
              <a:ahLst/>
              <a:cxnLst/>
              <a:rect l="l" t="t" r="r" b="b"/>
              <a:pathLst>
                <a:path w="1155700" h="850900">
                  <a:moveTo>
                    <a:pt x="1155192" y="0"/>
                  </a:moveTo>
                  <a:lnTo>
                    <a:pt x="1123696" y="0"/>
                  </a:lnTo>
                  <a:lnTo>
                    <a:pt x="1123696" y="6350"/>
                  </a:lnTo>
                  <a:lnTo>
                    <a:pt x="1123696" y="12700"/>
                  </a:lnTo>
                  <a:lnTo>
                    <a:pt x="11236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155192" y="850900"/>
                  </a:lnTo>
                  <a:lnTo>
                    <a:pt x="1155192" y="838200"/>
                  </a:lnTo>
                  <a:lnTo>
                    <a:pt x="1155192" y="12700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6000" y="274320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0" y="838200"/>
                  </a:moveTo>
                  <a:lnTo>
                    <a:pt x="1143000" y="8382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102096" y="3028568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Verificación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22250" y="3157727"/>
            <a:ext cx="5875020" cy="2640330"/>
            <a:chOff x="222250" y="3157727"/>
            <a:chExt cx="5875020" cy="2640330"/>
          </a:xfrm>
        </p:grpSpPr>
        <p:sp>
          <p:nvSpPr>
            <p:cNvPr id="49" name="object 49"/>
            <p:cNvSpPr/>
            <p:nvPr/>
          </p:nvSpPr>
          <p:spPr>
            <a:xfrm>
              <a:off x="2743962" y="3157727"/>
              <a:ext cx="3352800" cy="86995"/>
            </a:xfrm>
            <a:custGeom>
              <a:avLst/>
              <a:gdLst/>
              <a:ahLst/>
              <a:cxnLst/>
              <a:rect l="l" t="t" r="r" b="b"/>
              <a:pathLst>
                <a:path w="3352800" h="86994">
                  <a:moveTo>
                    <a:pt x="304800" y="43434"/>
                  </a:moveTo>
                  <a:lnTo>
                    <a:pt x="275844" y="28956"/>
                  </a:lnTo>
                  <a:lnTo>
                    <a:pt x="217932" y="0"/>
                  </a:lnTo>
                  <a:lnTo>
                    <a:pt x="2179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217932" y="57912"/>
                  </a:lnTo>
                  <a:lnTo>
                    <a:pt x="217932" y="86868"/>
                  </a:lnTo>
                  <a:lnTo>
                    <a:pt x="275844" y="57912"/>
                  </a:lnTo>
                  <a:lnTo>
                    <a:pt x="304800" y="43434"/>
                  </a:lnTo>
                  <a:close/>
                </a:path>
                <a:path w="3352800" h="86994">
                  <a:moveTo>
                    <a:pt x="3352800" y="43434"/>
                  </a:moveTo>
                  <a:lnTo>
                    <a:pt x="3323844" y="28956"/>
                  </a:lnTo>
                  <a:lnTo>
                    <a:pt x="3265932" y="0"/>
                  </a:lnTo>
                  <a:lnTo>
                    <a:pt x="3265932" y="28956"/>
                  </a:lnTo>
                  <a:lnTo>
                    <a:pt x="2982468" y="28956"/>
                  </a:lnTo>
                  <a:lnTo>
                    <a:pt x="2982468" y="0"/>
                  </a:lnTo>
                  <a:lnTo>
                    <a:pt x="2895600" y="43434"/>
                  </a:lnTo>
                  <a:lnTo>
                    <a:pt x="2982468" y="86868"/>
                  </a:lnTo>
                  <a:lnTo>
                    <a:pt x="2982468" y="57912"/>
                  </a:lnTo>
                  <a:lnTo>
                    <a:pt x="3265932" y="57912"/>
                  </a:lnTo>
                  <a:lnTo>
                    <a:pt x="3265932" y="86868"/>
                  </a:lnTo>
                  <a:lnTo>
                    <a:pt x="3323844" y="57912"/>
                  </a:lnTo>
                  <a:lnTo>
                    <a:pt x="33528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8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86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0606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Visión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767710" y="3886200"/>
            <a:ext cx="103505" cy="838200"/>
          </a:xfrm>
          <a:custGeom>
            <a:avLst/>
            <a:gdLst/>
            <a:ahLst/>
            <a:cxnLst/>
            <a:rect l="l" t="t" r="r" b="b"/>
            <a:pathLst>
              <a:path w="103505" h="838200">
                <a:moveTo>
                  <a:pt x="7112" y="742188"/>
                </a:moveTo>
                <a:lnTo>
                  <a:pt x="1015" y="745744"/>
                </a:lnTo>
                <a:lnTo>
                  <a:pt x="0" y="749554"/>
                </a:lnTo>
                <a:lnTo>
                  <a:pt x="51688" y="838200"/>
                </a:lnTo>
                <a:lnTo>
                  <a:pt x="59020" y="825626"/>
                </a:lnTo>
                <a:lnTo>
                  <a:pt x="45338" y="825626"/>
                </a:lnTo>
                <a:lnTo>
                  <a:pt x="45338" y="802204"/>
                </a:lnTo>
                <a:lnTo>
                  <a:pt x="10921" y="743204"/>
                </a:lnTo>
                <a:lnTo>
                  <a:pt x="7112" y="742188"/>
                </a:lnTo>
                <a:close/>
              </a:path>
              <a:path w="103505" h="838200">
                <a:moveTo>
                  <a:pt x="45338" y="802204"/>
                </a:moveTo>
                <a:lnTo>
                  <a:pt x="45338" y="825626"/>
                </a:lnTo>
                <a:lnTo>
                  <a:pt x="58038" y="825626"/>
                </a:lnTo>
                <a:lnTo>
                  <a:pt x="58038" y="822451"/>
                </a:lnTo>
                <a:lnTo>
                  <a:pt x="46227" y="822451"/>
                </a:lnTo>
                <a:lnTo>
                  <a:pt x="51688" y="813090"/>
                </a:lnTo>
                <a:lnTo>
                  <a:pt x="45338" y="802204"/>
                </a:lnTo>
                <a:close/>
              </a:path>
              <a:path w="103505" h="838200">
                <a:moveTo>
                  <a:pt x="96265" y="742188"/>
                </a:moveTo>
                <a:lnTo>
                  <a:pt x="92456" y="743204"/>
                </a:lnTo>
                <a:lnTo>
                  <a:pt x="58038" y="802204"/>
                </a:lnTo>
                <a:lnTo>
                  <a:pt x="58038" y="825626"/>
                </a:lnTo>
                <a:lnTo>
                  <a:pt x="59020" y="825626"/>
                </a:lnTo>
                <a:lnTo>
                  <a:pt x="103377" y="749554"/>
                </a:lnTo>
                <a:lnTo>
                  <a:pt x="102362" y="745744"/>
                </a:lnTo>
                <a:lnTo>
                  <a:pt x="96265" y="742188"/>
                </a:lnTo>
                <a:close/>
              </a:path>
              <a:path w="103505" h="838200">
                <a:moveTo>
                  <a:pt x="51688" y="813090"/>
                </a:moveTo>
                <a:lnTo>
                  <a:pt x="46227" y="822451"/>
                </a:lnTo>
                <a:lnTo>
                  <a:pt x="57150" y="822451"/>
                </a:lnTo>
                <a:lnTo>
                  <a:pt x="51688" y="813090"/>
                </a:lnTo>
                <a:close/>
              </a:path>
              <a:path w="103505" h="838200">
                <a:moveTo>
                  <a:pt x="58038" y="802204"/>
                </a:moveTo>
                <a:lnTo>
                  <a:pt x="51688" y="813090"/>
                </a:lnTo>
                <a:lnTo>
                  <a:pt x="57150" y="822451"/>
                </a:lnTo>
                <a:lnTo>
                  <a:pt x="58038" y="822451"/>
                </a:lnTo>
                <a:lnTo>
                  <a:pt x="58038" y="802204"/>
                </a:lnTo>
                <a:close/>
              </a:path>
              <a:path w="103505" h="838200">
                <a:moveTo>
                  <a:pt x="58038" y="0"/>
                </a:moveTo>
                <a:lnTo>
                  <a:pt x="45338" y="0"/>
                </a:lnTo>
                <a:lnTo>
                  <a:pt x="45338" y="802204"/>
                </a:lnTo>
                <a:lnTo>
                  <a:pt x="51688" y="813090"/>
                </a:lnTo>
                <a:lnTo>
                  <a:pt x="58038" y="802204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644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Validación</a:t>
            </a:r>
            <a:r>
              <a:rPr sz="4400" spc="-30" dirty="0"/>
              <a:t> </a:t>
            </a:r>
            <a:r>
              <a:rPr sz="4400" dirty="0"/>
              <a:t>de</a:t>
            </a:r>
            <a:r>
              <a:rPr sz="4400" spc="-30" dirty="0"/>
              <a:t> </a:t>
            </a:r>
            <a:r>
              <a:rPr sz="4400" spc="-5" dirty="0"/>
              <a:t>Requisitos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1395424"/>
            <a:ext cx="7719695" cy="443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20495" indent="-342900" algn="just">
              <a:lnSpc>
                <a:spcPct val="100000"/>
              </a:lnSpc>
              <a:spcBef>
                <a:spcPts val="95"/>
              </a:spcBef>
              <a:buClr>
                <a:srgbClr val="62A437"/>
              </a:buClr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Proceso </a:t>
            </a:r>
            <a:r>
              <a:rPr sz="2800" dirty="0">
                <a:latin typeface="Arial MT"/>
                <a:cs typeface="Arial MT"/>
              </a:rPr>
              <a:t>por el cual </a:t>
            </a:r>
            <a:r>
              <a:rPr sz="2800" spc="-5" dirty="0">
                <a:latin typeface="Arial MT"/>
                <a:cs typeface="Arial MT"/>
              </a:rPr>
              <a:t>se </a:t>
            </a:r>
            <a:r>
              <a:rPr sz="2800" dirty="0">
                <a:latin typeface="Arial MT"/>
                <a:cs typeface="Arial MT"/>
              </a:rPr>
              <a:t>determina </a:t>
            </a:r>
            <a:r>
              <a:rPr sz="2800" spc="-5" dirty="0">
                <a:latin typeface="Arial MT"/>
                <a:cs typeface="Arial MT"/>
              </a:rPr>
              <a:t>si la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especificación </a:t>
            </a:r>
            <a:r>
              <a:rPr sz="2800" spc="-5" dirty="0">
                <a:latin typeface="Arial MT"/>
                <a:cs typeface="Arial MT"/>
              </a:rPr>
              <a:t>es </a:t>
            </a:r>
            <a:r>
              <a:rPr sz="2800" dirty="0">
                <a:latin typeface="Arial MT"/>
                <a:cs typeface="Arial MT"/>
              </a:rPr>
              <a:t>consistente </a:t>
            </a:r>
            <a:r>
              <a:rPr sz="2800" spc="-5" dirty="0">
                <a:latin typeface="Arial MT"/>
                <a:cs typeface="Arial MT"/>
              </a:rPr>
              <a:t>con las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necesidades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cliente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2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verifica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requisitos:</a:t>
            </a:r>
            <a:endParaRPr sz="2800">
              <a:latin typeface="Arial MT"/>
              <a:cs typeface="Arial MT"/>
            </a:endParaRPr>
          </a:p>
          <a:p>
            <a:pPr marL="756285" marR="600710" lvl="1" indent="-287020">
              <a:lnSpc>
                <a:spcPct val="80000"/>
              </a:lnSpc>
              <a:spcBef>
                <a:spcPts val="63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600" spc="-25" dirty="0">
                <a:latin typeface="Arial MT"/>
                <a:cs typeface="Arial MT"/>
              </a:rPr>
              <a:t>Validez: </a:t>
            </a:r>
            <a:r>
              <a:rPr sz="2600" dirty="0">
                <a:latin typeface="Arial MT"/>
                <a:cs typeface="Arial MT"/>
              </a:rPr>
              <a:t>que el usuario valide qué es lo que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quiere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spcBef>
                <a:spcPts val="242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Planificar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quién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(qué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stakeholder)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validar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qué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artefacto cómo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(técnica).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Ejecutar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Registrar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– Reporte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validación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/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Firma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612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Validación </a:t>
            </a:r>
            <a:r>
              <a:rPr sz="4400" spc="-10" dirty="0"/>
              <a:t>de</a:t>
            </a:r>
            <a:r>
              <a:rPr sz="4400" spc="-25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23486"/>
            <a:ext cx="7910830" cy="47656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Técnicas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Validación: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Manuales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Lectura, Referencias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cruzadas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Manuales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Instancias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validación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formal: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Entrevistas,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Revisiones.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Listas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Comprobación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Modelos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Manuales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verificar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funciones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relaciones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Escenarios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Generación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Prueba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Pruebas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Matemáticas: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 usó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 lenguaje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formal,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ejemplo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7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Automatizadas</a:t>
            </a:r>
            <a:endParaRPr sz="2000">
              <a:latin typeface="Arial MT"/>
              <a:cs typeface="Arial MT"/>
            </a:endParaRPr>
          </a:p>
          <a:p>
            <a:pPr marL="1155700" marR="210185" lvl="2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Referencias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cruzadas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automáticas: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requisitos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expresan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formalmente,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herramientas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CASE </a:t>
            </a:r>
            <a:r>
              <a:rPr sz="1800" spc="-5" dirty="0">
                <a:latin typeface="Arial MT"/>
                <a:cs typeface="Arial MT"/>
              </a:rPr>
              <a:t>verifican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consistencia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Ejecución 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Modelos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Construcción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Prototipos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177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Revisión</a:t>
            </a:r>
            <a:r>
              <a:rPr sz="4400" spc="-15" dirty="0"/>
              <a:t> </a:t>
            </a:r>
            <a:r>
              <a:rPr sz="4400" dirty="0"/>
              <a:t>de</a:t>
            </a:r>
            <a:r>
              <a:rPr sz="4400" spc="-15" dirty="0"/>
              <a:t> </a:t>
            </a:r>
            <a:r>
              <a:rPr sz="4400" spc="-5" dirty="0"/>
              <a:t>Requisitos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Proceso</a:t>
            </a:r>
            <a:r>
              <a:rPr spc="-40" dirty="0"/>
              <a:t> </a:t>
            </a:r>
            <a:r>
              <a:rPr dirty="0"/>
              <a:t>manual.</a:t>
            </a:r>
            <a:r>
              <a:rPr spc="-20" dirty="0"/>
              <a:t> </a:t>
            </a:r>
            <a:r>
              <a:rPr dirty="0"/>
              <a:t>Se</a:t>
            </a:r>
            <a:r>
              <a:rPr spc="-10" dirty="0"/>
              <a:t> </a:t>
            </a:r>
            <a:r>
              <a:rPr dirty="0"/>
              <a:t>revisa</a:t>
            </a:r>
            <a:r>
              <a:rPr spc="-20" dirty="0"/>
              <a:t> </a:t>
            </a:r>
            <a:r>
              <a:rPr dirty="0"/>
              <a:t>el</a:t>
            </a:r>
            <a:r>
              <a:rPr spc="5" dirty="0"/>
              <a:t> </a:t>
            </a:r>
            <a:r>
              <a:rPr dirty="0"/>
              <a:t>documento</a:t>
            </a:r>
            <a:r>
              <a:rPr spc="-55" dirty="0"/>
              <a:t> </a:t>
            </a:r>
            <a:r>
              <a:rPr dirty="0"/>
              <a:t>de requisitos</a:t>
            </a:r>
            <a:r>
              <a:rPr spc="-35" dirty="0"/>
              <a:t> </a:t>
            </a:r>
            <a:r>
              <a:rPr dirty="0"/>
              <a:t>buscando</a:t>
            </a:r>
          </a:p>
          <a:p>
            <a:pPr marL="355600">
              <a:lnSpc>
                <a:spcPts val="2160"/>
              </a:lnSpc>
            </a:pPr>
            <a:r>
              <a:rPr dirty="0"/>
              <a:t>anomalías</a:t>
            </a:r>
            <a:r>
              <a:rPr spc="-45" dirty="0"/>
              <a:t> </a:t>
            </a:r>
            <a:r>
              <a:rPr dirty="0"/>
              <a:t>y</a:t>
            </a:r>
            <a:r>
              <a:rPr spc="-25" dirty="0"/>
              <a:t> </a:t>
            </a:r>
            <a:r>
              <a:rPr dirty="0"/>
              <a:t>omisiones:</a:t>
            </a: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Revisiones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informales: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discusión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informal</a:t>
            </a:r>
            <a:endParaRPr sz="1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3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Revisiones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formales: </a:t>
            </a:r>
            <a:r>
              <a:rPr sz="1800" dirty="0">
                <a:latin typeface="Arial MT"/>
                <a:cs typeface="Arial MT"/>
              </a:rPr>
              <a:t>se </a:t>
            </a:r>
            <a:r>
              <a:rPr sz="1800" spc="-5" dirty="0">
                <a:latin typeface="Arial MT"/>
                <a:cs typeface="Arial MT"/>
              </a:rPr>
              <a:t>hace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“recorrida”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 cliente,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explicando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implicancias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cada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requisito.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ts val="2390"/>
              </a:lnSpc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Participan</a:t>
            </a:r>
            <a:r>
              <a:rPr spc="-65" dirty="0"/>
              <a:t> </a:t>
            </a:r>
            <a:r>
              <a:rPr dirty="0"/>
              <a:t>representantes:</a:t>
            </a:r>
          </a:p>
          <a:p>
            <a:pPr marL="756285" marR="194310" lvl="1" indent="-287020">
              <a:lnSpc>
                <a:spcPct val="80000"/>
              </a:lnSpc>
              <a:spcBef>
                <a:spcPts val="4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cliente: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operadores,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quienes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realicen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entradas,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utilicen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salidas,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gerentes</a:t>
            </a:r>
            <a:endParaRPr sz="1800">
              <a:latin typeface="Arial MT"/>
              <a:cs typeface="Arial MT"/>
            </a:endParaRPr>
          </a:p>
          <a:p>
            <a:pPr marL="756285" marR="5715" lvl="1" indent="-287020">
              <a:lnSpc>
                <a:spcPct val="80000"/>
              </a:lnSpc>
              <a:spcBef>
                <a:spcPts val="43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equipo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desarrollo: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analistas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requisitos,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diseñadores,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encargados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pruebas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gestión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configuración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ts val="2390"/>
              </a:lnSpc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/>
              <a:t>Incluye: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790" y="4252721"/>
            <a:ext cx="718248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revisar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objetivos del</a:t>
            </a:r>
            <a:r>
              <a:rPr sz="1800" dirty="0">
                <a:latin typeface="Arial MT"/>
                <a:cs typeface="Arial MT"/>
              </a:rPr>
              <a:t> sistema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evaluar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alineamiento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requisitos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 los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objetivos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(necesidad)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revisar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 ambiente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operación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las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interfaces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otros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sistemas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funciones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completas,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restricciones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realistas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evaluar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riesgos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considerar: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295" y="5900420"/>
            <a:ext cx="63836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935" algn="l"/>
              </a:tabLst>
            </a:pPr>
            <a:r>
              <a:rPr sz="1600" spc="-5" dirty="0">
                <a:latin typeface="Arial MT"/>
                <a:cs typeface="Arial MT"/>
              </a:rPr>
              <a:t>pruebas del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sistema</a:t>
            </a:r>
            <a:endParaRPr sz="16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har char="•"/>
              <a:tabLst>
                <a:tab pos="240665" algn="l"/>
                <a:tab pos="241935" algn="l"/>
              </a:tabLst>
            </a:pPr>
            <a:r>
              <a:rPr sz="1600" spc="-5" dirty="0">
                <a:latin typeface="Arial MT"/>
                <a:cs typeface="Arial MT"/>
              </a:rPr>
              <a:t>cambios 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requisitos 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 proyecto,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verificación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validación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0" y="5105400"/>
            <a:ext cx="3124200" cy="1082040"/>
          </a:xfrm>
          <a:prstGeom prst="rect">
            <a:avLst/>
          </a:prstGeom>
          <a:ln w="12192">
            <a:solidFill>
              <a:srgbClr val="CC0099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 marR="217804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solidFill>
                  <a:srgbClr val="CC0099"/>
                </a:solidFill>
                <a:latin typeface="Tahoma"/>
                <a:cs typeface="Tahoma"/>
              </a:rPr>
              <a:t>¿Cómo</a:t>
            </a:r>
            <a:r>
              <a:rPr sz="1600" spc="2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C0099"/>
                </a:solidFill>
                <a:latin typeface="Tahoma"/>
                <a:cs typeface="Tahoma"/>
              </a:rPr>
              <a:t>asegurar</a:t>
            </a:r>
            <a:r>
              <a:rPr sz="1600" spc="-1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C0099"/>
                </a:solidFill>
                <a:latin typeface="Tahoma"/>
                <a:cs typeface="Tahoma"/>
              </a:rPr>
              <a:t>que</a:t>
            </a:r>
            <a:r>
              <a:rPr sz="1600" spc="-1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C0099"/>
                </a:solidFill>
                <a:latin typeface="Tahoma"/>
                <a:cs typeface="Tahoma"/>
              </a:rPr>
              <a:t>la </a:t>
            </a:r>
            <a:r>
              <a:rPr sz="1600" spc="-10" dirty="0">
                <a:solidFill>
                  <a:srgbClr val="CC0099"/>
                </a:solidFill>
                <a:latin typeface="Tahoma"/>
                <a:cs typeface="Tahoma"/>
              </a:rPr>
              <a:t>reunión </a:t>
            </a:r>
            <a:r>
              <a:rPr sz="1600" spc="-484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C0099"/>
                </a:solidFill>
                <a:latin typeface="Tahoma"/>
                <a:cs typeface="Tahoma"/>
              </a:rPr>
              <a:t>es</a:t>
            </a:r>
            <a:r>
              <a:rPr sz="1600" spc="-1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CC0099"/>
                </a:solidFill>
                <a:latin typeface="Tahoma"/>
                <a:cs typeface="Tahoma"/>
              </a:rPr>
              <a:t>efectiva?</a:t>
            </a:r>
            <a:r>
              <a:rPr sz="1600" spc="1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C0099"/>
                </a:solidFill>
                <a:latin typeface="Tahoma"/>
                <a:cs typeface="Tahoma"/>
              </a:rPr>
              <a:t>Moderador, </a:t>
            </a:r>
            <a:r>
              <a:rPr sz="160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CC0099"/>
                </a:solidFill>
                <a:latin typeface="Tahoma"/>
                <a:cs typeface="Tahoma"/>
              </a:rPr>
              <a:t>secretario</a:t>
            </a:r>
            <a:r>
              <a:rPr sz="1600" spc="1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C0099"/>
                </a:solidFill>
                <a:latin typeface="Tahoma"/>
                <a:cs typeface="Tahoma"/>
              </a:rPr>
              <a:t>y </a:t>
            </a:r>
            <a:r>
              <a:rPr sz="1600" spc="-10" dirty="0">
                <a:solidFill>
                  <a:srgbClr val="CC0099"/>
                </a:solidFill>
                <a:latin typeface="Tahoma"/>
                <a:cs typeface="Tahoma"/>
              </a:rPr>
              <a:t>responsables</a:t>
            </a:r>
            <a:r>
              <a:rPr sz="1600" spc="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C0099"/>
                </a:solidFill>
                <a:latin typeface="Tahoma"/>
                <a:cs typeface="Tahoma"/>
              </a:rPr>
              <a:t>por</a:t>
            </a:r>
            <a:endParaRPr sz="160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</a:pPr>
            <a:r>
              <a:rPr sz="1600" spc="-5" dirty="0">
                <a:solidFill>
                  <a:srgbClr val="CC0099"/>
                </a:solidFill>
                <a:latin typeface="Tahoma"/>
                <a:cs typeface="Tahoma"/>
              </a:rPr>
              <a:t>acciones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019800"/>
            <a:ext cx="8763000" cy="367665"/>
          </a:xfrm>
          <a:custGeom>
            <a:avLst/>
            <a:gdLst/>
            <a:ahLst/>
            <a:cxnLst/>
            <a:rect l="l" t="t" r="r" b="b"/>
            <a:pathLst>
              <a:path w="8763000" h="367664">
                <a:moveTo>
                  <a:pt x="8763000" y="0"/>
                </a:moveTo>
                <a:lnTo>
                  <a:pt x="0" y="0"/>
                </a:lnTo>
                <a:lnTo>
                  <a:pt x="0" y="367284"/>
                </a:lnTo>
                <a:lnTo>
                  <a:pt x="8763000" y="367284"/>
                </a:lnTo>
                <a:lnTo>
                  <a:pt x="876300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00220" y="6052820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SCM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490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Ingeniería</a:t>
            </a:r>
            <a:r>
              <a:rPr sz="4400" spc="-30" dirty="0"/>
              <a:t> </a:t>
            </a:r>
            <a:r>
              <a:rPr sz="4400" dirty="0"/>
              <a:t>de</a:t>
            </a:r>
            <a:r>
              <a:rPr sz="4400" spc="-25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200400" y="1499616"/>
            <a:ext cx="2615565" cy="367665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Ingeniería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Requisitos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495" y="2468879"/>
            <a:ext cx="2723515" cy="365760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Proceso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los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Requisitos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0450" y="3498850"/>
            <a:ext cx="800100" cy="584200"/>
            <a:chOff x="1060450" y="3498850"/>
            <a:chExt cx="800100" cy="584200"/>
          </a:xfrm>
        </p:grpSpPr>
        <p:sp>
          <p:nvSpPr>
            <p:cNvPr id="8" name="object 8"/>
            <p:cNvSpPr/>
            <p:nvPr/>
          </p:nvSpPr>
          <p:spPr>
            <a:xfrm>
              <a:off x="1086104" y="3536949"/>
              <a:ext cx="774700" cy="546100"/>
            </a:xfrm>
            <a:custGeom>
              <a:avLst/>
              <a:gdLst/>
              <a:ahLst/>
              <a:cxnLst/>
              <a:rect l="l" t="t" r="r" b="b"/>
              <a:pathLst>
                <a:path w="774700" h="5461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01650"/>
                  </a:lnTo>
                  <a:lnTo>
                    <a:pt x="12192" y="501650"/>
                  </a:lnTo>
                  <a:lnTo>
                    <a:pt x="6096" y="501650"/>
                  </a:lnTo>
                  <a:lnTo>
                    <a:pt x="0" y="501650"/>
                  </a:lnTo>
                  <a:lnTo>
                    <a:pt x="0" y="533400"/>
                  </a:lnTo>
                  <a:lnTo>
                    <a:pt x="0" y="546100"/>
                  </a:lnTo>
                  <a:lnTo>
                    <a:pt x="774192" y="546100"/>
                  </a:lnTo>
                  <a:lnTo>
                    <a:pt x="774192" y="53340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800" y="3505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72896" y="3683889"/>
            <a:ext cx="749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Obtención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51050" y="3498850"/>
            <a:ext cx="800100" cy="609600"/>
            <a:chOff x="2051050" y="3498850"/>
            <a:chExt cx="800100" cy="609600"/>
          </a:xfrm>
        </p:grpSpPr>
        <p:sp>
          <p:nvSpPr>
            <p:cNvPr id="12" name="object 12"/>
            <p:cNvSpPr/>
            <p:nvPr/>
          </p:nvSpPr>
          <p:spPr>
            <a:xfrm>
              <a:off x="2076704" y="3536949"/>
              <a:ext cx="774700" cy="571500"/>
            </a:xfrm>
            <a:custGeom>
              <a:avLst/>
              <a:gdLst/>
              <a:ahLst/>
              <a:cxnLst/>
              <a:rect l="l" t="t" r="r" b="b"/>
              <a:pathLst>
                <a:path w="774700" h="5715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774192" y="571500"/>
                  </a:lnTo>
                  <a:lnTo>
                    <a:pt x="774192" y="56007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7400" y="3505200"/>
              <a:ext cx="762000" cy="559435"/>
            </a:xfrm>
            <a:custGeom>
              <a:avLst/>
              <a:gdLst/>
              <a:ahLst/>
              <a:cxnLst/>
              <a:rect l="l" t="t" r="r" b="b"/>
              <a:pathLst>
                <a:path w="762000" h="559435">
                  <a:moveTo>
                    <a:pt x="0" y="559307"/>
                  </a:moveTo>
                  <a:lnTo>
                    <a:pt x="762000" y="55930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19705" y="3696715"/>
            <a:ext cx="4387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Análisis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99050" y="3498850"/>
            <a:ext cx="800100" cy="660400"/>
            <a:chOff x="5099050" y="3498850"/>
            <a:chExt cx="800100" cy="660400"/>
          </a:xfrm>
        </p:grpSpPr>
        <p:sp>
          <p:nvSpPr>
            <p:cNvPr id="16" name="object 16"/>
            <p:cNvSpPr/>
            <p:nvPr/>
          </p:nvSpPr>
          <p:spPr>
            <a:xfrm>
              <a:off x="5124704" y="3536949"/>
              <a:ext cx="774700" cy="622300"/>
            </a:xfrm>
            <a:custGeom>
              <a:avLst/>
              <a:gdLst/>
              <a:ahLst/>
              <a:cxnLst/>
              <a:rect l="l" t="t" r="r" b="b"/>
              <a:pathLst>
                <a:path w="774700" h="6223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77850"/>
                  </a:lnTo>
                  <a:lnTo>
                    <a:pt x="12192" y="577850"/>
                  </a:lnTo>
                  <a:lnTo>
                    <a:pt x="6096" y="577850"/>
                  </a:lnTo>
                  <a:lnTo>
                    <a:pt x="0" y="577850"/>
                  </a:lnTo>
                  <a:lnTo>
                    <a:pt x="0" y="609600"/>
                  </a:lnTo>
                  <a:lnTo>
                    <a:pt x="0" y="622300"/>
                  </a:lnTo>
                  <a:lnTo>
                    <a:pt x="774192" y="622300"/>
                  </a:lnTo>
                  <a:lnTo>
                    <a:pt x="774192" y="60960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5400" y="3505200"/>
              <a:ext cx="762000" cy="609600"/>
            </a:xfrm>
            <a:custGeom>
              <a:avLst/>
              <a:gdLst/>
              <a:ahLst/>
              <a:cxnLst/>
              <a:rect l="l" t="t" r="r" b="b"/>
              <a:pathLst>
                <a:path w="762000" h="609600">
                  <a:moveTo>
                    <a:pt x="0" y="609600"/>
                  </a:moveTo>
                  <a:lnTo>
                    <a:pt x="762000" y="609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11496" y="3721989"/>
            <a:ext cx="749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Validación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850" y="2881376"/>
            <a:ext cx="6047105" cy="1544955"/>
            <a:chOff x="69850" y="2881376"/>
            <a:chExt cx="6047105" cy="1544955"/>
          </a:xfrm>
        </p:grpSpPr>
        <p:sp>
          <p:nvSpPr>
            <p:cNvPr id="20" name="object 20"/>
            <p:cNvSpPr/>
            <p:nvPr/>
          </p:nvSpPr>
          <p:spPr>
            <a:xfrm>
              <a:off x="1829561" y="3771900"/>
              <a:ext cx="325120" cy="78105"/>
            </a:xfrm>
            <a:custGeom>
              <a:avLst/>
              <a:gdLst/>
              <a:ahLst/>
              <a:cxnLst/>
              <a:rect l="l" t="t" r="r" b="b"/>
              <a:pathLst>
                <a:path w="325119" h="78104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6"/>
                  </a:lnTo>
                  <a:lnTo>
                    <a:pt x="64769" y="51816"/>
                  </a:lnTo>
                  <a:lnTo>
                    <a:pt x="64769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325119" h="78104">
                  <a:moveTo>
                    <a:pt x="246887" y="0"/>
                  </a:moveTo>
                  <a:lnTo>
                    <a:pt x="246887" y="77724"/>
                  </a:lnTo>
                  <a:lnTo>
                    <a:pt x="298703" y="51816"/>
                  </a:lnTo>
                  <a:lnTo>
                    <a:pt x="259842" y="51816"/>
                  </a:lnTo>
                  <a:lnTo>
                    <a:pt x="259842" y="25907"/>
                  </a:lnTo>
                  <a:lnTo>
                    <a:pt x="298703" y="25907"/>
                  </a:lnTo>
                  <a:lnTo>
                    <a:pt x="246887" y="0"/>
                  </a:lnTo>
                  <a:close/>
                </a:path>
                <a:path w="325119" h="78104">
                  <a:moveTo>
                    <a:pt x="77724" y="25907"/>
                  </a:moveTo>
                  <a:lnTo>
                    <a:pt x="64769" y="25907"/>
                  </a:lnTo>
                  <a:lnTo>
                    <a:pt x="64769" y="51816"/>
                  </a:lnTo>
                  <a:lnTo>
                    <a:pt x="77724" y="51816"/>
                  </a:lnTo>
                  <a:lnTo>
                    <a:pt x="77724" y="25907"/>
                  </a:lnTo>
                  <a:close/>
                </a:path>
                <a:path w="325119" h="78104">
                  <a:moveTo>
                    <a:pt x="246887" y="25907"/>
                  </a:moveTo>
                  <a:lnTo>
                    <a:pt x="77724" y="25907"/>
                  </a:lnTo>
                  <a:lnTo>
                    <a:pt x="77724" y="51816"/>
                  </a:lnTo>
                  <a:lnTo>
                    <a:pt x="246887" y="51816"/>
                  </a:lnTo>
                  <a:lnTo>
                    <a:pt x="246887" y="25907"/>
                  </a:lnTo>
                  <a:close/>
                </a:path>
                <a:path w="325119" h="78104">
                  <a:moveTo>
                    <a:pt x="298703" y="25907"/>
                  </a:moveTo>
                  <a:lnTo>
                    <a:pt x="259842" y="25907"/>
                  </a:lnTo>
                  <a:lnTo>
                    <a:pt x="259842" y="51816"/>
                  </a:lnTo>
                  <a:lnTo>
                    <a:pt x="298703" y="51816"/>
                  </a:lnTo>
                  <a:lnTo>
                    <a:pt x="324612" y="38862"/>
                  </a:lnTo>
                  <a:lnTo>
                    <a:pt x="298703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600" y="3276600"/>
              <a:ext cx="2819400" cy="1057910"/>
            </a:xfrm>
            <a:custGeom>
              <a:avLst/>
              <a:gdLst/>
              <a:ahLst/>
              <a:cxnLst/>
              <a:rect l="l" t="t" r="r" b="b"/>
              <a:pathLst>
                <a:path w="2819400" h="1057910">
                  <a:moveTo>
                    <a:pt x="0" y="1057656"/>
                  </a:moveTo>
                  <a:lnTo>
                    <a:pt x="2819400" y="1057656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105765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1361" y="3771900"/>
              <a:ext cx="304800" cy="78105"/>
            </a:xfrm>
            <a:custGeom>
              <a:avLst/>
              <a:gdLst/>
              <a:ahLst/>
              <a:cxnLst/>
              <a:rect l="l" t="t" r="r" b="b"/>
              <a:pathLst>
                <a:path w="304800" h="78104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6"/>
                  </a:lnTo>
                  <a:lnTo>
                    <a:pt x="64770" y="51816"/>
                  </a:lnTo>
                  <a:lnTo>
                    <a:pt x="6477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304800" h="78104">
                  <a:moveTo>
                    <a:pt x="227075" y="0"/>
                  </a:moveTo>
                  <a:lnTo>
                    <a:pt x="227075" y="77724"/>
                  </a:lnTo>
                  <a:lnTo>
                    <a:pt x="278891" y="51816"/>
                  </a:lnTo>
                  <a:lnTo>
                    <a:pt x="240029" y="51816"/>
                  </a:lnTo>
                  <a:lnTo>
                    <a:pt x="240029" y="25907"/>
                  </a:lnTo>
                  <a:lnTo>
                    <a:pt x="278891" y="25907"/>
                  </a:lnTo>
                  <a:lnTo>
                    <a:pt x="227075" y="0"/>
                  </a:lnTo>
                  <a:close/>
                </a:path>
                <a:path w="304800" h="78104">
                  <a:moveTo>
                    <a:pt x="77724" y="25907"/>
                  </a:moveTo>
                  <a:lnTo>
                    <a:pt x="64770" y="25907"/>
                  </a:lnTo>
                  <a:lnTo>
                    <a:pt x="64770" y="51816"/>
                  </a:lnTo>
                  <a:lnTo>
                    <a:pt x="77724" y="51816"/>
                  </a:lnTo>
                  <a:lnTo>
                    <a:pt x="77724" y="25907"/>
                  </a:lnTo>
                  <a:close/>
                </a:path>
                <a:path w="304800" h="78104">
                  <a:moveTo>
                    <a:pt x="227075" y="25907"/>
                  </a:moveTo>
                  <a:lnTo>
                    <a:pt x="77724" y="25907"/>
                  </a:lnTo>
                  <a:lnTo>
                    <a:pt x="77724" y="51816"/>
                  </a:lnTo>
                  <a:lnTo>
                    <a:pt x="227075" y="51816"/>
                  </a:lnTo>
                  <a:lnTo>
                    <a:pt x="227075" y="25907"/>
                  </a:lnTo>
                  <a:close/>
                </a:path>
                <a:path w="304800" h="78104">
                  <a:moveTo>
                    <a:pt x="278891" y="25907"/>
                  </a:moveTo>
                  <a:lnTo>
                    <a:pt x="240029" y="25907"/>
                  </a:lnTo>
                  <a:lnTo>
                    <a:pt x="240029" y="51816"/>
                  </a:lnTo>
                  <a:lnTo>
                    <a:pt x="278891" y="51816"/>
                  </a:lnTo>
                  <a:lnTo>
                    <a:pt x="304800" y="38862"/>
                  </a:lnTo>
                  <a:lnTo>
                    <a:pt x="278891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200" y="2887726"/>
              <a:ext cx="5867400" cy="1532255"/>
            </a:xfrm>
            <a:custGeom>
              <a:avLst/>
              <a:gdLst/>
              <a:ahLst/>
              <a:cxnLst/>
              <a:rect l="l" t="t" r="r" b="b"/>
              <a:pathLst>
                <a:path w="5867400" h="1532254">
                  <a:moveTo>
                    <a:pt x="0" y="236474"/>
                  </a:moveTo>
                  <a:lnTo>
                    <a:pt x="977900" y="236474"/>
                  </a:lnTo>
                  <a:lnTo>
                    <a:pt x="1674876" y="0"/>
                  </a:lnTo>
                  <a:lnTo>
                    <a:pt x="2444750" y="236474"/>
                  </a:lnTo>
                  <a:lnTo>
                    <a:pt x="5867400" y="236474"/>
                  </a:lnTo>
                  <a:lnTo>
                    <a:pt x="5867400" y="452374"/>
                  </a:lnTo>
                  <a:lnTo>
                    <a:pt x="5867400" y="776224"/>
                  </a:lnTo>
                  <a:lnTo>
                    <a:pt x="5867400" y="1531874"/>
                  </a:lnTo>
                  <a:lnTo>
                    <a:pt x="2444750" y="1531874"/>
                  </a:lnTo>
                  <a:lnTo>
                    <a:pt x="977900" y="1531874"/>
                  </a:lnTo>
                  <a:lnTo>
                    <a:pt x="0" y="1531874"/>
                  </a:lnTo>
                  <a:lnTo>
                    <a:pt x="0" y="776224"/>
                  </a:lnTo>
                  <a:lnTo>
                    <a:pt x="0" y="452374"/>
                  </a:lnTo>
                  <a:lnTo>
                    <a:pt x="0" y="2364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161" y="3771900"/>
              <a:ext cx="248412" cy="7772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224271" y="2490216"/>
            <a:ext cx="3424554" cy="367665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Administración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los </a:t>
            </a:r>
            <a:r>
              <a:rPr sz="1800" spc="-10" dirty="0">
                <a:latin typeface="Tahoma"/>
                <a:cs typeface="Tahoma"/>
              </a:rPr>
              <a:t>Requisitos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71800" y="19050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524000" y="0"/>
                </a:moveTo>
                <a:lnTo>
                  <a:pt x="0" y="533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00" y="1905000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0"/>
                </a:moveTo>
                <a:lnTo>
                  <a:pt x="1066800" y="533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90533" y="3005454"/>
            <a:ext cx="514350" cy="1267460"/>
          </a:xfrm>
          <a:prstGeom prst="rect">
            <a:avLst/>
          </a:prstGeom>
        </p:spPr>
        <p:txBody>
          <a:bodyPr vert="vert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Línea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Base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82561" y="4991100"/>
            <a:ext cx="609600" cy="78105"/>
          </a:xfrm>
          <a:custGeom>
            <a:avLst/>
            <a:gdLst/>
            <a:ahLst/>
            <a:cxnLst/>
            <a:rect l="l" t="t" r="r" b="b"/>
            <a:pathLst>
              <a:path w="609600" h="78104">
                <a:moveTo>
                  <a:pt x="531876" y="0"/>
                </a:moveTo>
                <a:lnTo>
                  <a:pt x="531876" y="77724"/>
                </a:lnTo>
                <a:lnTo>
                  <a:pt x="583692" y="51816"/>
                </a:lnTo>
                <a:lnTo>
                  <a:pt x="544830" y="51816"/>
                </a:lnTo>
                <a:lnTo>
                  <a:pt x="544830" y="25907"/>
                </a:lnTo>
                <a:lnTo>
                  <a:pt x="583692" y="25907"/>
                </a:lnTo>
                <a:lnTo>
                  <a:pt x="531876" y="0"/>
                </a:lnTo>
                <a:close/>
              </a:path>
              <a:path w="609600" h="78104">
                <a:moveTo>
                  <a:pt x="531876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531876" y="51816"/>
                </a:lnTo>
                <a:lnTo>
                  <a:pt x="531876" y="25907"/>
                </a:lnTo>
                <a:close/>
              </a:path>
              <a:path w="609600" h="78104">
                <a:moveTo>
                  <a:pt x="583692" y="25907"/>
                </a:moveTo>
                <a:lnTo>
                  <a:pt x="544830" y="25907"/>
                </a:lnTo>
                <a:lnTo>
                  <a:pt x="544830" y="51816"/>
                </a:lnTo>
                <a:lnTo>
                  <a:pt x="583692" y="51816"/>
                </a:lnTo>
                <a:lnTo>
                  <a:pt x="609600" y="38862"/>
                </a:lnTo>
                <a:lnTo>
                  <a:pt x="583692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04609" y="5139690"/>
            <a:ext cx="9950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Línea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base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actual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82561" y="4762500"/>
            <a:ext cx="609600" cy="78105"/>
          </a:xfrm>
          <a:custGeom>
            <a:avLst/>
            <a:gdLst/>
            <a:ahLst/>
            <a:cxnLst/>
            <a:rect l="l" t="t" r="r" b="b"/>
            <a:pathLst>
              <a:path w="609600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609600" h="78104">
                <a:moveTo>
                  <a:pt x="77724" y="25907"/>
                </a:moveTo>
                <a:lnTo>
                  <a:pt x="64770" y="25907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7"/>
                </a:lnTo>
                <a:close/>
              </a:path>
              <a:path w="609600" h="78104">
                <a:moveTo>
                  <a:pt x="609600" y="25907"/>
                </a:moveTo>
                <a:lnTo>
                  <a:pt x="77724" y="25907"/>
                </a:lnTo>
                <a:lnTo>
                  <a:pt x="77724" y="51816"/>
                </a:lnTo>
                <a:lnTo>
                  <a:pt x="609600" y="51816"/>
                </a:lnTo>
                <a:lnTo>
                  <a:pt x="60960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96000" y="2971800"/>
            <a:ext cx="698500" cy="21336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9751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Tahoma"/>
                <a:cs typeface="Tahoma"/>
              </a:rPr>
              <a:t>L</a:t>
            </a:r>
            <a:r>
              <a:rPr sz="1000" spc="-5" dirty="0">
                <a:latin typeface="Tahoma"/>
                <a:cs typeface="Tahoma"/>
              </a:rPr>
              <a:t>í</a:t>
            </a:r>
            <a:r>
              <a:rPr sz="1000" spc="-10" dirty="0">
                <a:latin typeface="Tahoma"/>
                <a:cs typeface="Tahoma"/>
              </a:rPr>
              <a:t>n</a:t>
            </a:r>
            <a:r>
              <a:rPr sz="1000" spc="-5" dirty="0">
                <a:latin typeface="Tahoma"/>
                <a:cs typeface="Tahoma"/>
              </a:rPr>
              <a:t>ea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17165" y="4530090"/>
            <a:ext cx="8458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base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corregida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0850" y="4870450"/>
            <a:ext cx="876300" cy="609600"/>
            <a:chOff x="450850" y="4870450"/>
            <a:chExt cx="876300" cy="609600"/>
          </a:xfrm>
        </p:grpSpPr>
        <p:sp>
          <p:nvSpPr>
            <p:cNvPr id="35" name="object 35"/>
            <p:cNvSpPr/>
            <p:nvPr/>
          </p:nvSpPr>
          <p:spPr>
            <a:xfrm>
              <a:off x="476504" y="4908549"/>
              <a:ext cx="850900" cy="571500"/>
            </a:xfrm>
            <a:custGeom>
              <a:avLst/>
              <a:gdLst/>
              <a:ahLst/>
              <a:cxnLst/>
              <a:rect l="l" t="t" r="r" b="b"/>
              <a:pathLst>
                <a:path w="850900" h="571500">
                  <a:moveTo>
                    <a:pt x="850392" y="0"/>
                  </a:moveTo>
                  <a:lnTo>
                    <a:pt x="818896" y="0"/>
                  </a:lnTo>
                  <a:lnTo>
                    <a:pt x="818896" y="6350"/>
                  </a:lnTo>
                  <a:lnTo>
                    <a:pt x="818896" y="12700"/>
                  </a:lnTo>
                  <a:lnTo>
                    <a:pt x="8188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850392" y="571500"/>
                  </a:lnTo>
                  <a:lnTo>
                    <a:pt x="850392" y="560070"/>
                  </a:lnTo>
                  <a:lnTo>
                    <a:pt x="850392" y="12700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200" y="4876800"/>
              <a:ext cx="838200" cy="559435"/>
            </a:xfrm>
            <a:custGeom>
              <a:avLst/>
              <a:gdLst/>
              <a:ahLst/>
              <a:cxnLst/>
              <a:rect l="l" t="t" r="r" b="b"/>
              <a:pathLst>
                <a:path w="838200" h="559435">
                  <a:moveTo>
                    <a:pt x="0" y="559308"/>
                  </a:moveTo>
                  <a:lnTo>
                    <a:pt x="838200" y="559308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63295" y="5068570"/>
            <a:ext cx="826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Planificación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385050" y="4718050"/>
            <a:ext cx="1028700" cy="812800"/>
            <a:chOff x="7385050" y="4718050"/>
            <a:chExt cx="1028700" cy="812800"/>
          </a:xfrm>
        </p:grpSpPr>
        <p:sp>
          <p:nvSpPr>
            <p:cNvPr id="39" name="object 39"/>
            <p:cNvSpPr/>
            <p:nvPr/>
          </p:nvSpPr>
          <p:spPr>
            <a:xfrm>
              <a:off x="7410704" y="4756149"/>
              <a:ext cx="1003300" cy="774700"/>
            </a:xfrm>
            <a:custGeom>
              <a:avLst/>
              <a:gdLst/>
              <a:ahLst/>
              <a:cxnLst/>
              <a:rect l="l" t="t" r="r" b="b"/>
              <a:pathLst>
                <a:path w="1003300" h="7747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730250"/>
                  </a:lnTo>
                  <a:lnTo>
                    <a:pt x="12192" y="730250"/>
                  </a:lnTo>
                  <a:lnTo>
                    <a:pt x="6096" y="730250"/>
                  </a:lnTo>
                  <a:lnTo>
                    <a:pt x="0" y="730250"/>
                  </a:lnTo>
                  <a:lnTo>
                    <a:pt x="0" y="762000"/>
                  </a:lnTo>
                  <a:lnTo>
                    <a:pt x="0" y="774700"/>
                  </a:lnTo>
                  <a:lnTo>
                    <a:pt x="1002792" y="774700"/>
                  </a:lnTo>
                  <a:lnTo>
                    <a:pt x="1002792" y="7620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1400" y="4724400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762000"/>
                  </a:moveTo>
                  <a:lnTo>
                    <a:pt x="990600" y="762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397495" y="4941570"/>
            <a:ext cx="978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marR="91440" indent="-1193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Admi</a:t>
            </a:r>
            <a:r>
              <a:rPr sz="1000" spc="-10" dirty="0">
                <a:latin typeface="Tahoma"/>
                <a:cs typeface="Tahoma"/>
              </a:rPr>
              <a:t>n</a:t>
            </a:r>
            <a:r>
              <a:rPr sz="1000" spc="-5" dirty="0">
                <a:latin typeface="Tahoma"/>
                <a:cs typeface="Tahoma"/>
              </a:rPr>
              <a:t>ist</a:t>
            </a:r>
            <a:r>
              <a:rPr sz="1000" spc="-10" dirty="0">
                <a:latin typeface="Tahoma"/>
                <a:cs typeface="Tahoma"/>
              </a:rPr>
              <a:t>r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ión  del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Cambio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6050" y="2870200"/>
            <a:ext cx="8775700" cy="3477895"/>
            <a:chOff x="146050" y="2870200"/>
            <a:chExt cx="8775700" cy="3477895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162" y="3771900"/>
              <a:ext cx="152400" cy="777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2400" y="2876550"/>
              <a:ext cx="8763000" cy="2762250"/>
            </a:xfrm>
            <a:custGeom>
              <a:avLst/>
              <a:gdLst/>
              <a:ahLst/>
              <a:cxnLst/>
              <a:rect l="l" t="t" r="r" b="b"/>
              <a:pathLst>
                <a:path w="8763000" h="2762250">
                  <a:moveTo>
                    <a:pt x="0" y="1695450"/>
                  </a:moveTo>
                  <a:lnTo>
                    <a:pt x="5111750" y="1695450"/>
                  </a:lnTo>
                  <a:lnTo>
                    <a:pt x="7764526" y="0"/>
                  </a:lnTo>
                  <a:lnTo>
                    <a:pt x="7302500" y="1695450"/>
                  </a:lnTo>
                  <a:lnTo>
                    <a:pt x="8763000" y="1695450"/>
                  </a:lnTo>
                  <a:lnTo>
                    <a:pt x="8763000" y="1873250"/>
                  </a:lnTo>
                  <a:lnTo>
                    <a:pt x="8763000" y="2139950"/>
                  </a:lnTo>
                  <a:lnTo>
                    <a:pt x="8763000" y="2762250"/>
                  </a:lnTo>
                  <a:lnTo>
                    <a:pt x="7302500" y="2762250"/>
                  </a:lnTo>
                  <a:lnTo>
                    <a:pt x="5111750" y="2762250"/>
                  </a:lnTo>
                  <a:lnTo>
                    <a:pt x="0" y="2762250"/>
                  </a:lnTo>
                  <a:lnTo>
                    <a:pt x="0" y="2139950"/>
                  </a:lnTo>
                  <a:lnTo>
                    <a:pt x="0" y="1873250"/>
                  </a:lnTo>
                  <a:lnTo>
                    <a:pt x="0" y="16954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7920" y="5536692"/>
              <a:ext cx="762000" cy="805180"/>
            </a:xfrm>
            <a:custGeom>
              <a:avLst/>
              <a:gdLst/>
              <a:ahLst/>
              <a:cxnLst/>
              <a:rect l="l" t="t" r="r" b="b"/>
              <a:pathLst>
                <a:path w="762000" h="805179">
                  <a:moveTo>
                    <a:pt x="745617" y="0"/>
                  </a:moveTo>
                  <a:lnTo>
                    <a:pt x="401700" y="17653"/>
                  </a:lnTo>
                  <a:lnTo>
                    <a:pt x="491617" y="99250"/>
                  </a:lnTo>
                  <a:lnTo>
                    <a:pt x="0" y="641832"/>
                  </a:lnTo>
                  <a:lnTo>
                    <a:pt x="179958" y="804938"/>
                  </a:lnTo>
                  <a:lnTo>
                    <a:pt x="671702" y="262356"/>
                  </a:lnTo>
                  <a:lnTo>
                    <a:pt x="761619" y="343903"/>
                  </a:lnTo>
                  <a:lnTo>
                    <a:pt x="745617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87920" y="5536692"/>
              <a:ext cx="762000" cy="805180"/>
            </a:xfrm>
            <a:custGeom>
              <a:avLst/>
              <a:gdLst/>
              <a:ahLst/>
              <a:cxnLst/>
              <a:rect l="l" t="t" r="r" b="b"/>
              <a:pathLst>
                <a:path w="762000" h="805179">
                  <a:moveTo>
                    <a:pt x="0" y="641832"/>
                  </a:moveTo>
                  <a:lnTo>
                    <a:pt x="491617" y="99250"/>
                  </a:lnTo>
                  <a:lnTo>
                    <a:pt x="401700" y="17653"/>
                  </a:lnTo>
                  <a:lnTo>
                    <a:pt x="745617" y="0"/>
                  </a:lnTo>
                  <a:lnTo>
                    <a:pt x="761619" y="343903"/>
                  </a:lnTo>
                  <a:lnTo>
                    <a:pt x="671702" y="262356"/>
                  </a:lnTo>
                  <a:lnTo>
                    <a:pt x="179958" y="804938"/>
                  </a:lnTo>
                  <a:lnTo>
                    <a:pt x="0" y="64183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023609" y="6311595"/>
            <a:ext cx="1069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Cambios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23609" y="6555435"/>
            <a:ext cx="878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053831" y="5531103"/>
            <a:ext cx="802640" cy="782320"/>
            <a:chOff x="8053831" y="5531103"/>
            <a:chExt cx="802640" cy="782320"/>
          </a:xfrm>
        </p:grpSpPr>
        <p:sp>
          <p:nvSpPr>
            <p:cNvPr id="50" name="object 50"/>
            <p:cNvSpPr/>
            <p:nvPr/>
          </p:nvSpPr>
          <p:spPr>
            <a:xfrm>
              <a:off x="8060181" y="5537453"/>
              <a:ext cx="789940" cy="769620"/>
            </a:xfrm>
            <a:custGeom>
              <a:avLst/>
              <a:gdLst/>
              <a:ahLst/>
              <a:cxnLst/>
              <a:rect l="l" t="t" r="r" b="b"/>
              <a:pathLst>
                <a:path w="789940" h="769620">
                  <a:moveTo>
                    <a:pt x="344297" y="0"/>
                  </a:moveTo>
                  <a:lnTo>
                    <a:pt x="0" y="6858"/>
                  </a:lnTo>
                  <a:lnTo>
                    <a:pt x="8509" y="351028"/>
                  </a:lnTo>
                  <a:lnTo>
                    <a:pt x="92456" y="263271"/>
                  </a:lnTo>
                  <a:lnTo>
                    <a:pt x="621538" y="769429"/>
                  </a:lnTo>
                  <a:lnTo>
                    <a:pt x="789432" y="593915"/>
                  </a:lnTo>
                  <a:lnTo>
                    <a:pt x="260350" y="87757"/>
                  </a:lnTo>
                  <a:lnTo>
                    <a:pt x="344297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60181" y="5537453"/>
              <a:ext cx="789940" cy="769620"/>
            </a:xfrm>
            <a:custGeom>
              <a:avLst/>
              <a:gdLst/>
              <a:ahLst/>
              <a:cxnLst/>
              <a:rect l="l" t="t" r="r" b="b"/>
              <a:pathLst>
                <a:path w="789940" h="769620">
                  <a:moveTo>
                    <a:pt x="0" y="6858"/>
                  </a:moveTo>
                  <a:lnTo>
                    <a:pt x="344297" y="0"/>
                  </a:lnTo>
                  <a:lnTo>
                    <a:pt x="260350" y="87757"/>
                  </a:lnTo>
                  <a:lnTo>
                    <a:pt x="789432" y="593915"/>
                  </a:lnTo>
                  <a:lnTo>
                    <a:pt x="621538" y="769429"/>
                  </a:lnTo>
                  <a:lnTo>
                    <a:pt x="92456" y="263271"/>
                  </a:lnTo>
                  <a:lnTo>
                    <a:pt x="8509" y="351028"/>
                  </a:lnTo>
                  <a:lnTo>
                    <a:pt x="0" y="68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738236" y="6311595"/>
            <a:ext cx="1200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Cambios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2100" spc="-7" baseline="-23809" dirty="0">
                <a:latin typeface="Arial MT"/>
                <a:cs typeface="Arial MT"/>
              </a:rPr>
              <a:t>124</a:t>
            </a:r>
            <a:endParaRPr sz="2100" baseline="-23809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63636" y="6555435"/>
            <a:ext cx="1296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en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el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proyecto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46050" y="3498850"/>
            <a:ext cx="800100" cy="609600"/>
            <a:chOff x="146050" y="3498850"/>
            <a:chExt cx="800100" cy="609600"/>
          </a:xfrm>
        </p:grpSpPr>
        <p:sp>
          <p:nvSpPr>
            <p:cNvPr id="55" name="object 55"/>
            <p:cNvSpPr/>
            <p:nvPr/>
          </p:nvSpPr>
          <p:spPr>
            <a:xfrm>
              <a:off x="171704" y="3536949"/>
              <a:ext cx="774700" cy="571500"/>
            </a:xfrm>
            <a:custGeom>
              <a:avLst/>
              <a:gdLst/>
              <a:ahLst/>
              <a:cxnLst/>
              <a:rect l="l" t="t" r="r" b="b"/>
              <a:pathLst>
                <a:path w="774700" h="5715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774192" y="571500"/>
                  </a:lnTo>
                  <a:lnTo>
                    <a:pt x="774192" y="56007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2400" y="3505200"/>
              <a:ext cx="762000" cy="559435"/>
            </a:xfrm>
            <a:custGeom>
              <a:avLst/>
              <a:gdLst/>
              <a:ahLst/>
              <a:cxnLst/>
              <a:rect l="l" t="t" r="r" b="b"/>
              <a:pathLst>
                <a:path w="762000" h="559435">
                  <a:moveTo>
                    <a:pt x="0" y="559307"/>
                  </a:moveTo>
                  <a:lnTo>
                    <a:pt x="762000" y="55930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58495" y="3696715"/>
            <a:ext cx="749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Planificación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032250" y="3498850"/>
            <a:ext cx="800100" cy="660400"/>
            <a:chOff x="4032250" y="3498850"/>
            <a:chExt cx="800100" cy="660400"/>
          </a:xfrm>
        </p:grpSpPr>
        <p:sp>
          <p:nvSpPr>
            <p:cNvPr id="59" name="object 59"/>
            <p:cNvSpPr/>
            <p:nvPr/>
          </p:nvSpPr>
          <p:spPr>
            <a:xfrm>
              <a:off x="4057904" y="3536949"/>
              <a:ext cx="774700" cy="622300"/>
            </a:xfrm>
            <a:custGeom>
              <a:avLst/>
              <a:gdLst/>
              <a:ahLst/>
              <a:cxnLst/>
              <a:rect l="l" t="t" r="r" b="b"/>
              <a:pathLst>
                <a:path w="774700" h="6223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77850"/>
                  </a:lnTo>
                  <a:lnTo>
                    <a:pt x="12192" y="577850"/>
                  </a:lnTo>
                  <a:lnTo>
                    <a:pt x="6096" y="577850"/>
                  </a:lnTo>
                  <a:lnTo>
                    <a:pt x="0" y="577850"/>
                  </a:lnTo>
                  <a:lnTo>
                    <a:pt x="0" y="609600"/>
                  </a:lnTo>
                  <a:lnTo>
                    <a:pt x="0" y="622300"/>
                  </a:lnTo>
                  <a:lnTo>
                    <a:pt x="774192" y="622300"/>
                  </a:lnTo>
                  <a:lnTo>
                    <a:pt x="774192" y="60960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38600" y="3505200"/>
              <a:ext cx="762000" cy="609600"/>
            </a:xfrm>
            <a:custGeom>
              <a:avLst/>
              <a:gdLst/>
              <a:ahLst/>
              <a:cxnLst/>
              <a:rect l="l" t="t" r="r" b="b"/>
              <a:pathLst>
                <a:path w="762000" h="609600">
                  <a:moveTo>
                    <a:pt x="0" y="609600"/>
                  </a:moveTo>
                  <a:lnTo>
                    <a:pt x="762000" y="609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044696" y="3721989"/>
            <a:ext cx="749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Verificación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584450" y="4718050"/>
            <a:ext cx="876300" cy="609600"/>
            <a:chOff x="2584450" y="4718050"/>
            <a:chExt cx="876300" cy="609600"/>
          </a:xfrm>
        </p:grpSpPr>
        <p:sp>
          <p:nvSpPr>
            <p:cNvPr id="63" name="object 63"/>
            <p:cNvSpPr/>
            <p:nvPr/>
          </p:nvSpPr>
          <p:spPr>
            <a:xfrm>
              <a:off x="2610104" y="4756149"/>
              <a:ext cx="850900" cy="571500"/>
            </a:xfrm>
            <a:custGeom>
              <a:avLst/>
              <a:gdLst/>
              <a:ahLst/>
              <a:cxnLst/>
              <a:rect l="l" t="t" r="r" b="b"/>
              <a:pathLst>
                <a:path w="850900" h="571500">
                  <a:moveTo>
                    <a:pt x="850392" y="0"/>
                  </a:moveTo>
                  <a:lnTo>
                    <a:pt x="818896" y="0"/>
                  </a:lnTo>
                  <a:lnTo>
                    <a:pt x="818896" y="6350"/>
                  </a:lnTo>
                  <a:lnTo>
                    <a:pt x="818896" y="12700"/>
                  </a:lnTo>
                  <a:lnTo>
                    <a:pt x="8188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850392" y="571500"/>
                  </a:lnTo>
                  <a:lnTo>
                    <a:pt x="850392" y="560070"/>
                  </a:lnTo>
                  <a:lnTo>
                    <a:pt x="850392" y="12700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90800" y="4724400"/>
              <a:ext cx="838200" cy="559435"/>
            </a:xfrm>
            <a:custGeom>
              <a:avLst/>
              <a:gdLst/>
              <a:ahLst/>
              <a:cxnLst/>
              <a:rect l="l" t="t" r="r" b="b"/>
              <a:pathLst>
                <a:path w="838200" h="559435">
                  <a:moveTo>
                    <a:pt x="0" y="559308"/>
                  </a:moveTo>
                  <a:lnTo>
                    <a:pt x="838200" y="559308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596895" y="4916170"/>
            <a:ext cx="826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Trazabilidad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965450" y="3498850"/>
            <a:ext cx="800100" cy="609600"/>
            <a:chOff x="2965450" y="3498850"/>
            <a:chExt cx="800100" cy="609600"/>
          </a:xfrm>
        </p:grpSpPr>
        <p:sp>
          <p:nvSpPr>
            <p:cNvPr id="67" name="object 67"/>
            <p:cNvSpPr/>
            <p:nvPr/>
          </p:nvSpPr>
          <p:spPr>
            <a:xfrm>
              <a:off x="2991104" y="3536949"/>
              <a:ext cx="774700" cy="571500"/>
            </a:xfrm>
            <a:custGeom>
              <a:avLst/>
              <a:gdLst/>
              <a:ahLst/>
              <a:cxnLst/>
              <a:rect l="l" t="t" r="r" b="b"/>
              <a:pathLst>
                <a:path w="774700" h="5715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276783"/>
                  </a:lnTo>
                  <a:lnTo>
                    <a:pt x="742696" y="336042"/>
                  </a:lnTo>
                  <a:lnTo>
                    <a:pt x="7426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774192" y="571500"/>
                  </a:lnTo>
                  <a:lnTo>
                    <a:pt x="774192" y="56007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71800" y="3505200"/>
              <a:ext cx="762000" cy="559435"/>
            </a:xfrm>
            <a:custGeom>
              <a:avLst/>
              <a:gdLst/>
              <a:ahLst/>
              <a:cxnLst/>
              <a:rect l="l" t="t" r="r" b="b"/>
              <a:pathLst>
                <a:path w="762000" h="559435">
                  <a:moveTo>
                    <a:pt x="0" y="559307"/>
                  </a:moveTo>
                  <a:lnTo>
                    <a:pt x="762000" y="55930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947161" y="3696715"/>
            <a:ext cx="781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sp</a:t>
            </a:r>
            <a:r>
              <a:rPr sz="1000" spc="-5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i</a:t>
            </a:r>
            <a:r>
              <a:rPr sz="1000" spc="-10" dirty="0">
                <a:latin typeface="Tahoma"/>
                <a:cs typeface="Tahoma"/>
              </a:rPr>
              <a:t>f</a:t>
            </a:r>
            <a:r>
              <a:rPr sz="1000" spc="-5" dirty="0">
                <a:latin typeface="Tahoma"/>
                <a:cs typeface="Tahoma"/>
              </a:rPr>
              <a:t>i</a:t>
            </a:r>
            <a:r>
              <a:rPr sz="1000" spc="-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ión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743961" y="3771900"/>
            <a:ext cx="325120" cy="78105"/>
          </a:xfrm>
          <a:custGeom>
            <a:avLst/>
            <a:gdLst/>
            <a:ahLst/>
            <a:cxnLst/>
            <a:rect l="l" t="t" r="r" b="b"/>
            <a:pathLst>
              <a:path w="325119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69" y="51816"/>
                </a:lnTo>
                <a:lnTo>
                  <a:pt x="64769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325119" h="78104">
                <a:moveTo>
                  <a:pt x="246887" y="0"/>
                </a:moveTo>
                <a:lnTo>
                  <a:pt x="246887" y="77724"/>
                </a:lnTo>
                <a:lnTo>
                  <a:pt x="298703" y="51816"/>
                </a:lnTo>
                <a:lnTo>
                  <a:pt x="259842" y="51816"/>
                </a:lnTo>
                <a:lnTo>
                  <a:pt x="259842" y="25907"/>
                </a:lnTo>
                <a:lnTo>
                  <a:pt x="298703" y="25907"/>
                </a:lnTo>
                <a:lnTo>
                  <a:pt x="246887" y="0"/>
                </a:lnTo>
                <a:close/>
              </a:path>
              <a:path w="325119" h="78104">
                <a:moveTo>
                  <a:pt x="77724" y="25907"/>
                </a:moveTo>
                <a:lnTo>
                  <a:pt x="64769" y="25907"/>
                </a:lnTo>
                <a:lnTo>
                  <a:pt x="64769" y="51816"/>
                </a:lnTo>
                <a:lnTo>
                  <a:pt x="77724" y="51816"/>
                </a:lnTo>
                <a:lnTo>
                  <a:pt x="77724" y="25907"/>
                </a:lnTo>
                <a:close/>
              </a:path>
              <a:path w="325119" h="78104">
                <a:moveTo>
                  <a:pt x="246887" y="25907"/>
                </a:moveTo>
                <a:lnTo>
                  <a:pt x="77724" y="25907"/>
                </a:lnTo>
                <a:lnTo>
                  <a:pt x="77724" y="51816"/>
                </a:lnTo>
                <a:lnTo>
                  <a:pt x="246887" y="51816"/>
                </a:lnTo>
                <a:lnTo>
                  <a:pt x="246887" y="25907"/>
                </a:lnTo>
                <a:close/>
              </a:path>
              <a:path w="325119" h="78104">
                <a:moveTo>
                  <a:pt x="298703" y="25907"/>
                </a:moveTo>
                <a:lnTo>
                  <a:pt x="259842" y="25907"/>
                </a:lnTo>
                <a:lnTo>
                  <a:pt x="259842" y="51816"/>
                </a:lnTo>
                <a:lnTo>
                  <a:pt x="298703" y="51816"/>
                </a:lnTo>
                <a:lnTo>
                  <a:pt x="324612" y="38862"/>
                </a:lnTo>
                <a:lnTo>
                  <a:pt x="298703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1296161" y="3771900"/>
            <a:ext cx="6096000" cy="1678305"/>
            <a:chOff x="1296161" y="3771900"/>
            <a:chExt cx="6096000" cy="1678305"/>
          </a:xfrm>
        </p:grpSpPr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761" y="3771900"/>
              <a:ext cx="228600" cy="7772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296162" y="4991099"/>
              <a:ext cx="6096000" cy="459105"/>
            </a:xfrm>
            <a:custGeom>
              <a:avLst/>
              <a:gdLst/>
              <a:ahLst/>
              <a:cxnLst/>
              <a:rect l="l" t="t" r="r" b="b"/>
              <a:pathLst>
                <a:path w="6096000" h="459104">
                  <a:moveTo>
                    <a:pt x="1295400" y="38862"/>
                  </a:moveTo>
                  <a:lnTo>
                    <a:pt x="1269479" y="25908"/>
                  </a:lnTo>
                  <a:lnTo>
                    <a:pt x="1217676" y="0"/>
                  </a:lnTo>
                  <a:lnTo>
                    <a:pt x="1217676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1217676" y="51816"/>
                  </a:lnTo>
                  <a:lnTo>
                    <a:pt x="1217676" y="77724"/>
                  </a:lnTo>
                  <a:lnTo>
                    <a:pt x="1269479" y="51816"/>
                  </a:lnTo>
                  <a:lnTo>
                    <a:pt x="1295400" y="38862"/>
                  </a:lnTo>
                  <a:close/>
                </a:path>
                <a:path w="6096000" h="459104">
                  <a:moveTo>
                    <a:pt x="6096000" y="419862"/>
                  </a:moveTo>
                  <a:lnTo>
                    <a:pt x="6070092" y="406908"/>
                  </a:lnTo>
                  <a:lnTo>
                    <a:pt x="6018276" y="381000"/>
                  </a:lnTo>
                  <a:lnTo>
                    <a:pt x="6018276" y="406908"/>
                  </a:lnTo>
                  <a:lnTo>
                    <a:pt x="0" y="406908"/>
                  </a:lnTo>
                  <a:lnTo>
                    <a:pt x="0" y="432816"/>
                  </a:lnTo>
                  <a:lnTo>
                    <a:pt x="6018276" y="432816"/>
                  </a:lnTo>
                  <a:lnTo>
                    <a:pt x="6018276" y="458724"/>
                  </a:lnTo>
                  <a:lnTo>
                    <a:pt x="6070092" y="432816"/>
                  </a:lnTo>
                  <a:lnTo>
                    <a:pt x="6096000" y="419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16737"/>
            <a:ext cx="8062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Administración</a:t>
            </a:r>
            <a:r>
              <a:rPr sz="4000" spc="25" dirty="0"/>
              <a:t>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los</a:t>
            </a:r>
            <a:r>
              <a:rPr sz="4000" dirty="0"/>
              <a:t> </a:t>
            </a:r>
            <a:r>
              <a:rPr sz="4000" spc="-10" dirty="0"/>
              <a:t>Requisitos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23450"/>
            <a:ext cx="7933690" cy="48621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Los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requisitos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cambian,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debido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Muchos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usuarios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0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Quienes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 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usuarios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mismas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personas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Cambios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negocio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Cambios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tecnología</a:t>
            </a:r>
            <a:endParaRPr sz="2000">
              <a:latin typeface="Arial MT"/>
              <a:cs typeface="Arial MT"/>
            </a:endParaRPr>
          </a:p>
          <a:p>
            <a:pPr marL="355600" marR="206375" indent="-342900">
              <a:lnSpc>
                <a:spcPts val="2590"/>
              </a:lnSpc>
              <a:spcBef>
                <a:spcPts val="61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Proceso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comprender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cambios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hace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paralelo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Arial MT"/>
                <a:cs typeface="Arial MT"/>
              </a:rPr>
              <a:t>Tres </a:t>
            </a:r>
            <a:r>
              <a:rPr sz="2400" spc="-5" dirty="0">
                <a:latin typeface="Arial MT"/>
                <a:cs typeface="Arial MT"/>
              </a:rPr>
              <a:t>etapas: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Planificación: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realiza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 comenzar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análisis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Administración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cambio: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Comienza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vez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tiene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primera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versión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documento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Trazabilidad: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mantiene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lo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largo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proceso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475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Planificación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1323440"/>
            <a:ext cx="8394065" cy="48082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Muchas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actividades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son</a:t>
            </a:r>
            <a:r>
              <a:rPr sz="2400" spc="-5" dirty="0">
                <a:latin typeface="Arial MT"/>
                <a:cs typeface="Arial MT"/>
              </a:rPr>
              <a:t> tomadas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las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técnicas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SCM</a:t>
            </a:r>
            <a:endParaRPr sz="24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latin typeface="Arial MT"/>
                <a:cs typeface="Arial MT"/>
              </a:rPr>
              <a:t>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debe</a:t>
            </a:r>
            <a:r>
              <a:rPr sz="2400" spc="-10" dirty="0">
                <a:latin typeface="Arial MT"/>
                <a:cs typeface="Arial MT"/>
              </a:rPr>
              <a:t> decidir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sobre:</a:t>
            </a:r>
            <a:endParaRPr sz="2400">
              <a:latin typeface="Arial MT"/>
              <a:cs typeface="Arial MT"/>
            </a:endParaRPr>
          </a:p>
          <a:p>
            <a:pPr marL="756285" marR="69850" lvl="1" indent="-287020">
              <a:lnSpc>
                <a:spcPts val="2160"/>
              </a:lnSpc>
              <a:spcBef>
                <a:spcPts val="5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Identificación de Requisitos</a:t>
            </a:r>
            <a:r>
              <a:rPr sz="2000" dirty="0">
                <a:latin typeface="Arial MT"/>
                <a:cs typeface="Arial MT"/>
              </a:rPr>
              <a:t>: </a:t>
            </a:r>
            <a:r>
              <a:rPr sz="2000" spc="-5" dirty="0">
                <a:latin typeface="Arial MT"/>
                <a:cs typeface="Arial MT"/>
              </a:rPr>
              <a:t>Cada requisito debe identificarse en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única,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poder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referenciado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otros.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1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Arial MT"/>
                <a:cs typeface="Arial MT"/>
              </a:rPr>
              <a:t>Ejemplo:</a:t>
            </a:r>
            <a:endParaRPr sz="1800">
              <a:latin typeface="Arial MT"/>
              <a:cs typeface="Arial MT"/>
            </a:endParaRPr>
          </a:p>
          <a:p>
            <a:pPr marL="1612900" lvl="3" indent="-229235">
              <a:lnSpc>
                <a:spcPct val="100000"/>
              </a:lnSpc>
              <a:spcBef>
                <a:spcPts val="220"/>
              </a:spcBef>
              <a:buChar char="–"/>
              <a:tabLst>
                <a:tab pos="1613535" algn="l"/>
              </a:tabLst>
            </a:pPr>
            <a:r>
              <a:rPr sz="1800" spc="-15" dirty="0">
                <a:latin typeface="Arial MT"/>
                <a:cs typeface="Arial MT"/>
              </a:rPr>
              <a:t>&lt;Tipo&gt; </a:t>
            </a:r>
            <a:r>
              <a:rPr sz="1800" dirty="0">
                <a:latin typeface="Arial MT"/>
                <a:cs typeface="Arial MT"/>
              </a:rPr>
              <a:t>&lt; </a:t>
            </a:r>
            <a:r>
              <a:rPr sz="1800" spc="-5" dirty="0">
                <a:latin typeface="Arial MT"/>
                <a:cs typeface="Arial MT"/>
              </a:rPr>
              <a:t>nro&gt;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Tipo: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 –</a:t>
            </a:r>
            <a:r>
              <a:rPr sz="1800" spc="-5" dirty="0">
                <a:latin typeface="Arial MT"/>
                <a:cs typeface="Arial MT"/>
              </a:rPr>
              <a:t> Funcional,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D- </a:t>
            </a:r>
            <a:r>
              <a:rPr sz="1800" spc="-5" dirty="0">
                <a:latin typeface="Arial MT"/>
                <a:cs typeface="Arial MT"/>
              </a:rPr>
              <a:t>Datos,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 marL="1677035" lvl="3" indent="-293370">
              <a:lnSpc>
                <a:spcPct val="100000"/>
              </a:lnSpc>
              <a:spcBef>
                <a:spcPts val="215"/>
              </a:spcBef>
              <a:buChar char="–"/>
              <a:tabLst>
                <a:tab pos="1677035" algn="l"/>
                <a:tab pos="1677670" algn="l"/>
              </a:tabLst>
            </a:pPr>
            <a:r>
              <a:rPr sz="1800" spc="-5" dirty="0">
                <a:latin typeface="Arial MT"/>
                <a:cs typeface="Arial MT"/>
              </a:rPr>
              <a:t>Ejemplo: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F12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spcBef>
                <a:spcPts val="22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Proceso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Administración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 </a:t>
            </a:r>
            <a:r>
              <a:rPr sz="2000" b="1" spc="-5" dirty="0">
                <a:latin typeface="Arial"/>
                <a:cs typeface="Arial"/>
              </a:rPr>
              <a:t>Cambio</a:t>
            </a:r>
            <a:r>
              <a:rPr sz="2000" spc="-5" dirty="0">
                <a:latin typeface="Arial MT"/>
                <a:cs typeface="Arial MT"/>
              </a:rPr>
              <a:t>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Actividades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evalúan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impacto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cambio</a:t>
            </a:r>
            <a:endParaRPr sz="2000">
              <a:latin typeface="Arial MT"/>
              <a:cs typeface="Arial MT"/>
            </a:endParaRPr>
          </a:p>
          <a:p>
            <a:pPr marL="756285" marR="454025" lvl="1" indent="-287020">
              <a:lnSpc>
                <a:spcPts val="2160"/>
              </a:lnSpc>
              <a:spcBef>
                <a:spcPts val="5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Políticas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Trazabilidad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qué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relaciones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reqs.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 diseño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deben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registrar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cómo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mantener.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Arial"/>
                <a:cs typeface="Arial"/>
              </a:rPr>
              <a:t>Herramientas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CASE</a:t>
            </a:r>
            <a:r>
              <a:rPr sz="2000" dirty="0">
                <a:latin typeface="Arial MT"/>
                <a:cs typeface="Arial MT"/>
              </a:rPr>
              <a:t>: 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soporte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para: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Almacenar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 requisitos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Administrar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cambio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Administrar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trazabilidad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700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Requisitos</a:t>
            </a:r>
            <a:r>
              <a:rPr sz="4400" spc="-30" dirty="0"/>
              <a:t> </a:t>
            </a:r>
            <a:r>
              <a:rPr sz="4400" dirty="0"/>
              <a:t>-</a:t>
            </a:r>
            <a:r>
              <a:rPr sz="4400" spc="-20" dirty="0"/>
              <a:t> Tipos</a:t>
            </a:r>
            <a:r>
              <a:rPr sz="4400" spc="-15" dirty="0"/>
              <a:t> </a:t>
            </a:r>
            <a:r>
              <a:rPr sz="4400" dirty="0"/>
              <a:t>(2)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268"/>
            <a:ext cx="7711440" cy="47136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Documentación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cuánto,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formato,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quién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Datos</a:t>
            </a:r>
            <a:endParaRPr sz="28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formatos E/S, </a:t>
            </a:r>
            <a:r>
              <a:rPr sz="2400" spc="-5" dirty="0">
                <a:latin typeface="Arial MT"/>
                <a:cs typeface="Arial MT"/>
              </a:rPr>
              <a:t>frecuencia, </a:t>
            </a:r>
            <a:r>
              <a:rPr sz="2400" dirty="0">
                <a:latin typeface="Arial MT"/>
                <a:cs typeface="Arial MT"/>
              </a:rPr>
              <a:t>fuentes, </a:t>
            </a:r>
            <a:r>
              <a:rPr sz="2400" spc="-5" dirty="0">
                <a:latin typeface="Arial MT"/>
                <a:cs typeface="Arial MT"/>
              </a:rPr>
              <a:t>destinos, calidad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requerida,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precisión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cálculos,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flujo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Recursos</a:t>
            </a:r>
          </a:p>
          <a:p>
            <a:pPr marL="756285" marR="26987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materiales,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otros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construir,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mantener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sistema, </a:t>
            </a:r>
            <a:r>
              <a:rPr sz="2400" spc="-5" dirty="0">
                <a:latin typeface="Arial MT"/>
                <a:cs typeface="Arial MT"/>
              </a:rPr>
              <a:t>habilidades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desarrolladores,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necesidades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espacio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ambientales,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calendario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prescrito,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limitaciones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presupuesto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051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Arial MT"/>
                <a:cs typeface="Arial MT"/>
              </a:rPr>
              <a:t>Trazabilidad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3142"/>
            <a:ext cx="8050530" cy="45091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0"/>
              </a:spcBef>
              <a:buClr>
                <a:srgbClr val="62A437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Información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rastreo </a:t>
            </a:r>
            <a:r>
              <a:rPr sz="2800" spc="-5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 </a:t>
            </a:r>
            <a:r>
              <a:rPr sz="2800" spc="-5" dirty="0">
                <a:latin typeface="Arial MT"/>
                <a:cs typeface="Arial MT"/>
              </a:rPr>
              <a:t>debe</a:t>
            </a:r>
            <a:r>
              <a:rPr sz="2800" dirty="0">
                <a:latin typeface="Arial MT"/>
                <a:cs typeface="Arial MT"/>
              </a:rPr>
              <a:t> mantener</a:t>
            </a:r>
            <a:endParaRPr sz="28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05"/>
              </a:spcBef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fuente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Quién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propuso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requerimiento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porqué</a:t>
            </a:r>
            <a:endParaRPr sz="2400">
              <a:latin typeface="Arial MT"/>
              <a:cs typeface="Arial MT"/>
            </a:endParaRPr>
          </a:p>
          <a:p>
            <a:pPr marL="756285" marR="655320" lvl="1" indent="-287020" algn="just">
              <a:lnSpc>
                <a:spcPct val="9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Requisitos dependientes</a:t>
            </a:r>
            <a:r>
              <a:rPr sz="2400" spc="-5" dirty="0">
                <a:latin typeface="Arial MT"/>
                <a:cs typeface="Arial MT"/>
              </a:rPr>
              <a:t>: </a:t>
            </a:r>
            <a:r>
              <a:rPr sz="2400" spc="-15" dirty="0">
                <a:latin typeface="Arial MT"/>
                <a:cs typeface="Arial MT"/>
              </a:rPr>
              <a:t>Vincula </a:t>
            </a:r>
            <a:r>
              <a:rPr sz="2400" spc="-5" dirty="0">
                <a:latin typeface="Arial MT"/>
                <a:cs typeface="Arial MT"/>
              </a:rPr>
              <a:t>los requisitos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dependientes entre </a:t>
            </a:r>
            <a:r>
              <a:rPr sz="2400" dirty="0">
                <a:latin typeface="Arial MT"/>
                <a:cs typeface="Arial MT"/>
              </a:rPr>
              <a:t>sí, </a:t>
            </a:r>
            <a:r>
              <a:rPr sz="2400" spc="-5" dirty="0">
                <a:latin typeface="Arial MT"/>
                <a:cs typeface="Arial MT"/>
              </a:rPr>
              <a:t>se usa para el análisis del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cambio</a:t>
            </a:r>
            <a:endParaRPr sz="2400">
              <a:latin typeface="Arial MT"/>
              <a:cs typeface="Arial MT"/>
            </a:endParaRPr>
          </a:p>
          <a:p>
            <a:pPr marL="756285" marR="313055" lvl="1" indent="-287020" algn="just">
              <a:lnSpc>
                <a:spcPts val="2590"/>
              </a:lnSpc>
              <a:spcBef>
                <a:spcPts val="615"/>
              </a:spcBef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400" spc="-10" dirty="0">
                <a:latin typeface="Arial MT"/>
                <a:cs typeface="Arial MT"/>
              </a:rPr>
              <a:t>Trazabilidad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entre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artefactos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distintos, qué versión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5" dirty="0">
                <a:latin typeface="Arial MT"/>
                <a:cs typeface="Arial MT"/>
              </a:rPr>
              <a:t> corresponde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cuál.</a:t>
            </a:r>
            <a:r>
              <a:rPr sz="2400" dirty="0">
                <a:latin typeface="Arial MT"/>
                <a:cs typeface="Arial MT"/>
              </a:rPr>
              <a:t> Pe.:</a:t>
            </a:r>
            <a:endParaRPr sz="2400">
              <a:latin typeface="Arial MT"/>
              <a:cs typeface="Arial MT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210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Rastreo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CU</a:t>
            </a:r>
            <a:endParaRPr sz="2000">
              <a:latin typeface="Arial MT"/>
              <a:cs typeface="Arial MT"/>
            </a:endParaRPr>
          </a:p>
          <a:p>
            <a:pPr marL="1155700" marR="5080" lvl="2" indent="-228600" algn="just">
              <a:lnSpc>
                <a:spcPts val="2160"/>
              </a:lnSpc>
              <a:spcBef>
                <a:spcPts val="515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Rastreo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diseño: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Vincula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req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 módulos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diseño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 implementan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Clr>
                <a:srgbClr val="62A437"/>
              </a:buClr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Uso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matrices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trazabilidad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60933"/>
            <a:ext cx="7263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Administración</a:t>
            </a:r>
            <a:r>
              <a:rPr sz="4400" spc="-25" dirty="0"/>
              <a:t> </a:t>
            </a:r>
            <a:r>
              <a:rPr sz="4400" dirty="0"/>
              <a:t>del</a:t>
            </a:r>
            <a:r>
              <a:rPr sz="4400" spc="-25" dirty="0"/>
              <a:t> </a:t>
            </a:r>
            <a:r>
              <a:rPr sz="4400" spc="-5" dirty="0"/>
              <a:t>Cambio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9077"/>
            <a:ext cx="7702550" cy="44189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775"/>
              </a:spcBef>
              <a:buClr>
                <a:srgbClr val="62A437"/>
              </a:buClr>
              <a:buChar char="•"/>
              <a:tabLst>
                <a:tab pos="546100" algn="l"/>
                <a:tab pos="546735" algn="l"/>
              </a:tabLst>
            </a:pP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cambio </a:t>
            </a:r>
            <a:r>
              <a:rPr sz="2800" spc="-5" dirty="0">
                <a:latin typeface="Arial MT"/>
                <a:cs typeface="Arial MT"/>
              </a:rPr>
              <a:t>va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ocurrir.</a:t>
            </a:r>
            <a:endParaRPr sz="2800">
              <a:latin typeface="Arial MT"/>
              <a:cs typeface="Arial MT"/>
            </a:endParaRPr>
          </a:p>
          <a:p>
            <a:pPr marL="546100" indent="-534035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546100" algn="l"/>
                <a:tab pos="546735" algn="l"/>
              </a:tabLst>
            </a:pPr>
            <a:r>
              <a:rPr sz="2800" spc="-5" dirty="0">
                <a:latin typeface="Arial MT"/>
                <a:cs typeface="Arial MT"/>
              </a:rPr>
              <a:t>Objetivos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control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cambios:</a:t>
            </a:r>
            <a:endParaRPr sz="2800">
              <a:latin typeface="Arial MT"/>
              <a:cs typeface="Arial MT"/>
            </a:endParaRPr>
          </a:p>
          <a:p>
            <a:pPr marL="927100" marR="291465" lvl="1" indent="-45720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dirty="0">
                <a:latin typeface="Arial MT"/>
                <a:cs typeface="Arial MT"/>
              </a:rPr>
              <a:t>Manejar </a:t>
            </a:r>
            <a:r>
              <a:rPr sz="2400" spc="-5" dirty="0">
                <a:latin typeface="Arial MT"/>
                <a:cs typeface="Arial MT"/>
              </a:rPr>
              <a:t>el </a:t>
            </a:r>
            <a:r>
              <a:rPr sz="2400" dirty="0">
                <a:latin typeface="Arial MT"/>
                <a:cs typeface="Arial MT"/>
              </a:rPr>
              <a:t>cambio y </a:t>
            </a:r>
            <a:r>
              <a:rPr sz="2400" spc="-5" dirty="0">
                <a:latin typeface="Arial MT"/>
                <a:cs typeface="Arial MT"/>
              </a:rPr>
              <a:t>asegurar que el proyecto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incorpora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cambios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correctos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razones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correctas.</a:t>
            </a:r>
            <a:endParaRPr sz="2400">
              <a:latin typeface="Arial MT"/>
              <a:cs typeface="Arial M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5" dirty="0">
                <a:latin typeface="Arial MT"/>
                <a:cs typeface="Arial MT"/>
              </a:rPr>
              <a:t>Anticipar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acomodar los</a:t>
            </a:r>
            <a:r>
              <a:rPr sz="2400" dirty="0">
                <a:latin typeface="Arial MT"/>
                <a:cs typeface="Arial MT"/>
              </a:rPr>
              <a:t> cambios</a:t>
            </a:r>
            <a:r>
              <a:rPr sz="2400" spc="-5" dirty="0">
                <a:latin typeface="Arial MT"/>
                <a:cs typeface="Arial MT"/>
              </a:rPr>
              <a:t> para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producir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mínima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disrupción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costo.</a:t>
            </a:r>
            <a:endParaRPr sz="2400">
              <a:latin typeface="Arial MT"/>
              <a:cs typeface="Arial MT"/>
            </a:endParaRPr>
          </a:p>
          <a:p>
            <a:pPr marL="546100" indent="-534035">
              <a:lnSpc>
                <a:spcPct val="100000"/>
              </a:lnSpc>
              <a:spcBef>
                <a:spcPts val="650"/>
              </a:spcBef>
              <a:buClr>
                <a:srgbClr val="62A437"/>
              </a:buClr>
              <a:buChar char="•"/>
              <a:tabLst>
                <a:tab pos="546100" algn="l"/>
                <a:tab pos="546735" algn="l"/>
              </a:tabLst>
            </a:pPr>
            <a:r>
              <a:rPr sz="2800" spc="-5" dirty="0">
                <a:latin typeface="Arial MT"/>
                <a:cs typeface="Arial MT"/>
              </a:rPr>
              <a:t>Si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reqs</a:t>
            </a:r>
            <a:r>
              <a:rPr sz="2800" dirty="0">
                <a:latin typeface="Arial MT"/>
                <a:cs typeface="Arial MT"/>
              </a:rPr>
              <a:t> cambian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mucho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dp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LB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Wingdings"/>
                <a:cs typeface="Wingdings"/>
              </a:rPr>
              <a:t></a:t>
            </a:r>
            <a:endParaRPr sz="2800">
              <a:latin typeface="Wingdings"/>
              <a:cs typeface="Wingdings"/>
            </a:endParaRPr>
          </a:p>
          <a:p>
            <a:pPr marL="927100" lvl="1" indent="-457834">
              <a:lnSpc>
                <a:spcPct val="100000"/>
              </a:lnSpc>
              <a:spcBef>
                <a:spcPts val="605"/>
              </a:spcBef>
              <a:buClr>
                <a:srgbClr val="99CA38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5" dirty="0">
                <a:latin typeface="Arial MT"/>
                <a:cs typeface="Arial MT"/>
              </a:rPr>
              <a:t>relevamiento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incompleto/inefectivo</a:t>
            </a:r>
            <a:endParaRPr sz="24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dirty="0">
                <a:latin typeface="Arial MT"/>
                <a:cs typeface="Arial MT"/>
              </a:rPr>
              <a:t>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acuerdo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prematuro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60933"/>
            <a:ext cx="7263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Administración</a:t>
            </a:r>
            <a:r>
              <a:rPr sz="4400" spc="-30" dirty="0"/>
              <a:t> </a:t>
            </a:r>
            <a:r>
              <a:rPr sz="4400" dirty="0"/>
              <a:t>del</a:t>
            </a:r>
            <a:r>
              <a:rPr sz="4400" spc="-25" dirty="0"/>
              <a:t> </a:t>
            </a:r>
            <a:r>
              <a:rPr sz="4400" spc="-5" dirty="0"/>
              <a:t>Cambio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60373"/>
            <a:ext cx="7823834" cy="514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4035">
              <a:lnSpc>
                <a:spcPts val="2735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546100" algn="l"/>
                <a:tab pos="546735" algn="l"/>
              </a:tabLst>
            </a:pPr>
            <a:r>
              <a:rPr sz="2400" spc="-5" dirty="0">
                <a:latin typeface="Arial MT"/>
                <a:cs typeface="Arial MT"/>
              </a:rPr>
              <a:t>Cuando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propone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</a:t>
            </a:r>
            <a:r>
              <a:rPr sz="2400" spc="-5" dirty="0">
                <a:latin typeface="Arial MT"/>
                <a:cs typeface="Arial MT"/>
              </a:rPr>
              <a:t> cambio,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debe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evaluarse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endParaRPr sz="2400">
              <a:latin typeface="Arial MT"/>
              <a:cs typeface="Arial MT"/>
            </a:endParaRPr>
          </a:p>
          <a:p>
            <a:pPr marL="546100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impacto.</a:t>
            </a:r>
            <a:endParaRPr sz="2400">
              <a:latin typeface="Arial MT"/>
              <a:cs typeface="Arial MT"/>
            </a:endParaRPr>
          </a:p>
          <a:p>
            <a:pPr marL="546100" indent="-534035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546100" algn="l"/>
                <a:tab pos="546735" algn="l"/>
              </a:tabLst>
            </a:pPr>
            <a:r>
              <a:rPr sz="2400" dirty="0">
                <a:latin typeface="Arial MT"/>
                <a:cs typeface="Arial MT"/>
              </a:rPr>
              <a:t>Etapas:</a:t>
            </a:r>
            <a:endParaRPr sz="24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244"/>
              </a:spcBef>
              <a:buClr>
                <a:srgbClr val="333399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000" dirty="0">
                <a:latin typeface="Arial MT"/>
                <a:cs typeface="Arial MT"/>
              </a:rPr>
              <a:t>Especificación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cambio</a:t>
            </a:r>
            <a:endParaRPr sz="20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000" dirty="0">
                <a:latin typeface="Arial MT"/>
                <a:cs typeface="Arial MT"/>
              </a:rPr>
              <a:t>Evaluar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impacto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Análisis del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costo:</a:t>
            </a:r>
            <a:endParaRPr sz="2000">
              <a:latin typeface="Arial MT"/>
              <a:cs typeface="Arial MT"/>
            </a:endParaRPr>
          </a:p>
          <a:p>
            <a:pPr marL="1308100" lvl="2" indent="-381635">
              <a:lnSpc>
                <a:spcPct val="100000"/>
              </a:lnSpc>
              <a:spcBef>
                <a:spcPts val="225"/>
              </a:spcBef>
              <a:buClr>
                <a:srgbClr val="333399"/>
              </a:buClr>
              <a:buFont typeface="Wingdings"/>
              <a:buChar char=""/>
              <a:tabLst>
                <a:tab pos="1308100" algn="l"/>
                <a:tab pos="1308735" algn="l"/>
              </a:tabLst>
            </a:pP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información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rastreo</a:t>
            </a:r>
            <a:endParaRPr sz="1800">
              <a:latin typeface="Arial MT"/>
              <a:cs typeface="Arial MT"/>
            </a:endParaRPr>
          </a:p>
          <a:p>
            <a:pPr marL="1308100" lvl="2" indent="-381635">
              <a:lnSpc>
                <a:spcPct val="100000"/>
              </a:lnSpc>
              <a:spcBef>
                <a:spcPts val="215"/>
              </a:spcBef>
              <a:buClr>
                <a:srgbClr val="333399"/>
              </a:buClr>
              <a:buFont typeface="Wingdings"/>
              <a:buChar char=""/>
              <a:tabLst>
                <a:tab pos="1308100" algn="l"/>
                <a:tab pos="1308735" algn="l"/>
              </a:tabLst>
            </a:pP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calcula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costo</a:t>
            </a:r>
            <a:r>
              <a:rPr sz="1800" spc="-5" dirty="0">
                <a:latin typeface="Arial MT"/>
                <a:cs typeface="Arial MT"/>
              </a:rPr>
              <a:t> 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términos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modificaciones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a:</a:t>
            </a:r>
            <a:endParaRPr sz="1800">
              <a:latin typeface="Arial MT"/>
              <a:cs typeface="Arial MT"/>
            </a:endParaRPr>
          </a:p>
          <a:p>
            <a:pPr marL="1765300" lvl="3" indent="-381635">
              <a:lnSpc>
                <a:spcPct val="100000"/>
              </a:lnSpc>
              <a:spcBef>
                <a:spcPts val="215"/>
              </a:spcBef>
              <a:buChar char="–"/>
              <a:tabLst>
                <a:tab pos="1765300" algn="l"/>
                <a:tab pos="1765935" algn="l"/>
              </a:tabLst>
            </a:pPr>
            <a:r>
              <a:rPr sz="1800" spc="-5" dirty="0">
                <a:latin typeface="Arial MT"/>
                <a:cs typeface="Arial MT"/>
              </a:rPr>
              <a:t>Docs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requisitos</a:t>
            </a:r>
            <a:endParaRPr sz="1800">
              <a:latin typeface="Arial MT"/>
              <a:cs typeface="Arial MT"/>
            </a:endParaRPr>
          </a:p>
          <a:p>
            <a:pPr marL="1765300" lvl="3" indent="-381635">
              <a:lnSpc>
                <a:spcPct val="100000"/>
              </a:lnSpc>
              <a:spcBef>
                <a:spcPts val="215"/>
              </a:spcBef>
              <a:buChar char="–"/>
              <a:tabLst>
                <a:tab pos="1765300" algn="l"/>
                <a:tab pos="1765935" algn="l"/>
              </a:tabLst>
            </a:pPr>
            <a:r>
              <a:rPr sz="1800" spc="-5" dirty="0">
                <a:latin typeface="Arial MT"/>
                <a:cs typeface="Arial MT"/>
              </a:rPr>
              <a:t>Diseño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implementación</a:t>
            </a:r>
            <a:endParaRPr sz="18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235"/>
              </a:spcBef>
              <a:buClr>
                <a:srgbClr val="99CA38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000" dirty="0">
                <a:latin typeface="Arial MT"/>
                <a:cs typeface="Arial MT"/>
              </a:rPr>
              <a:t>Discutir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cliente.</a:t>
            </a:r>
            <a:endParaRPr sz="20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000" dirty="0">
                <a:latin typeface="Arial MT"/>
                <a:cs typeface="Arial MT"/>
              </a:rPr>
              <a:t>Implementar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cambio: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modifican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artefactos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necesario</a:t>
            </a:r>
            <a:endParaRPr sz="2000">
              <a:latin typeface="Arial MT"/>
              <a:cs typeface="Arial MT"/>
            </a:endParaRPr>
          </a:p>
          <a:p>
            <a:pPr marL="546100" indent="-534035">
              <a:lnSpc>
                <a:spcPct val="100000"/>
              </a:lnSpc>
              <a:spcBef>
                <a:spcPts val="1245"/>
              </a:spcBef>
              <a:buClr>
                <a:srgbClr val="62A437"/>
              </a:buClr>
              <a:buChar char="•"/>
              <a:tabLst>
                <a:tab pos="546100" algn="l"/>
                <a:tab pos="546735" algn="l"/>
              </a:tabLst>
            </a:pPr>
            <a:r>
              <a:rPr sz="2400" spc="-5" dirty="0">
                <a:latin typeface="Arial MT"/>
                <a:cs typeface="Arial MT"/>
              </a:rPr>
              <a:t>Siguiendo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estos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pasos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logra</a:t>
            </a:r>
            <a:endParaRPr sz="2400">
              <a:latin typeface="Arial MT"/>
              <a:cs typeface="Arial MT"/>
            </a:endParaRPr>
          </a:p>
          <a:p>
            <a:pPr marL="927100" indent="-457834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 MT"/>
                <a:cs typeface="Arial MT"/>
              </a:rPr>
              <a:t>Todos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tratan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consistente</a:t>
            </a:r>
            <a:endParaRPr sz="2000">
              <a:latin typeface="Arial MT"/>
              <a:cs typeface="Arial MT"/>
            </a:endParaRPr>
          </a:p>
          <a:p>
            <a:pPr marL="927100" marR="568960" indent="-457200">
              <a:lnSpc>
                <a:spcPts val="2160"/>
              </a:lnSpc>
              <a:spcBef>
                <a:spcPts val="515"/>
              </a:spcBef>
              <a:buClr>
                <a:srgbClr val="99CA38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los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hacen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controlada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16737"/>
            <a:ext cx="8382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 MT"/>
                <a:cs typeface="Arial MT"/>
              </a:rPr>
              <a:t>Procedimiento</a:t>
            </a:r>
            <a:r>
              <a:rPr sz="4000" b="0" spc="3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de</a:t>
            </a:r>
            <a:r>
              <a:rPr sz="4000" b="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control</a:t>
            </a:r>
            <a:r>
              <a:rPr sz="4000" b="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de</a:t>
            </a:r>
            <a:r>
              <a:rPr sz="4000" b="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cambios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5424"/>
            <a:ext cx="6990715" cy="322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5770" indent="-342900">
              <a:lnSpc>
                <a:spcPct val="100000"/>
              </a:lnSpc>
              <a:spcBef>
                <a:spcPts val="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Establecer</a:t>
            </a:r>
            <a:r>
              <a:rPr sz="2800" dirty="0">
                <a:latin typeface="Arial MT"/>
                <a:cs typeface="Arial MT"/>
              </a:rPr>
              <a:t> procedimiento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control de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cambios: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  <a:tab pos="1671955" algn="l"/>
              </a:tabLst>
            </a:pPr>
            <a:r>
              <a:rPr sz="2400" spc="-5" dirty="0">
                <a:latin typeface="Arial MT"/>
                <a:cs typeface="Arial MT"/>
              </a:rPr>
              <a:t>quién	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Comité 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Cambios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(CCC)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documentar: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Arial MT"/>
                <a:cs typeface="Arial MT"/>
              </a:rPr>
              <a:t>integración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CCC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Arial MT"/>
                <a:cs typeface="Arial MT"/>
              </a:rPr>
              <a:t>alcance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autoridad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Arial MT"/>
                <a:cs typeface="Arial MT"/>
              </a:rPr>
              <a:t>procedimientos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operativos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(pe.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evaluar impacto)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proceso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toma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 decisiones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9077"/>
            <a:ext cx="8007350" cy="43453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Arial MT"/>
                <a:cs typeface="Arial MT"/>
              </a:rPr>
              <a:t>Tiene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haber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 </a:t>
            </a:r>
            <a:r>
              <a:rPr sz="2800" dirty="0">
                <a:latin typeface="Arial MT"/>
                <a:cs typeface="Arial MT"/>
              </a:rPr>
              <a:t>responsable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Control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versiones: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Definir: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Ítems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configuración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Procedimientos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Línea Base.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Definición: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Conjunto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especificaciones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revisados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formalmente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acordados,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dirty="0">
                <a:latin typeface="Arial MT"/>
                <a:cs typeface="Arial MT"/>
              </a:rPr>
              <a:t> sirven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base para desarrollo futuro,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dirty="0">
                <a:latin typeface="Arial MT"/>
                <a:cs typeface="Arial MT"/>
              </a:rPr>
              <a:t>solo </a:t>
            </a:r>
            <a:r>
              <a:rPr sz="2400" spc="-5" dirty="0">
                <a:latin typeface="Arial MT"/>
                <a:cs typeface="Arial MT"/>
              </a:rPr>
              <a:t>pueden </a:t>
            </a:r>
            <a:r>
              <a:rPr sz="2400" dirty="0">
                <a:latin typeface="Arial MT"/>
                <a:cs typeface="Arial MT"/>
              </a:rPr>
              <a:t>ser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cambiados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través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procedimientos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formales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cambios.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65505"/>
            <a:ext cx="87522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spc="-5" dirty="0">
                <a:latin typeface="Arial MT"/>
                <a:cs typeface="Arial MT"/>
              </a:rPr>
              <a:t>Gestión</a:t>
            </a:r>
            <a:r>
              <a:rPr sz="3400" b="0" dirty="0">
                <a:latin typeface="Arial MT"/>
                <a:cs typeface="Arial MT"/>
              </a:rPr>
              <a:t> </a:t>
            </a:r>
            <a:r>
              <a:rPr sz="3400" b="0" spc="-5" dirty="0">
                <a:latin typeface="Arial MT"/>
                <a:cs typeface="Arial MT"/>
              </a:rPr>
              <a:t>de</a:t>
            </a:r>
            <a:r>
              <a:rPr sz="3400" b="0" spc="-10" dirty="0">
                <a:latin typeface="Arial MT"/>
                <a:cs typeface="Arial MT"/>
              </a:rPr>
              <a:t> </a:t>
            </a:r>
            <a:r>
              <a:rPr sz="3400" b="0" spc="-5" dirty="0">
                <a:latin typeface="Arial MT"/>
                <a:cs typeface="Arial MT"/>
              </a:rPr>
              <a:t>la</a:t>
            </a:r>
            <a:r>
              <a:rPr sz="3400" b="0" spc="-10" dirty="0">
                <a:latin typeface="Arial MT"/>
                <a:cs typeface="Arial MT"/>
              </a:rPr>
              <a:t> </a:t>
            </a:r>
            <a:r>
              <a:rPr sz="3400" b="0" spc="-5" dirty="0">
                <a:latin typeface="Arial MT"/>
                <a:cs typeface="Arial MT"/>
              </a:rPr>
              <a:t>Configuración</a:t>
            </a:r>
            <a:r>
              <a:rPr sz="3400" b="0" spc="15" dirty="0">
                <a:latin typeface="Arial MT"/>
                <a:cs typeface="Arial MT"/>
              </a:rPr>
              <a:t> </a:t>
            </a:r>
            <a:r>
              <a:rPr sz="3400" b="0" spc="-5" dirty="0">
                <a:latin typeface="Arial MT"/>
                <a:cs typeface="Arial MT"/>
              </a:rPr>
              <a:t>de</a:t>
            </a:r>
            <a:r>
              <a:rPr sz="3400" b="0" spc="-10" dirty="0">
                <a:latin typeface="Arial MT"/>
                <a:cs typeface="Arial MT"/>
              </a:rPr>
              <a:t> </a:t>
            </a:r>
            <a:r>
              <a:rPr sz="3400" b="0" spc="-5" dirty="0">
                <a:latin typeface="Arial MT"/>
                <a:cs typeface="Arial MT"/>
              </a:rPr>
              <a:t>los</a:t>
            </a:r>
            <a:r>
              <a:rPr sz="3400" b="0" dirty="0">
                <a:latin typeface="Arial MT"/>
                <a:cs typeface="Arial MT"/>
              </a:rPr>
              <a:t> </a:t>
            </a:r>
            <a:r>
              <a:rPr sz="3400" b="0" spc="-5" dirty="0">
                <a:latin typeface="Arial MT"/>
                <a:cs typeface="Arial MT"/>
              </a:rPr>
              <a:t>Requisitos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400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Línea</a:t>
            </a:r>
            <a:r>
              <a:rPr sz="4400" b="0" spc="-1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Base</a:t>
            </a:r>
            <a:r>
              <a:rPr sz="4400" b="0" spc="-15" dirty="0">
                <a:latin typeface="Arial MT"/>
                <a:cs typeface="Arial MT"/>
              </a:rPr>
              <a:t> </a:t>
            </a:r>
            <a:r>
              <a:rPr sz="4400" b="0" spc="-10" dirty="0">
                <a:latin typeface="Arial MT"/>
                <a:cs typeface="Arial MT"/>
              </a:rPr>
              <a:t>de</a:t>
            </a:r>
            <a:r>
              <a:rPr sz="4400" b="0" spc="-1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Requisitos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5424"/>
            <a:ext cx="7760334" cy="414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LB </a:t>
            </a:r>
            <a:r>
              <a:rPr sz="2800" dirty="0">
                <a:latin typeface="Arial MT"/>
                <a:cs typeface="Arial MT"/>
              </a:rPr>
              <a:t>de reqs,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arranca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cuando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decide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suficientemente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buenos </a:t>
            </a:r>
            <a:r>
              <a:rPr sz="2800" spc="-5" dirty="0">
                <a:latin typeface="Arial MT"/>
                <a:cs typeface="Arial MT"/>
              </a:rPr>
              <a:t>como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arrancar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diseño </a:t>
            </a:r>
            <a:r>
              <a:rPr sz="2800" spc="-5" dirty="0">
                <a:latin typeface="Arial MT"/>
                <a:cs typeface="Arial MT"/>
              </a:rPr>
              <a:t>y </a:t>
            </a:r>
            <a:r>
              <a:rPr sz="2800" dirty="0">
                <a:latin typeface="Arial MT"/>
                <a:cs typeface="Arial MT"/>
              </a:rPr>
              <a:t>construcción.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Sobre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LB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planifico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cronograma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costo.</a:t>
            </a:r>
            <a:endParaRPr sz="2800">
              <a:latin typeface="Arial MT"/>
              <a:cs typeface="Arial MT"/>
            </a:endParaRPr>
          </a:p>
          <a:p>
            <a:pPr marL="355600" marR="107950" indent="-342900">
              <a:lnSpc>
                <a:spcPct val="100000"/>
              </a:lnSpc>
              <a:spcBef>
                <a:spcPts val="6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Asociada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liberación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dirty="0">
                <a:latin typeface="Arial MT"/>
                <a:cs typeface="Arial MT"/>
              </a:rPr>
              <a:t> producto.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Debo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poder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recomponer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liberación.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Definir: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qué</a:t>
            </a:r>
            <a:r>
              <a:rPr sz="2400" dirty="0">
                <a:latin typeface="Arial MT"/>
                <a:cs typeface="Arial MT"/>
              </a:rPr>
              <a:t> artefactos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van 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Línea Base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cuándo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entran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173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Medir</a:t>
            </a:r>
            <a:r>
              <a:rPr sz="4400" spc="-15" dirty="0"/>
              <a:t> </a:t>
            </a:r>
            <a:r>
              <a:rPr sz="4400" dirty="0"/>
              <a:t>y</a:t>
            </a:r>
            <a:r>
              <a:rPr sz="4400" spc="-20" dirty="0"/>
              <a:t> </a:t>
            </a:r>
            <a:r>
              <a:rPr sz="4400" dirty="0"/>
              <a:t>Evaluar</a:t>
            </a:r>
            <a:r>
              <a:rPr sz="4400" spc="-15" dirty="0"/>
              <a:t> </a:t>
            </a:r>
            <a:r>
              <a:rPr sz="4400" spc="-5" dirty="0"/>
              <a:t>Requisitos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5424"/>
            <a:ext cx="7600315" cy="468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64184" indent="-342900">
              <a:lnSpc>
                <a:spcPct val="100000"/>
              </a:lnSpc>
              <a:spcBef>
                <a:spcPts val="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Medir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características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los requisitos para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obtener detalles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Proceso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los Requisitos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Calidad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Las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mediciones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van a</a:t>
            </a:r>
            <a:r>
              <a:rPr sz="2800" dirty="0">
                <a:latin typeface="Arial MT"/>
                <a:cs typeface="Arial MT"/>
              </a:rPr>
              <a:t> estar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relacionadas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Producto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requisitos)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tamaño,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calidad,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atributos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técnicos,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Proceso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actividades,...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Recursos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personas,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equipos,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tiempo,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dinero,...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174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Medir</a:t>
            </a:r>
            <a:r>
              <a:rPr sz="4400" spc="-20" dirty="0"/>
              <a:t> </a:t>
            </a:r>
            <a:r>
              <a:rPr sz="4400" dirty="0"/>
              <a:t>y</a:t>
            </a:r>
            <a:r>
              <a:rPr sz="4400" spc="-15" dirty="0"/>
              <a:t> </a:t>
            </a:r>
            <a:r>
              <a:rPr sz="4400" dirty="0"/>
              <a:t>Evaluar</a:t>
            </a:r>
            <a:r>
              <a:rPr sz="4400" spc="-20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268"/>
            <a:ext cx="8141334" cy="46405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Medir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#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Arial MT"/>
                <a:cs typeface="Arial MT"/>
              </a:rPr>
              <a:t>Entrada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estimación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del</a:t>
            </a:r>
            <a:r>
              <a:rPr sz="2000" dirty="0">
                <a:latin typeface="Arial MT"/>
                <a:cs typeface="Arial MT"/>
              </a:rPr>
              <a:t> producto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#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Cambios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introducidos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9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Arial MT"/>
                <a:cs typeface="Arial MT"/>
              </a:rPr>
              <a:t>Requisitos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Agregados,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Modificados,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Desechados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tiempo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Estabilidad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#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r>
              <a:rPr sz="2400" dirty="0">
                <a:latin typeface="Arial MT"/>
                <a:cs typeface="Arial MT"/>
              </a:rPr>
              <a:t> tipo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requisitos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Permite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luego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qué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encuentra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#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validados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60" dirty="0">
                <a:latin typeface="Arial MT"/>
                <a:cs typeface="Arial MT"/>
              </a:rPr>
              <a:t>Tamaño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 producto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</a:t>
            </a:r>
            <a:r>
              <a:rPr sz="2800" dirty="0">
                <a:latin typeface="Arial MT"/>
                <a:cs typeface="Arial MT"/>
              </a:rPr>
              <a:t> proyecto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(ej.:PF,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LoC)</a:t>
            </a:r>
            <a:endParaRPr sz="2800">
              <a:latin typeface="Arial MT"/>
              <a:cs typeface="Arial MT"/>
            </a:endParaRPr>
          </a:p>
          <a:p>
            <a:pPr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Arial MT"/>
                <a:cs typeface="Arial MT"/>
              </a:rPr>
              <a:t>planificar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022" y="2531186"/>
            <a:ext cx="4222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Muchas</a:t>
            </a:r>
            <a:r>
              <a:rPr sz="4400" spc="-70" dirty="0"/>
              <a:t> </a:t>
            </a:r>
            <a:r>
              <a:rPr sz="4400" dirty="0"/>
              <a:t>gracias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700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Requisitos</a:t>
            </a:r>
            <a:r>
              <a:rPr sz="4400" spc="-30" dirty="0"/>
              <a:t> </a:t>
            </a:r>
            <a:r>
              <a:rPr sz="4400" dirty="0"/>
              <a:t>-</a:t>
            </a:r>
            <a:r>
              <a:rPr sz="4400" spc="-20" dirty="0"/>
              <a:t> Tipos</a:t>
            </a:r>
            <a:r>
              <a:rPr sz="4400" spc="-15" dirty="0"/>
              <a:t> </a:t>
            </a:r>
            <a:r>
              <a:rPr sz="4400" dirty="0"/>
              <a:t>(3)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23486"/>
            <a:ext cx="7922259" cy="462470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Seguridad</a:t>
            </a:r>
            <a:endParaRPr sz="2400" dirty="0">
              <a:latin typeface="Arial MT"/>
              <a:cs typeface="Arial MT"/>
            </a:endParaRPr>
          </a:p>
          <a:p>
            <a:pPr marL="756285" marR="421640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control de acceso a las funciones/datos, aislamiento de los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programas,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respaldos-frecuencia,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disponibilidad-,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seguridad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física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Aseguramiento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Calidad</a:t>
            </a:r>
            <a:endParaRPr sz="24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Confiabilidad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tiempo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medio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fallas,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robustez,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tolerancia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fallas</a:t>
            </a:r>
          </a:p>
          <a:p>
            <a:pPr marL="756285" marR="593090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Disponibilidad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 tiempo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operativo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luego 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falla-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mantenimiento estando activo- tiempo máximo de no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disponibilidad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Mantenibilidad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Seguridad</a:t>
            </a: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Portabilidad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785" y="2531186"/>
            <a:ext cx="6490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Ingeniería</a:t>
            </a:r>
            <a:r>
              <a:rPr sz="4400" spc="-30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21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019800"/>
            <a:ext cx="8763000" cy="367665"/>
          </a:xfrm>
          <a:custGeom>
            <a:avLst/>
            <a:gdLst/>
            <a:ahLst/>
            <a:cxnLst/>
            <a:rect l="l" t="t" r="r" b="b"/>
            <a:pathLst>
              <a:path w="8763000" h="367664">
                <a:moveTo>
                  <a:pt x="8763000" y="0"/>
                </a:moveTo>
                <a:lnTo>
                  <a:pt x="0" y="0"/>
                </a:lnTo>
                <a:lnTo>
                  <a:pt x="0" y="367284"/>
                </a:lnTo>
                <a:lnTo>
                  <a:pt x="8763000" y="367284"/>
                </a:lnTo>
                <a:lnTo>
                  <a:pt x="876300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00220" y="6052820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SCM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490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Ingeniería</a:t>
            </a:r>
            <a:r>
              <a:rPr sz="4400" spc="-30" dirty="0"/>
              <a:t> </a:t>
            </a:r>
            <a:r>
              <a:rPr sz="4400" dirty="0"/>
              <a:t>de</a:t>
            </a:r>
            <a:r>
              <a:rPr sz="4400" spc="-25" dirty="0"/>
              <a:t> </a:t>
            </a:r>
            <a:r>
              <a:rPr sz="4400" dirty="0"/>
              <a:t>Requisitos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0400" y="1499616"/>
            <a:ext cx="2615565" cy="367665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Ingeniería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Requisitos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495" y="2468879"/>
            <a:ext cx="2723515" cy="365760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Proceso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los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Requisitos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0450" y="3498850"/>
            <a:ext cx="800100" cy="584200"/>
            <a:chOff x="1060450" y="3498850"/>
            <a:chExt cx="800100" cy="584200"/>
          </a:xfrm>
        </p:grpSpPr>
        <p:sp>
          <p:nvSpPr>
            <p:cNvPr id="9" name="object 9"/>
            <p:cNvSpPr/>
            <p:nvPr/>
          </p:nvSpPr>
          <p:spPr>
            <a:xfrm>
              <a:off x="1086104" y="3536949"/>
              <a:ext cx="774700" cy="546100"/>
            </a:xfrm>
            <a:custGeom>
              <a:avLst/>
              <a:gdLst/>
              <a:ahLst/>
              <a:cxnLst/>
              <a:rect l="l" t="t" r="r" b="b"/>
              <a:pathLst>
                <a:path w="774700" h="5461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01650"/>
                  </a:lnTo>
                  <a:lnTo>
                    <a:pt x="12192" y="501650"/>
                  </a:lnTo>
                  <a:lnTo>
                    <a:pt x="6096" y="501650"/>
                  </a:lnTo>
                  <a:lnTo>
                    <a:pt x="0" y="501650"/>
                  </a:lnTo>
                  <a:lnTo>
                    <a:pt x="0" y="533400"/>
                  </a:lnTo>
                  <a:lnTo>
                    <a:pt x="0" y="546100"/>
                  </a:lnTo>
                  <a:lnTo>
                    <a:pt x="774192" y="546100"/>
                  </a:lnTo>
                  <a:lnTo>
                    <a:pt x="774192" y="53340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3505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762000" y="5334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2896" y="3683889"/>
            <a:ext cx="749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Obtención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51050" y="3498850"/>
            <a:ext cx="800100" cy="609600"/>
            <a:chOff x="2051050" y="3498850"/>
            <a:chExt cx="800100" cy="609600"/>
          </a:xfrm>
        </p:grpSpPr>
        <p:sp>
          <p:nvSpPr>
            <p:cNvPr id="13" name="object 13"/>
            <p:cNvSpPr/>
            <p:nvPr/>
          </p:nvSpPr>
          <p:spPr>
            <a:xfrm>
              <a:off x="2076704" y="3536949"/>
              <a:ext cx="774700" cy="571500"/>
            </a:xfrm>
            <a:custGeom>
              <a:avLst/>
              <a:gdLst/>
              <a:ahLst/>
              <a:cxnLst/>
              <a:rect l="l" t="t" r="r" b="b"/>
              <a:pathLst>
                <a:path w="774700" h="5715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774192" y="571500"/>
                  </a:lnTo>
                  <a:lnTo>
                    <a:pt x="774192" y="56007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3505200"/>
              <a:ext cx="762000" cy="559435"/>
            </a:xfrm>
            <a:custGeom>
              <a:avLst/>
              <a:gdLst/>
              <a:ahLst/>
              <a:cxnLst/>
              <a:rect l="l" t="t" r="r" b="b"/>
              <a:pathLst>
                <a:path w="762000" h="559435">
                  <a:moveTo>
                    <a:pt x="0" y="559307"/>
                  </a:moveTo>
                  <a:lnTo>
                    <a:pt x="762000" y="55930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9705" y="3696715"/>
            <a:ext cx="4387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Análisis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99050" y="3498850"/>
            <a:ext cx="800100" cy="660400"/>
            <a:chOff x="5099050" y="3498850"/>
            <a:chExt cx="800100" cy="660400"/>
          </a:xfrm>
        </p:grpSpPr>
        <p:sp>
          <p:nvSpPr>
            <p:cNvPr id="17" name="object 17"/>
            <p:cNvSpPr/>
            <p:nvPr/>
          </p:nvSpPr>
          <p:spPr>
            <a:xfrm>
              <a:off x="5124704" y="3536949"/>
              <a:ext cx="774700" cy="622300"/>
            </a:xfrm>
            <a:custGeom>
              <a:avLst/>
              <a:gdLst/>
              <a:ahLst/>
              <a:cxnLst/>
              <a:rect l="l" t="t" r="r" b="b"/>
              <a:pathLst>
                <a:path w="774700" h="6223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77850"/>
                  </a:lnTo>
                  <a:lnTo>
                    <a:pt x="12192" y="577850"/>
                  </a:lnTo>
                  <a:lnTo>
                    <a:pt x="6096" y="577850"/>
                  </a:lnTo>
                  <a:lnTo>
                    <a:pt x="0" y="577850"/>
                  </a:lnTo>
                  <a:lnTo>
                    <a:pt x="0" y="609600"/>
                  </a:lnTo>
                  <a:lnTo>
                    <a:pt x="0" y="622300"/>
                  </a:lnTo>
                  <a:lnTo>
                    <a:pt x="774192" y="622300"/>
                  </a:lnTo>
                  <a:lnTo>
                    <a:pt x="774192" y="60960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0" y="3505200"/>
              <a:ext cx="762000" cy="609600"/>
            </a:xfrm>
            <a:custGeom>
              <a:avLst/>
              <a:gdLst/>
              <a:ahLst/>
              <a:cxnLst/>
              <a:rect l="l" t="t" r="r" b="b"/>
              <a:pathLst>
                <a:path w="762000" h="609600">
                  <a:moveTo>
                    <a:pt x="0" y="609600"/>
                  </a:moveTo>
                  <a:lnTo>
                    <a:pt x="762000" y="609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11496" y="3721989"/>
            <a:ext cx="749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Validación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850" y="2881376"/>
            <a:ext cx="6047105" cy="1544955"/>
            <a:chOff x="69850" y="2881376"/>
            <a:chExt cx="6047105" cy="1544955"/>
          </a:xfrm>
        </p:grpSpPr>
        <p:sp>
          <p:nvSpPr>
            <p:cNvPr id="21" name="object 21"/>
            <p:cNvSpPr/>
            <p:nvPr/>
          </p:nvSpPr>
          <p:spPr>
            <a:xfrm>
              <a:off x="1829561" y="3771900"/>
              <a:ext cx="325120" cy="78105"/>
            </a:xfrm>
            <a:custGeom>
              <a:avLst/>
              <a:gdLst/>
              <a:ahLst/>
              <a:cxnLst/>
              <a:rect l="l" t="t" r="r" b="b"/>
              <a:pathLst>
                <a:path w="325119" h="78104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6"/>
                  </a:lnTo>
                  <a:lnTo>
                    <a:pt x="64769" y="51816"/>
                  </a:lnTo>
                  <a:lnTo>
                    <a:pt x="64769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325119" h="78104">
                  <a:moveTo>
                    <a:pt x="246887" y="0"/>
                  </a:moveTo>
                  <a:lnTo>
                    <a:pt x="246887" y="77724"/>
                  </a:lnTo>
                  <a:lnTo>
                    <a:pt x="298703" y="51816"/>
                  </a:lnTo>
                  <a:lnTo>
                    <a:pt x="259842" y="51816"/>
                  </a:lnTo>
                  <a:lnTo>
                    <a:pt x="259842" y="25907"/>
                  </a:lnTo>
                  <a:lnTo>
                    <a:pt x="298703" y="25907"/>
                  </a:lnTo>
                  <a:lnTo>
                    <a:pt x="246887" y="0"/>
                  </a:lnTo>
                  <a:close/>
                </a:path>
                <a:path w="325119" h="78104">
                  <a:moveTo>
                    <a:pt x="77724" y="25907"/>
                  </a:moveTo>
                  <a:lnTo>
                    <a:pt x="64769" y="25907"/>
                  </a:lnTo>
                  <a:lnTo>
                    <a:pt x="64769" y="51816"/>
                  </a:lnTo>
                  <a:lnTo>
                    <a:pt x="77724" y="51816"/>
                  </a:lnTo>
                  <a:lnTo>
                    <a:pt x="77724" y="25907"/>
                  </a:lnTo>
                  <a:close/>
                </a:path>
                <a:path w="325119" h="78104">
                  <a:moveTo>
                    <a:pt x="246887" y="25907"/>
                  </a:moveTo>
                  <a:lnTo>
                    <a:pt x="77724" y="25907"/>
                  </a:lnTo>
                  <a:lnTo>
                    <a:pt x="77724" y="51816"/>
                  </a:lnTo>
                  <a:lnTo>
                    <a:pt x="246887" y="51816"/>
                  </a:lnTo>
                  <a:lnTo>
                    <a:pt x="246887" y="25907"/>
                  </a:lnTo>
                  <a:close/>
                </a:path>
                <a:path w="325119" h="78104">
                  <a:moveTo>
                    <a:pt x="298703" y="25907"/>
                  </a:moveTo>
                  <a:lnTo>
                    <a:pt x="259842" y="25907"/>
                  </a:lnTo>
                  <a:lnTo>
                    <a:pt x="259842" y="51816"/>
                  </a:lnTo>
                  <a:lnTo>
                    <a:pt x="298703" y="51816"/>
                  </a:lnTo>
                  <a:lnTo>
                    <a:pt x="324612" y="38862"/>
                  </a:lnTo>
                  <a:lnTo>
                    <a:pt x="298703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0600" y="3276600"/>
              <a:ext cx="2819400" cy="1057910"/>
            </a:xfrm>
            <a:custGeom>
              <a:avLst/>
              <a:gdLst/>
              <a:ahLst/>
              <a:cxnLst/>
              <a:rect l="l" t="t" r="r" b="b"/>
              <a:pathLst>
                <a:path w="2819400" h="1057910">
                  <a:moveTo>
                    <a:pt x="0" y="1057656"/>
                  </a:moveTo>
                  <a:lnTo>
                    <a:pt x="2819400" y="1057656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105765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1361" y="3771900"/>
              <a:ext cx="304800" cy="78105"/>
            </a:xfrm>
            <a:custGeom>
              <a:avLst/>
              <a:gdLst/>
              <a:ahLst/>
              <a:cxnLst/>
              <a:rect l="l" t="t" r="r" b="b"/>
              <a:pathLst>
                <a:path w="304800" h="78104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6"/>
                  </a:lnTo>
                  <a:lnTo>
                    <a:pt x="64770" y="51816"/>
                  </a:lnTo>
                  <a:lnTo>
                    <a:pt x="6477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304800" h="78104">
                  <a:moveTo>
                    <a:pt x="227075" y="0"/>
                  </a:moveTo>
                  <a:lnTo>
                    <a:pt x="227075" y="77724"/>
                  </a:lnTo>
                  <a:lnTo>
                    <a:pt x="278891" y="51816"/>
                  </a:lnTo>
                  <a:lnTo>
                    <a:pt x="240029" y="51816"/>
                  </a:lnTo>
                  <a:lnTo>
                    <a:pt x="240029" y="25907"/>
                  </a:lnTo>
                  <a:lnTo>
                    <a:pt x="278891" y="25907"/>
                  </a:lnTo>
                  <a:lnTo>
                    <a:pt x="227075" y="0"/>
                  </a:lnTo>
                  <a:close/>
                </a:path>
                <a:path w="304800" h="78104">
                  <a:moveTo>
                    <a:pt x="77724" y="25907"/>
                  </a:moveTo>
                  <a:lnTo>
                    <a:pt x="64770" y="25907"/>
                  </a:lnTo>
                  <a:lnTo>
                    <a:pt x="64770" y="51816"/>
                  </a:lnTo>
                  <a:lnTo>
                    <a:pt x="77724" y="51816"/>
                  </a:lnTo>
                  <a:lnTo>
                    <a:pt x="77724" y="25907"/>
                  </a:lnTo>
                  <a:close/>
                </a:path>
                <a:path w="304800" h="78104">
                  <a:moveTo>
                    <a:pt x="227075" y="25907"/>
                  </a:moveTo>
                  <a:lnTo>
                    <a:pt x="77724" y="25907"/>
                  </a:lnTo>
                  <a:lnTo>
                    <a:pt x="77724" y="51816"/>
                  </a:lnTo>
                  <a:lnTo>
                    <a:pt x="227075" y="51816"/>
                  </a:lnTo>
                  <a:lnTo>
                    <a:pt x="227075" y="25907"/>
                  </a:lnTo>
                  <a:close/>
                </a:path>
                <a:path w="304800" h="78104">
                  <a:moveTo>
                    <a:pt x="278891" y="25907"/>
                  </a:moveTo>
                  <a:lnTo>
                    <a:pt x="240029" y="25907"/>
                  </a:lnTo>
                  <a:lnTo>
                    <a:pt x="240029" y="51816"/>
                  </a:lnTo>
                  <a:lnTo>
                    <a:pt x="278891" y="51816"/>
                  </a:lnTo>
                  <a:lnTo>
                    <a:pt x="304800" y="38862"/>
                  </a:lnTo>
                  <a:lnTo>
                    <a:pt x="278891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200" y="2887726"/>
              <a:ext cx="5867400" cy="1532255"/>
            </a:xfrm>
            <a:custGeom>
              <a:avLst/>
              <a:gdLst/>
              <a:ahLst/>
              <a:cxnLst/>
              <a:rect l="l" t="t" r="r" b="b"/>
              <a:pathLst>
                <a:path w="5867400" h="1532254">
                  <a:moveTo>
                    <a:pt x="0" y="236474"/>
                  </a:moveTo>
                  <a:lnTo>
                    <a:pt x="977900" y="236474"/>
                  </a:lnTo>
                  <a:lnTo>
                    <a:pt x="1674876" y="0"/>
                  </a:lnTo>
                  <a:lnTo>
                    <a:pt x="2444750" y="236474"/>
                  </a:lnTo>
                  <a:lnTo>
                    <a:pt x="5867400" y="236474"/>
                  </a:lnTo>
                  <a:lnTo>
                    <a:pt x="5867400" y="452374"/>
                  </a:lnTo>
                  <a:lnTo>
                    <a:pt x="5867400" y="776224"/>
                  </a:lnTo>
                  <a:lnTo>
                    <a:pt x="5867400" y="1531874"/>
                  </a:lnTo>
                  <a:lnTo>
                    <a:pt x="2444750" y="1531874"/>
                  </a:lnTo>
                  <a:lnTo>
                    <a:pt x="977900" y="1531874"/>
                  </a:lnTo>
                  <a:lnTo>
                    <a:pt x="0" y="1531874"/>
                  </a:lnTo>
                  <a:lnTo>
                    <a:pt x="0" y="776224"/>
                  </a:lnTo>
                  <a:lnTo>
                    <a:pt x="0" y="452374"/>
                  </a:lnTo>
                  <a:lnTo>
                    <a:pt x="0" y="2364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161" y="3771900"/>
              <a:ext cx="248412" cy="7772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224271" y="2490216"/>
            <a:ext cx="3424554" cy="367665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Administración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los </a:t>
            </a:r>
            <a:r>
              <a:rPr sz="1800" spc="-10" dirty="0">
                <a:latin typeface="Tahoma"/>
                <a:cs typeface="Tahoma"/>
              </a:rPr>
              <a:t>Requisitos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71800" y="19050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524000" y="0"/>
                </a:moveTo>
                <a:lnTo>
                  <a:pt x="0" y="533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0" y="1905000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0"/>
                </a:moveTo>
                <a:lnTo>
                  <a:pt x="1066800" y="533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90533" y="3005454"/>
            <a:ext cx="514350" cy="1268095"/>
          </a:xfrm>
          <a:prstGeom prst="rect">
            <a:avLst/>
          </a:prstGeom>
        </p:spPr>
        <p:txBody>
          <a:bodyPr vert="vert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Línea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Base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82561" y="4991100"/>
            <a:ext cx="609600" cy="78105"/>
          </a:xfrm>
          <a:custGeom>
            <a:avLst/>
            <a:gdLst/>
            <a:ahLst/>
            <a:cxnLst/>
            <a:rect l="l" t="t" r="r" b="b"/>
            <a:pathLst>
              <a:path w="609600" h="78104">
                <a:moveTo>
                  <a:pt x="531876" y="0"/>
                </a:moveTo>
                <a:lnTo>
                  <a:pt x="531876" y="77724"/>
                </a:lnTo>
                <a:lnTo>
                  <a:pt x="583692" y="51816"/>
                </a:lnTo>
                <a:lnTo>
                  <a:pt x="544830" y="51816"/>
                </a:lnTo>
                <a:lnTo>
                  <a:pt x="544830" y="25907"/>
                </a:lnTo>
                <a:lnTo>
                  <a:pt x="583692" y="25907"/>
                </a:lnTo>
                <a:lnTo>
                  <a:pt x="531876" y="0"/>
                </a:lnTo>
                <a:close/>
              </a:path>
              <a:path w="609600" h="78104">
                <a:moveTo>
                  <a:pt x="531876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531876" y="51816"/>
                </a:lnTo>
                <a:lnTo>
                  <a:pt x="531876" y="25907"/>
                </a:lnTo>
                <a:close/>
              </a:path>
              <a:path w="609600" h="78104">
                <a:moveTo>
                  <a:pt x="583692" y="25907"/>
                </a:moveTo>
                <a:lnTo>
                  <a:pt x="544830" y="25907"/>
                </a:lnTo>
                <a:lnTo>
                  <a:pt x="544830" y="51816"/>
                </a:lnTo>
                <a:lnTo>
                  <a:pt x="583692" y="51816"/>
                </a:lnTo>
                <a:lnTo>
                  <a:pt x="609600" y="38862"/>
                </a:lnTo>
                <a:lnTo>
                  <a:pt x="583692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04609" y="5139690"/>
            <a:ext cx="9950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Línea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base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actual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82561" y="4762500"/>
            <a:ext cx="609600" cy="78105"/>
          </a:xfrm>
          <a:custGeom>
            <a:avLst/>
            <a:gdLst/>
            <a:ahLst/>
            <a:cxnLst/>
            <a:rect l="l" t="t" r="r" b="b"/>
            <a:pathLst>
              <a:path w="609600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609600" h="78104">
                <a:moveTo>
                  <a:pt x="77724" y="25907"/>
                </a:moveTo>
                <a:lnTo>
                  <a:pt x="64770" y="25907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7"/>
                </a:lnTo>
                <a:close/>
              </a:path>
              <a:path w="609600" h="78104">
                <a:moveTo>
                  <a:pt x="609600" y="25907"/>
                </a:moveTo>
                <a:lnTo>
                  <a:pt x="77724" y="25907"/>
                </a:lnTo>
                <a:lnTo>
                  <a:pt x="77724" y="51816"/>
                </a:lnTo>
                <a:lnTo>
                  <a:pt x="609600" y="51816"/>
                </a:lnTo>
                <a:lnTo>
                  <a:pt x="60960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96000" y="2971800"/>
            <a:ext cx="698500" cy="21336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9751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Tahoma"/>
                <a:cs typeface="Tahoma"/>
              </a:rPr>
              <a:t>L</a:t>
            </a:r>
            <a:r>
              <a:rPr sz="1000" spc="-5" dirty="0">
                <a:latin typeface="Tahoma"/>
                <a:cs typeface="Tahoma"/>
              </a:rPr>
              <a:t>í</a:t>
            </a:r>
            <a:r>
              <a:rPr sz="1000" spc="-10" dirty="0">
                <a:latin typeface="Tahoma"/>
                <a:cs typeface="Tahoma"/>
              </a:rPr>
              <a:t>n</a:t>
            </a:r>
            <a:r>
              <a:rPr sz="1000" spc="-5" dirty="0">
                <a:latin typeface="Tahoma"/>
                <a:cs typeface="Tahoma"/>
              </a:rPr>
              <a:t>ea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7165" y="4530090"/>
            <a:ext cx="8458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base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corregida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0850" y="4870450"/>
            <a:ext cx="876300" cy="609600"/>
            <a:chOff x="450850" y="4870450"/>
            <a:chExt cx="876300" cy="609600"/>
          </a:xfrm>
        </p:grpSpPr>
        <p:sp>
          <p:nvSpPr>
            <p:cNvPr id="36" name="object 36"/>
            <p:cNvSpPr/>
            <p:nvPr/>
          </p:nvSpPr>
          <p:spPr>
            <a:xfrm>
              <a:off x="476504" y="4908549"/>
              <a:ext cx="850900" cy="571500"/>
            </a:xfrm>
            <a:custGeom>
              <a:avLst/>
              <a:gdLst/>
              <a:ahLst/>
              <a:cxnLst/>
              <a:rect l="l" t="t" r="r" b="b"/>
              <a:pathLst>
                <a:path w="850900" h="571500">
                  <a:moveTo>
                    <a:pt x="850392" y="0"/>
                  </a:moveTo>
                  <a:lnTo>
                    <a:pt x="818896" y="0"/>
                  </a:lnTo>
                  <a:lnTo>
                    <a:pt x="818896" y="6350"/>
                  </a:lnTo>
                  <a:lnTo>
                    <a:pt x="818896" y="12700"/>
                  </a:lnTo>
                  <a:lnTo>
                    <a:pt x="8188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850392" y="571500"/>
                  </a:lnTo>
                  <a:lnTo>
                    <a:pt x="850392" y="560070"/>
                  </a:lnTo>
                  <a:lnTo>
                    <a:pt x="850392" y="12700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7200" y="4876800"/>
              <a:ext cx="838200" cy="559435"/>
            </a:xfrm>
            <a:custGeom>
              <a:avLst/>
              <a:gdLst/>
              <a:ahLst/>
              <a:cxnLst/>
              <a:rect l="l" t="t" r="r" b="b"/>
              <a:pathLst>
                <a:path w="838200" h="559435">
                  <a:moveTo>
                    <a:pt x="0" y="559308"/>
                  </a:moveTo>
                  <a:lnTo>
                    <a:pt x="838200" y="559308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63295" y="5068570"/>
            <a:ext cx="826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Planificación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385050" y="4718050"/>
            <a:ext cx="1028700" cy="812800"/>
            <a:chOff x="7385050" y="4718050"/>
            <a:chExt cx="1028700" cy="812800"/>
          </a:xfrm>
        </p:grpSpPr>
        <p:sp>
          <p:nvSpPr>
            <p:cNvPr id="40" name="object 40"/>
            <p:cNvSpPr/>
            <p:nvPr/>
          </p:nvSpPr>
          <p:spPr>
            <a:xfrm>
              <a:off x="7410704" y="4756149"/>
              <a:ext cx="1003300" cy="774700"/>
            </a:xfrm>
            <a:custGeom>
              <a:avLst/>
              <a:gdLst/>
              <a:ahLst/>
              <a:cxnLst/>
              <a:rect l="l" t="t" r="r" b="b"/>
              <a:pathLst>
                <a:path w="1003300" h="7747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730250"/>
                  </a:lnTo>
                  <a:lnTo>
                    <a:pt x="12192" y="730250"/>
                  </a:lnTo>
                  <a:lnTo>
                    <a:pt x="6096" y="730250"/>
                  </a:lnTo>
                  <a:lnTo>
                    <a:pt x="0" y="730250"/>
                  </a:lnTo>
                  <a:lnTo>
                    <a:pt x="0" y="762000"/>
                  </a:lnTo>
                  <a:lnTo>
                    <a:pt x="0" y="774700"/>
                  </a:lnTo>
                  <a:lnTo>
                    <a:pt x="1002792" y="774700"/>
                  </a:lnTo>
                  <a:lnTo>
                    <a:pt x="1002792" y="7620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91400" y="4724400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762000"/>
                  </a:moveTo>
                  <a:lnTo>
                    <a:pt x="990600" y="762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397495" y="4941570"/>
            <a:ext cx="978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marR="91440" indent="-1193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Admi</a:t>
            </a:r>
            <a:r>
              <a:rPr sz="1000" spc="-10" dirty="0">
                <a:latin typeface="Tahoma"/>
                <a:cs typeface="Tahoma"/>
              </a:rPr>
              <a:t>n</a:t>
            </a:r>
            <a:r>
              <a:rPr sz="1000" spc="-5" dirty="0">
                <a:latin typeface="Tahoma"/>
                <a:cs typeface="Tahoma"/>
              </a:rPr>
              <a:t>ist</a:t>
            </a:r>
            <a:r>
              <a:rPr sz="1000" spc="-10" dirty="0">
                <a:latin typeface="Tahoma"/>
                <a:cs typeface="Tahoma"/>
              </a:rPr>
              <a:t>r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ión  del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Cambio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46050" y="2870200"/>
            <a:ext cx="8775700" cy="3477895"/>
            <a:chOff x="146050" y="2870200"/>
            <a:chExt cx="8775700" cy="3477895"/>
          </a:xfrm>
        </p:grpSpPr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162" y="3771900"/>
              <a:ext cx="152400" cy="777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52400" y="2876550"/>
              <a:ext cx="8763000" cy="2762250"/>
            </a:xfrm>
            <a:custGeom>
              <a:avLst/>
              <a:gdLst/>
              <a:ahLst/>
              <a:cxnLst/>
              <a:rect l="l" t="t" r="r" b="b"/>
              <a:pathLst>
                <a:path w="8763000" h="2762250">
                  <a:moveTo>
                    <a:pt x="0" y="1695450"/>
                  </a:moveTo>
                  <a:lnTo>
                    <a:pt x="5111750" y="1695450"/>
                  </a:lnTo>
                  <a:lnTo>
                    <a:pt x="7764526" y="0"/>
                  </a:lnTo>
                  <a:lnTo>
                    <a:pt x="7302500" y="1695450"/>
                  </a:lnTo>
                  <a:lnTo>
                    <a:pt x="8763000" y="1695450"/>
                  </a:lnTo>
                  <a:lnTo>
                    <a:pt x="8763000" y="1873250"/>
                  </a:lnTo>
                  <a:lnTo>
                    <a:pt x="8763000" y="2139950"/>
                  </a:lnTo>
                  <a:lnTo>
                    <a:pt x="8763000" y="2762250"/>
                  </a:lnTo>
                  <a:lnTo>
                    <a:pt x="7302500" y="2762250"/>
                  </a:lnTo>
                  <a:lnTo>
                    <a:pt x="5111750" y="2762250"/>
                  </a:lnTo>
                  <a:lnTo>
                    <a:pt x="0" y="2762250"/>
                  </a:lnTo>
                  <a:lnTo>
                    <a:pt x="0" y="2139950"/>
                  </a:lnTo>
                  <a:lnTo>
                    <a:pt x="0" y="1873250"/>
                  </a:lnTo>
                  <a:lnTo>
                    <a:pt x="0" y="16954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87920" y="5536692"/>
              <a:ext cx="762000" cy="805180"/>
            </a:xfrm>
            <a:custGeom>
              <a:avLst/>
              <a:gdLst/>
              <a:ahLst/>
              <a:cxnLst/>
              <a:rect l="l" t="t" r="r" b="b"/>
              <a:pathLst>
                <a:path w="762000" h="805179">
                  <a:moveTo>
                    <a:pt x="745617" y="0"/>
                  </a:moveTo>
                  <a:lnTo>
                    <a:pt x="401700" y="17653"/>
                  </a:lnTo>
                  <a:lnTo>
                    <a:pt x="491617" y="99250"/>
                  </a:lnTo>
                  <a:lnTo>
                    <a:pt x="0" y="641832"/>
                  </a:lnTo>
                  <a:lnTo>
                    <a:pt x="179958" y="804938"/>
                  </a:lnTo>
                  <a:lnTo>
                    <a:pt x="671702" y="262356"/>
                  </a:lnTo>
                  <a:lnTo>
                    <a:pt x="761619" y="343903"/>
                  </a:lnTo>
                  <a:lnTo>
                    <a:pt x="745617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7920" y="5536692"/>
              <a:ext cx="762000" cy="805180"/>
            </a:xfrm>
            <a:custGeom>
              <a:avLst/>
              <a:gdLst/>
              <a:ahLst/>
              <a:cxnLst/>
              <a:rect l="l" t="t" r="r" b="b"/>
              <a:pathLst>
                <a:path w="762000" h="805179">
                  <a:moveTo>
                    <a:pt x="0" y="641832"/>
                  </a:moveTo>
                  <a:lnTo>
                    <a:pt x="491617" y="99250"/>
                  </a:lnTo>
                  <a:lnTo>
                    <a:pt x="401700" y="17653"/>
                  </a:lnTo>
                  <a:lnTo>
                    <a:pt x="745617" y="0"/>
                  </a:lnTo>
                  <a:lnTo>
                    <a:pt x="761619" y="343903"/>
                  </a:lnTo>
                  <a:lnTo>
                    <a:pt x="671702" y="262356"/>
                  </a:lnTo>
                  <a:lnTo>
                    <a:pt x="179958" y="804938"/>
                  </a:lnTo>
                  <a:lnTo>
                    <a:pt x="0" y="64183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023609" y="6311595"/>
            <a:ext cx="1069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Cambios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23609" y="6555435"/>
            <a:ext cx="878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053831" y="5531103"/>
            <a:ext cx="802640" cy="782320"/>
            <a:chOff x="8053831" y="5531103"/>
            <a:chExt cx="802640" cy="782320"/>
          </a:xfrm>
        </p:grpSpPr>
        <p:sp>
          <p:nvSpPr>
            <p:cNvPr id="51" name="object 51"/>
            <p:cNvSpPr/>
            <p:nvPr/>
          </p:nvSpPr>
          <p:spPr>
            <a:xfrm>
              <a:off x="8060181" y="5537453"/>
              <a:ext cx="789940" cy="769620"/>
            </a:xfrm>
            <a:custGeom>
              <a:avLst/>
              <a:gdLst/>
              <a:ahLst/>
              <a:cxnLst/>
              <a:rect l="l" t="t" r="r" b="b"/>
              <a:pathLst>
                <a:path w="789940" h="769620">
                  <a:moveTo>
                    <a:pt x="344297" y="0"/>
                  </a:moveTo>
                  <a:lnTo>
                    <a:pt x="0" y="6858"/>
                  </a:lnTo>
                  <a:lnTo>
                    <a:pt x="8509" y="351028"/>
                  </a:lnTo>
                  <a:lnTo>
                    <a:pt x="92456" y="263271"/>
                  </a:lnTo>
                  <a:lnTo>
                    <a:pt x="621538" y="769429"/>
                  </a:lnTo>
                  <a:lnTo>
                    <a:pt x="789432" y="593915"/>
                  </a:lnTo>
                  <a:lnTo>
                    <a:pt x="260350" y="87757"/>
                  </a:lnTo>
                  <a:lnTo>
                    <a:pt x="344297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60181" y="5537453"/>
              <a:ext cx="789940" cy="769620"/>
            </a:xfrm>
            <a:custGeom>
              <a:avLst/>
              <a:gdLst/>
              <a:ahLst/>
              <a:cxnLst/>
              <a:rect l="l" t="t" r="r" b="b"/>
              <a:pathLst>
                <a:path w="789940" h="769620">
                  <a:moveTo>
                    <a:pt x="0" y="6858"/>
                  </a:moveTo>
                  <a:lnTo>
                    <a:pt x="344297" y="0"/>
                  </a:lnTo>
                  <a:lnTo>
                    <a:pt x="260350" y="87757"/>
                  </a:lnTo>
                  <a:lnTo>
                    <a:pt x="789432" y="593915"/>
                  </a:lnTo>
                  <a:lnTo>
                    <a:pt x="621538" y="769429"/>
                  </a:lnTo>
                  <a:lnTo>
                    <a:pt x="92456" y="263271"/>
                  </a:lnTo>
                  <a:lnTo>
                    <a:pt x="8509" y="351028"/>
                  </a:lnTo>
                  <a:lnTo>
                    <a:pt x="0" y="68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763636" y="6311595"/>
            <a:ext cx="783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Ca</a:t>
            </a:r>
            <a:r>
              <a:rPr sz="1600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os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63636" y="6555435"/>
            <a:ext cx="1291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en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el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proyecto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46050" y="3498850"/>
            <a:ext cx="800100" cy="609600"/>
            <a:chOff x="146050" y="3498850"/>
            <a:chExt cx="800100" cy="609600"/>
          </a:xfrm>
        </p:grpSpPr>
        <p:sp>
          <p:nvSpPr>
            <p:cNvPr id="56" name="object 56"/>
            <p:cNvSpPr/>
            <p:nvPr/>
          </p:nvSpPr>
          <p:spPr>
            <a:xfrm>
              <a:off x="171704" y="3536949"/>
              <a:ext cx="774700" cy="571500"/>
            </a:xfrm>
            <a:custGeom>
              <a:avLst/>
              <a:gdLst/>
              <a:ahLst/>
              <a:cxnLst/>
              <a:rect l="l" t="t" r="r" b="b"/>
              <a:pathLst>
                <a:path w="774700" h="5715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774192" y="571500"/>
                  </a:lnTo>
                  <a:lnTo>
                    <a:pt x="774192" y="56007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2400" y="3505200"/>
              <a:ext cx="762000" cy="559435"/>
            </a:xfrm>
            <a:custGeom>
              <a:avLst/>
              <a:gdLst/>
              <a:ahLst/>
              <a:cxnLst/>
              <a:rect l="l" t="t" r="r" b="b"/>
              <a:pathLst>
                <a:path w="762000" h="559435">
                  <a:moveTo>
                    <a:pt x="0" y="559307"/>
                  </a:moveTo>
                  <a:lnTo>
                    <a:pt x="762000" y="55930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58495" y="3696715"/>
            <a:ext cx="749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Planificación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032250" y="3498850"/>
            <a:ext cx="800100" cy="660400"/>
            <a:chOff x="4032250" y="3498850"/>
            <a:chExt cx="800100" cy="660400"/>
          </a:xfrm>
        </p:grpSpPr>
        <p:sp>
          <p:nvSpPr>
            <p:cNvPr id="60" name="object 60"/>
            <p:cNvSpPr/>
            <p:nvPr/>
          </p:nvSpPr>
          <p:spPr>
            <a:xfrm>
              <a:off x="4057904" y="3536949"/>
              <a:ext cx="774700" cy="622300"/>
            </a:xfrm>
            <a:custGeom>
              <a:avLst/>
              <a:gdLst/>
              <a:ahLst/>
              <a:cxnLst/>
              <a:rect l="l" t="t" r="r" b="b"/>
              <a:pathLst>
                <a:path w="774700" h="6223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577850"/>
                  </a:lnTo>
                  <a:lnTo>
                    <a:pt x="12192" y="577850"/>
                  </a:lnTo>
                  <a:lnTo>
                    <a:pt x="6096" y="577850"/>
                  </a:lnTo>
                  <a:lnTo>
                    <a:pt x="0" y="577850"/>
                  </a:lnTo>
                  <a:lnTo>
                    <a:pt x="0" y="609600"/>
                  </a:lnTo>
                  <a:lnTo>
                    <a:pt x="0" y="622300"/>
                  </a:lnTo>
                  <a:lnTo>
                    <a:pt x="774192" y="622300"/>
                  </a:lnTo>
                  <a:lnTo>
                    <a:pt x="774192" y="60960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38600" y="3505200"/>
              <a:ext cx="762000" cy="609600"/>
            </a:xfrm>
            <a:custGeom>
              <a:avLst/>
              <a:gdLst/>
              <a:ahLst/>
              <a:cxnLst/>
              <a:rect l="l" t="t" r="r" b="b"/>
              <a:pathLst>
                <a:path w="762000" h="609600">
                  <a:moveTo>
                    <a:pt x="0" y="609600"/>
                  </a:moveTo>
                  <a:lnTo>
                    <a:pt x="762000" y="609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044696" y="3721989"/>
            <a:ext cx="749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Verificación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584450" y="4718050"/>
            <a:ext cx="876300" cy="609600"/>
            <a:chOff x="2584450" y="4718050"/>
            <a:chExt cx="876300" cy="609600"/>
          </a:xfrm>
        </p:grpSpPr>
        <p:sp>
          <p:nvSpPr>
            <p:cNvPr id="64" name="object 64"/>
            <p:cNvSpPr/>
            <p:nvPr/>
          </p:nvSpPr>
          <p:spPr>
            <a:xfrm>
              <a:off x="2610104" y="4756149"/>
              <a:ext cx="850900" cy="571500"/>
            </a:xfrm>
            <a:custGeom>
              <a:avLst/>
              <a:gdLst/>
              <a:ahLst/>
              <a:cxnLst/>
              <a:rect l="l" t="t" r="r" b="b"/>
              <a:pathLst>
                <a:path w="850900" h="571500">
                  <a:moveTo>
                    <a:pt x="850392" y="0"/>
                  </a:moveTo>
                  <a:lnTo>
                    <a:pt x="818896" y="0"/>
                  </a:lnTo>
                  <a:lnTo>
                    <a:pt x="818896" y="6350"/>
                  </a:lnTo>
                  <a:lnTo>
                    <a:pt x="818896" y="12700"/>
                  </a:lnTo>
                  <a:lnTo>
                    <a:pt x="8188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850392" y="571500"/>
                  </a:lnTo>
                  <a:lnTo>
                    <a:pt x="850392" y="560070"/>
                  </a:lnTo>
                  <a:lnTo>
                    <a:pt x="850392" y="12700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90800" y="4724400"/>
              <a:ext cx="838200" cy="559435"/>
            </a:xfrm>
            <a:custGeom>
              <a:avLst/>
              <a:gdLst/>
              <a:ahLst/>
              <a:cxnLst/>
              <a:rect l="l" t="t" r="r" b="b"/>
              <a:pathLst>
                <a:path w="838200" h="559435">
                  <a:moveTo>
                    <a:pt x="0" y="559308"/>
                  </a:moveTo>
                  <a:lnTo>
                    <a:pt x="838200" y="559308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596895" y="4916170"/>
            <a:ext cx="826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Trazabilidad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965450" y="3498850"/>
            <a:ext cx="800100" cy="609600"/>
            <a:chOff x="2965450" y="3498850"/>
            <a:chExt cx="800100" cy="609600"/>
          </a:xfrm>
        </p:grpSpPr>
        <p:sp>
          <p:nvSpPr>
            <p:cNvPr id="68" name="object 68"/>
            <p:cNvSpPr/>
            <p:nvPr/>
          </p:nvSpPr>
          <p:spPr>
            <a:xfrm>
              <a:off x="2991104" y="3536949"/>
              <a:ext cx="774700" cy="571500"/>
            </a:xfrm>
            <a:custGeom>
              <a:avLst/>
              <a:gdLst/>
              <a:ahLst/>
              <a:cxnLst/>
              <a:rect l="l" t="t" r="r" b="b"/>
              <a:pathLst>
                <a:path w="774700" h="571500">
                  <a:moveTo>
                    <a:pt x="774192" y="0"/>
                  </a:moveTo>
                  <a:lnTo>
                    <a:pt x="742696" y="0"/>
                  </a:lnTo>
                  <a:lnTo>
                    <a:pt x="742696" y="6350"/>
                  </a:lnTo>
                  <a:lnTo>
                    <a:pt x="742696" y="12700"/>
                  </a:lnTo>
                  <a:lnTo>
                    <a:pt x="742696" y="276783"/>
                  </a:lnTo>
                  <a:lnTo>
                    <a:pt x="742696" y="336042"/>
                  </a:lnTo>
                  <a:lnTo>
                    <a:pt x="742696" y="527050"/>
                  </a:lnTo>
                  <a:lnTo>
                    <a:pt x="12192" y="527050"/>
                  </a:lnTo>
                  <a:lnTo>
                    <a:pt x="6096" y="527050"/>
                  </a:lnTo>
                  <a:lnTo>
                    <a:pt x="0" y="527050"/>
                  </a:lnTo>
                  <a:lnTo>
                    <a:pt x="0" y="560070"/>
                  </a:lnTo>
                  <a:lnTo>
                    <a:pt x="0" y="571500"/>
                  </a:lnTo>
                  <a:lnTo>
                    <a:pt x="774192" y="571500"/>
                  </a:lnTo>
                  <a:lnTo>
                    <a:pt x="774192" y="560070"/>
                  </a:lnTo>
                  <a:lnTo>
                    <a:pt x="774192" y="12700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71800" y="3505200"/>
              <a:ext cx="762000" cy="559435"/>
            </a:xfrm>
            <a:custGeom>
              <a:avLst/>
              <a:gdLst/>
              <a:ahLst/>
              <a:cxnLst/>
              <a:rect l="l" t="t" r="r" b="b"/>
              <a:pathLst>
                <a:path w="762000" h="559435">
                  <a:moveTo>
                    <a:pt x="0" y="559307"/>
                  </a:moveTo>
                  <a:lnTo>
                    <a:pt x="762000" y="55930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947161" y="3696715"/>
            <a:ext cx="781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sp</a:t>
            </a:r>
            <a:r>
              <a:rPr sz="1000" spc="-5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i</a:t>
            </a:r>
            <a:r>
              <a:rPr sz="1000" spc="-10" dirty="0">
                <a:latin typeface="Tahoma"/>
                <a:cs typeface="Tahoma"/>
              </a:rPr>
              <a:t>f</a:t>
            </a:r>
            <a:r>
              <a:rPr sz="1000" spc="-5" dirty="0">
                <a:latin typeface="Tahoma"/>
                <a:cs typeface="Tahoma"/>
              </a:rPr>
              <a:t>i</a:t>
            </a:r>
            <a:r>
              <a:rPr sz="1000" spc="-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ión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743961" y="3771900"/>
            <a:ext cx="325120" cy="78105"/>
          </a:xfrm>
          <a:custGeom>
            <a:avLst/>
            <a:gdLst/>
            <a:ahLst/>
            <a:cxnLst/>
            <a:rect l="l" t="t" r="r" b="b"/>
            <a:pathLst>
              <a:path w="325119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69" y="51816"/>
                </a:lnTo>
                <a:lnTo>
                  <a:pt x="64769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325119" h="78104">
                <a:moveTo>
                  <a:pt x="246887" y="0"/>
                </a:moveTo>
                <a:lnTo>
                  <a:pt x="246887" y="77724"/>
                </a:lnTo>
                <a:lnTo>
                  <a:pt x="298703" y="51816"/>
                </a:lnTo>
                <a:lnTo>
                  <a:pt x="259842" y="51816"/>
                </a:lnTo>
                <a:lnTo>
                  <a:pt x="259842" y="25907"/>
                </a:lnTo>
                <a:lnTo>
                  <a:pt x="298703" y="25907"/>
                </a:lnTo>
                <a:lnTo>
                  <a:pt x="246887" y="0"/>
                </a:lnTo>
                <a:close/>
              </a:path>
              <a:path w="325119" h="78104">
                <a:moveTo>
                  <a:pt x="77724" y="25907"/>
                </a:moveTo>
                <a:lnTo>
                  <a:pt x="64769" y="25907"/>
                </a:lnTo>
                <a:lnTo>
                  <a:pt x="64769" y="51816"/>
                </a:lnTo>
                <a:lnTo>
                  <a:pt x="77724" y="51816"/>
                </a:lnTo>
                <a:lnTo>
                  <a:pt x="77724" y="25907"/>
                </a:lnTo>
                <a:close/>
              </a:path>
              <a:path w="325119" h="78104">
                <a:moveTo>
                  <a:pt x="246887" y="25907"/>
                </a:moveTo>
                <a:lnTo>
                  <a:pt x="77724" y="25907"/>
                </a:lnTo>
                <a:lnTo>
                  <a:pt x="77724" y="51816"/>
                </a:lnTo>
                <a:lnTo>
                  <a:pt x="246887" y="51816"/>
                </a:lnTo>
                <a:lnTo>
                  <a:pt x="246887" y="25907"/>
                </a:lnTo>
                <a:close/>
              </a:path>
              <a:path w="325119" h="78104">
                <a:moveTo>
                  <a:pt x="298703" y="25907"/>
                </a:moveTo>
                <a:lnTo>
                  <a:pt x="259842" y="25907"/>
                </a:lnTo>
                <a:lnTo>
                  <a:pt x="259842" y="51816"/>
                </a:lnTo>
                <a:lnTo>
                  <a:pt x="298703" y="51816"/>
                </a:lnTo>
                <a:lnTo>
                  <a:pt x="324612" y="38862"/>
                </a:lnTo>
                <a:lnTo>
                  <a:pt x="298703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296161" y="3771900"/>
            <a:ext cx="6096000" cy="1678305"/>
            <a:chOff x="1296161" y="3771900"/>
            <a:chExt cx="6096000" cy="1678305"/>
          </a:xfrm>
        </p:grpSpPr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761" y="3771900"/>
              <a:ext cx="228600" cy="7772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96162" y="4991099"/>
              <a:ext cx="6096000" cy="459105"/>
            </a:xfrm>
            <a:custGeom>
              <a:avLst/>
              <a:gdLst/>
              <a:ahLst/>
              <a:cxnLst/>
              <a:rect l="l" t="t" r="r" b="b"/>
              <a:pathLst>
                <a:path w="6096000" h="459104">
                  <a:moveTo>
                    <a:pt x="1295400" y="38862"/>
                  </a:moveTo>
                  <a:lnTo>
                    <a:pt x="1269479" y="25908"/>
                  </a:lnTo>
                  <a:lnTo>
                    <a:pt x="1217676" y="0"/>
                  </a:lnTo>
                  <a:lnTo>
                    <a:pt x="1217676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1217676" y="51816"/>
                  </a:lnTo>
                  <a:lnTo>
                    <a:pt x="1217676" y="77724"/>
                  </a:lnTo>
                  <a:lnTo>
                    <a:pt x="1269479" y="51816"/>
                  </a:lnTo>
                  <a:lnTo>
                    <a:pt x="1295400" y="38862"/>
                  </a:lnTo>
                  <a:close/>
                </a:path>
                <a:path w="6096000" h="459104">
                  <a:moveTo>
                    <a:pt x="6096000" y="419862"/>
                  </a:moveTo>
                  <a:lnTo>
                    <a:pt x="6070092" y="406908"/>
                  </a:lnTo>
                  <a:lnTo>
                    <a:pt x="6018276" y="381000"/>
                  </a:lnTo>
                  <a:lnTo>
                    <a:pt x="6018276" y="406908"/>
                  </a:lnTo>
                  <a:lnTo>
                    <a:pt x="0" y="406908"/>
                  </a:lnTo>
                  <a:lnTo>
                    <a:pt x="0" y="432816"/>
                  </a:lnTo>
                  <a:lnTo>
                    <a:pt x="6018276" y="432816"/>
                  </a:lnTo>
                  <a:lnTo>
                    <a:pt x="6018276" y="458724"/>
                  </a:lnTo>
                  <a:lnTo>
                    <a:pt x="6070092" y="432816"/>
                  </a:lnTo>
                  <a:lnTo>
                    <a:pt x="6096000" y="419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3129"/>
            <a:ext cx="8376919" cy="721271"/>
          </a:xfrm>
        </p:spPr>
        <p:txBody>
          <a:bodyPr/>
          <a:lstStyle/>
          <a:p>
            <a:r>
              <a:rPr lang="en-US" spc="-5" dirty="0" err="1">
                <a:latin typeface="Tahoma"/>
                <a:cs typeface="Tahoma"/>
              </a:rPr>
              <a:t>Proceso</a:t>
            </a:r>
            <a:r>
              <a:rPr lang="en-US" spc="-30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de</a:t>
            </a:r>
            <a:r>
              <a:rPr lang="en-US" spc="-20" dirty="0">
                <a:latin typeface="Tahoma"/>
                <a:cs typeface="Tahoma"/>
              </a:rPr>
              <a:t> </a:t>
            </a:r>
            <a:r>
              <a:rPr lang="en-US" spc="-5" dirty="0" err="1">
                <a:latin typeface="Tahoma"/>
                <a:cs typeface="Tahoma"/>
              </a:rPr>
              <a:t>los</a:t>
            </a:r>
            <a:r>
              <a:rPr lang="en-US" spc="-75" dirty="0">
                <a:latin typeface="Tahoma"/>
                <a:cs typeface="Tahoma"/>
              </a:rPr>
              <a:t> </a:t>
            </a:r>
            <a:r>
              <a:rPr lang="en-US" spc="-10" dirty="0" err="1">
                <a:latin typeface="Tahoma"/>
                <a:cs typeface="Tahoma"/>
              </a:rPr>
              <a:t>Requisitos</a:t>
            </a:r>
            <a:r>
              <a:rPr lang="en-US" dirty="0">
                <a:latin typeface="Tahoma"/>
                <a:cs typeface="Tahoma"/>
              </a:rPr>
              <a:t/>
            </a:r>
            <a:br>
              <a:rPr lang="en-US" dirty="0">
                <a:latin typeface="Tahoma"/>
                <a:cs typeface="Tahoma"/>
              </a:rPr>
            </a:b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381000" y="14478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Proceso de los Requisitos:</a:t>
            </a:r>
            <a:r>
              <a:rPr lang="es-ES" dirty="0" smtClean="0"/>
              <a:t> Esta rama se enfoca en las actividades que llevan a transformar las necesidades iniciales en una especificación formal y verificable.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57200" y="24384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Planificación</a:t>
            </a:r>
            <a:r>
              <a:rPr lang="en-US" dirty="0" smtClean="0"/>
              <a:t>: Se </a:t>
            </a:r>
            <a:r>
              <a:rPr lang="en-US" dirty="0" err="1" smtClean="0"/>
              <a:t>establecen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, </a:t>
            </a:r>
            <a:r>
              <a:rPr lang="en-US" dirty="0" err="1" smtClean="0"/>
              <a:t>alcance</a:t>
            </a:r>
            <a:r>
              <a:rPr lang="en-US" dirty="0" smtClean="0"/>
              <a:t> y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 para la </a:t>
            </a:r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Obtención</a:t>
            </a:r>
            <a:r>
              <a:rPr lang="en-US" dirty="0" smtClean="0"/>
              <a:t>: Se </a:t>
            </a:r>
            <a:r>
              <a:rPr lang="en-US" dirty="0" err="1" smtClean="0"/>
              <a:t>recolectan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(</a:t>
            </a:r>
            <a:r>
              <a:rPr lang="en-US" dirty="0" err="1" smtClean="0"/>
              <a:t>entrevistas</a:t>
            </a:r>
            <a:r>
              <a:rPr lang="en-US" dirty="0" smtClean="0"/>
              <a:t>, </a:t>
            </a:r>
            <a:r>
              <a:rPr lang="en-US" dirty="0" err="1" smtClean="0"/>
              <a:t>encuestas</a:t>
            </a:r>
            <a:r>
              <a:rPr lang="en-US" dirty="0" smtClean="0"/>
              <a:t>, etc.).</a:t>
            </a:r>
          </a:p>
          <a:p>
            <a:r>
              <a:rPr lang="en-US" b="1" dirty="0" err="1" smtClean="0"/>
              <a:t>Análisis</a:t>
            </a:r>
            <a:r>
              <a:rPr lang="en-US" dirty="0" smtClean="0"/>
              <a:t>: Se </a:t>
            </a:r>
            <a:r>
              <a:rPr lang="en-US" dirty="0" err="1" smtClean="0"/>
              <a:t>estudian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obtenidos</a:t>
            </a:r>
            <a:r>
              <a:rPr lang="en-US" dirty="0" smtClean="0"/>
              <a:t> para </a:t>
            </a:r>
            <a:r>
              <a:rPr lang="en-US" dirty="0" err="1" smtClean="0"/>
              <a:t>comprender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 y 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ambigüedades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Especificación</a:t>
            </a:r>
            <a:r>
              <a:rPr lang="en-US" dirty="0" smtClean="0"/>
              <a:t>: Se </a:t>
            </a:r>
            <a:r>
              <a:rPr lang="en-US" dirty="0" err="1" smtClean="0"/>
              <a:t>documentan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r>
              <a:rPr lang="en-US" dirty="0" smtClean="0"/>
              <a:t> de forma </a:t>
            </a:r>
            <a:r>
              <a:rPr lang="en-US" dirty="0" err="1" smtClean="0"/>
              <a:t>precisa</a:t>
            </a:r>
            <a:r>
              <a:rPr lang="en-US" dirty="0" smtClean="0"/>
              <a:t> y </a:t>
            </a:r>
            <a:r>
              <a:rPr lang="en-US" dirty="0" err="1" smtClean="0"/>
              <a:t>concisa</a:t>
            </a:r>
            <a:r>
              <a:rPr lang="en-US" dirty="0" smtClean="0"/>
              <a:t>, </a:t>
            </a:r>
            <a:r>
              <a:rPr lang="en-US" dirty="0" err="1" smtClean="0"/>
              <a:t>generalmente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formal.</a:t>
            </a:r>
          </a:p>
          <a:p>
            <a:r>
              <a:rPr lang="en-US" b="1" dirty="0" err="1" smtClean="0"/>
              <a:t>Verificación</a:t>
            </a:r>
            <a:r>
              <a:rPr lang="en-US" dirty="0" smtClean="0"/>
              <a:t>: Se </a:t>
            </a:r>
            <a:r>
              <a:rPr lang="en-US" dirty="0" err="1" smtClean="0"/>
              <a:t>verifica</a:t>
            </a:r>
            <a:r>
              <a:rPr lang="en-US" dirty="0" smtClean="0"/>
              <a:t> que la </a:t>
            </a:r>
            <a:r>
              <a:rPr lang="en-US" dirty="0" err="1" smtClean="0"/>
              <a:t>especificación</a:t>
            </a:r>
            <a:r>
              <a:rPr lang="en-US" dirty="0" smtClean="0"/>
              <a:t> sea </a:t>
            </a:r>
            <a:r>
              <a:rPr lang="en-US" dirty="0" err="1" smtClean="0"/>
              <a:t>correcta</a:t>
            </a:r>
            <a:r>
              <a:rPr lang="en-US" dirty="0" smtClean="0"/>
              <a:t>, </a:t>
            </a:r>
            <a:r>
              <a:rPr lang="en-US" dirty="0" err="1" smtClean="0"/>
              <a:t>completa</a:t>
            </a:r>
            <a:r>
              <a:rPr lang="en-US" dirty="0" smtClean="0"/>
              <a:t> y </a:t>
            </a:r>
            <a:r>
              <a:rPr lang="en-US" dirty="0" err="1" smtClean="0"/>
              <a:t>consistente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Validación</a:t>
            </a:r>
            <a:r>
              <a:rPr lang="en-US" dirty="0" smtClean="0"/>
              <a:t>: Se </a:t>
            </a:r>
            <a:r>
              <a:rPr lang="en-US" dirty="0" err="1" smtClean="0"/>
              <a:t>asegura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especificados</a:t>
            </a:r>
            <a:r>
              <a:rPr lang="en-US" dirty="0" smtClean="0"/>
              <a:t> </a:t>
            </a:r>
            <a:r>
              <a:rPr lang="en-US" dirty="0" err="1" smtClean="0"/>
              <a:t>satisfagan</a:t>
            </a:r>
            <a:r>
              <a:rPr lang="en-US" dirty="0" smtClean="0"/>
              <a:t> las </a:t>
            </a:r>
            <a:r>
              <a:rPr lang="en-US" dirty="0" err="1" smtClean="0"/>
              <a:t>necesidades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4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05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Proceso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66609" y="4299965"/>
            <a:ext cx="1342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Artefactos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2736850"/>
            <a:ext cx="8470900" cy="1384300"/>
            <a:chOff x="298450" y="2736850"/>
            <a:chExt cx="8470900" cy="1384300"/>
          </a:xfrm>
        </p:grpSpPr>
        <p:sp>
          <p:nvSpPr>
            <p:cNvPr id="5" name="object 5"/>
            <p:cNvSpPr/>
            <p:nvPr/>
          </p:nvSpPr>
          <p:spPr>
            <a:xfrm>
              <a:off x="304800" y="4114800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7304" y="2774949"/>
              <a:ext cx="927100" cy="850900"/>
            </a:xfrm>
            <a:custGeom>
              <a:avLst/>
              <a:gdLst/>
              <a:ahLst/>
              <a:cxnLst/>
              <a:rect l="l" t="t" r="r" b="b"/>
              <a:pathLst>
                <a:path w="927100" h="850900">
                  <a:moveTo>
                    <a:pt x="926592" y="0"/>
                  </a:moveTo>
                  <a:lnTo>
                    <a:pt x="895096" y="0"/>
                  </a:lnTo>
                  <a:lnTo>
                    <a:pt x="895096" y="6350"/>
                  </a:lnTo>
                  <a:lnTo>
                    <a:pt x="895096" y="12700"/>
                  </a:lnTo>
                  <a:lnTo>
                    <a:pt x="8950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926592" y="850900"/>
                  </a:lnTo>
                  <a:lnTo>
                    <a:pt x="926592" y="838200"/>
                  </a:lnTo>
                  <a:lnTo>
                    <a:pt x="926592" y="12700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743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838200"/>
                  </a:moveTo>
                  <a:lnTo>
                    <a:pt x="914400" y="838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54095" y="3028568"/>
            <a:ext cx="902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Análisis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0850" y="2736850"/>
            <a:ext cx="1409700" cy="889000"/>
            <a:chOff x="4260850" y="2736850"/>
            <a:chExt cx="1409700" cy="889000"/>
          </a:xfrm>
        </p:grpSpPr>
        <p:sp>
          <p:nvSpPr>
            <p:cNvPr id="10" name="object 10"/>
            <p:cNvSpPr/>
            <p:nvPr/>
          </p:nvSpPr>
          <p:spPr>
            <a:xfrm>
              <a:off x="4286504" y="2774949"/>
              <a:ext cx="1384300" cy="850900"/>
            </a:xfrm>
            <a:custGeom>
              <a:avLst/>
              <a:gdLst/>
              <a:ahLst/>
              <a:cxnLst/>
              <a:rect l="l" t="t" r="r" b="b"/>
              <a:pathLst>
                <a:path w="1384300" h="850900">
                  <a:moveTo>
                    <a:pt x="1383792" y="0"/>
                  </a:moveTo>
                  <a:lnTo>
                    <a:pt x="1352296" y="0"/>
                  </a:lnTo>
                  <a:lnTo>
                    <a:pt x="1352296" y="6350"/>
                  </a:lnTo>
                  <a:lnTo>
                    <a:pt x="1352296" y="12700"/>
                  </a:lnTo>
                  <a:lnTo>
                    <a:pt x="1352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383792" y="850900"/>
                  </a:lnTo>
                  <a:lnTo>
                    <a:pt x="1383792" y="838200"/>
                  </a:lnTo>
                  <a:lnTo>
                    <a:pt x="1383792" y="12700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2743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73296" y="3028568"/>
            <a:ext cx="135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9850" y="2736850"/>
            <a:ext cx="1028700" cy="889000"/>
            <a:chOff x="7689850" y="2736850"/>
            <a:chExt cx="1028700" cy="889000"/>
          </a:xfrm>
        </p:grpSpPr>
        <p:sp>
          <p:nvSpPr>
            <p:cNvPr id="14" name="object 14"/>
            <p:cNvSpPr/>
            <p:nvPr/>
          </p:nvSpPr>
          <p:spPr>
            <a:xfrm>
              <a:off x="77155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62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022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Validación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2361" y="2332989"/>
            <a:ext cx="6324600" cy="3464560"/>
            <a:chOff x="1372361" y="2332989"/>
            <a:chExt cx="6324600" cy="3464560"/>
          </a:xfrm>
        </p:grpSpPr>
        <p:sp>
          <p:nvSpPr>
            <p:cNvPr id="18" name="object 18"/>
            <p:cNvSpPr/>
            <p:nvPr/>
          </p:nvSpPr>
          <p:spPr>
            <a:xfrm>
              <a:off x="1372362" y="3157727"/>
              <a:ext cx="2895600" cy="86995"/>
            </a:xfrm>
            <a:custGeom>
              <a:avLst/>
              <a:gdLst/>
              <a:ahLst/>
              <a:cxnLst/>
              <a:rect l="l" t="t" r="r" b="b"/>
              <a:pathLst>
                <a:path w="2895600" h="86994">
                  <a:moveTo>
                    <a:pt x="381000" y="43434"/>
                  </a:moveTo>
                  <a:lnTo>
                    <a:pt x="352044" y="28956"/>
                  </a:lnTo>
                  <a:lnTo>
                    <a:pt x="294132" y="0"/>
                  </a:lnTo>
                  <a:lnTo>
                    <a:pt x="29413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94132" y="57912"/>
                  </a:lnTo>
                  <a:lnTo>
                    <a:pt x="294132" y="86868"/>
                  </a:lnTo>
                  <a:lnTo>
                    <a:pt x="352044" y="57912"/>
                  </a:lnTo>
                  <a:lnTo>
                    <a:pt x="381000" y="43434"/>
                  </a:lnTo>
                  <a:close/>
                </a:path>
                <a:path w="2895600" h="86994">
                  <a:moveTo>
                    <a:pt x="2895600" y="43434"/>
                  </a:moveTo>
                  <a:lnTo>
                    <a:pt x="2866644" y="28956"/>
                  </a:lnTo>
                  <a:lnTo>
                    <a:pt x="2808732" y="0"/>
                  </a:lnTo>
                  <a:lnTo>
                    <a:pt x="2808732" y="28956"/>
                  </a:lnTo>
                  <a:lnTo>
                    <a:pt x="2677668" y="28956"/>
                  </a:lnTo>
                  <a:lnTo>
                    <a:pt x="2677668" y="0"/>
                  </a:lnTo>
                  <a:lnTo>
                    <a:pt x="2590800" y="43434"/>
                  </a:lnTo>
                  <a:lnTo>
                    <a:pt x="2677668" y="86868"/>
                  </a:lnTo>
                  <a:lnTo>
                    <a:pt x="2677668" y="57912"/>
                  </a:lnTo>
                  <a:lnTo>
                    <a:pt x="2808732" y="57912"/>
                  </a:lnTo>
                  <a:lnTo>
                    <a:pt x="2808732" y="86868"/>
                  </a:lnTo>
                  <a:lnTo>
                    <a:pt x="2866644" y="57912"/>
                  </a:lnTo>
                  <a:lnTo>
                    <a:pt x="28956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0199" y="2339339"/>
              <a:ext cx="4267200" cy="1546860"/>
            </a:xfrm>
            <a:custGeom>
              <a:avLst/>
              <a:gdLst/>
              <a:ahLst/>
              <a:cxnLst/>
              <a:rect l="l" t="t" r="r" b="b"/>
              <a:pathLst>
                <a:path w="4267200" h="1546860">
                  <a:moveTo>
                    <a:pt x="0" y="1546860"/>
                  </a:moveTo>
                  <a:lnTo>
                    <a:pt x="4267200" y="154686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546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2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6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40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40" y="0"/>
                  </a:lnTo>
                  <a:lnTo>
                    <a:pt x="1539240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9761" y="3081527"/>
              <a:ext cx="457200" cy="86995"/>
            </a:xfrm>
            <a:custGeom>
              <a:avLst/>
              <a:gdLst/>
              <a:ahLst/>
              <a:cxnLst/>
              <a:rect l="l" t="t" r="r" b="b"/>
              <a:pathLst>
                <a:path w="4572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6"/>
                  </a:lnTo>
                  <a:lnTo>
                    <a:pt x="86868" y="28956"/>
                  </a:lnTo>
                  <a:lnTo>
                    <a:pt x="86868" y="0"/>
                  </a:lnTo>
                  <a:close/>
                </a:path>
                <a:path w="457200" h="86994">
                  <a:moveTo>
                    <a:pt x="370332" y="0"/>
                  </a:moveTo>
                  <a:lnTo>
                    <a:pt x="370332" y="86868"/>
                  </a:lnTo>
                  <a:lnTo>
                    <a:pt x="428244" y="57912"/>
                  </a:lnTo>
                  <a:lnTo>
                    <a:pt x="384810" y="57912"/>
                  </a:lnTo>
                  <a:lnTo>
                    <a:pt x="384810" y="28956"/>
                  </a:lnTo>
                  <a:lnTo>
                    <a:pt x="428244" y="28956"/>
                  </a:lnTo>
                  <a:lnTo>
                    <a:pt x="370332" y="0"/>
                  </a:lnTo>
                  <a:close/>
                </a:path>
                <a:path w="457200" h="86994">
                  <a:moveTo>
                    <a:pt x="86868" y="28956"/>
                  </a:moveTo>
                  <a:lnTo>
                    <a:pt x="72390" y="28956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6"/>
                  </a:lnTo>
                  <a:close/>
                </a:path>
                <a:path w="457200" h="86994">
                  <a:moveTo>
                    <a:pt x="370332" y="28956"/>
                  </a:moveTo>
                  <a:lnTo>
                    <a:pt x="86868" y="28956"/>
                  </a:lnTo>
                  <a:lnTo>
                    <a:pt x="86868" y="57912"/>
                  </a:lnTo>
                  <a:lnTo>
                    <a:pt x="370332" y="57912"/>
                  </a:lnTo>
                  <a:lnTo>
                    <a:pt x="370332" y="28956"/>
                  </a:lnTo>
                  <a:close/>
                </a:path>
                <a:path w="457200" h="86994">
                  <a:moveTo>
                    <a:pt x="428244" y="28956"/>
                  </a:moveTo>
                  <a:lnTo>
                    <a:pt x="384810" y="28956"/>
                  </a:lnTo>
                  <a:lnTo>
                    <a:pt x="384810" y="57912"/>
                  </a:lnTo>
                  <a:lnTo>
                    <a:pt x="428244" y="57912"/>
                  </a:lnTo>
                  <a:lnTo>
                    <a:pt x="457200" y="43434"/>
                  </a:lnTo>
                  <a:lnTo>
                    <a:pt x="42824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14209" y="2165731"/>
            <a:ext cx="149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Actividades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6458" y="5063490"/>
            <a:ext cx="1258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51050" y="4718050"/>
            <a:ext cx="1628139" cy="1079500"/>
            <a:chOff x="2051050" y="4718050"/>
            <a:chExt cx="1628139" cy="1079500"/>
          </a:xfrm>
        </p:grpSpPr>
        <p:sp>
          <p:nvSpPr>
            <p:cNvPr id="26" name="object 26"/>
            <p:cNvSpPr/>
            <p:nvPr/>
          </p:nvSpPr>
          <p:spPr>
            <a:xfrm>
              <a:off x="20574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80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74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80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3552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79850" y="3886200"/>
            <a:ext cx="1551940" cy="1911350"/>
            <a:chOff x="3879850" y="3886200"/>
            <a:chExt cx="1551940" cy="1911350"/>
          </a:xfrm>
        </p:grpSpPr>
        <p:sp>
          <p:nvSpPr>
            <p:cNvPr id="30" name="object 30"/>
            <p:cNvSpPr/>
            <p:nvPr/>
          </p:nvSpPr>
          <p:spPr>
            <a:xfrm>
              <a:off x="4672711" y="3886200"/>
              <a:ext cx="103505" cy="838200"/>
            </a:xfrm>
            <a:custGeom>
              <a:avLst/>
              <a:gdLst/>
              <a:ahLst/>
              <a:cxnLst/>
              <a:rect l="l" t="t" r="r" b="b"/>
              <a:pathLst>
                <a:path w="103504" h="838200">
                  <a:moveTo>
                    <a:pt x="7112" y="742188"/>
                  </a:moveTo>
                  <a:lnTo>
                    <a:pt x="1015" y="745744"/>
                  </a:lnTo>
                  <a:lnTo>
                    <a:pt x="0" y="749554"/>
                  </a:lnTo>
                  <a:lnTo>
                    <a:pt x="51688" y="838200"/>
                  </a:lnTo>
                  <a:lnTo>
                    <a:pt x="59020" y="825626"/>
                  </a:lnTo>
                  <a:lnTo>
                    <a:pt x="45338" y="825626"/>
                  </a:lnTo>
                  <a:lnTo>
                    <a:pt x="45338" y="802204"/>
                  </a:lnTo>
                  <a:lnTo>
                    <a:pt x="10922" y="743204"/>
                  </a:lnTo>
                  <a:lnTo>
                    <a:pt x="7112" y="742188"/>
                  </a:lnTo>
                  <a:close/>
                </a:path>
                <a:path w="103504" h="838200">
                  <a:moveTo>
                    <a:pt x="45338" y="802204"/>
                  </a:moveTo>
                  <a:lnTo>
                    <a:pt x="45338" y="825626"/>
                  </a:lnTo>
                  <a:lnTo>
                    <a:pt x="58038" y="825626"/>
                  </a:lnTo>
                  <a:lnTo>
                    <a:pt x="58038" y="822451"/>
                  </a:lnTo>
                  <a:lnTo>
                    <a:pt x="46227" y="822451"/>
                  </a:lnTo>
                  <a:lnTo>
                    <a:pt x="51688" y="813090"/>
                  </a:lnTo>
                  <a:lnTo>
                    <a:pt x="45338" y="802204"/>
                  </a:lnTo>
                  <a:close/>
                </a:path>
                <a:path w="103504" h="838200">
                  <a:moveTo>
                    <a:pt x="96265" y="742188"/>
                  </a:moveTo>
                  <a:lnTo>
                    <a:pt x="92455" y="743204"/>
                  </a:lnTo>
                  <a:lnTo>
                    <a:pt x="58038" y="802204"/>
                  </a:lnTo>
                  <a:lnTo>
                    <a:pt x="58038" y="825626"/>
                  </a:lnTo>
                  <a:lnTo>
                    <a:pt x="59020" y="825626"/>
                  </a:lnTo>
                  <a:lnTo>
                    <a:pt x="103377" y="749554"/>
                  </a:lnTo>
                  <a:lnTo>
                    <a:pt x="102362" y="745744"/>
                  </a:lnTo>
                  <a:lnTo>
                    <a:pt x="96265" y="742188"/>
                  </a:lnTo>
                  <a:close/>
                </a:path>
                <a:path w="103504" h="838200">
                  <a:moveTo>
                    <a:pt x="51688" y="813090"/>
                  </a:moveTo>
                  <a:lnTo>
                    <a:pt x="46227" y="822451"/>
                  </a:lnTo>
                  <a:lnTo>
                    <a:pt x="57150" y="822451"/>
                  </a:lnTo>
                  <a:lnTo>
                    <a:pt x="51688" y="813090"/>
                  </a:lnTo>
                  <a:close/>
                </a:path>
                <a:path w="103504" h="838200">
                  <a:moveTo>
                    <a:pt x="58038" y="802204"/>
                  </a:moveTo>
                  <a:lnTo>
                    <a:pt x="51688" y="813090"/>
                  </a:lnTo>
                  <a:lnTo>
                    <a:pt x="57150" y="822451"/>
                  </a:lnTo>
                  <a:lnTo>
                    <a:pt x="58038" y="822451"/>
                  </a:lnTo>
                  <a:lnTo>
                    <a:pt x="58038" y="802204"/>
                  </a:lnTo>
                  <a:close/>
                </a:path>
                <a:path w="103504" h="838200">
                  <a:moveTo>
                    <a:pt x="58038" y="0"/>
                  </a:moveTo>
                  <a:lnTo>
                    <a:pt x="45338" y="0"/>
                  </a:lnTo>
                  <a:lnTo>
                    <a:pt x="45338" y="802204"/>
                  </a:lnTo>
                  <a:lnTo>
                    <a:pt x="51688" y="813090"/>
                  </a:lnTo>
                  <a:lnTo>
                    <a:pt x="58038" y="8022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862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39" y="0"/>
                  </a:lnTo>
                  <a:lnTo>
                    <a:pt x="15392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49344" y="5063490"/>
            <a:ext cx="999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Modelo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del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Sistema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6050" y="2736850"/>
            <a:ext cx="5697220" cy="1987550"/>
            <a:chOff x="146050" y="2736850"/>
            <a:chExt cx="5697220" cy="1987550"/>
          </a:xfrm>
        </p:grpSpPr>
        <p:sp>
          <p:nvSpPr>
            <p:cNvPr id="35" name="object 35"/>
            <p:cNvSpPr/>
            <p:nvPr/>
          </p:nvSpPr>
          <p:spPr>
            <a:xfrm>
              <a:off x="1624711" y="3886199"/>
              <a:ext cx="4218305" cy="838200"/>
            </a:xfrm>
            <a:custGeom>
              <a:avLst/>
              <a:gdLst/>
              <a:ahLst/>
              <a:cxnLst/>
              <a:rect l="l" t="t" r="r" b="b"/>
              <a:pathLst>
                <a:path w="4218305" h="838200">
                  <a:moveTo>
                    <a:pt x="103378" y="749554"/>
                  </a:moveTo>
                  <a:lnTo>
                    <a:pt x="102362" y="745744"/>
                  </a:lnTo>
                  <a:lnTo>
                    <a:pt x="96266" y="742188"/>
                  </a:lnTo>
                  <a:lnTo>
                    <a:pt x="92456" y="743204"/>
                  </a:lnTo>
                  <a:lnTo>
                    <a:pt x="58039" y="80220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802208"/>
                  </a:lnTo>
                  <a:lnTo>
                    <a:pt x="10909" y="743204"/>
                  </a:lnTo>
                  <a:lnTo>
                    <a:pt x="7112" y="742188"/>
                  </a:lnTo>
                  <a:lnTo>
                    <a:pt x="1003" y="745744"/>
                  </a:lnTo>
                  <a:lnTo>
                    <a:pt x="0" y="749554"/>
                  </a:lnTo>
                  <a:lnTo>
                    <a:pt x="51689" y="838200"/>
                  </a:lnTo>
                  <a:lnTo>
                    <a:pt x="59016" y="825627"/>
                  </a:lnTo>
                  <a:lnTo>
                    <a:pt x="103378" y="749554"/>
                  </a:lnTo>
                  <a:close/>
                </a:path>
                <a:path w="4218305" h="838200">
                  <a:moveTo>
                    <a:pt x="4218178" y="749554"/>
                  </a:moveTo>
                  <a:lnTo>
                    <a:pt x="4217162" y="745744"/>
                  </a:lnTo>
                  <a:lnTo>
                    <a:pt x="4211066" y="742188"/>
                  </a:lnTo>
                  <a:lnTo>
                    <a:pt x="4207256" y="743204"/>
                  </a:lnTo>
                  <a:lnTo>
                    <a:pt x="4172839" y="802208"/>
                  </a:lnTo>
                  <a:lnTo>
                    <a:pt x="4172839" y="0"/>
                  </a:lnTo>
                  <a:lnTo>
                    <a:pt x="4160139" y="0"/>
                  </a:lnTo>
                  <a:lnTo>
                    <a:pt x="4160139" y="802208"/>
                  </a:lnTo>
                  <a:lnTo>
                    <a:pt x="4125722" y="743204"/>
                  </a:lnTo>
                  <a:lnTo>
                    <a:pt x="4121912" y="742188"/>
                  </a:lnTo>
                  <a:lnTo>
                    <a:pt x="4115816" y="745744"/>
                  </a:lnTo>
                  <a:lnTo>
                    <a:pt x="4114800" y="749554"/>
                  </a:lnTo>
                  <a:lnTo>
                    <a:pt x="4166489" y="838200"/>
                  </a:lnTo>
                  <a:lnTo>
                    <a:pt x="4173817" y="825627"/>
                  </a:lnTo>
                  <a:lnTo>
                    <a:pt x="4218178" y="749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704" y="2774949"/>
              <a:ext cx="1231900" cy="850900"/>
            </a:xfrm>
            <a:custGeom>
              <a:avLst/>
              <a:gdLst/>
              <a:ahLst/>
              <a:cxnLst/>
              <a:rect l="l" t="t" r="r" b="b"/>
              <a:pathLst>
                <a:path w="1231900" h="850900">
                  <a:moveTo>
                    <a:pt x="1231392" y="0"/>
                  </a:moveTo>
                  <a:lnTo>
                    <a:pt x="1199896" y="0"/>
                  </a:lnTo>
                  <a:lnTo>
                    <a:pt x="1199896" y="6350"/>
                  </a:lnTo>
                  <a:lnTo>
                    <a:pt x="1199896" y="12700"/>
                  </a:lnTo>
                  <a:lnTo>
                    <a:pt x="11998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231392" y="850900"/>
                  </a:lnTo>
                  <a:lnTo>
                    <a:pt x="1231392" y="838200"/>
                  </a:lnTo>
                  <a:lnTo>
                    <a:pt x="1231392" y="12700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" y="274320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838200"/>
                  </a:moveTo>
                  <a:lnTo>
                    <a:pt x="1219200" y="838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8495" y="3028568"/>
            <a:ext cx="1207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Planificación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46250" y="2736850"/>
            <a:ext cx="1028700" cy="889000"/>
            <a:chOff x="1746250" y="2736850"/>
            <a:chExt cx="1028700" cy="889000"/>
          </a:xfrm>
        </p:grpSpPr>
        <p:sp>
          <p:nvSpPr>
            <p:cNvPr id="40" name="object 40"/>
            <p:cNvSpPr/>
            <p:nvPr/>
          </p:nvSpPr>
          <p:spPr>
            <a:xfrm>
              <a:off x="17719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586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Obtención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89650" y="2736850"/>
            <a:ext cx="1181100" cy="889000"/>
            <a:chOff x="6089650" y="2736850"/>
            <a:chExt cx="1181100" cy="889000"/>
          </a:xfrm>
        </p:grpSpPr>
        <p:sp>
          <p:nvSpPr>
            <p:cNvPr id="44" name="object 44"/>
            <p:cNvSpPr/>
            <p:nvPr/>
          </p:nvSpPr>
          <p:spPr>
            <a:xfrm>
              <a:off x="6115304" y="2774949"/>
              <a:ext cx="1155700" cy="850900"/>
            </a:xfrm>
            <a:custGeom>
              <a:avLst/>
              <a:gdLst/>
              <a:ahLst/>
              <a:cxnLst/>
              <a:rect l="l" t="t" r="r" b="b"/>
              <a:pathLst>
                <a:path w="1155700" h="850900">
                  <a:moveTo>
                    <a:pt x="1155192" y="0"/>
                  </a:moveTo>
                  <a:lnTo>
                    <a:pt x="1123696" y="0"/>
                  </a:lnTo>
                  <a:lnTo>
                    <a:pt x="1123696" y="6350"/>
                  </a:lnTo>
                  <a:lnTo>
                    <a:pt x="1123696" y="12700"/>
                  </a:lnTo>
                  <a:lnTo>
                    <a:pt x="11236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155192" y="850900"/>
                  </a:lnTo>
                  <a:lnTo>
                    <a:pt x="1155192" y="838200"/>
                  </a:lnTo>
                  <a:lnTo>
                    <a:pt x="1155192" y="12700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96000" y="274320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0" y="838200"/>
                  </a:moveTo>
                  <a:lnTo>
                    <a:pt x="1143000" y="8382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102096" y="3028568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Verificación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22250" y="3157727"/>
            <a:ext cx="5875020" cy="2640330"/>
            <a:chOff x="222250" y="3157727"/>
            <a:chExt cx="5875020" cy="2640330"/>
          </a:xfrm>
        </p:grpSpPr>
        <p:sp>
          <p:nvSpPr>
            <p:cNvPr id="48" name="object 48"/>
            <p:cNvSpPr/>
            <p:nvPr/>
          </p:nvSpPr>
          <p:spPr>
            <a:xfrm>
              <a:off x="2743962" y="3157727"/>
              <a:ext cx="3352800" cy="86995"/>
            </a:xfrm>
            <a:custGeom>
              <a:avLst/>
              <a:gdLst/>
              <a:ahLst/>
              <a:cxnLst/>
              <a:rect l="l" t="t" r="r" b="b"/>
              <a:pathLst>
                <a:path w="3352800" h="86994">
                  <a:moveTo>
                    <a:pt x="304800" y="43434"/>
                  </a:moveTo>
                  <a:lnTo>
                    <a:pt x="275844" y="28956"/>
                  </a:lnTo>
                  <a:lnTo>
                    <a:pt x="217932" y="0"/>
                  </a:lnTo>
                  <a:lnTo>
                    <a:pt x="2179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217932" y="57912"/>
                  </a:lnTo>
                  <a:lnTo>
                    <a:pt x="217932" y="86868"/>
                  </a:lnTo>
                  <a:lnTo>
                    <a:pt x="275844" y="57912"/>
                  </a:lnTo>
                  <a:lnTo>
                    <a:pt x="304800" y="43434"/>
                  </a:lnTo>
                  <a:close/>
                </a:path>
                <a:path w="3352800" h="86994">
                  <a:moveTo>
                    <a:pt x="3352800" y="43434"/>
                  </a:moveTo>
                  <a:lnTo>
                    <a:pt x="3323844" y="28956"/>
                  </a:lnTo>
                  <a:lnTo>
                    <a:pt x="3265932" y="0"/>
                  </a:lnTo>
                  <a:lnTo>
                    <a:pt x="3265932" y="28956"/>
                  </a:lnTo>
                  <a:lnTo>
                    <a:pt x="2982468" y="28956"/>
                  </a:lnTo>
                  <a:lnTo>
                    <a:pt x="2982468" y="0"/>
                  </a:lnTo>
                  <a:lnTo>
                    <a:pt x="2895600" y="43434"/>
                  </a:lnTo>
                  <a:lnTo>
                    <a:pt x="2982468" y="86868"/>
                  </a:lnTo>
                  <a:lnTo>
                    <a:pt x="2982468" y="57912"/>
                  </a:lnTo>
                  <a:lnTo>
                    <a:pt x="3265932" y="57912"/>
                  </a:lnTo>
                  <a:lnTo>
                    <a:pt x="3265932" y="86868"/>
                  </a:lnTo>
                  <a:lnTo>
                    <a:pt x="3323844" y="57912"/>
                  </a:lnTo>
                  <a:lnTo>
                    <a:pt x="33528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8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86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0606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Visión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67710" y="3886200"/>
            <a:ext cx="103505" cy="838200"/>
          </a:xfrm>
          <a:custGeom>
            <a:avLst/>
            <a:gdLst/>
            <a:ahLst/>
            <a:cxnLst/>
            <a:rect l="l" t="t" r="r" b="b"/>
            <a:pathLst>
              <a:path w="103505" h="838200">
                <a:moveTo>
                  <a:pt x="7112" y="742188"/>
                </a:moveTo>
                <a:lnTo>
                  <a:pt x="1015" y="745744"/>
                </a:lnTo>
                <a:lnTo>
                  <a:pt x="0" y="749554"/>
                </a:lnTo>
                <a:lnTo>
                  <a:pt x="51688" y="838200"/>
                </a:lnTo>
                <a:lnTo>
                  <a:pt x="59020" y="825626"/>
                </a:lnTo>
                <a:lnTo>
                  <a:pt x="45338" y="825626"/>
                </a:lnTo>
                <a:lnTo>
                  <a:pt x="45338" y="802204"/>
                </a:lnTo>
                <a:lnTo>
                  <a:pt x="10921" y="743204"/>
                </a:lnTo>
                <a:lnTo>
                  <a:pt x="7112" y="742188"/>
                </a:lnTo>
                <a:close/>
              </a:path>
              <a:path w="103505" h="838200">
                <a:moveTo>
                  <a:pt x="45338" y="802204"/>
                </a:moveTo>
                <a:lnTo>
                  <a:pt x="45338" y="825626"/>
                </a:lnTo>
                <a:lnTo>
                  <a:pt x="58038" y="825626"/>
                </a:lnTo>
                <a:lnTo>
                  <a:pt x="58038" y="822451"/>
                </a:lnTo>
                <a:lnTo>
                  <a:pt x="46227" y="822451"/>
                </a:lnTo>
                <a:lnTo>
                  <a:pt x="51688" y="813090"/>
                </a:lnTo>
                <a:lnTo>
                  <a:pt x="45338" y="802204"/>
                </a:lnTo>
                <a:close/>
              </a:path>
              <a:path w="103505" h="838200">
                <a:moveTo>
                  <a:pt x="96265" y="742188"/>
                </a:moveTo>
                <a:lnTo>
                  <a:pt x="92456" y="743204"/>
                </a:lnTo>
                <a:lnTo>
                  <a:pt x="58038" y="802204"/>
                </a:lnTo>
                <a:lnTo>
                  <a:pt x="58038" y="825626"/>
                </a:lnTo>
                <a:lnTo>
                  <a:pt x="59020" y="825626"/>
                </a:lnTo>
                <a:lnTo>
                  <a:pt x="103377" y="749554"/>
                </a:lnTo>
                <a:lnTo>
                  <a:pt x="102362" y="745744"/>
                </a:lnTo>
                <a:lnTo>
                  <a:pt x="96265" y="742188"/>
                </a:lnTo>
                <a:close/>
              </a:path>
              <a:path w="103505" h="838200">
                <a:moveTo>
                  <a:pt x="51688" y="813090"/>
                </a:moveTo>
                <a:lnTo>
                  <a:pt x="46227" y="822451"/>
                </a:lnTo>
                <a:lnTo>
                  <a:pt x="57150" y="822451"/>
                </a:lnTo>
                <a:lnTo>
                  <a:pt x="51688" y="813090"/>
                </a:lnTo>
                <a:close/>
              </a:path>
              <a:path w="103505" h="838200">
                <a:moveTo>
                  <a:pt x="58038" y="802204"/>
                </a:moveTo>
                <a:lnTo>
                  <a:pt x="51688" y="813090"/>
                </a:lnTo>
                <a:lnTo>
                  <a:pt x="57150" y="822451"/>
                </a:lnTo>
                <a:lnTo>
                  <a:pt x="58038" y="822451"/>
                </a:lnTo>
                <a:lnTo>
                  <a:pt x="58038" y="802204"/>
                </a:lnTo>
                <a:close/>
              </a:path>
              <a:path w="103505" h="838200">
                <a:moveTo>
                  <a:pt x="58038" y="0"/>
                </a:moveTo>
                <a:lnTo>
                  <a:pt x="45338" y="0"/>
                </a:lnTo>
                <a:lnTo>
                  <a:pt x="45338" y="802204"/>
                </a:lnTo>
                <a:lnTo>
                  <a:pt x="51688" y="813090"/>
                </a:lnTo>
                <a:lnTo>
                  <a:pt x="58038" y="802204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1025"/>
              </a:spcBef>
            </a:pPr>
            <a:r>
              <a:rPr sz="4000" spc="-5" dirty="0"/>
              <a:t>Participantes</a:t>
            </a:r>
            <a:r>
              <a:rPr sz="4000" spc="10" dirty="0"/>
              <a:t> </a:t>
            </a:r>
            <a:r>
              <a:rPr sz="4000" spc="-5" dirty="0"/>
              <a:t>en el Proceso de </a:t>
            </a:r>
            <a:r>
              <a:rPr sz="4000" spc="-1095" dirty="0"/>
              <a:t> </a:t>
            </a:r>
            <a:r>
              <a:rPr sz="4000" spc="-5" dirty="0"/>
              <a:t>Requisitos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20020"/>
            <a:ext cx="7804150" cy="47193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Cliente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Usuarios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adecuados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sus</a:t>
            </a:r>
            <a:r>
              <a:rPr sz="2400" spc="-5" dirty="0">
                <a:latin typeface="Arial MT"/>
                <a:cs typeface="Arial MT"/>
              </a:rPr>
              <a:t> necesidades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Diseñadores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Comprenderlos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lograr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diseño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satisfaga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Supervisores</a:t>
            </a:r>
            <a:r>
              <a:rPr sz="2800" spc="-5" dirty="0">
                <a:latin typeface="Arial MT"/>
                <a:cs typeface="Arial MT"/>
              </a:rPr>
              <a:t> del </a:t>
            </a:r>
            <a:r>
              <a:rPr sz="2800" dirty="0">
                <a:latin typeface="Arial MT"/>
                <a:cs typeface="Arial MT"/>
              </a:rPr>
              <a:t>Contrato,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sugieren: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Hitos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cronogramas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Gerentes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Negocio,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entienden: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Impacto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Organización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Arial MT"/>
                <a:cs typeface="Arial MT"/>
              </a:rPr>
              <a:t>Verificadores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ts val="2735"/>
              </a:lnSpc>
              <a:spcBef>
                <a:spcPts val="30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Comprenderlos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verificar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satisface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25" y="2531186"/>
            <a:ext cx="6612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Obtención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05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Proceso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66609" y="4299965"/>
            <a:ext cx="1342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Artefactos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2736850"/>
            <a:ext cx="8470900" cy="1384300"/>
            <a:chOff x="298450" y="2736850"/>
            <a:chExt cx="8470900" cy="1384300"/>
          </a:xfrm>
        </p:grpSpPr>
        <p:sp>
          <p:nvSpPr>
            <p:cNvPr id="5" name="object 5"/>
            <p:cNvSpPr/>
            <p:nvPr/>
          </p:nvSpPr>
          <p:spPr>
            <a:xfrm>
              <a:off x="304800" y="4114800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7304" y="2774949"/>
              <a:ext cx="927100" cy="850900"/>
            </a:xfrm>
            <a:custGeom>
              <a:avLst/>
              <a:gdLst/>
              <a:ahLst/>
              <a:cxnLst/>
              <a:rect l="l" t="t" r="r" b="b"/>
              <a:pathLst>
                <a:path w="927100" h="850900">
                  <a:moveTo>
                    <a:pt x="926592" y="0"/>
                  </a:moveTo>
                  <a:lnTo>
                    <a:pt x="895096" y="0"/>
                  </a:lnTo>
                  <a:lnTo>
                    <a:pt x="895096" y="6350"/>
                  </a:lnTo>
                  <a:lnTo>
                    <a:pt x="895096" y="12700"/>
                  </a:lnTo>
                  <a:lnTo>
                    <a:pt x="8950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926592" y="850900"/>
                  </a:lnTo>
                  <a:lnTo>
                    <a:pt x="926592" y="838200"/>
                  </a:lnTo>
                  <a:lnTo>
                    <a:pt x="926592" y="12700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743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838200"/>
                  </a:moveTo>
                  <a:lnTo>
                    <a:pt x="914400" y="838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54095" y="3028568"/>
            <a:ext cx="902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Análisis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0850" y="2736850"/>
            <a:ext cx="1409700" cy="889000"/>
            <a:chOff x="4260850" y="2736850"/>
            <a:chExt cx="1409700" cy="889000"/>
          </a:xfrm>
        </p:grpSpPr>
        <p:sp>
          <p:nvSpPr>
            <p:cNvPr id="10" name="object 10"/>
            <p:cNvSpPr/>
            <p:nvPr/>
          </p:nvSpPr>
          <p:spPr>
            <a:xfrm>
              <a:off x="4286504" y="2774949"/>
              <a:ext cx="1384300" cy="850900"/>
            </a:xfrm>
            <a:custGeom>
              <a:avLst/>
              <a:gdLst/>
              <a:ahLst/>
              <a:cxnLst/>
              <a:rect l="l" t="t" r="r" b="b"/>
              <a:pathLst>
                <a:path w="1384300" h="850900">
                  <a:moveTo>
                    <a:pt x="1383792" y="0"/>
                  </a:moveTo>
                  <a:lnTo>
                    <a:pt x="1352296" y="0"/>
                  </a:lnTo>
                  <a:lnTo>
                    <a:pt x="1352296" y="6350"/>
                  </a:lnTo>
                  <a:lnTo>
                    <a:pt x="1352296" y="12700"/>
                  </a:lnTo>
                  <a:lnTo>
                    <a:pt x="1352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383792" y="850900"/>
                  </a:lnTo>
                  <a:lnTo>
                    <a:pt x="1383792" y="838200"/>
                  </a:lnTo>
                  <a:lnTo>
                    <a:pt x="1383792" y="12700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2743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73296" y="3028568"/>
            <a:ext cx="135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9850" y="2736850"/>
            <a:ext cx="1028700" cy="889000"/>
            <a:chOff x="7689850" y="2736850"/>
            <a:chExt cx="1028700" cy="889000"/>
          </a:xfrm>
        </p:grpSpPr>
        <p:sp>
          <p:nvSpPr>
            <p:cNvPr id="14" name="object 14"/>
            <p:cNvSpPr/>
            <p:nvPr/>
          </p:nvSpPr>
          <p:spPr>
            <a:xfrm>
              <a:off x="77155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62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022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Validación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2361" y="2332989"/>
            <a:ext cx="6324600" cy="3464560"/>
            <a:chOff x="1372361" y="2332989"/>
            <a:chExt cx="6324600" cy="3464560"/>
          </a:xfrm>
        </p:grpSpPr>
        <p:sp>
          <p:nvSpPr>
            <p:cNvPr id="18" name="object 18"/>
            <p:cNvSpPr/>
            <p:nvPr/>
          </p:nvSpPr>
          <p:spPr>
            <a:xfrm>
              <a:off x="1372362" y="3157727"/>
              <a:ext cx="2895600" cy="86995"/>
            </a:xfrm>
            <a:custGeom>
              <a:avLst/>
              <a:gdLst/>
              <a:ahLst/>
              <a:cxnLst/>
              <a:rect l="l" t="t" r="r" b="b"/>
              <a:pathLst>
                <a:path w="2895600" h="86994">
                  <a:moveTo>
                    <a:pt x="381000" y="43434"/>
                  </a:moveTo>
                  <a:lnTo>
                    <a:pt x="352044" y="28956"/>
                  </a:lnTo>
                  <a:lnTo>
                    <a:pt x="294132" y="0"/>
                  </a:lnTo>
                  <a:lnTo>
                    <a:pt x="29413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94132" y="57912"/>
                  </a:lnTo>
                  <a:lnTo>
                    <a:pt x="294132" y="86868"/>
                  </a:lnTo>
                  <a:lnTo>
                    <a:pt x="352044" y="57912"/>
                  </a:lnTo>
                  <a:lnTo>
                    <a:pt x="381000" y="43434"/>
                  </a:lnTo>
                  <a:close/>
                </a:path>
                <a:path w="2895600" h="86994">
                  <a:moveTo>
                    <a:pt x="2895600" y="43434"/>
                  </a:moveTo>
                  <a:lnTo>
                    <a:pt x="2866644" y="28956"/>
                  </a:lnTo>
                  <a:lnTo>
                    <a:pt x="2808732" y="0"/>
                  </a:lnTo>
                  <a:lnTo>
                    <a:pt x="2808732" y="28956"/>
                  </a:lnTo>
                  <a:lnTo>
                    <a:pt x="2677668" y="28956"/>
                  </a:lnTo>
                  <a:lnTo>
                    <a:pt x="2677668" y="0"/>
                  </a:lnTo>
                  <a:lnTo>
                    <a:pt x="2590800" y="43434"/>
                  </a:lnTo>
                  <a:lnTo>
                    <a:pt x="2677668" y="86868"/>
                  </a:lnTo>
                  <a:lnTo>
                    <a:pt x="2677668" y="57912"/>
                  </a:lnTo>
                  <a:lnTo>
                    <a:pt x="2808732" y="57912"/>
                  </a:lnTo>
                  <a:lnTo>
                    <a:pt x="2808732" y="86868"/>
                  </a:lnTo>
                  <a:lnTo>
                    <a:pt x="2866644" y="57912"/>
                  </a:lnTo>
                  <a:lnTo>
                    <a:pt x="28956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0199" y="2339339"/>
              <a:ext cx="4267200" cy="1546860"/>
            </a:xfrm>
            <a:custGeom>
              <a:avLst/>
              <a:gdLst/>
              <a:ahLst/>
              <a:cxnLst/>
              <a:rect l="l" t="t" r="r" b="b"/>
              <a:pathLst>
                <a:path w="4267200" h="1546860">
                  <a:moveTo>
                    <a:pt x="0" y="1546860"/>
                  </a:moveTo>
                  <a:lnTo>
                    <a:pt x="4267200" y="154686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546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2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6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40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40" y="0"/>
                  </a:lnTo>
                  <a:lnTo>
                    <a:pt x="1539240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9761" y="3081527"/>
              <a:ext cx="457200" cy="86995"/>
            </a:xfrm>
            <a:custGeom>
              <a:avLst/>
              <a:gdLst/>
              <a:ahLst/>
              <a:cxnLst/>
              <a:rect l="l" t="t" r="r" b="b"/>
              <a:pathLst>
                <a:path w="4572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6"/>
                  </a:lnTo>
                  <a:lnTo>
                    <a:pt x="86868" y="28956"/>
                  </a:lnTo>
                  <a:lnTo>
                    <a:pt x="86868" y="0"/>
                  </a:lnTo>
                  <a:close/>
                </a:path>
                <a:path w="457200" h="86994">
                  <a:moveTo>
                    <a:pt x="370332" y="0"/>
                  </a:moveTo>
                  <a:lnTo>
                    <a:pt x="370332" y="86868"/>
                  </a:lnTo>
                  <a:lnTo>
                    <a:pt x="428244" y="57912"/>
                  </a:lnTo>
                  <a:lnTo>
                    <a:pt x="384810" y="57912"/>
                  </a:lnTo>
                  <a:lnTo>
                    <a:pt x="384810" y="28956"/>
                  </a:lnTo>
                  <a:lnTo>
                    <a:pt x="428244" y="28956"/>
                  </a:lnTo>
                  <a:lnTo>
                    <a:pt x="370332" y="0"/>
                  </a:lnTo>
                  <a:close/>
                </a:path>
                <a:path w="457200" h="86994">
                  <a:moveTo>
                    <a:pt x="86868" y="28956"/>
                  </a:moveTo>
                  <a:lnTo>
                    <a:pt x="72390" y="28956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6"/>
                  </a:lnTo>
                  <a:close/>
                </a:path>
                <a:path w="457200" h="86994">
                  <a:moveTo>
                    <a:pt x="370332" y="28956"/>
                  </a:moveTo>
                  <a:lnTo>
                    <a:pt x="86868" y="28956"/>
                  </a:lnTo>
                  <a:lnTo>
                    <a:pt x="86868" y="57912"/>
                  </a:lnTo>
                  <a:lnTo>
                    <a:pt x="370332" y="57912"/>
                  </a:lnTo>
                  <a:lnTo>
                    <a:pt x="370332" y="28956"/>
                  </a:lnTo>
                  <a:close/>
                </a:path>
                <a:path w="457200" h="86994">
                  <a:moveTo>
                    <a:pt x="428244" y="28956"/>
                  </a:moveTo>
                  <a:lnTo>
                    <a:pt x="384810" y="28956"/>
                  </a:lnTo>
                  <a:lnTo>
                    <a:pt x="384810" y="57912"/>
                  </a:lnTo>
                  <a:lnTo>
                    <a:pt x="428244" y="57912"/>
                  </a:lnTo>
                  <a:lnTo>
                    <a:pt x="457200" y="43434"/>
                  </a:lnTo>
                  <a:lnTo>
                    <a:pt x="42824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14209" y="2165731"/>
            <a:ext cx="149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Actividades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6458" y="5063490"/>
            <a:ext cx="1258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51050" y="4718050"/>
            <a:ext cx="1628139" cy="1079500"/>
            <a:chOff x="2051050" y="4718050"/>
            <a:chExt cx="1628139" cy="1079500"/>
          </a:xfrm>
        </p:grpSpPr>
        <p:sp>
          <p:nvSpPr>
            <p:cNvPr id="26" name="object 26"/>
            <p:cNvSpPr/>
            <p:nvPr/>
          </p:nvSpPr>
          <p:spPr>
            <a:xfrm>
              <a:off x="20574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80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74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80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3552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79850" y="3886200"/>
            <a:ext cx="1551940" cy="1911350"/>
            <a:chOff x="3879850" y="3886200"/>
            <a:chExt cx="1551940" cy="1911350"/>
          </a:xfrm>
        </p:grpSpPr>
        <p:sp>
          <p:nvSpPr>
            <p:cNvPr id="30" name="object 30"/>
            <p:cNvSpPr/>
            <p:nvPr/>
          </p:nvSpPr>
          <p:spPr>
            <a:xfrm>
              <a:off x="4672711" y="3886200"/>
              <a:ext cx="103505" cy="838200"/>
            </a:xfrm>
            <a:custGeom>
              <a:avLst/>
              <a:gdLst/>
              <a:ahLst/>
              <a:cxnLst/>
              <a:rect l="l" t="t" r="r" b="b"/>
              <a:pathLst>
                <a:path w="103504" h="838200">
                  <a:moveTo>
                    <a:pt x="7112" y="742188"/>
                  </a:moveTo>
                  <a:lnTo>
                    <a:pt x="1015" y="745744"/>
                  </a:lnTo>
                  <a:lnTo>
                    <a:pt x="0" y="749554"/>
                  </a:lnTo>
                  <a:lnTo>
                    <a:pt x="51688" y="838200"/>
                  </a:lnTo>
                  <a:lnTo>
                    <a:pt x="59020" y="825626"/>
                  </a:lnTo>
                  <a:lnTo>
                    <a:pt x="45338" y="825626"/>
                  </a:lnTo>
                  <a:lnTo>
                    <a:pt x="45338" y="802204"/>
                  </a:lnTo>
                  <a:lnTo>
                    <a:pt x="10922" y="743204"/>
                  </a:lnTo>
                  <a:lnTo>
                    <a:pt x="7112" y="742188"/>
                  </a:lnTo>
                  <a:close/>
                </a:path>
                <a:path w="103504" h="838200">
                  <a:moveTo>
                    <a:pt x="45338" y="802204"/>
                  </a:moveTo>
                  <a:lnTo>
                    <a:pt x="45338" y="825626"/>
                  </a:lnTo>
                  <a:lnTo>
                    <a:pt x="58038" y="825626"/>
                  </a:lnTo>
                  <a:lnTo>
                    <a:pt x="58038" y="822451"/>
                  </a:lnTo>
                  <a:lnTo>
                    <a:pt x="46227" y="822451"/>
                  </a:lnTo>
                  <a:lnTo>
                    <a:pt x="51688" y="813090"/>
                  </a:lnTo>
                  <a:lnTo>
                    <a:pt x="45338" y="802204"/>
                  </a:lnTo>
                  <a:close/>
                </a:path>
                <a:path w="103504" h="838200">
                  <a:moveTo>
                    <a:pt x="96265" y="742188"/>
                  </a:moveTo>
                  <a:lnTo>
                    <a:pt x="92455" y="743204"/>
                  </a:lnTo>
                  <a:lnTo>
                    <a:pt x="58038" y="802204"/>
                  </a:lnTo>
                  <a:lnTo>
                    <a:pt x="58038" y="825626"/>
                  </a:lnTo>
                  <a:lnTo>
                    <a:pt x="59020" y="825626"/>
                  </a:lnTo>
                  <a:lnTo>
                    <a:pt x="103377" y="749554"/>
                  </a:lnTo>
                  <a:lnTo>
                    <a:pt x="102362" y="745744"/>
                  </a:lnTo>
                  <a:lnTo>
                    <a:pt x="96265" y="742188"/>
                  </a:lnTo>
                  <a:close/>
                </a:path>
                <a:path w="103504" h="838200">
                  <a:moveTo>
                    <a:pt x="51688" y="813090"/>
                  </a:moveTo>
                  <a:lnTo>
                    <a:pt x="46227" y="822451"/>
                  </a:lnTo>
                  <a:lnTo>
                    <a:pt x="57150" y="822451"/>
                  </a:lnTo>
                  <a:lnTo>
                    <a:pt x="51688" y="813090"/>
                  </a:lnTo>
                  <a:close/>
                </a:path>
                <a:path w="103504" h="838200">
                  <a:moveTo>
                    <a:pt x="58038" y="802204"/>
                  </a:moveTo>
                  <a:lnTo>
                    <a:pt x="51688" y="813090"/>
                  </a:lnTo>
                  <a:lnTo>
                    <a:pt x="57150" y="822451"/>
                  </a:lnTo>
                  <a:lnTo>
                    <a:pt x="58038" y="822451"/>
                  </a:lnTo>
                  <a:lnTo>
                    <a:pt x="58038" y="802204"/>
                  </a:lnTo>
                  <a:close/>
                </a:path>
                <a:path w="103504" h="838200">
                  <a:moveTo>
                    <a:pt x="58038" y="0"/>
                  </a:moveTo>
                  <a:lnTo>
                    <a:pt x="45338" y="0"/>
                  </a:lnTo>
                  <a:lnTo>
                    <a:pt x="45338" y="802204"/>
                  </a:lnTo>
                  <a:lnTo>
                    <a:pt x="51688" y="813090"/>
                  </a:lnTo>
                  <a:lnTo>
                    <a:pt x="58038" y="8022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862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39" y="0"/>
                  </a:lnTo>
                  <a:lnTo>
                    <a:pt x="15392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49344" y="5063490"/>
            <a:ext cx="999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Modelo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del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Sistema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6050" y="2736850"/>
            <a:ext cx="5697220" cy="1987550"/>
            <a:chOff x="146050" y="2736850"/>
            <a:chExt cx="5697220" cy="1987550"/>
          </a:xfrm>
        </p:grpSpPr>
        <p:sp>
          <p:nvSpPr>
            <p:cNvPr id="35" name="object 35"/>
            <p:cNvSpPr/>
            <p:nvPr/>
          </p:nvSpPr>
          <p:spPr>
            <a:xfrm>
              <a:off x="1624711" y="3886199"/>
              <a:ext cx="4218305" cy="838200"/>
            </a:xfrm>
            <a:custGeom>
              <a:avLst/>
              <a:gdLst/>
              <a:ahLst/>
              <a:cxnLst/>
              <a:rect l="l" t="t" r="r" b="b"/>
              <a:pathLst>
                <a:path w="4218305" h="838200">
                  <a:moveTo>
                    <a:pt x="103378" y="749554"/>
                  </a:moveTo>
                  <a:lnTo>
                    <a:pt x="102362" y="745744"/>
                  </a:lnTo>
                  <a:lnTo>
                    <a:pt x="96266" y="742188"/>
                  </a:lnTo>
                  <a:lnTo>
                    <a:pt x="92456" y="743204"/>
                  </a:lnTo>
                  <a:lnTo>
                    <a:pt x="58039" y="80220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802208"/>
                  </a:lnTo>
                  <a:lnTo>
                    <a:pt x="10909" y="743204"/>
                  </a:lnTo>
                  <a:lnTo>
                    <a:pt x="7112" y="742188"/>
                  </a:lnTo>
                  <a:lnTo>
                    <a:pt x="1003" y="745744"/>
                  </a:lnTo>
                  <a:lnTo>
                    <a:pt x="0" y="749554"/>
                  </a:lnTo>
                  <a:lnTo>
                    <a:pt x="51689" y="838200"/>
                  </a:lnTo>
                  <a:lnTo>
                    <a:pt x="59016" y="825627"/>
                  </a:lnTo>
                  <a:lnTo>
                    <a:pt x="103378" y="749554"/>
                  </a:lnTo>
                  <a:close/>
                </a:path>
                <a:path w="4218305" h="838200">
                  <a:moveTo>
                    <a:pt x="4218178" y="749554"/>
                  </a:moveTo>
                  <a:lnTo>
                    <a:pt x="4217162" y="745744"/>
                  </a:lnTo>
                  <a:lnTo>
                    <a:pt x="4211066" y="742188"/>
                  </a:lnTo>
                  <a:lnTo>
                    <a:pt x="4207256" y="743204"/>
                  </a:lnTo>
                  <a:lnTo>
                    <a:pt x="4172839" y="802208"/>
                  </a:lnTo>
                  <a:lnTo>
                    <a:pt x="4172839" y="0"/>
                  </a:lnTo>
                  <a:lnTo>
                    <a:pt x="4160139" y="0"/>
                  </a:lnTo>
                  <a:lnTo>
                    <a:pt x="4160139" y="802208"/>
                  </a:lnTo>
                  <a:lnTo>
                    <a:pt x="4125722" y="743204"/>
                  </a:lnTo>
                  <a:lnTo>
                    <a:pt x="4121912" y="742188"/>
                  </a:lnTo>
                  <a:lnTo>
                    <a:pt x="4115816" y="745744"/>
                  </a:lnTo>
                  <a:lnTo>
                    <a:pt x="4114800" y="749554"/>
                  </a:lnTo>
                  <a:lnTo>
                    <a:pt x="4166489" y="838200"/>
                  </a:lnTo>
                  <a:lnTo>
                    <a:pt x="4173817" y="825627"/>
                  </a:lnTo>
                  <a:lnTo>
                    <a:pt x="4218178" y="749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704" y="2774949"/>
              <a:ext cx="1231900" cy="850900"/>
            </a:xfrm>
            <a:custGeom>
              <a:avLst/>
              <a:gdLst/>
              <a:ahLst/>
              <a:cxnLst/>
              <a:rect l="l" t="t" r="r" b="b"/>
              <a:pathLst>
                <a:path w="1231900" h="850900">
                  <a:moveTo>
                    <a:pt x="1231392" y="0"/>
                  </a:moveTo>
                  <a:lnTo>
                    <a:pt x="1199896" y="0"/>
                  </a:lnTo>
                  <a:lnTo>
                    <a:pt x="1199896" y="6350"/>
                  </a:lnTo>
                  <a:lnTo>
                    <a:pt x="1199896" y="12700"/>
                  </a:lnTo>
                  <a:lnTo>
                    <a:pt x="11998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231392" y="850900"/>
                  </a:lnTo>
                  <a:lnTo>
                    <a:pt x="1231392" y="838200"/>
                  </a:lnTo>
                  <a:lnTo>
                    <a:pt x="1231392" y="12700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" y="274320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838200"/>
                  </a:moveTo>
                  <a:lnTo>
                    <a:pt x="1219200" y="838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8495" y="3028568"/>
            <a:ext cx="1207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Planificación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46250" y="2736850"/>
            <a:ext cx="1028700" cy="889000"/>
            <a:chOff x="1746250" y="2736850"/>
            <a:chExt cx="1028700" cy="889000"/>
          </a:xfrm>
        </p:grpSpPr>
        <p:sp>
          <p:nvSpPr>
            <p:cNvPr id="40" name="object 40"/>
            <p:cNvSpPr/>
            <p:nvPr/>
          </p:nvSpPr>
          <p:spPr>
            <a:xfrm>
              <a:off x="17719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990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90600" y="8382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526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7586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Obtención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89650" y="2736850"/>
            <a:ext cx="1181100" cy="889000"/>
            <a:chOff x="6089650" y="2736850"/>
            <a:chExt cx="1181100" cy="889000"/>
          </a:xfrm>
        </p:grpSpPr>
        <p:sp>
          <p:nvSpPr>
            <p:cNvPr id="45" name="object 45"/>
            <p:cNvSpPr/>
            <p:nvPr/>
          </p:nvSpPr>
          <p:spPr>
            <a:xfrm>
              <a:off x="6115304" y="2774949"/>
              <a:ext cx="1155700" cy="850900"/>
            </a:xfrm>
            <a:custGeom>
              <a:avLst/>
              <a:gdLst/>
              <a:ahLst/>
              <a:cxnLst/>
              <a:rect l="l" t="t" r="r" b="b"/>
              <a:pathLst>
                <a:path w="1155700" h="850900">
                  <a:moveTo>
                    <a:pt x="1155192" y="0"/>
                  </a:moveTo>
                  <a:lnTo>
                    <a:pt x="1123696" y="0"/>
                  </a:lnTo>
                  <a:lnTo>
                    <a:pt x="1123696" y="6350"/>
                  </a:lnTo>
                  <a:lnTo>
                    <a:pt x="1123696" y="12700"/>
                  </a:lnTo>
                  <a:lnTo>
                    <a:pt x="11236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155192" y="850900"/>
                  </a:lnTo>
                  <a:lnTo>
                    <a:pt x="1155192" y="838200"/>
                  </a:lnTo>
                  <a:lnTo>
                    <a:pt x="1155192" y="12700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6000" y="274320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0" y="838200"/>
                  </a:moveTo>
                  <a:lnTo>
                    <a:pt x="1143000" y="8382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102096" y="3028568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Verificación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22250" y="3157727"/>
            <a:ext cx="5875020" cy="2640330"/>
            <a:chOff x="222250" y="3157727"/>
            <a:chExt cx="5875020" cy="2640330"/>
          </a:xfrm>
        </p:grpSpPr>
        <p:sp>
          <p:nvSpPr>
            <p:cNvPr id="49" name="object 49"/>
            <p:cNvSpPr/>
            <p:nvPr/>
          </p:nvSpPr>
          <p:spPr>
            <a:xfrm>
              <a:off x="2743962" y="3157727"/>
              <a:ext cx="3352800" cy="86995"/>
            </a:xfrm>
            <a:custGeom>
              <a:avLst/>
              <a:gdLst/>
              <a:ahLst/>
              <a:cxnLst/>
              <a:rect l="l" t="t" r="r" b="b"/>
              <a:pathLst>
                <a:path w="3352800" h="86994">
                  <a:moveTo>
                    <a:pt x="304800" y="43434"/>
                  </a:moveTo>
                  <a:lnTo>
                    <a:pt x="275844" y="28956"/>
                  </a:lnTo>
                  <a:lnTo>
                    <a:pt x="217932" y="0"/>
                  </a:lnTo>
                  <a:lnTo>
                    <a:pt x="2179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217932" y="57912"/>
                  </a:lnTo>
                  <a:lnTo>
                    <a:pt x="217932" y="86868"/>
                  </a:lnTo>
                  <a:lnTo>
                    <a:pt x="275844" y="57912"/>
                  </a:lnTo>
                  <a:lnTo>
                    <a:pt x="304800" y="43434"/>
                  </a:lnTo>
                  <a:close/>
                </a:path>
                <a:path w="3352800" h="86994">
                  <a:moveTo>
                    <a:pt x="3352800" y="43434"/>
                  </a:moveTo>
                  <a:lnTo>
                    <a:pt x="3323844" y="28956"/>
                  </a:lnTo>
                  <a:lnTo>
                    <a:pt x="3265932" y="0"/>
                  </a:lnTo>
                  <a:lnTo>
                    <a:pt x="3265932" y="28956"/>
                  </a:lnTo>
                  <a:lnTo>
                    <a:pt x="2982468" y="28956"/>
                  </a:lnTo>
                  <a:lnTo>
                    <a:pt x="2982468" y="0"/>
                  </a:lnTo>
                  <a:lnTo>
                    <a:pt x="2895600" y="43434"/>
                  </a:lnTo>
                  <a:lnTo>
                    <a:pt x="2982468" y="86868"/>
                  </a:lnTo>
                  <a:lnTo>
                    <a:pt x="2982468" y="57912"/>
                  </a:lnTo>
                  <a:lnTo>
                    <a:pt x="3265932" y="57912"/>
                  </a:lnTo>
                  <a:lnTo>
                    <a:pt x="3265932" y="86868"/>
                  </a:lnTo>
                  <a:lnTo>
                    <a:pt x="3323844" y="57912"/>
                  </a:lnTo>
                  <a:lnTo>
                    <a:pt x="33528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8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86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0606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Visión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767710" y="3886200"/>
            <a:ext cx="103505" cy="838200"/>
          </a:xfrm>
          <a:custGeom>
            <a:avLst/>
            <a:gdLst/>
            <a:ahLst/>
            <a:cxnLst/>
            <a:rect l="l" t="t" r="r" b="b"/>
            <a:pathLst>
              <a:path w="103505" h="838200">
                <a:moveTo>
                  <a:pt x="7112" y="742188"/>
                </a:moveTo>
                <a:lnTo>
                  <a:pt x="1015" y="745744"/>
                </a:lnTo>
                <a:lnTo>
                  <a:pt x="0" y="749554"/>
                </a:lnTo>
                <a:lnTo>
                  <a:pt x="51688" y="838200"/>
                </a:lnTo>
                <a:lnTo>
                  <a:pt x="59020" y="825626"/>
                </a:lnTo>
                <a:lnTo>
                  <a:pt x="45338" y="825626"/>
                </a:lnTo>
                <a:lnTo>
                  <a:pt x="45338" y="802204"/>
                </a:lnTo>
                <a:lnTo>
                  <a:pt x="10921" y="743204"/>
                </a:lnTo>
                <a:lnTo>
                  <a:pt x="7112" y="742188"/>
                </a:lnTo>
                <a:close/>
              </a:path>
              <a:path w="103505" h="838200">
                <a:moveTo>
                  <a:pt x="45338" y="802204"/>
                </a:moveTo>
                <a:lnTo>
                  <a:pt x="45338" y="825626"/>
                </a:lnTo>
                <a:lnTo>
                  <a:pt x="58038" y="825626"/>
                </a:lnTo>
                <a:lnTo>
                  <a:pt x="58038" y="822451"/>
                </a:lnTo>
                <a:lnTo>
                  <a:pt x="46227" y="822451"/>
                </a:lnTo>
                <a:lnTo>
                  <a:pt x="51688" y="813090"/>
                </a:lnTo>
                <a:lnTo>
                  <a:pt x="45338" y="802204"/>
                </a:lnTo>
                <a:close/>
              </a:path>
              <a:path w="103505" h="838200">
                <a:moveTo>
                  <a:pt x="96265" y="742188"/>
                </a:moveTo>
                <a:lnTo>
                  <a:pt x="92456" y="743204"/>
                </a:lnTo>
                <a:lnTo>
                  <a:pt x="58038" y="802204"/>
                </a:lnTo>
                <a:lnTo>
                  <a:pt x="58038" y="825626"/>
                </a:lnTo>
                <a:lnTo>
                  <a:pt x="59020" y="825626"/>
                </a:lnTo>
                <a:lnTo>
                  <a:pt x="103377" y="749554"/>
                </a:lnTo>
                <a:lnTo>
                  <a:pt x="102362" y="745744"/>
                </a:lnTo>
                <a:lnTo>
                  <a:pt x="96265" y="742188"/>
                </a:lnTo>
                <a:close/>
              </a:path>
              <a:path w="103505" h="838200">
                <a:moveTo>
                  <a:pt x="51688" y="813090"/>
                </a:moveTo>
                <a:lnTo>
                  <a:pt x="46227" y="822451"/>
                </a:lnTo>
                <a:lnTo>
                  <a:pt x="57150" y="822451"/>
                </a:lnTo>
                <a:lnTo>
                  <a:pt x="51688" y="813090"/>
                </a:lnTo>
                <a:close/>
              </a:path>
              <a:path w="103505" h="838200">
                <a:moveTo>
                  <a:pt x="58038" y="802204"/>
                </a:moveTo>
                <a:lnTo>
                  <a:pt x="51688" y="813090"/>
                </a:lnTo>
                <a:lnTo>
                  <a:pt x="57150" y="822451"/>
                </a:lnTo>
                <a:lnTo>
                  <a:pt x="58038" y="822451"/>
                </a:lnTo>
                <a:lnTo>
                  <a:pt x="58038" y="802204"/>
                </a:lnTo>
                <a:close/>
              </a:path>
              <a:path w="103505" h="838200">
                <a:moveTo>
                  <a:pt x="58038" y="0"/>
                </a:moveTo>
                <a:lnTo>
                  <a:pt x="45338" y="0"/>
                </a:lnTo>
                <a:lnTo>
                  <a:pt x="45338" y="802204"/>
                </a:lnTo>
                <a:lnTo>
                  <a:pt x="51688" y="813090"/>
                </a:lnTo>
                <a:lnTo>
                  <a:pt x="58038" y="802204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400" y="641035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2160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T</a:t>
            </a:r>
            <a:r>
              <a:rPr sz="4400" dirty="0"/>
              <a:t>emario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83540" y="1323440"/>
            <a:ext cx="7008495" cy="41192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Definiciones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Funcionales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Funcionales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 MT"/>
                <a:cs typeface="Arial MT"/>
              </a:rPr>
              <a:t>Tipos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Requisitos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Ingeniería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Proceso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Obtención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Requisitos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Técnicas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Modelado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Sistema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Técnicas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Especificación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Requisitos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Requisitos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20" dirty="0">
                <a:latin typeface="Arial MT"/>
                <a:cs typeface="Arial MT"/>
              </a:rPr>
              <a:t>Validación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Técnicas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Administración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Administración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cambio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Medición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525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Requisitos</a:t>
            </a:r>
            <a:r>
              <a:rPr sz="4400" spc="-40" dirty="0"/>
              <a:t> </a:t>
            </a:r>
            <a:r>
              <a:rPr sz="4400" dirty="0"/>
              <a:t>-</a:t>
            </a:r>
            <a:r>
              <a:rPr sz="4400" spc="-35" dirty="0"/>
              <a:t> </a:t>
            </a:r>
            <a:r>
              <a:rPr sz="4400" dirty="0"/>
              <a:t>Fuentes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5424"/>
            <a:ext cx="8033384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49400" indent="-342900">
              <a:lnSpc>
                <a:spcPct val="100000"/>
              </a:lnSpc>
              <a:spcBef>
                <a:spcPts val="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Necesidades del cliente, usuario, otros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interesados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Modelos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dominio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Revisar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situación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actual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Organización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actual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sistemas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Arial MT"/>
                <a:cs typeface="Arial MT"/>
              </a:rPr>
              <a:t>Versión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actual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sistema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Desarrolladores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versión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anterior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Documentos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existentes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(antecedentes)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Sistemas</a:t>
            </a:r>
            <a:r>
              <a:rPr sz="2800" dirty="0">
                <a:latin typeface="Arial MT"/>
                <a:cs typeface="Arial MT"/>
              </a:rPr>
              <a:t> análogos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existentes (antecedentes)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31977"/>
            <a:ext cx="81584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Obtención</a:t>
            </a:r>
            <a:r>
              <a:rPr sz="3800" spc="-55" dirty="0"/>
              <a:t> </a:t>
            </a:r>
            <a:r>
              <a:rPr sz="3800" dirty="0"/>
              <a:t>&amp;</a:t>
            </a:r>
            <a:r>
              <a:rPr sz="3800" spc="-150" dirty="0"/>
              <a:t> </a:t>
            </a:r>
            <a:r>
              <a:rPr sz="3800" dirty="0"/>
              <a:t>Análisis</a:t>
            </a:r>
            <a:r>
              <a:rPr sz="3800" spc="-40" dirty="0"/>
              <a:t> </a:t>
            </a:r>
            <a:r>
              <a:rPr sz="3800" dirty="0"/>
              <a:t>de</a:t>
            </a:r>
            <a:r>
              <a:rPr sz="3800" spc="-15" dirty="0"/>
              <a:t> </a:t>
            </a:r>
            <a:r>
              <a:rPr sz="3800" dirty="0"/>
              <a:t>Requisitos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2753"/>
            <a:ext cx="8126095" cy="50399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1245870" indent="-342900">
              <a:lnSpc>
                <a:spcPts val="3030"/>
              </a:lnSpc>
              <a:spcBef>
                <a:spcPts val="4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 </a:t>
            </a:r>
            <a:r>
              <a:rPr sz="2800" dirty="0">
                <a:latin typeface="Arial MT"/>
                <a:cs typeface="Arial MT"/>
              </a:rPr>
              <a:t>trabaja 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conjunto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 los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usuarios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clientes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Problemas </a:t>
            </a:r>
            <a:r>
              <a:rPr sz="2800" dirty="0">
                <a:latin typeface="Arial MT"/>
                <a:cs typeface="Arial MT"/>
              </a:rPr>
              <a:t>comunes: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ts val="2735"/>
              </a:lnSpc>
              <a:spcBef>
                <a:spcPts val="30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No</a:t>
            </a:r>
            <a:r>
              <a:rPr sz="2400" spc="-5" dirty="0">
                <a:latin typeface="Arial MT"/>
                <a:cs typeface="Arial MT"/>
              </a:rPr>
              <a:t> saben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quieren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sólo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 </a:t>
            </a:r>
            <a:r>
              <a:rPr sz="2400" spc="-5" dirty="0">
                <a:latin typeface="Arial MT"/>
                <a:cs typeface="Arial MT"/>
              </a:rPr>
              <a:t>términos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generales,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conocen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sus </a:t>
            </a:r>
            <a:r>
              <a:rPr sz="2400" spc="-5" dirty="0">
                <a:latin typeface="Arial MT"/>
                <a:cs typeface="Arial MT"/>
              </a:rPr>
              <a:t>peticiones</a:t>
            </a:r>
            <a:endParaRPr sz="2400">
              <a:latin typeface="Arial MT"/>
              <a:cs typeface="Arial MT"/>
            </a:endParaRPr>
          </a:p>
          <a:p>
            <a:pPr marL="756285" marR="1580515" lvl="1" indent="-287020">
              <a:lnSpc>
                <a:spcPts val="2590"/>
              </a:lnSpc>
              <a:spcBef>
                <a:spcPts val="6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están 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sus</a:t>
            </a:r>
            <a:r>
              <a:rPr sz="2400" spc="-5" dirty="0">
                <a:latin typeface="Arial MT"/>
                <a:cs typeface="Arial MT"/>
              </a:rPr>
              <a:t> términos</a:t>
            </a:r>
            <a:r>
              <a:rPr sz="2400" dirty="0">
                <a:latin typeface="Arial MT"/>
                <a:cs typeface="Arial MT"/>
              </a:rPr>
              <a:t> 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conocimiento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implícito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propio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trabajo</a:t>
            </a:r>
            <a:endParaRPr sz="2400">
              <a:latin typeface="Arial MT"/>
              <a:cs typeface="Arial MT"/>
            </a:endParaRPr>
          </a:p>
          <a:p>
            <a:pPr marL="756285" marR="24130" lvl="1" indent="-287020">
              <a:lnSpc>
                <a:spcPts val="2590"/>
              </a:lnSpc>
              <a:spcBef>
                <a:spcPts val="58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Distintos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usuarios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tienen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distintos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deben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encontrar todas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dirty="0">
                <a:latin typeface="Arial MT"/>
                <a:cs typeface="Arial MT"/>
              </a:rPr>
              <a:t> fuentes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Influyen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factores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políticos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ts val="2735"/>
              </a:lnSpc>
              <a:spcBef>
                <a:spcPts val="2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La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prioridad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dirty="0">
                <a:latin typeface="Arial MT"/>
                <a:cs typeface="Arial MT"/>
              </a:rPr>
              <a:t> se da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los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varía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tiempo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Aparecen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nuevos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268681"/>
            <a:ext cx="8143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 MT"/>
                <a:cs typeface="Arial MT"/>
              </a:rPr>
              <a:t>Brecha en</a:t>
            </a:r>
            <a:r>
              <a:rPr sz="4000" b="0" spc="15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la Comunicación</a:t>
            </a:r>
            <a:r>
              <a:rPr sz="4000" b="0" spc="5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(Scharer</a:t>
            </a:r>
            <a:r>
              <a:rPr sz="2400" b="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’90)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100" y="1254188"/>
          <a:ext cx="8763000" cy="5178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Según</a:t>
                      </a: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u="heavy" spc="-5" dirty="0">
                          <a:solidFill>
                            <a:srgbClr val="333399"/>
                          </a:solidFill>
                          <a:uFill>
                            <a:solidFill>
                              <a:srgbClr val="333399"/>
                            </a:solidFill>
                          </a:uFill>
                          <a:latin typeface="Arial"/>
                          <a:cs typeface="Arial"/>
                        </a:rPr>
                        <a:t>desarrolladores</a:t>
                      </a:r>
                      <a:r>
                        <a:rPr sz="16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b="1" spc="484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los</a:t>
                      </a:r>
                      <a:r>
                        <a:rPr sz="1600" b="1" u="heavy" spc="10" dirty="0">
                          <a:solidFill>
                            <a:srgbClr val="333399"/>
                          </a:solidFill>
                          <a:uFill>
                            <a:solidFill>
                              <a:srgbClr val="333399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u="heavy" spc="-5" dirty="0">
                          <a:solidFill>
                            <a:srgbClr val="333399"/>
                          </a:solidFill>
                          <a:uFill>
                            <a:solidFill>
                              <a:srgbClr val="333399"/>
                            </a:solidFill>
                          </a:uFill>
                          <a:latin typeface="Arial"/>
                          <a:cs typeface="Arial"/>
                        </a:rPr>
                        <a:t>usuarios</a:t>
                      </a:r>
                      <a:r>
                        <a:rPr sz="16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2192655" algn="l"/>
                        </a:tabLst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Según </a:t>
                      </a:r>
                      <a:r>
                        <a:rPr sz="1600" b="1" u="heavy" spc="-5" dirty="0">
                          <a:solidFill>
                            <a:srgbClr val="333399"/>
                          </a:solidFill>
                          <a:uFill>
                            <a:solidFill>
                              <a:srgbClr val="333399"/>
                            </a:solidFill>
                          </a:uFill>
                          <a:latin typeface="Arial"/>
                          <a:cs typeface="Arial"/>
                        </a:rPr>
                        <a:t>usuarios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,	los</a:t>
                      </a:r>
                      <a:r>
                        <a:rPr sz="1600" spc="-1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b="1" u="heavy" spc="-5" dirty="0">
                          <a:solidFill>
                            <a:srgbClr val="333399"/>
                          </a:solidFill>
                          <a:uFill>
                            <a:solidFill>
                              <a:srgbClr val="333399"/>
                            </a:solidFill>
                          </a:uFill>
                          <a:latin typeface="Arial"/>
                          <a:cs typeface="Arial"/>
                        </a:rPr>
                        <a:t>desarrolladores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saben</a:t>
                      </a:r>
                      <a:r>
                        <a:rPr sz="1400" b="1" spc="-3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lo</a:t>
                      </a:r>
                      <a:r>
                        <a:rPr sz="1400" b="1" spc="-3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que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quieren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captan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las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necesidades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operativas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pueden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articular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lo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que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quieren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664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ponen</a:t>
                      </a:r>
                      <a:r>
                        <a:rPr sz="1400" b="1" spc="-3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excesivo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énfasis</a:t>
                      </a:r>
                      <a:r>
                        <a:rPr sz="1400" b="1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aspectos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meramente </a:t>
                      </a:r>
                      <a:r>
                        <a:rPr sz="1400" b="1" spc="-37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técnicos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muchas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necesidades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por motivos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políticos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pretenden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indicarnos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cómo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hacer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nuestro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trabajo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quieren</a:t>
                      </a:r>
                      <a:r>
                        <a:rPr sz="1400" b="1" spc="-6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todo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ya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son</a:t>
                      </a:r>
                      <a:r>
                        <a:rPr sz="1400" b="1" spc="-3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capaces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traducir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necesidades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claramente </a:t>
                      </a:r>
                      <a:r>
                        <a:rPr sz="1400" b="1" spc="-37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establecidas</a:t>
                      </a:r>
                      <a:r>
                        <a:rPr sz="1400" b="1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400" b="1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sistema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marL="91440" marR="376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son incapaces de definir prioridades entre </a:t>
                      </a:r>
                      <a:r>
                        <a:rPr sz="1400" b="1" spc="-38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sus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necesidades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siempre</a:t>
                      </a:r>
                      <a:r>
                        <a:rPr sz="1400" b="1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dicen</a:t>
                      </a:r>
                      <a:r>
                        <a:rPr sz="1400" b="1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que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rehúsan</a:t>
                      </a:r>
                      <a:r>
                        <a:rPr sz="1400" b="1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asumir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responsabilidades</a:t>
                      </a:r>
                      <a:r>
                        <a:rPr sz="1400" b="1" spc="-5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por</a:t>
                      </a:r>
                      <a:r>
                        <a:rPr sz="1400" b="1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sistema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siempre</a:t>
                      </a:r>
                      <a:r>
                        <a:rPr sz="1400" b="1" spc="-3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están</a:t>
                      </a:r>
                      <a:r>
                        <a:rPr sz="1400" b="1" spc="-3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pasados</a:t>
                      </a:r>
                      <a:r>
                        <a:rPr sz="1400" b="1" spc="-3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presupuesto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 marR="2413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incapaces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dar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un enunciado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utilizable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400" b="1" spc="-37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sus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necesidades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siempre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están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atrasados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2711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están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comprometidos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los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proyectos </a:t>
                      </a:r>
                      <a:r>
                        <a:rPr sz="1400" b="1" spc="-37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desarrollo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02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nos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exigen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tiempo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esfuerzo</a:t>
                      </a:r>
                      <a:r>
                        <a:rPr sz="1400" b="1" spc="-5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aún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costa</a:t>
                      </a:r>
                      <a:r>
                        <a:rPr sz="1400" b="1" spc="-4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las </a:t>
                      </a:r>
                      <a:r>
                        <a:rPr sz="1400" b="1" spc="-37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obligaciones</a:t>
                      </a:r>
                      <a:r>
                        <a:rPr sz="1400" b="1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esenciales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aceptan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soluciones</a:t>
                      </a:r>
                      <a:r>
                        <a:rPr sz="1400" b="1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compromiso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22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establecen</a:t>
                      </a:r>
                      <a:r>
                        <a:rPr sz="1400" b="1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estándares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realistas</a:t>
                      </a:r>
                      <a:r>
                        <a:rPr sz="1400" b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para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400" b="1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definición </a:t>
                      </a:r>
                      <a:r>
                        <a:rPr sz="1400" b="1" spc="-37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requisitos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pueden</a:t>
                      </a:r>
                      <a:r>
                        <a:rPr sz="1400" b="1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mantener</a:t>
                      </a:r>
                      <a:r>
                        <a:rPr sz="1400" b="1" spc="-3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cronograma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20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son incapaces de responder rápidamente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cambios </a:t>
                      </a:r>
                      <a:r>
                        <a:rPr sz="1400" b="1" spc="-37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400" b="1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las</a:t>
                      </a:r>
                      <a:r>
                        <a:rPr sz="1400" b="1" spc="-3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necesidades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19583"/>
            <a:ext cx="773049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Obtención</a:t>
            </a:r>
            <a:r>
              <a:rPr spc="15" dirty="0"/>
              <a:t> </a:t>
            </a:r>
            <a:r>
              <a:rPr dirty="0"/>
              <a:t>&amp;</a:t>
            </a:r>
            <a:r>
              <a:rPr spc="-135" dirty="0"/>
              <a:t> </a:t>
            </a:r>
            <a:r>
              <a:rPr spc="-5" dirty="0"/>
              <a:t>Análisis</a:t>
            </a:r>
            <a:r>
              <a:rPr spc="10" dirty="0"/>
              <a:t> </a:t>
            </a:r>
            <a:r>
              <a:rPr spc="-10" dirty="0"/>
              <a:t>de</a:t>
            </a:r>
            <a:r>
              <a:rPr spc="5" dirty="0"/>
              <a:t> </a:t>
            </a:r>
            <a:r>
              <a:rPr spc="-5" dirty="0"/>
              <a:t>Requisitos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000" dirty="0"/>
              <a:t>(Modelo</a:t>
            </a:r>
            <a:r>
              <a:rPr sz="3000" spc="-25" dirty="0"/>
              <a:t> </a:t>
            </a:r>
            <a:r>
              <a:rPr sz="3000" spc="-5" dirty="0"/>
              <a:t>Genérico)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593850" y="1731143"/>
            <a:ext cx="6032500" cy="4066540"/>
            <a:chOff x="1593850" y="1731143"/>
            <a:chExt cx="6032500" cy="4066540"/>
          </a:xfrm>
        </p:grpSpPr>
        <p:sp>
          <p:nvSpPr>
            <p:cNvPr id="4" name="object 4"/>
            <p:cNvSpPr/>
            <p:nvPr/>
          </p:nvSpPr>
          <p:spPr>
            <a:xfrm>
              <a:off x="1600200" y="1737493"/>
              <a:ext cx="6019800" cy="4053840"/>
            </a:xfrm>
            <a:custGeom>
              <a:avLst/>
              <a:gdLst/>
              <a:ahLst/>
              <a:cxnLst/>
              <a:rect l="l" t="t" r="r" b="b"/>
              <a:pathLst>
                <a:path w="6019800" h="4053840">
                  <a:moveTo>
                    <a:pt x="2895600" y="167506"/>
                  </a:moveTo>
                  <a:lnTo>
                    <a:pt x="2895600" y="4053706"/>
                  </a:lnTo>
                </a:path>
                <a:path w="6019800" h="4053840">
                  <a:moveTo>
                    <a:pt x="0" y="1920106"/>
                  </a:moveTo>
                  <a:lnTo>
                    <a:pt x="6019800" y="1920106"/>
                  </a:lnTo>
                </a:path>
                <a:path w="6019800" h="4053840">
                  <a:moveTo>
                    <a:pt x="2438654" y="1919852"/>
                  </a:moveTo>
                  <a:lnTo>
                    <a:pt x="2480217" y="1878403"/>
                  </a:lnTo>
                  <a:lnTo>
                    <a:pt x="2521781" y="1837641"/>
                  </a:lnTo>
                  <a:lnTo>
                    <a:pt x="2563344" y="1798253"/>
                  </a:lnTo>
                  <a:lnTo>
                    <a:pt x="2604908" y="1760926"/>
                  </a:lnTo>
                  <a:lnTo>
                    <a:pt x="2646472" y="1726347"/>
                  </a:lnTo>
                  <a:lnTo>
                    <a:pt x="2688035" y="1695203"/>
                  </a:lnTo>
                  <a:lnTo>
                    <a:pt x="2729599" y="1668180"/>
                  </a:lnTo>
                  <a:lnTo>
                    <a:pt x="2771163" y="1645967"/>
                  </a:lnTo>
                  <a:lnTo>
                    <a:pt x="2812726" y="1629250"/>
                  </a:lnTo>
                  <a:lnTo>
                    <a:pt x="2854290" y="1618716"/>
                  </a:lnTo>
                  <a:lnTo>
                    <a:pt x="2895854" y="1615052"/>
                  </a:lnTo>
                  <a:lnTo>
                    <a:pt x="2975357" y="1626082"/>
                  </a:lnTo>
                  <a:lnTo>
                    <a:pt x="3020108" y="1639088"/>
                  </a:lnTo>
                  <a:lnTo>
                    <a:pt x="3066526" y="1656395"/>
                  </a:lnTo>
                  <a:lnTo>
                    <a:pt x="3113362" y="1677483"/>
                  </a:lnTo>
                  <a:lnTo>
                    <a:pt x="3159367" y="1701831"/>
                  </a:lnTo>
                  <a:lnTo>
                    <a:pt x="3203291" y="1728919"/>
                  </a:lnTo>
                  <a:lnTo>
                    <a:pt x="3243885" y="1758226"/>
                  </a:lnTo>
                  <a:lnTo>
                    <a:pt x="3279900" y="1789234"/>
                  </a:lnTo>
                  <a:lnTo>
                    <a:pt x="3310086" y="1821420"/>
                  </a:lnTo>
                  <a:lnTo>
                    <a:pt x="3333195" y="1854265"/>
                  </a:lnTo>
                  <a:lnTo>
                    <a:pt x="3353180" y="1919852"/>
                  </a:lnTo>
                  <a:lnTo>
                    <a:pt x="3342385" y="1982886"/>
                  </a:lnTo>
                  <a:lnTo>
                    <a:pt x="3329477" y="2020965"/>
                  </a:lnTo>
                  <a:lnTo>
                    <a:pt x="3312084" y="2062152"/>
                  </a:lnTo>
                  <a:lnTo>
                    <a:pt x="3290597" y="2105498"/>
                  </a:lnTo>
                  <a:lnTo>
                    <a:pt x="3265406" y="2150055"/>
                  </a:lnTo>
                  <a:lnTo>
                    <a:pt x="3236903" y="2194873"/>
                  </a:lnTo>
                  <a:lnTo>
                    <a:pt x="3205479" y="2239003"/>
                  </a:lnTo>
                  <a:lnTo>
                    <a:pt x="3171526" y="2281496"/>
                  </a:lnTo>
                  <a:lnTo>
                    <a:pt x="3135433" y="2321403"/>
                  </a:lnTo>
                  <a:lnTo>
                    <a:pt x="3097592" y="2357774"/>
                  </a:lnTo>
                  <a:lnTo>
                    <a:pt x="3058394" y="2389661"/>
                  </a:lnTo>
                  <a:lnTo>
                    <a:pt x="3018230" y="2416114"/>
                  </a:lnTo>
                  <a:lnTo>
                    <a:pt x="2977491" y="2436184"/>
                  </a:lnTo>
                  <a:lnTo>
                    <a:pt x="2936569" y="2448922"/>
                  </a:lnTo>
                  <a:lnTo>
                    <a:pt x="2895854" y="2453379"/>
                  </a:lnTo>
                  <a:lnTo>
                    <a:pt x="2826183" y="2444473"/>
                  </a:lnTo>
                  <a:lnTo>
                    <a:pt x="2786101" y="2433822"/>
                  </a:lnTo>
                  <a:lnTo>
                    <a:pt x="2743178" y="2419468"/>
                  </a:lnTo>
                  <a:lnTo>
                    <a:pt x="2697910" y="2401730"/>
                  </a:lnTo>
                  <a:lnTo>
                    <a:pt x="2650789" y="2380931"/>
                  </a:lnTo>
                  <a:lnTo>
                    <a:pt x="2602309" y="2357391"/>
                  </a:lnTo>
                  <a:lnTo>
                    <a:pt x="2552966" y="2331431"/>
                  </a:lnTo>
                  <a:lnTo>
                    <a:pt x="2503251" y="2303373"/>
                  </a:lnTo>
                  <a:lnTo>
                    <a:pt x="2453660" y="2273537"/>
                  </a:lnTo>
                  <a:lnTo>
                    <a:pt x="2404686" y="2242245"/>
                  </a:lnTo>
                  <a:lnTo>
                    <a:pt x="2356823" y="2209818"/>
                  </a:lnTo>
                  <a:lnTo>
                    <a:pt x="2310564" y="2176576"/>
                  </a:lnTo>
                  <a:lnTo>
                    <a:pt x="2266404" y="2142841"/>
                  </a:lnTo>
                  <a:lnTo>
                    <a:pt x="2224836" y="2108933"/>
                  </a:lnTo>
                  <a:lnTo>
                    <a:pt x="2186355" y="2075175"/>
                  </a:lnTo>
                  <a:lnTo>
                    <a:pt x="2151454" y="2041886"/>
                  </a:lnTo>
                  <a:lnTo>
                    <a:pt x="2120626" y="2009389"/>
                  </a:lnTo>
                  <a:lnTo>
                    <a:pt x="2094367" y="1978003"/>
                  </a:lnTo>
                  <a:lnTo>
                    <a:pt x="2057527" y="1919852"/>
                  </a:lnTo>
                  <a:lnTo>
                    <a:pt x="2044183" y="1880475"/>
                  </a:lnTo>
                  <a:lnTo>
                    <a:pt x="2039171" y="1838860"/>
                  </a:lnTo>
                  <a:lnTo>
                    <a:pt x="2041677" y="1795481"/>
                  </a:lnTo>
                  <a:lnTo>
                    <a:pt x="2050889" y="1750813"/>
                  </a:lnTo>
                  <a:lnTo>
                    <a:pt x="2065993" y="1705330"/>
                  </a:lnTo>
                  <a:lnTo>
                    <a:pt x="2086178" y="1659508"/>
                  </a:lnTo>
                  <a:lnTo>
                    <a:pt x="2110629" y="1613821"/>
                  </a:lnTo>
                  <a:lnTo>
                    <a:pt x="2138536" y="1568743"/>
                  </a:lnTo>
                  <a:lnTo>
                    <a:pt x="2169083" y="1524749"/>
                  </a:lnTo>
                  <a:lnTo>
                    <a:pt x="2201460" y="1482314"/>
                  </a:lnTo>
                  <a:lnTo>
                    <a:pt x="2234852" y="1441911"/>
                  </a:lnTo>
                  <a:lnTo>
                    <a:pt x="2268448" y="1404017"/>
                  </a:lnTo>
                  <a:lnTo>
                    <a:pt x="2301434" y="1369105"/>
                  </a:lnTo>
                  <a:lnTo>
                    <a:pt x="2332998" y="1337649"/>
                  </a:lnTo>
                  <a:lnTo>
                    <a:pt x="2362327" y="1310125"/>
                  </a:lnTo>
                  <a:lnTo>
                    <a:pt x="2402261" y="1277951"/>
                  </a:lnTo>
                  <a:lnTo>
                    <a:pt x="2445454" y="1250471"/>
                  </a:lnTo>
                  <a:lnTo>
                    <a:pt x="2491389" y="1227342"/>
                  </a:lnTo>
                  <a:lnTo>
                    <a:pt x="2539553" y="1208220"/>
                  </a:lnTo>
                  <a:lnTo>
                    <a:pt x="2589430" y="1192762"/>
                  </a:lnTo>
                  <a:lnTo>
                    <a:pt x="2640506" y="1180625"/>
                  </a:lnTo>
                  <a:lnTo>
                    <a:pt x="2692266" y="1171465"/>
                  </a:lnTo>
                  <a:lnTo>
                    <a:pt x="2744195" y="1164939"/>
                  </a:lnTo>
                  <a:lnTo>
                    <a:pt x="2795779" y="1160702"/>
                  </a:lnTo>
                  <a:lnTo>
                    <a:pt x="2846504" y="1158412"/>
                  </a:lnTo>
                  <a:lnTo>
                    <a:pt x="2895854" y="1157725"/>
                  </a:lnTo>
                  <a:lnTo>
                    <a:pt x="2941274" y="1158299"/>
                  </a:lnTo>
                  <a:lnTo>
                    <a:pt x="2988282" y="1160195"/>
                  </a:lnTo>
                  <a:lnTo>
                    <a:pt x="3036349" y="1163678"/>
                  </a:lnTo>
                  <a:lnTo>
                    <a:pt x="3084947" y="1169014"/>
                  </a:lnTo>
                  <a:lnTo>
                    <a:pt x="3133547" y="1176467"/>
                  </a:lnTo>
                  <a:lnTo>
                    <a:pt x="3181619" y="1186300"/>
                  </a:lnTo>
                  <a:lnTo>
                    <a:pt x="3228636" y="1198780"/>
                  </a:lnTo>
                  <a:lnTo>
                    <a:pt x="3274069" y="1214170"/>
                  </a:lnTo>
                  <a:lnTo>
                    <a:pt x="3317388" y="1232735"/>
                  </a:lnTo>
                  <a:lnTo>
                    <a:pt x="3358066" y="1254739"/>
                  </a:lnTo>
                  <a:lnTo>
                    <a:pt x="3395573" y="1280448"/>
                  </a:lnTo>
                  <a:lnTo>
                    <a:pt x="3429380" y="1310125"/>
                  </a:lnTo>
                  <a:lnTo>
                    <a:pt x="3457995" y="1342036"/>
                  </a:lnTo>
                  <a:lnTo>
                    <a:pt x="3485152" y="1378738"/>
                  </a:lnTo>
                  <a:lnTo>
                    <a:pt x="3510748" y="1419604"/>
                  </a:lnTo>
                  <a:lnTo>
                    <a:pt x="3534680" y="1464011"/>
                  </a:lnTo>
                  <a:lnTo>
                    <a:pt x="3556843" y="1511332"/>
                  </a:lnTo>
                  <a:lnTo>
                    <a:pt x="3577133" y="1560944"/>
                  </a:lnTo>
                  <a:lnTo>
                    <a:pt x="3595446" y="1612221"/>
                  </a:lnTo>
                  <a:lnTo>
                    <a:pt x="3611678" y="1664539"/>
                  </a:lnTo>
                  <a:lnTo>
                    <a:pt x="3625725" y="1717271"/>
                  </a:lnTo>
                  <a:lnTo>
                    <a:pt x="3637482" y="1769794"/>
                  </a:lnTo>
                  <a:lnTo>
                    <a:pt x="3646847" y="1821481"/>
                  </a:lnTo>
                  <a:lnTo>
                    <a:pt x="3653714" y="1871709"/>
                  </a:lnTo>
                  <a:lnTo>
                    <a:pt x="3657980" y="1919852"/>
                  </a:lnTo>
                  <a:lnTo>
                    <a:pt x="3659992" y="1967577"/>
                  </a:lnTo>
                  <a:lnTo>
                    <a:pt x="3660096" y="2016690"/>
                  </a:lnTo>
                  <a:lnTo>
                    <a:pt x="3658189" y="2066774"/>
                  </a:lnTo>
                  <a:lnTo>
                    <a:pt x="3654165" y="2117414"/>
                  </a:lnTo>
                  <a:lnTo>
                    <a:pt x="3647922" y="2168195"/>
                  </a:lnTo>
                  <a:lnTo>
                    <a:pt x="3639355" y="2218699"/>
                  </a:lnTo>
                  <a:lnTo>
                    <a:pt x="3628361" y="2268512"/>
                  </a:lnTo>
                  <a:lnTo>
                    <a:pt x="3614834" y="2317218"/>
                  </a:lnTo>
                  <a:lnTo>
                    <a:pt x="3598671" y="2364400"/>
                  </a:lnTo>
                  <a:lnTo>
                    <a:pt x="3579769" y="2409643"/>
                  </a:lnTo>
                  <a:lnTo>
                    <a:pt x="3558022" y="2452532"/>
                  </a:lnTo>
                  <a:lnTo>
                    <a:pt x="3533327" y="2492649"/>
                  </a:lnTo>
                  <a:lnTo>
                    <a:pt x="3505580" y="2529579"/>
                  </a:lnTo>
                  <a:lnTo>
                    <a:pt x="3476837" y="2562000"/>
                  </a:lnTo>
                  <a:lnTo>
                    <a:pt x="3445147" y="2593783"/>
                  </a:lnTo>
                  <a:lnTo>
                    <a:pt x="3410677" y="2624677"/>
                  </a:lnTo>
                  <a:lnTo>
                    <a:pt x="3373594" y="2654432"/>
                  </a:lnTo>
                  <a:lnTo>
                    <a:pt x="3334066" y="2682799"/>
                  </a:lnTo>
                  <a:lnTo>
                    <a:pt x="3292259" y="2709527"/>
                  </a:lnTo>
                  <a:lnTo>
                    <a:pt x="3248342" y="2734367"/>
                  </a:lnTo>
                  <a:lnTo>
                    <a:pt x="3202481" y="2757069"/>
                  </a:lnTo>
                  <a:lnTo>
                    <a:pt x="3154843" y="2777382"/>
                  </a:lnTo>
                  <a:lnTo>
                    <a:pt x="3105595" y="2795057"/>
                  </a:lnTo>
                  <a:lnTo>
                    <a:pt x="3054905" y="2809845"/>
                  </a:lnTo>
                  <a:lnTo>
                    <a:pt x="3002940" y="2821494"/>
                  </a:lnTo>
                  <a:lnTo>
                    <a:pt x="2949867" y="2829756"/>
                  </a:lnTo>
                  <a:lnTo>
                    <a:pt x="2895854" y="2834379"/>
                  </a:lnTo>
                  <a:lnTo>
                    <a:pt x="2854125" y="2835546"/>
                  </a:lnTo>
                  <a:lnTo>
                    <a:pt x="2809418" y="2835057"/>
                  </a:lnTo>
                  <a:lnTo>
                    <a:pt x="2762131" y="2832946"/>
                  </a:lnTo>
                  <a:lnTo>
                    <a:pt x="2712666" y="2829247"/>
                  </a:lnTo>
                  <a:lnTo>
                    <a:pt x="2661421" y="2823992"/>
                  </a:lnTo>
                  <a:lnTo>
                    <a:pt x="2608799" y="2817215"/>
                  </a:lnTo>
                  <a:lnTo>
                    <a:pt x="2555197" y="2808950"/>
                  </a:lnTo>
                  <a:lnTo>
                    <a:pt x="2501018" y="2799229"/>
                  </a:lnTo>
                  <a:lnTo>
                    <a:pt x="2446660" y="2788086"/>
                  </a:lnTo>
                  <a:lnTo>
                    <a:pt x="2392525" y="2775555"/>
                  </a:lnTo>
                  <a:lnTo>
                    <a:pt x="2339012" y="2761668"/>
                  </a:lnTo>
                  <a:lnTo>
                    <a:pt x="2286521" y="2746459"/>
                  </a:lnTo>
                  <a:lnTo>
                    <a:pt x="2235453" y="2729961"/>
                  </a:lnTo>
                  <a:lnTo>
                    <a:pt x="2186207" y="2712208"/>
                  </a:lnTo>
                  <a:lnTo>
                    <a:pt x="2139185" y="2693233"/>
                  </a:lnTo>
                  <a:lnTo>
                    <a:pt x="2094785" y="2673069"/>
                  </a:lnTo>
                  <a:lnTo>
                    <a:pt x="2053409" y="2651750"/>
                  </a:lnTo>
                  <a:lnTo>
                    <a:pt x="2015456" y="2629309"/>
                  </a:lnTo>
                  <a:lnTo>
                    <a:pt x="1981327" y="2605779"/>
                  </a:lnTo>
                  <a:lnTo>
                    <a:pt x="1944696" y="2575612"/>
                  </a:lnTo>
                  <a:lnTo>
                    <a:pt x="1910931" y="2542447"/>
                  </a:lnTo>
                  <a:lnTo>
                    <a:pt x="1879919" y="2506564"/>
                  </a:lnTo>
                  <a:lnTo>
                    <a:pt x="1851548" y="2468242"/>
                  </a:lnTo>
                  <a:lnTo>
                    <a:pt x="1825708" y="2427761"/>
                  </a:lnTo>
                  <a:lnTo>
                    <a:pt x="1802286" y="2385399"/>
                  </a:lnTo>
                  <a:lnTo>
                    <a:pt x="1781171" y="2341437"/>
                  </a:lnTo>
                  <a:lnTo>
                    <a:pt x="1762252" y="2296153"/>
                  </a:lnTo>
                  <a:lnTo>
                    <a:pt x="1745415" y="2249828"/>
                  </a:lnTo>
                  <a:lnTo>
                    <a:pt x="1730551" y="2202740"/>
                  </a:lnTo>
                  <a:lnTo>
                    <a:pt x="1717547" y="2155170"/>
                  </a:lnTo>
                  <a:lnTo>
                    <a:pt x="1706292" y="2107396"/>
                  </a:lnTo>
                  <a:lnTo>
                    <a:pt x="1696674" y="2059697"/>
                  </a:lnTo>
                  <a:lnTo>
                    <a:pt x="1688582" y="2012354"/>
                  </a:lnTo>
                  <a:lnTo>
                    <a:pt x="1681903" y="1965646"/>
                  </a:lnTo>
                  <a:lnTo>
                    <a:pt x="1676527" y="1919852"/>
                  </a:lnTo>
                  <a:lnTo>
                    <a:pt x="1672657" y="1873761"/>
                  </a:lnTo>
                  <a:lnTo>
                    <a:pt x="1670573" y="1826160"/>
                  </a:lnTo>
                  <a:lnTo>
                    <a:pt x="1670276" y="1777328"/>
                  </a:lnTo>
                  <a:lnTo>
                    <a:pt x="1671764" y="1727547"/>
                  </a:lnTo>
                  <a:lnTo>
                    <a:pt x="1675038" y="1677093"/>
                  </a:lnTo>
                  <a:lnTo>
                    <a:pt x="1680098" y="1626249"/>
                  </a:lnTo>
                  <a:lnTo>
                    <a:pt x="1686944" y="1575291"/>
                  </a:lnTo>
                  <a:lnTo>
                    <a:pt x="1695577" y="1524501"/>
                  </a:lnTo>
                  <a:lnTo>
                    <a:pt x="1705994" y="1474158"/>
                  </a:lnTo>
                  <a:lnTo>
                    <a:pt x="1718198" y="1424540"/>
                  </a:lnTo>
                  <a:lnTo>
                    <a:pt x="1732188" y="1375927"/>
                  </a:lnTo>
                  <a:lnTo>
                    <a:pt x="1747964" y="1328600"/>
                  </a:lnTo>
                  <a:lnTo>
                    <a:pt x="1765526" y="1282836"/>
                  </a:lnTo>
                  <a:lnTo>
                    <a:pt x="1784873" y="1238916"/>
                  </a:lnTo>
                  <a:lnTo>
                    <a:pt x="1806007" y="1197120"/>
                  </a:lnTo>
                  <a:lnTo>
                    <a:pt x="1828927" y="1157725"/>
                  </a:lnTo>
                  <a:lnTo>
                    <a:pt x="1856607" y="1117605"/>
                  </a:lnTo>
                  <a:lnTo>
                    <a:pt x="1888487" y="1078568"/>
                  </a:lnTo>
                  <a:lnTo>
                    <a:pt x="1924025" y="1040682"/>
                  </a:lnTo>
                  <a:lnTo>
                    <a:pt x="1962680" y="1004016"/>
                  </a:lnTo>
                  <a:lnTo>
                    <a:pt x="2003909" y="968636"/>
                  </a:lnTo>
                  <a:lnTo>
                    <a:pt x="2047171" y="934612"/>
                  </a:lnTo>
                  <a:lnTo>
                    <a:pt x="2091925" y="902009"/>
                  </a:lnTo>
                  <a:lnTo>
                    <a:pt x="2137629" y="870897"/>
                  </a:lnTo>
                  <a:lnTo>
                    <a:pt x="2183741" y="841343"/>
                  </a:lnTo>
                  <a:lnTo>
                    <a:pt x="2229720" y="813414"/>
                  </a:lnTo>
                  <a:lnTo>
                    <a:pt x="2275023" y="787179"/>
                  </a:lnTo>
                  <a:lnTo>
                    <a:pt x="2319110" y="762704"/>
                  </a:lnTo>
                  <a:lnTo>
                    <a:pt x="2361438" y="740059"/>
                  </a:lnTo>
                  <a:lnTo>
                    <a:pt x="2401467" y="719310"/>
                  </a:lnTo>
                  <a:lnTo>
                    <a:pt x="2438654" y="700525"/>
                  </a:lnTo>
                  <a:lnTo>
                    <a:pt x="2495307" y="674080"/>
                  </a:lnTo>
                  <a:lnTo>
                    <a:pt x="2547570" y="653593"/>
                  </a:lnTo>
                  <a:lnTo>
                    <a:pt x="2596698" y="638436"/>
                  </a:lnTo>
                  <a:lnTo>
                    <a:pt x="2643944" y="627984"/>
                  </a:lnTo>
                  <a:lnTo>
                    <a:pt x="2690563" y="621608"/>
                  </a:lnTo>
                  <a:lnTo>
                    <a:pt x="2737809" y="618681"/>
                  </a:lnTo>
                  <a:lnTo>
                    <a:pt x="2786937" y="618576"/>
                  </a:lnTo>
                  <a:lnTo>
                    <a:pt x="2839200" y="620667"/>
                  </a:lnTo>
                  <a:lnTo>
                    <a:pt x="2895854" y="624325"/>
                  </a:lnTo>
                  <a:lnTo>
                    <a:pt x="2938378" y="627516"/>
                  </a:lnTo>
                  <a:lnTo>
                    <a:pt x="2983542" y="631366"/>
                  </a:lnTo>
                  <a:lnTo>
                    <a:pt x="3030825" y="636083"/>
                  </a:lnTo>
                  <a:lnTo>
                    <a:pt x="3079706" y="641875"/>
                  </a:lnTo>
                  <a:lnTo>
                    <a:pt x="3129663" y="648951"/>
                  </a:lnTo>
                  <a:lnTo>
                    <a:pt x="3180177" y="657518"/>
                  </a:lnTo>
                  <a:lnTo>
                    <a:pt x="3230726" y="667784"/>
                  </a:lnTo>
                  <a:lnTo>
                    <a:pt x="3280788" y="679958"/>
                  </a:lnTo>
                  <a:lnTo>
                    <a:pt x="3329844" y="694248"/>
                  </a:lnTo>
                  <a:lnTo>
                    <a:pt x="3377373" y="710861"/>
                  </a:lnTo>
                  <a:lnTo>
                    <a:pt x="3422852" y="730006"/>
                  </a:lnTo>
                  <a:lnTo>
                    <a:pt x="3465762" y="751892"/>
                  </a:lnTo>
                  <a:lnTo>
                    <a:pt x="3505580" y="776725"/>
                  </a:lnTo>
                  <a:lnTo>
                    <a:pt x="3543004" y="805062"/>
                  </a:lnTo>
                  <a:lnTo>
                    <a:pt x="3579075" y="837040"/>
                  </a:lnTo>
                  <a:lnTo>
                    <a:pt x="3613794" y="872244"/>
                  </a:lnTo>
                  <a:lnTo>
                    <a:pt x="3647159" y="910257"/>
                  </a:lnTo>
                  <a:lnTo>
                    <a:pt x="3679172" y="950664"/>
                  </a:lnTo>
                  <a:lnTo>
                    <a:pt x="3709833" y="993047"/>
                  </a:lnTo>
                  <a:lnTo>
                    <a:pt x="3739140" y="1036991"/>
                  </a:lnTo>
                  <a:lnTo>
                    <a:pt x="3767095" y="1082080"/>
                  </a:lnTo>
                  <a:lnTo>
                    <a:pt x="3793698" y="1127897"/>
                  </a:lnTo>
                  <a:lnTo>
                    <a:pt x="3818947" y="1174027"/>
                  </a:lnTo>
                  <a:lnTo>
                    <a:pt x="3842844" y="1220052"/>
                  </a:lnTo>
                  <a:lnTo>
                    <a:pt x="3865389" y="1265557"/>
                  </a:lnTo>
                  <a:lnTo>
                    <a:pt x="3886580" y="1310125"/>
                  </a:lnTo>
                  <a:lnTo>
                    <a:pt x="3907769" y="1357802"/>
                  </a:lnTo>
                  <a:lnTo>
                    <a:pt x="3926974" y="1405605"/>
                  </a:lnTo>
                  <a:lnTo>
                    <a:pt x="3944326" y="1453669"/>
                  </a:lnTo>
                  <a:lnTo>
                    <a:pt x="3959958" y="1502126"/>
                  </a:lnTo>
                  <a:lnTo>
                    <a:pt x="3974003" y="1551108"/>
                  </a:lnTo>
                  <a:lnTo>
                    <a:pt x="3986593" y="1600749"/>
                  </a:lnTo>
                  <a:lnTo>
                    <a:pt x="3997860" y="1651181"/>
                  </a:lnTo>
                  <a:lnTo>
                    <a:pt x="4007936" y="1702536"/>
                  </a:lnTo>
                  <a:lnTo>
                    <a:pt x="4016954" y="1754949"/>
                  </a:lnTo>
                  <a:lnTo>
                    <a:pt x="4025046" y="1808550"/>
                  </a:lnTo>
                  <a:lnTo>
                    <a:pt x="4032344" y="1863474"/>
                  </a:lnTo>
                  <a:lnTo>
                    <a:pt x="4038980" y="1919852"/>
                  </a:lnTo>
                  <a:lnTo>
                    <a:pt x="4044354" y="1966703"/>
                  </a:lnTo>
                  <a:lnTo>
                    <a:pt x="4050134" y="2015588"/>
                  </a:lnTo>
                  <a:lnTo>
                    <a:pt x="4056049" y="2066170"/>
                  </a:lnTo>
                  <a:lnTo>
                    <a:pt x="4061829" y="2118107"/>
                  </a:lnTo>
                  <a:lnTo>
                    <a:pt x="4067203" y="2171063"/>
                  </a:lnTo>
                  <a:lnTo>
                    <a:pt x="4071899" y="2224697"/>
                  </a:lnTo>
                  <a:lnTo>
                    <a:pt x="4075647" y="2278670"/>
                  </a:lnTo>
                  <a:lnTo>
                    <a:pt x="4078176" y="2332644"/>
                  </a:lnTo>
                  <a:lnTo>
                    <a:pt x="4079214" y="2386279"/>
                  </a:lnTo>
                  <a:lnTo>
                    <a:pt x="4078492" y="2439235"/>
                  </a:lnTo>
                  <a:lnTo>
                    <a:pt x="4075737" y="2491175"/>
                  </a:lnTo>
                  <a:lnTo>
                    <a:pt x="4070680" y="2541758"/>
                  </a:lnTo>
                  <a:lnTo>
                    <a:pt x="4063048" y="2590646"/>
                  </a:lnTo>
                  <a:lnTo>
                    <a:pt x="4052572" y="2637499"/>
                  </a:lnTo>
                  <a:lnTo>
                    <a:pt x="4038980" y="2681979"/>
                  </a:lnTo>
                  <a:lnTo>
                    <a:pt x="4020944" y="2728021"/>
                  </a:lnTo>
                  <a:lnTo>
                    <a:pt x="3999659" y="2773508"/>
                  </a:lnTo>
                  <a:lnTo>
                    <a:pt x="3975374" y="2818273"/>
                  </a:lnTo>
                  <a:lnTo>
                    <a:pt x="3948340" y="2862149"/>
                  </a:lnTo>
                  <a:lnTo>
                    <a:pt x="3918807" y="2904970"/>
                  </a:lnTo>
                  <a:lnTo>
                    <a:pt x="3887025" y="2946569"/>
                  </a:lnTo>
                  <a:lnTo>
                    <a:pt x="3853243" y="2986779"/>
                  </a:lnTo>
                  <a:lnTo>
                    <a:pt x="3817712" y="3025435"/>
                  </a:lnTo>
                  <a:lnTo>
                    <a:pt x="3780681" y="3062368"/>
                  </a:lnTo>
                  <a:lnTo>
                    <a:pt x="3742400" y="3097414"/>
                  </a:lnTo>
                  <a:lnTo>
                    <a:pt x="3703120" y="3130404"/>
                  </a:lnTo>
                  <a:lnTo>
                    <a:pt x="3663090" y="3161173"/>
                  </a:lnTo>
                  <a:lnTo>
                    <a:pt x="3622560" y="3189553"/>
                  </a:lnTo>
                  <a:lnTo>
                    <a:pt x="3581780" y="3215379"/>
                  </a:lnTo>
                  <a:lnTo>
                    <a:pt x="3540013" y="3238539"/>
                  </a:lnTo>
                  <a:lnTo>
                    <a:pt x="3496465" y="3259144"/>
                  </a:lnTo>
                  <a:lnTo>
                    <a:pt x="3451304" y="3277361"/>
                  </a:lnTo>
                  <a:lnTo>
                    <a:pt x="3404696" y="3293357"/>
                  </a:lnTo>
                  <a:lnTo>
                    <a:pt x="3356809" y="3307297"/>
                  </a:lnTo>
                  <a:lnTo>
                    <a:pt x="3307810" y="3319349"/>
                  </a:lnTo>
                  <a:lnTo>
                    <a:pt x="3257867" y="3329679"/>
                  </a:lnTo>
                  <a:lnTo>
                    <a:pt x="3207146" y="3338455"/>
                  </a:lnTo>
                  <a:lnTo>
                    <a:pt x="3155815" y="3345841"/>
                  </a:lnTo>
                  <a:lnTo>
                    <a:pt x="3104040" y="3352006"/>
                  </a:lnTo>
                  <a:lnTo>
                    <a:pt x="3051990" y="3357116"/>
                  </a:lnTo>
                  <a:lnTo>
                    <a:pt x="2999830" y="3361337"/>
                  </a:lnTo>
                  <a:lnTo>
                    <a:pt x="2947729" y="3364836"/>
                  </a:lnTo>
                  <a:lnTo>
                    <a:pt x="2895854" y="3367779"/>
                  </a:lnTo>
                  <a:lnTo>
                    <a:pt x="2847106" y="3369969"/>
                  </a:lnTo>
                  <a:lnTo>
                    <a:pt x="2797476" y="3371414"/>
                  </a:lnTo>
                  <a:lnTo>
                    <a:pt x="2747098" y="3372046"/>
                  </a:lnTo>
                  <a:lnTo>
                    <a:pt x="2696108" y="3371798"/>
                  </a:lnTo>
                  <a:lnTo>
                    <a:pt x="2644643" y="3370602"/>
                  </a:lnTo>
                  <a:lnTo>
                    <a:pt x="2592838" y="3368389"/>
                  </a:lnTo>
                  <a:lnTo>
                    <a:pt x="2540829" y="3365093"/>
                  </a:lnTo>
                  <a:lnTo>
                    <a:pt x="2488751" y="3360645"/>
                  </a:lnTo>
                  <a:lnTo>
                    <a:pt x="2436742" y="3354978"/>
                  </a:lnTo>
                  <a:lnTo>
                    <a:pt x="2384937" y="3348024"/>
                  </a:lnTo>
                  <a:lnTo>
                    <a:pt x="2333472" y="3339715"/>
                  </a:lnTo>
                  <a:lnTo>
                    <a:pt x="2282482" y="3329984"/>
                  </a:lnTo>
                  <a:lnTo>
                    <a:pt x="2232104" y="3318763"/>
                  </a:lnTo>
                  <a:lnTo>
                    <a:pt x="2182474" y="3305984"/>
                  </a:lnTo>
                  <a:lnTo>
                    <a:pt x="2133727" y="3291579"/>
                  </a:lnTo>
                  <a:lnTo>
                    <a:pt x="2088073" y="3276557"/>
                  </a:lnTo>
                  <a:lnTo>
                    <a:pt x="2041750" y="3260102"/>
                  </a:lnTo>
                  <a:lnTo>
                    <a:pt x="1994981" y="3242271"/>
                  </a:lnTo>
                  <a:lnTo>
                    <a:pt x="1947987" y="3223118"/>
                  </a:lnTo>
                  <a:lnTo>
                    <a:pt x="1900993" y="3202701"/>
                  </a:lnTo>
                  <a:lnTo>
                    <a:pt x="1854221" y="3181074"/>
                  </a:lnTo>
                  <a:lnTo>
                    <a:pt x="1807894" y="3158294"/>
                  </a:lnTo>
                  <a:lnTo>
                    <a:pt x="1762236" y="3134417"/>
                  </a:lnTo>
                  <a:lnTo>
                    <a:pt x="1717469" y="3109497"/>
                  </a:lnTo>
                  <a:lnTo>
                    <a:pt x="1673817" y="3083592"/>
                  </a:lnTo>
                  <a:lnTo>
                    <a:pt x="1631502" y="3056756"/>
                  </a:lnTo>
                  <a:lnTo>
                    <a:pt x="1590748" y="3029046"/>
                  </a:lnTo>
                  <a:lnTo>
                    <a:pt x="1551778" y="3000518"/>
                  </a:lnTo>
                  <a:lnTo>
                    <a:pt x="1514814" y="2971227"/>
                  </a:lnTo>
                  <a:lnTo>
                    <a:pt x="1480080" y="2941229"/>
                  </a:lnTo>
                  <a:lnTo>
                    <a:pt x="1447800" y="2910579"/>
                  </a:lnTo>
                  <a:lnTo>
                    <a:pt x="1413754" y="2873534"/>
                  </a:lnTo>
                  <a:lnTo>
                    <a:pt x="1382263" y="2833490"/>
                  </a:lnTo>
                  <a:lnTo>
                    <a:pt x="1353160" y="2790946"/>
                  </a:lnTo>
                  <a:lnTo>
                    <a:pt x="1326279" y="2746402"/>
                  </a:lnTo>
                  <a:lnTo>
                    <a:pt x="1301453" y="2700357"/>
                  </a:lnTo>
                  <a:lnTo>
                    <a:pt x="1278516" y="2653311"/>
                  </a:lnTo>
                  <a:lnTo>
                    <a:pt x="1257300" y="2605763"/>
                  </a:lnTo>
                  <a:lnTo>
                    <a:pt x="1237639" y="2558214"/>
                  </a:lnTo>
                  <a:lnTo>
                    <a:pt x="1219366" y="2511162"/>
                  </a:lnTo>
                  <a:lnTo>
                    <a:pt x="1202316" y="2465107"/>
                  </a:lnTo>
                  <a:lnTo>
                    <a:pt x="1186320" y="2420549"/>
                  </a:lnTo>
                  <a:lnTo>
                    <a:pt x="1171213" y="2377988"/>
                  </a:lnTo>
                  <a:lnTo>
                    <a:pt x="1156829" y="2337922"/>
                  </a:lnTo>
                  <a:lnTo>
                    <a:pt x="1143000" y="2300852"/>
                  </a:lnTo>
                  <a:lnTo>
                    <a:pt x="1122015" y="2244372"/>
                  </a:lnTo>
                  <a:lnTo>
                    <a:pt x="1106090" y="2196673"/>
                  </a:lnTo>
                  <a:lnTo>
                    <a:pt x="1094333" y="2154629"/>
                  </a:lnTo>
                  <a:lnTo>
                    <a:pt x="1085850" y="2115115"/>
                  </a:lnTo>
                  <a:lnTo>
                    <a:pt x="1079748" y="2075006"/>
                  </a:lnTo>
                  <a:lnTo>
                    <a:pt x="1075134" y="2031176"/>
                  </a:lnTo>
                  <a:lnTo>
                    <a:pt x="1071116" y="1980500"/>
                  </a:lnTo>
                  <a:lnTo>
                    <a:pt x="1066800" y="1919852"/>
                  </a:lnTo>
                  <a:lnTo>
                    <a:pt x="1063911" y="1879890"/>
                  </a:lnTo>
                  <a:lnTo>
                    <a:pt x="1060801" y="1836536"/>
                  </a:lnTo>
                  <a:lnTo>
                    <a:pt x="1057636" y="1790292"/>
                  </a:lnTo>
                  <a:lnTo>
                    <a:pt x="1054581" y="1741657"/>
                  </a:lnTo>
                  <a:lnTo>
                    <a:pt x="1051804" y="1691132"/>
                  </a:lnTo>
                  <a:lnTo>
                    <a:pt x="1049471" y="1639217"/>
                  </a:lnTo>
                  <a:lnTo>
                    <a:pt x="1047750" y="1586414"/>
                  </a:lnTo>
                  <a:lnTo>
                    <a:pt x="1046805" y="1533221"/>
                  </a:lnTo>
                  <a:lnTo>
                    <a:pt x="1046805" y="1480141"/>
                  </a:lnTo>
                  <a:lnTo>
                    <a:pt x="1047916" y="1427672"/>
                  </a:lnTo>
                  <a:lnTo>
                    <a:pt x="1050304" y="1376315"/>
                  </a:lnTo>
                  <a:lnTo>
                    <a:pt x="1054137" y="1326572"/>
                  </a:lnTo>
                  <a:lnTo>
                    <a:pt x="1059579" y="1278942"/>
                  </a:lnTo>
                  <a:lnTo>
                    <a:pt x="1066800" y="1233925"/>
                  </a:lnTo>
                  <a:lnTo>
                    <a:pt x="1076876" y="1184140"/>
                  </a:lnTo>
                  <a:lnTo>
                    <a:pt x="1088143" y="1136206"/>
                  </a:lnTo>
                  <a:lnTo>
                    <a:pt x="1100732" y="1089860"/>
                  </a:lnTo>
                  <a:lnTo>
                    <a:pt x="1114777" y="1044836"/>
                  </a:lnTo>
                  <a:lnTo>
                    <a:pt x="1130410" y="1000871"/>
                  </a:lnTo>
                  <a:lnTo>
                    <a:pt x="1147762" y="957700"/>
                  </a:lnTo>
                  <a:lnTo>
                    <a:pt x="1166966" y="915058"/>
                  </a:lnTo>
                  <a:lnTo>
                    <a:pt x="1188155" y="872681"/>
                  </a:lnTo>
                  <a:lnTo>
                    <a:pt x="1211460" y="830303"/>
                  </a:lnTo>
                  <a:lnTo>
                    <a:pt x="1237015" y="787661"/>
                  </a:lnTo>
                  <a:lnTo>
                    <a:pt x="1264950" y="744490"/>
                  </a:lnTo>
                  <a:lnTo>
                    <a:pt x="1295400" y="700525"/>
                  </a:lnTo>
                  <a:lnTo>
                    <a:pt x="1322111" y="664173"/>
                  </a:lnTo>
                  <a:lnTo>
                    <a:pt x="1351263" y="626464"/>
                  </a:lnTo>
                  <a:lnTo>
                    <a:pt x="1382586" y="587736"/>
                  </a:lnTo>
                  <a:lnTo>
                    <a:pt x="1415806" y="548329"/>
                  </a:lnTo>
                  <a:lnTo>
                    <a:pt x="1450655" y="508581"/>
                  </a:lnTo>
                  <a:lnTo>
                    <a:pt x="1486859" y="468833"/>
                  </a:lnTo>
                  <a:lnTo>
                    <a:pt x="1524147" y="429422"/>
                  </a:lnTo>
                  <a:lnTo>
                    <a:pt x="1562248" y="390688"/>
                  </a:lnTo>
                  <a:lnTo>
                    <a:pt x="1600891" y="352971"/>
                  </a:lnTo>
                  <a:lnTo>
                    <a:pt x="1639805" y="316609"/>
                  </a:lnTo>
                  <a:lnTo>
                    <a:pt x="1678717" y="281941"/>
                  </a:lnTo>
                  <a:lnTo>
                    <a:pt x="1717356" y="249308"/>
                  </a:lnTo>
                  <a:lnTo>
                    <a:pt x="1755452" y="219046"/>
                  </a:lnTo>
                  <a:lnTo>
                    <a:pt x="1792733" y="191497"/>
                  </a:lnTo>
                  <a:lnTo>
                    <a:pt x="1828927" y="166998"/>
                  </a:lnTo>
                  <a:lnTo>
                    <a:pt x="1877417" y="138259"/>
                  </a:lnTo>
                  <a:lnTo>
                    <a:pt x="1925908" y="114042"/>
                  </a:lnTo>
                  <a:lnTo>
                    <a:pt x="1974399" y="93833"/>
                  </a:lnTo>
                  <a:lnTo>
                    <a:pt x="2022890" y="77116"/>
                  </a:lnTo>
                  <a:lnTo>
                    <a:pt x="2071381" y="63375"/>
                  </a:lnTo>
                  <a:lnTo>
                    <a:pt x="2119872" y="52097"/>
                  </a:lnTo>
                  <a:lnTo>
                    <a:pt x="2168363" y="42765"/>
                  </a:lnTo>
                  <a:lnTo>
                    <a:pt x="2216854" y="34865"/>
                  </a:lnTo>
                  <a:lnTo>
                    <a:pt x="2265345" y="27880"/>
                  </a:lnTo>
                  <a:lnTo>
                    <a:pt x="2313836" y="21297"/>
                  </a:lnTo>
                  <a:lnTo>
                    <a:pt x="2362327" y="14598"/>
                  </a:lnTo>
                  <a:lnTo>
                    <a:pt x="2410276" y="8587"/>
                  </a:lnTo>
                  <a:lnTo>
                    <a:pt x="2457305" y="4293"/>
                  </a:lnTo>
                  <a:lnTo>
                    <a:pt x="2503755" y="1545"/>
                  </a:lnTo>
                  <a:lnTo>
                    <a:pt x="2549972" y="171"/>
                  </a:lnTo>
                  <a:lnTo>
                    <a:pt x="2596300" y="0"/>
                  </a:lnTo>
                  <a:lnTo>
                    <a:pt x="2643082" y="858"/>
                  </a:lnTo>
                  <a:lnTo>
                    <a:pt x="2690663" y="2576"/>
                  </a:lnTo>
                  <a:lnTo>
                    <a:pt x="2739386" y="4980"/>
                  </a:lnTo>
                  <a:lnTo>
                    <a:pt x="2789596" y="7900"/>
                  </a:lnTo>
                  <a:lnTo>
                    <a:pt x="2841637" y="11163"/>
                  </a:lnTo>
                  <a:lnTo>
                    <a:pt x="2895854" y="14598"/>
                  </a:lnTo>
                  <a:lnTo>
                    <a:pt x="2940689" y="17153"/>
                  </a:lnTo>
                  <a:lnTo>
                    <a:pt x="2987834" y="19486"/>
                  </a:lnTo>
                  <a:lnTo>
                    <a:pt x="3036869" y="21763"/>
                  </a:lnTo>
                  <a:lnTo>
                    <a:pt x="3087378" y="24151"/>
                  </a:lnTo>
                  <a:lnTo>
                    <a:pt x="3138945" y="26817"/>
                  </a:lnTo>
                  <a:lnTo>
                    <a:pt x="3191151" y="29927"/>
                  </a:lnTo>
                  <a:lnTo>
                    <a:pt x="3243579" y="33648"/>
                  </a:lnTo>
                  <a:lnTo>
                    <a:pt x="3295814" y="38147"/>
                  </a:lnTo>
                  <a:lnTo>
                    <a:pt x="3347437" y="43590"/>
                  </a:lnTo>
                  <a:lnTo>
                    <a:pt x="3398031" y="50143"/>
                  </a:lnTo>
                  <a:lnTo>
                    <a:pt x="3447180" y="57975"/>
                  </a:lnTo>
                  <a:lnTo>
                    <a:pt x="3494466" y="67250"/>
                  </a:lnTo>
                  <a:lnTo>
                    <a:pt x="3539472" y="78135"/>
                  </a:lnTo>
                  <a:lnTo>
                    <a:pt x="3581780" y="90798"/>
                  </a:lnTo>
                  <a:lnTo>
                    <a:pt x="3632218" y="108775"/>
                  </a:lnTo>
                  <a:lnTo>
                    <a:pt x="3679850" y="128183"/>
                  </a:lnTo>
                  <a:lnTo>
                    <a:pt x="3725020" y="149193"/>
                  </a:lnTo>
                  <a:lnTo>
                    <a:pt x="3768073" y="171979"/>
                  </a:lnTo>
                  <a:lnTo>
                    <a:pt x="3809350" y="196711"/>
                  </a:lnTo>
                  <a:lnTo>
                    <a:pt x="3849196" y="223561"/>
                  </a:lnTo>
                  <a:lnTo>
                    <a:pt x="3887955" y="252702"/>
                  </a:lnTo>
                  <a:lnTo>
                    <a:pt x="3925969" y="284304"/>
                  </a:lnTo>
                  <a:lnTo>
                    <a:pt x="3963582" y="318540"/>
                  </a:lnTo>
                  <a:lnTo>
                    <a:pt x="4001138" y="355580"/>
                  </a:lnTo>
                  <a:lnTo>
                    <a:pt x="4038980" y="395598"/>
                  </a:lnTo>
                  <a:lnTo>
                    <a:pt x="4068904" y="429058"/>
                  </a:lnTo>
                  <a:lnTo>
                    <a:pt x="4098748" y="464070"/>
                  </a:lnTo>
                  <a:lnTo>
                    <a:pt x="4128428" y="500633"/>
                  </a:lnTo>
                  <a:lnTo>
                    <a:pt x="4157860" y="538748"/>
                  </a:lnTo>
                  <a:lnTo>
                    <a:pt x="4186960" y="578416"/>
                  </a:lnTo>
                  <a:lnTo>
                    <a:pt x="4215646" y="619636"/>
                  </a:lnTo>
                  <a:lnTo>
                    <a:pt x="4243832" y="662409"/>
                  </a:lnTo>
                  <a:lnTo>
                    <a:pt x="4271434" y="706736"/>
                  </a:lnTo>
                  <a:lnTo>
                    <a:pt x="4298370" y="752615"/>
                  </a:lnTo>
                  <a:lnTo>
                    <a:pt x="4324555" y="800049"/>
                  </a:lnTo>
                  <a:lnTo>
                    <a:pt x="4349905" y="849036"/>
                  </a:lnTo>
                  <a:lnTo>
                    <a:pt x="4374336" y="899578"/>
                  </a:lnTo>
                  <a:lnTo>
                    <a:pt x="4397765" y="951674"/>
                  </a:lnTo>
                  <a:lnTo>
                    <a:pt x="4420108" y="1005325"/>
                  </a:lnTo>
                  <a:lnTo>
                    <a:pt x="4436138" y="1046254"/>
                  </a:lnTo>
                  <a:lnTo>
                    <a:pt x="4452103" y="1088739"/>
                  </a:lnTo>
                  <a:lnTo>
                    <a:pt x="4467934" y="1132649"/>
                  </a:lnTo>
                  <a:lnTo>
                    <a:pt x="4483565" y="1177848"/>
                  </a:lnTo>
                  <a:lnTo>
                    <a:pt x="4498929" y="1224204"/>
                  </a:lnTo>
                  <a:lnTo>
                    <a:pt x="4513960" y="1271583"/>
                  </a:lnTo>
                  <a:lnTo>
                    <a:pt x="4528592" y="1319852"/>
                  </a:lnTo>
                  <a:lnTo>
                    <a:pt x="4542756" y="1368876"/>
                  </a:lnTo>
                  <a:lnTo>
                    <a:pt x="4556388" y="1418524"/>
                  </a:lnTo>
                  <a:lnTo>
                    <a:pt x="4569419" y="1468660"/>
                  </a:lnTo>
                  <a:lnTo>
                    <a:pt x="4581784" y="1519151"/>
                  </a:lnTo>
                  <a:lnTo>
                    <a:pt x="4593416" y="1569864"/>
                  </a:lnTo>
                  <a:lnTo>
                    <a:pt x="4604247" y="1620666"/>
                  </a:lnTo>
                  <a:lnTo>
                    <a:pt x="4614213" y="1671422"/>
                  </a:lnTo>
                  <a:lnTo>
                    <a:pt x="4623245" y="1722000"/>
                  </a:lnTo>
                  <a:lnTo>
                    <a:pt x="4631277" y="1772265"/>
                  </a:lnTo>
                  <a:lnTo>
                    <a:pt x="4638242" y="1822085"/>
                  </a:lnTo>
                  <a:lnTo>
                    <a:pt x="4644075" y="1871325"/>
                  </a:lnTo>
                  <a:lnTo>
                    <a:pt x="4648708" y="1919852"/>
                  </a:lnTo>
                  <a:lnTo>
                    <a:pt x="4652693" y="1970876"/>
                  </a:lnTo>
                  <a:lnTo>
                    <a:pt x="4656129" y="2022293"/>
                  </a:lnTo>
                  <a:lnTo>
                    <a:pt x="4658938" y="2074026"/>
                  </a:lnTo>
                  <a:lnTo>
                    <a:pt x="4661042" y="2125995"/>
                  </a:lnTo>
                  <a:lnTo>
                    <a:pt x="4662361" y="2178123"/>
                  </a:lnTo>
                  <a:lnTo>
                    <a:pt x="4662819" y="2230330"/>
                  </a:lnTo>
                  <a:lnTo>
                    <a:pt x="4662335" y="2282537"/>
                  </a:lnTo>
                  <a:lnTo>
                    <a:pt x="4660833" y="2334667"/>
                  </a:lnTo>
                  <a:lnTo>
                    <a:pt x="4658233" y="2386641"/>
                  </a:lnTo>
                  <a:lnTo>
                    <a:pt x="4654456" y="2438379"/>
                  </a:lnTo>
                  <a:lnTo>
                    <a:pt x="4649426" y="2489803"/>
                  </a:lnTo>
                  <a:lnTo>
                    <a:pt x="4643063" y="2540835"/>
                  </a:lnTo>
                  <a:lnTo>
                    <a:pt x="4635289" y="2591396"/>
                  </a:lnTo>
                  <a:lnTo>
                    <a:pt x="4626025" y="2641407"/>
                  </a:lnTo>
                  <a:lnTo>
                    <a:pt x="4615194" y="2690789"/>
                  </a:lnTo>
                  <a:lnTo>
                    <a:pt x="4602716" y="2739465"/>
                  </a:lnTo>
                  <a:lnTo>
                    <a:pt x="4588513" y="2787354"/>
                  </a:lnTo>
                  <a:lnTo>
                    <a:pt x="4572508" y="2834379"/>
                  </a:lnTo>
                  <a:lnTo>
                    <a:pt x="4556032" y="2878685"/>
                  </a:lnTo>
                  <a:lnTo>
                    <a:pt x="4538646" y="2923281"/>
                  </a:lnTo>
                  <a:lnTo>
                    <a:pt x="4520281" y="2968035"/>
                  </a:lnTo>
                  <a:lnTo>
                    <a:pt x="4500872" y="3012812"/>
                  </a:lnTo>
                  <a:lnTo>
                    <a:pt x="4480352" y="3057480"/>
                  </a:lnTo>
                  <a:lnTo>
                    <a:pt x="4458653" y="3101904"/>
                  </a:lnTo>
                  <a:lnTo>
                    <a:pt x="4435710" y="3145951"/>
                  </a:lnTo>
                  <a:lnTo>
                    <a:pt x="4411455" y="3189487"/>
                  </a:lnTo>
                  <a:lnTo>
                    <a:pt x="4385821" y="3232380"/>
                  </a:lnTo>
                  <a:lnTo>
                    <a:pt x="4358742" y="3274495"/>
                  </a:lnTo>
                  <a:lnTo>
                    <a:pt x="4330152" y="3315699"/>
                  </a:lnTo>
                  <a:lnTo>
                    <a:pt x="4299982" y="3355858"/>
                  </a:lnTo>
                  <a:lnTo>
                    <a:pt x="4268167" y="3394839"/>
                  </a:lnTo>
                  <a:lnTo>
                    <a:pt x="4234639" y="3432508"/>
                  </a:lnTo>
                  <a:lnTo>
                    <a:pt x="4199333" y="3468733"/>
                  </a:lnTo>
                  <a:lnTo>
                    <a:pt x="4162180" y="3503378"/>
                  </a:lnTo>
                  <a:lnTo>
                    <a:pt x="4123115" y="3536311"/>
                  </a:lnTo>
                  <a:lnTo>
                    <a:pt x="4082071" y="3567398"/>
                  </a:lnTo>
                  <a:lnTo>
                    <a:pt x="4038980" y="3596506"/>
                  </a:lnTo>
                  <a:lnTo>
                    <a:pt x="4002068" y="3618208"/>
                  </a:lnTo>
                  <a:lnTo>
                    <a:pt x="3961433" y="3638884"/>
                  </a:lnTo>
                  <a:lnTo>
                    <a:pt x="3917457" y="3658568"/>
                  </a:lnTo>
                  <a:lnTo>
                    <a:pt x="3870520" y="3677292"/>
                  </a:lnTo>
                  <a:lnTo>
                    <a:pt x="3821002" y="3695091"/>
                  </a:lnTo>
                  <a:lnTo>
                    <a:pt x="3769284" y="3711997"/>
                  </a:lnTo>
                  <a:lnTo>
                    <a:pt x="3715747" y="3728043"/>
                  </a:lnTo>
                  <a:lnTo>
                    <a:pt x="3660770" y="3743262"/>
                  </a:lnTo>
                  <a:lnTo>
                    <a:pt x="3604734" y="3757687"/>
                  </a:lnTo>
                  <a:lnTo>
                    <a:pt x="3548020" y="3771352"/>
                  </a:lnTo>
                  <a:lnTo>
                    <a:pt x="3491009" y="3784289"/>
                  </a:lnTo>
                  <a:lnTo>
                    <a:pt x="3434079" y="3796531"/>
                  </a:lnTo>
                  <a:lnTo>
                    <a:pt x="3377613" y="3808112"/>
                  </a:lnTo>
                  <a:lnTo>
                    <a:pt x="3321991" y="3819065"/>
                  </a:lnTo>
                  <a:lnTo>
                    <a:pt x="3267592" y="3829422"/>
                  </a:lnTo>
                  <a:lnTo>
                    <a:pt x="3214798" y="3839217"/>
                  </a:lnTo>
                  <a:lnTo>
                    <a:pt x="3163988" y="3848483"/>
                  </a:lnTo>
                  <a:lnTo>
                    <a:pt x="3115544" y="3857253"/>
                  </a:lnTo>
                  <a:lnTo>
                    <a:pt x="3069845" y="3865560"/>
                  </a:lnTo>
                  <a:lnTo>
                    <a:pt x="3027273" y="3873437"/>
                  </a:lnTo>
                  <a:lnTo>
                    <a:pt x="2988207" y="3880917"/>
                  </a:lnTo>
                  <a:lnTo>
                    <a:pt x="2953028" y="3888033"/>
                  </a:lnTo>
                  <a:lnTo>
                    <a:pt x="2922117" y="3894818"/>
                  </a:lnTo>
                  <a:lnTo>
                    <a:pt x="2895854" y="390130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2362199"/>
              <a:ext cx="1600200" cy="826135"/>
            </a:xfrm>
            <a:custGeom>
              <a:avLst/>
              <a:gdLst/>
              <a:ahLst/>
              <a:cxnLst/>
              <a:rect l="l" t="t" r="r" b="b"/>
              <a:pathLst>
                <a:path w="1600200" h="826135">
                  <a:moveTo>
                    <a:pt x="1600200" y="0"/>
                  </a:moveTo>
                  <a:lnTo>
                    <a:pt x="0" y="0"/>
                  </a:lnTo>
                  <a:lnTo>
                    <a:pt x="0" y="826008"/>
                  </a:lnTo>
                  <a:lnTo>
                    <a:pt x="1600200" y="826008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8794" y="2391282"/>
            <a:ext cx="13188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Clasificación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Organización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Requisitos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2286000"/>
            <a:ext cx="1600200" cy="826135"/>
          </a:xfrm>
          <a:custGeom>
            <a:avLst/>
            <a:gdLst/>
            <a:ahLst/>
            <a:cxnLst/>
            <a:rect l="l" t="t" r="r" b="b"/>
            <a:pathLst>
              <a:path w="1600200" h="826135">
                <a:moveTo>
                  <a:pt x="1600200" y="0"/>
                </a:moveTo>
                <a:lnTo>
                  <a:pt x="0" y="0"/>
                </a:lnTo>
                <a:lnTo>
                  <a:pt x="0" y="826008"/>
                </a:lnTo>
                <a:lnTo>
                  <a:pt x="1600200" y="826008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85028" y="2315082"/>
            <a:ext cx="13887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Priorización y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negociación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requisitos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2200" y="4191000"/>
            <a:ext cx="1600200" cy="581025"/>
          </a:xfrm>
          <a:custGeom>
            <a:avLst/>
            <a:gdLst/>
            <a:ahLst/>
            <a:cxnLst/>
            <a:rect l="l" t="t" r="r" b="b"/>
            <a:pathLst>
              <a:path w="1600200" h="581025">
                <a:moveTo>
                  <a:pt x="1600200" y="0"/>
                </a:moveTo>
                <a:lnTo>
                  <a:pt x="0" y="0"/>
                </a:lnTo>
                <a:lnTo>
                  <a:pt x="0" y="580644"/>
                </a:lnTo>
                <a:lnTo>
                  <a:pt x="1600200" y="580644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575" y="4220717"/>
            <a:ext cx="1266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Relevam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ento  de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Requisitos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0" y="4191000"/>
            <a:ext cx="1600200" cy="581025"/>
          </a:xfrm>
          <a:custGeom>
            <a:avLst/>
            <a:gdLst/>
            <a:ahLst/>
            <a:cxnLst/>
            <a:rect l="l" t="t" r="r" b="b"/>
            <a:pathLst>
              <a:path w="1600200" h="581025">
                <a:moveTo>
                  <a:pt x="1600200" y="0"/>
                </a:moveTo>
                <a:lnTo>
                  <a:pt x="0" y="0"/>
                </a:lnTo>
                <a:lnTo>
                  <a:pt x="0" y="580644"/>
                </a:lnTo>
                <a:lnTo>
                  <a:pt x="1600200" y="580644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13628" y="4220717"/>
            <a:ext cx="14357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Documentación  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Requisitos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2948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Qué</a:t>
            </a:r>
            <a:r>
              <a:rPr sz="4400" b="0" spc="-7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relevar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360373"/>
            <a:ext cx="7593330" cy="427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Reglas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negocio.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independientemente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Arial MT"/>
                <a:cs typeface="Arial MT"/>
              </a:rPr>
              <a:t>software.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Aplican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aunque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haga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manualmente.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políticas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organización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estándares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algoritmos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leyes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regulaciones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funcionales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funcionales: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atributos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interfaces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externas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restricciones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Criterios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éxito.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ejemplo: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5611469"/>
            <a:ext cx="5759450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40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puedan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desarrollar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bien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tareas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significativas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manejo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errores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satisfaga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expectativas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calidad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1025"/>
              </a:spcBef>
            </a:pPr>
            <a:r>
              <a:rPr sz="4000" spc="-5" dirty="0"/>
              <a:t>Obtención de Requisitos – </a:t>
            </a:r>
            <a:r>
              <a:rPr sz="4000" spc="-1100" dirty="0"/>
              <a:t> </a:t>
            </a:r>
            <a:r>
              <a:rPr sz="4000" spc="-5" dirty="0"/>
              <a:t>Técnicas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9077"/>
            <a:ext cx="5556885" cy="41236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Investigar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antecedentes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Entrevistas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individuales/grupales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Encuestas/Cuestionarios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Arial MT"/>
                <a:cs typeface="Arial MT"/>
              </a:rPr>
              <a:t>Tormenta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ideas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Workshop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Casos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Observación/Participación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Prototipado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762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Entrevista</a:t>
            </a:r>
            <a:r>
              <a:rPr sz="4400" spc="-25" dirty="0"/>
              <a:t> </a:t>
            </a:r>
            <a:r>
              <a:rPr sz="4400" dirty="0"/>
              <a:t>Individual</a:t>
            </a:r>
            <a:r>
              <a:rPr sz="4400" spc="-20" dirty="0"/>
              <a:t> </a:t>
            </a:r>
            <a:r>
              <a:rPr sz="4400" dirty="0"/>
              <a:t>/</a:t>
            </a:r>
            <a:r>
              <a:rPr sz="4400" spc="-20" dirty="0"/>
              <a:t> </a:t>
            </a:r>
            <a:r>
              <a:rPr sz="4400" dirty="0"/>
              <a:t>Grupal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4939" y="1213484"/>
            <a:ext cx="1416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8080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56285" marR="455295" indent="-287020">
              <a:lnSpc>
                <a:spcPct val="80000"/>
              </a:lnSpc>
              <a:spcBef>
                <a:spcPts val="585"/>
              </a:spcBef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/>
              <a:t>Entender</a:t>
            </a:r>
            <a:r>
              <a:rPr spc="-50" dirty="0"/>
              <a:t> </a:t>
            </a:r>
            <a:r>
              <a:rPr dirty="0"/>
              <a:t>el</a:t>
            </a:r>
            <a:r>
              <a:rPr spc="-25" dirty="0"/>
              <a:t> </a:t>
            </a:r>
            <a:r>
              <a:rPr dirty="0"/>
              <a:t>problema</a:t>
            </a:r>
            <a:r>
              <a:rPr spc="-50" dirty="0"/>
              <a:t> </a:t>
            </a:r>
            <a:r>
              <a:rPr dirty="0"/>
              <a:t>de </a:t>
            </a:r>
            <a:r>
              <a:rPr spc="-540" dirty="0"/>
              <a:t> </a:t>
            </a:r>
            <a:r>
              <a:rPr dirty="0"/>
              <a:t>negocio</a:t>
            </a:r>
          </a:p>
          <a:p>
            <a:pPr marL="756285" indent="-287020">
              <a:lnSpc>
                <a:spcPts val="2160"/>
              </a:lnSpc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/>
              <a:t>Entender</a:t>
            </a:r>
            <a:r>
              <a:rPr spc="-45" dirty="0"/>
              <a:t> </a:t>
            </a:r>
            <a:r>
              <a:rPr dirty="0"/>
              <a:t>el</a:t>
            </a:r>
            <a:r>
              <a:rPr spc="-20" dirty="0"/>
              <a:t> </a:t>
            </a:r>
            <a:r>
              <a:rPr dirty="0"/>
              <a:t>ambiente</a:t>
            </a:r>
            <a:r>
              <a:rPr spc="-45" dirty="0"/>
              <a:t> </a:t>
            </a:r>
            <a:r>
              <a:rPr dirty="0"/>
              <a:t>de</a:t>
            </a:r>
          </a:p>
          <a:p>
            <a:pPr marL="756285">
              <a:lnSpc>
                <a:spcPts val="2160"/>
              </a:lnSpc>
            </a:pPr>
            <a:r>
              <a:rPr dirty="0"/>
              <a:t>operación</a:t>
            </a:r>
          </a:p>
          <a:p>
            <a:pPr marL="756285" indent="-287020">
              <a:lnSpc>
                <a:spcPct val="100000"/>
              </a:lnSpc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/>
              <a:t>Evitar</a:t>
            </a:r>
            <a:r>
              <a:rPr spc="-20" dirty="0"/>
              <a:t> </a:t>
            </a:r>
            <a:r>
              <a:rPr dirty="0"/>
              <a:t>omisión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requisitos</a:t>
            </a:r>
          </a:p>
          <a:p>
            <a:pPr marL="756285" marR="5080" indent="-287020">
              <a:lnSpc>
                <a:spcPts val="1920"/>
              </a:lnSpc>
              <a:spcBef>
                <a:spcPts val="459"/>
              </a:spcBef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/>
              <a:t>Mejorar</a:t>
            </a:r>
            <a:r>
              <a:rPr spc="-50" dirty="0"/>
              <a:t> </a:t>
            </a:r>
            <a:r>
              <a:rPr dirty="0"/>
              <a:t>las</a:t>
            </a:r>
            <a:r>
              <a:rPr spc="-5" dirty="0"/>
              <a:t> </a:t>
            </a:r>
            <a:r>
              <a:rPr dirty="0"/>
              <a:t>relaciones</a:t>
            </a:r>
            <a:r>
              <a:rPr spc="-45" dirty="0"/>
              <a:t> </a:t>
            </a:r>
            <a:r>
              <a:rPr dirty="0"/>
              <a:t>con</a:t>
            </a:r>
            <a:r>
              <a:rPr spc="-25" dirty="0"/>
              <a:t> </a:t>
            </a:r>
            <a:r>
              <a:rPr dirty="0"/>
              <a:t>el </a:t>
            </a:r>
            <a:r>
              <a:rPr spc="-540" dirty="0"/>
              <a:t> </a:t>
            </a:r>
            <a:r>
              <a:rPr dirty="0"/>
              <a:t>cliente</a:t>
            </a: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008080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spc="-20" dirty="0"/>
              <a:t>Ventajas</a:t>
            </a:r>
            <a:endParaRPr sz="2600"/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Orientado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personas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Interactivo/flexible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395"/>
              </a:lnSpc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Rico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3115"/>
              </a:lnSpc>
              <a:buClr>
                <a:srgbClr val="008080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/>
              <a:t>Desventajas</a:t>
            </a:r>
            <a:endParaRPr sz="2600"/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Costoso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160"/>
              </a:lnSpc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Depende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habilidades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160"/>
              </a:lnSpc>
            </a:pPr>
            <a:r>
              <a:rPr dirty="0"/>
              <a:t>interpersonales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840" y="1220800"/>
            <a:ext cx="42189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90035" algn="l"/>
              </a:tabLst>
            </a:pPr>
            <a:r>
              <a:rPr sz="3900" baseline="1068" dirty="0">
                <a:latin typeface="Arial MT"/>
                <a:cs typeface="Arial MT"/>
              </a:rPr>
              <a:t>U</a:t>
            </a:r>
            <a:r>
              <a:rPr sz="3900" spc="7" baseline="1068" dirty="0">
                <a:latin typeface="Arial MT"/>
                <a:cs typeface="Arial MT"/>
              </a:rPr>
              <a:t>s</a:t>
            </a:r>
            <a:r>
              <a:rPr sz="3900" baseline="1068" dirty="0">
                <a:latin typeface="Arial MT"/>
                <a:cs typeface="Arial MT"/>
              </a:rPr>
              <a:t>ar</a:t>
            </a:r>
            <a:r>
              <a:rPr sz="3900" spc="-22" baseline="1068" dirty="0">
                <a:latin typeface="Arial MT"/>
                <a:cs typeface="Arial MT"/>
              </a:rPr>
              <a:t> </a:t>
            </a:r>
            <a:r>
              <a:rPr sz="3900" baseline="1068" dirty="0">
                <a:latin typeface="Arial MT"/>
                <a:cs typeface="Arial MT"/>
              </a:rPr>
              <a:t>p</a:t>
            </a:r>
            <a:r>
              <a:rPr sz="3900" spc="7" baseline="1068" dirty="0">
                <a:latin typeface="Arial MT"/>
                <a:cs typeface="Arial MT"/>
              </a:rPr>
              <a:t>a</a:t>
            </a:r>
            <a:r>
              <a:rPr sz="3900" baseline="1068" dirty="0">
                <a:latin typeface="Arial MT"/>
                <a:cs typeface="Arial MT"/>
              </a:rPr>
              <a:t>ra:	</a:t>
            </a:r>
            <a:r>
              <a:rPr sz="2600" dirty="0">
                <a:solidFill>
                  <a:srgbClr val="008080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8328" y="1139747"/>
            <a:ext cx="3942715" cy="48641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600" dirty="0">
                <a:latin typeface="Arial MT"/>
                <a:cs typeface="Arial MT"/>
              </a:rPr>
              <a:t>Pasos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para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Entrevistas</a:t>
            </a:r>
            <a:endParaRPr sz="26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535"/>
              </a:spcBef>
              <a:buClr>
                <a:srgbClr val="62A437"/>
              </a:buClr>
              <a:buFont typeface="Wingdings"/>
              <a:buChar char=""/>
              <a:tabLst>
                <a:tab pos="413384" algn="l"/>
                <a:tab pos="414020" algn="l"/>
              </a:tabLst>
            </a:pPr>
            <a:r>
              <a:rPr sz="2200" spc="-5" dirty="0">
                <a:latin typeface="Arial MT"/>
                <a:cs typeface="Arial MT"/>
              </a:rPr>
              <a:t>Seleccionar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participantes</a:t>
            </a:r>
            <a:endParaRPr sz="2200">
              <a:latin typeface="Arial MT"/>
              <a:cs typeface="Arial MT"/>
            </a:endParaRPr>
          </a:p>
          <a:p>
            <a:pPr marL="812800" marR="269240" lvl="1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Aprender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posible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antemano</a:t>
            </a:r>
            <a:endParaRPr sz="20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525"/>
              </a:spcBef>
              <a:buClr>
                <a:srgbClr val="62A437"/>
              </a:buClr>
              <a:buFont typeface="Wingdings"/>
              <a:buChar char=""/>
              <a:tabLst>
                <a:tab pos="413384" algn="l"/>
                <a:tab pos="414020" algn="l"/>
              </a:tabLst>
            </a:pPr>
            <a:r>
              <a:rPr sz="2200" spc="-5" dirty="0">
                <a:latin typeface="Arial MT"/>
                <a:cs typeface="Arial MT"/>
              </a:rPr>
              <a:t>Preparar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entrevista</a:t>
            </a:r>
            <a:endParaRPr sz="2200">
              <a:latin typeface="Arial MT"/>
              <a:cs typeface="Arial MT"/>
            </a:endParaRPr>
          </a:p>
          <a:p>
            <a:pPr marL="812800" marR="848994" lvl="1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Utilizar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patrón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estructura</a:t>
            </a:r>
            <a:endParaRPr sz="20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520"/>
              </a:spcBef>
              <a:buClr>
                <a:srgbClr val="62A437"/>
              </a:buClr>
              <a:buFont typeface="Wingdings"/>
              <a:buChar char=""/>
              <a:tabLst>
                <a:tab pos="413384" algn="l"/>
                <a:tab pos="414020" algn="l"/>
              </a:tabLst>
            </a:pPr>
            <a:r>
              <a:rPr sz="2200" dirty="0">
                <a:latin typeface="Arial MT"/>
                <a:cs typeface="Arial MT"/>
              </a:rPr>
              <a:t>Conducirla</a:t>
            </a:r>
            <a:endParaRPr sz="2200">
              <a:latin typeface="Arial MT"/>
              <a:cs typeface="Arial MT"/>
            </a:endParaRPr>
          </a:p>
          <a:p>
            <a:pPr marL="812800" marR="817244" lvl="1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Apertura,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desarrollo,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conclusión</a:t>
            </a:r>
            <a:endParaRPr sz="20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520"/>
              </a:spcBef>
              <a:buClr>
                <a:srgbClr val="62A437"/>
              </a:buClr>
              <a:buFont typeface="Wingdings"/>
              <a:buChar char=""/>
              <a:tabLst>
                <a:tab pos="413384" algn="l"/>
                <a:tab pos="414020" algn="l"/>
              </a:tabLst>
            </a:pPr>
            <a:r>
              <a:rPr sz="2200" spc="-5" dirty="0">
                <a:latin typeface="Arial MT"/>
                <a:cs typeface="Arial MT"/>
              </a:rPr>
              <a:t>Enviar un</a:t>
            </a:r>
            <a:r>
              <a:rPr sz="2200" spc="-10" dirty="0">
                <a:latin typeface="Arial MT"/>
                <a:cs typeface="Arial MT"/>
              </a:rPr>
              <a:t> memo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</a:t>
            </a:r>
            <a:endParaRPr sz="22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resultado</a:t>
            </a:r>
            <a:endParaRPr sz="22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530"/>
              </a:spcBef>
              <a:buClr>
                <a:srgbClr val="62A437"/>
              </a:buClr>
              <a:buFont typeface="Wingdings"/>
              <a:buChar char=""/>
              <a:tabLst>
                <a:tab pos="413384" algn="l"/>
                <a:tab pos="414020" algn="l"/>
              </a:tabLst>
            </a:pPr>
            <a:r>
              <a:rPr sz="2200" spc="-5" dirty="0">
                <a:latin typeface="Arial MT"/>
                <a:cs typeface="Arial MT"/>
              </a:rPr>
              <a:t>Seguimiento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31977"/>
            <a:ext cx="815213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Entrevista</a:t>
            </a:r>
            <a:r>
              <a:rPr sz="3800" spc="-40" dirty="0"/>
              <a:t> </a:t>
            </a:r>
            <a:r>
              <a:rPr sz="3800" dirty="0"/>
              <a:t>–</a:t>
            </a:r>
            <a:r>
              <a:rPr sz="3800" spc="-30" dirty="0"/>
              <a:t> </a:t>
            </a:r>
            <a:r>
              <a:rPr sz="3800" dirty="0"/>
              <a:t>Patrón</a:t>
            </a:r>
            <a:r>
              <a:rPr sz="3800" spc="-15" dirty="0"/>
              <a:t> </a:t>
            </a:r>
            <a:r>
              <a:rPr sz="3800" dirty="0"/>
              <a:t>para</a:t>
            </a:r>
            <a:r>
              <a:rPr sz="3800" spc="-30" dirty="0"/>
              <a:t> </a:t>
            </a:r>
            <a:r>
              <a:rPr sz="3800" dirty="0"/>
              <a:t>conducirla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36370"/>
            <a:ext cx="8033384" cy="512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Datos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Personas: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usuarios,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interesados,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disparador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proyecto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¿Qué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trabajo realizan?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¿Para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quién?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¿Qué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interfiere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 trabajo?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¿Qué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cosas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hacen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trabajo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mas </a:t>
            </a:r>
            <a:r>
              <a:rPr sz="1800" spc="-5" dirty="0">
                <a:latin typeface="Arial MT"/>
                <a:cs typeface="Arial MT"/>
              </a:rPr>
              <a:t>fácil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mas </a:t>
            </a:r>
            <a:r>
              <a:rPr sz="1800" spc="-5" dirty="0">
                <a:latin typeface="Arial MT"/>
                <a:cs typeface="Arial MT"/>
              </a:rPr>
              <a:t>difícil?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Datos: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entradas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salidas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clave,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existentes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Listar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entradas 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salidas</a:t>
            </a:r>
            <a:endParaRPr sz="1800">
              <a:latin typeface="Arial MT"/>
              <a:cs typeface="Arial MT"/>
            </a:endParaRPr>
          </a:p>
          <a:p>
            <a:pPr marL="756285" marR="208915" lvl="1" indent="-287020">
              <a:lnSpc>
                <a:spcPts val="1939"/>
              </a:lnSpc>
              <a:spcBef>
                <a:spcPts val="46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¿Cuál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problema?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¿Cómo</a:t>
            </a:r>
            <a:r>
              <a:rPr sz="1800" spc="-5" dirty="0">
                <a:latin typeface="Arial MT"/>
                <a:cs typeface="Arial MT"/>
              </a:rPr>
              <a:t> 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resuelve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ahora?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¿Como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gustaría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resolviera?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Procesos: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propósito,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objetivos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metas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¿Quién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necesita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aplicación?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¿Cuántos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usuarios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usar</a:t>
            </a:r>
            <a:r>
              <a:rPr sz="1800" dirty="0">
                <a:latin typeface="Arial MT"/>
                <a:cs typeface="Arial MT"/>
              </a:rPr>
              <a:t> y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qué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tipo?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Arial MT"/>
                <a:cs typeface="Arial MT"/>
              </a:rPr>
              <a:t>Ubicaciones: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lugares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involucrados,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contexto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usuarios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Entorno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usuarios,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computadoras,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plataformas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Aplicaciones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relevantes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existentes</a:t>
            </a:r>
            <a:endParaRPr sz="1800">
              <a:latin typeface="Arial MT"/>
              <a:cs typeface="Arial MT"/>
            </a:endParaRPr>
          </a:p>
          <a:p>
            <a:pPr marL="756285" marR="5080" lvl="1" indent="-287020">
              <a:lnSpc>
                <a:spcPts val="1939"/>
              </a:lnSpc>
              <a:spcBef>
                <a:spcPts val="45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Experiencia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los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usuarios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 </a:t>
            </a:r>
            <a:r>
              <a:rPr sz="1800" dirty="0">
                <a:latin typeface="Arial MT"/>
                <a:cs typeface="Arial MT"/>
              </a:rPr>
              <a:t>este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tipo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aplicación,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expectativas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tiempo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entrenamiento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36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24941"/>
            <a:ext cx="840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Entrevista</a:t>
            </a:r>
            <a:r>
              <a:rPr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5" dirty="0"/>
              <a:t>Patrón</a:t>
            </a:r>
            <a:r>
              <a:rPr spc="10" dirty="0"/>
              <a:t> </a:t>
            </a:r>
            <a:r>
              <a:rPr spc="-5" dirty="0"/>
              <a:t>para conducirla</a:t>
            </a:r>
            <a:r>
              <a:rPr spc="10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1219073"/>
            <a:ext cx="7904480" cy="42437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Evaluar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confiabilidad,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desempeño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soporte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necesario: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¿Cuáles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son las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expectativas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respecto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confiabilidad?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¿Y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respecto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la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performance?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¿Qué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tipo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mantenimiento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espera?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¿Qué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nivel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control</a:t>
            </a:r>
            <a:r>
              <a:rPr sz="1800" dirty="0">
                <a:latin typeface="Arial MT"/>
                <a:cs typeface="Arial MT"/>
              </a:rPr>
              <a:t> 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seguridad?</a:t>
            </a:r>
            <a:endParaRPr sz="1800">
              <a:latin typeface="Arial MT"/>
              <a:cs typeface="Arial MT"/>
            </a:endParaRPr>
          </a:p>
          <a:p>
            <a:pPr marL="756285" marR="740410" lvl="1" indent="-287020">
              <a:lnSpc>
                <a:spcPts val="1939"/>
              </a:lnSpc>
              <a:spcBef>
                <a:spcPts val="46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¿Qué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requisitos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instalación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existen?,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¿cómo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distribuye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software?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 </a:t>
            </a:r>
            <a:r>
              <a:rPr sz="1800" spc="-5" dirty="0">
                <a:latin typeface="Arial MT"/>
                <a:cs typeface="Arial MT"/>
              </a:rPr>
              <a:t>¿debe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empaquetado?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Otros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ts val="1939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¿Existen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requisitos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legales,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regulatorios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otros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estándares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deban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 tenidos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cuenta?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Factores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críticos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éxito: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¿Qué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considera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buena</a:t>
            </a:r>
            <a:r>
              <a:rPr sz="1800" spc="-5" dirty="0">
                <a:latin typeface="Arial MT"/>
                <a:cs typeface="Arial MT"/>
              </a:rPr>
              <a:t> solución?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Arial MT"/>
                <a:cs typeface="Arial MT"/>
              </a:rPr>
              <a:t>Tener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cuenta: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942" y="5466384"/>
            <a:ext cx="7625715" cy="10960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marR="42545" indent="-287020">
              <a:lnSpc>
                <a:spcPts val="1939"/>
              </a:lnSpc>
              <a:spcBef>
                <a:spcPts val="345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Si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entrevistado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comienza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hablar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sobre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problemas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existentes,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cortarlo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próxima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pregunta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ts val="2055"/>
              </a:lnSpc>
              <a:spcBef>
                <a:spcPts val="195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Luego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</a:t>
            </a:r>
            <a:r>
              <a:rPr sz="1800" spc="-5" dirty="0">
                <a:latin typeface="Arial MT"/>
                <a:cs typeface="Arial MT"/>
              </a:rPr>
              <a:t> entrevista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mientras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datos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aún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están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mente,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resumir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ts val="2055"/>
              </a:lnSpc>
              <a:tabLst>
                <a:tab pos="3371215" algn="l"/>
              </a:tabLst>
            </a:pPr>
            <a:r>
              <a:rPr sz="1800" spc="-5" dirty="0">
                <a:latin typeface="Arial MT"/>
                <a:cs typeface="Arial MT"/>
              </a:rPr>
              <a:t>los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principales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(aprox.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3)	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entrevistado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397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Encuesta</a:t>
            </a:r>
            <a:r>
              <a:rPr sz="4400" spc="-30" dirty="0"/>
              <a:t> </a:t>
            </a:r>
            <a:r>
              <a:rPr sz="4400" dirty="0"/>
              <a:t>/</a:t>
            </a:r>
            <a:r>
              <a:rPr sz="4400" spc="-25" dirty="0"/>
              <a:t> </a:t>
            </a:r>
            <a:r>
              <a:rPr sz="4400" dirty="0"/>
              <a:t>Cuestionario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21105"/>
            <a:ext cx="7616825" cy="351345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substituye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entrevista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Antes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enfoque: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Determinar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información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precisa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Determinar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enfoque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más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adecuado: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Abierto,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cerrado,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combinado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Múltiple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opción,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escala,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orden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relativo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3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Desarrollar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cuestionario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Probarlo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perfil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típico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Analizar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resultado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pruebas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principal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validar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asunciones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obtener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4671771"/>
            <a:ext cx="5081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datos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estadísticos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sobre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preferencias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5427979"/>
            <a:ext cx="3621404" cy="10953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45"/>
              </a:spcBef>
              <a:buClr>
                <a:srgbClr val="62A437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Economía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escala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650"/>
              </a:spcBef>
              <a:buClr>
                <a:srgbClr val="62A437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Tahoma"/>
                <a:cs typeface="Tahoma"/>
              </a:rPr>
              <a:t>Conveniente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para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quien </a:t>
            </a:r>
            <a:r>
              <a:rPr sz="1800" spc="-5" dirty="0">
                <a:latin typeface="Tahoma"/>
                <a:cs typeface="Tahoma"/>
              </a:rPr>
              <a:t>contesta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650"/>
              </a:spcBef>
              <a:buClr>
                <a:srgbClr val="62A437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Tahoma"/>
                <a:cs typeface="Tahoma"/>
              </a:rPr>
              <a:t>Respuestas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anónimas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909261"/>
            <a:ext cx="6414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8080"/>
              </a:buClr>
              <a:buSzPct val="150000"/>
              <a:buFont typeface="Wingdings"/>
              <a:buChar char=""/>
              <a:tabLst>
                <a:tab pos="355600" algn="l"/>
                <a:tab pos="4432935" algn="l"/>
              </a:tabLst>
            </a:pPr>
            <a:r>
              <a:rPr sz="2400" spc="-20" dirty="0">
                <a:latin typeface="Tahoma"/>
                <a:cs typeface="Tahoma"/>
              </a:rPr>
              <a:t>Ventajas	</a:t>
            </a:r>
            <a:r>
              <a:rPr sz="3600" dirty="0">
                <a:solidFill>
                  <a:srgbClr val="008080"/>
                </a:solidFill>
                <a:latin typeface="Wingdings"/>
                <a:cs typeface="Wingdings"/>
              </a:rPr>
              <a:t></a:t>
            </a:r>
            <a:r>
              <a:rPr sz="3600" spc="9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ahoma"/>
                <a:cs typeface="Tahoma"/>
              </a:rPr>
              <a:t>Desventajas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1228" y="5427979"/>
            <a:ext cx="3143885" cy="10953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45"/>
              </a:spcBef>
              <a:buClr>
                <a:srgbClr val="62A437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Tahoma"/>
                <a:cs typeface="Tahoma"/>
              </a:rPr>
              <a:t>Menos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rico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650"/>
              </a:spcBef>
              <a:buClr>
                <a:srgbClr val="62A437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Problemas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por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no-respuesta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650"/>
              </a:spcBef>
              <a:buClr>
                <a:srgbClr val="62A437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Esfuerzo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desarrollo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400" y="641035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102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Bibliografía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83540" y="1184843"/>
            <a:ext cx="8355330" cy="49561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Pfleeger: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Capítulo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Ingeniería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5" dirty="0">
                <a:latin typeface="Arial MT"/>
                <a:cs typeface="Arial MT"/>
              </a:rPr>
              <a:t>SW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Sommerville (7ma.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edición):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Capítulos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6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Requisitos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-10" dirty="0">
                <a:latin typeface="Arial MT"/>
                <a:cs typeface="Arial MT"/>
              </a:rPr>
              <a:t> software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7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Procesos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Ing.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Requisitos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10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Especificación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formal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ts val="2280"/>
              </a:lnSpc>
              <a:spcBef>
                <a:spcPts val="229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IEEE Recommended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Practice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Requirements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Specifications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830-1998.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Arial MT"/>
                <a:cs typeface="Arial MT"/>
              </a:rPr>
              <a:t>Casos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050"/>
              </a:lnSpc>
              <a:spcBef>
                <a:spcPts val="22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Larman: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Applying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UML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Patterns: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Introduction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Object-Oriented</a:t>
            </a:r>
            <a:endParaRPr sz="1800">
              <a:latin typeface="Arial MT"/>
              <a:cs typeface="Arial MT"/>
            </a:endParaRPr>
          </a:p>
          <a:p>
            <a:pPr marL="756285">
              <a:lnSpc>
                <a:spcPts val="2050"/>
              </a:lnSpc>
            </a:pP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Unified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(2nd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Edition)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Artículos</a:t>
            </a:r>
            <a:r>
              <a:rPr sz="1800" spc="-10" dirty="0">
                <a:latin typeface="Arial MT"/>
                <a:cs typeface="Arial MT"/>
              </a:rPr>
              <a:t> en </a:t>
            </a:r>
            <a:r>
              <a:rPr sz="1800" spc="-5" dirty="0">
                <a:latin typeface="Arial MT"/>
                <a:cs typeface="Arial MT"/>
              </a:rPr>
              <a:t>la página: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 MT"/>
                <a:cs typeface="Arial MT"/>
              </a:rPr>
              <a:t>Capítulo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 libro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Craig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Larman: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Applaying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UML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Patterns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Edition</a:t>
            </a:r>
            <a:endParaRPr sz="16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 MT"/>
                <a:cs typeface="Arial MT"/>
              </a:rPr>
              <a:t>Capítulo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 libro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Alistair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Cockbourn: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Writting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Effective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Cases</a:t>
            </a:r>
            <a:endParaRPr sz="1600">
              <a:latin typeface="Arial MT"/>
              <a:cs typeface="Arial MT"/>
            </a:endParaRPr>
          </a:p>
          <a:p>
            <a:pPr marL="1155700" lvl="2" indent="-229235">
              <a:lnSpc>
                <a:spcPts val="1910"/>
              </a:lnSpc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clock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actor?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Artículo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revista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Rational Edge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ts val="2390"/>
              </a:lnSpc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Arial MT"/>
                <a:cs typeface="Arial MT"/>
              </a:rPr>
              <a:t>UML: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http://www.uml.org/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Artículos</a:t>
            </a:r>
            <a:r>
              <a:rPr sz="1800" spc="-10" dirty="0">
                <a:latin typeface="Arial MT"/>
                <a:cs typeface="Arial MT"/>
              </a:rPr>
              <a:t> en </a:t>
            </a:r>
            <a:r>
              <a:rPr sz="1800" spc="-5" dirty="0">
                <a:latin typeface="Arial MT"/>
                <a:cs typeface="Arial MT"/>
              </a:rPr>
              <a:t>la página: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6116827"/>
            <a:ext cx="572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Introducción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UML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Artículo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revista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Rational Edge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Diagramas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Actividad -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Artículo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 </a:t>
            </a:r>
            <a:r>
              <a:rPr sz="1600" spc="-5" dirty="0">
                <a:latin typeface="Arial MT"/>
                <a:cs typeface="Arial MT"/>
              </a:rPr>
              <a:t>revista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Rational Edge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392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Observación</a:t>
            </a:r>
            <a:r>
              <a:rPr sz="4400" spc="-25" dirty="0"/>
              <a:t> </a:t>
            </a:r>
            <a:r>
              <a:rPr sz="4400" dirty="0"/>
              <a:t>/</a:t>
            </a:r>
            <a:r>
              <a:rPr sz="4400" spc="-25" dirty="0"/>
              <a:t> </a:t>
            </a:r>
            <a:r>
              <a:rPr sz="4400" dirty="0"/>
              <a:t>Participación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9077"/>
            <a:ext cx="6244590" cy="28092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Poco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utilizado…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Antes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usarlo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Determinar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información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necesaria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Comunicar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involucrados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Considerar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períodos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normales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5" dirty="0">
                <a:latin typeface="Arial MT"/>
                <a:cs typeface="Arial MT"/>
              </a:rPr>
              <a:t>atípicos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Planificar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anotaciones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455560"/>
            <a:ext cx="2872105" cy="15627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8080"/>
              </a:buClr>
              <a:buSzPct val="150000"/>
              <a:buFont typeface="Wingdings"/>
              <a:buChar char=""/>
              <a:tabLst>
                <a:tab pos="355600" algn="l"/>
              </a:tabLst>
            </a:pPr>
            <a:r>
              <a:rPr sz="2400" spc="-20" dirty="0">
                <a:latin typeface="Tahoma"/>
                <a:cs typeface="Tahoma"/>
              </a:rPr>
              <a:t>Ventajas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Confiable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Muy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rico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62A43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Desarrolla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empatía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4028" y="4528566"/>
            <a:ext cx="1994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8080"/>
              </a:buClr>
              <a:buSzPct val="150000"/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Desventajas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228" y="4895362"/>
            <a:ext cx="2995295" cy="13055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10" dirty="0">
                <a:latin typeface="Tahoma"/>
                <a:cs typeface="Tahoma"/>
              </a:rPr>
              <a:t>Efecto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Hawthorne</a:t>
            </a:r>
            <a:endParaRPr sz="2000">
              <a:latin typeface="Tahoma"/>
              <a:cs typeface="Tahoma"/>
            </a:endParaRPr>
          </a:p>
          <a:p>
            <a:pPr marL="299085" marR="5080" indent="-287020">
              <a:lnSpc>
                <a:spcPct val="90100"/>
              </a:lnSpc>
              <a:spcBef>
                <a:spcPts val="715"/>
              </a:spcBef>
              <a:buClr>
                <a:srgbClr val="62A437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Tahoma"/>
                <a:cs typeface="Tahoma"/>
              </a:rPr>
              <a:t>Cuidado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generalizar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demasiado </a:t>
            </a:r>
            <a:r>
              <a:rPr sz="2000" spc="-5" dirty="0">
                <a:latin typeface="Tahoma"/>
                <a:cs typeface="Tahoma"/>
              </a:rPr>
              <a:t>(sesgo </a:t>
            </a:r>
            <a:r>
              <a:rPr sz="2000" dirty="0">
                <a:latin typeface="Tahoma"/>
                <a:cs typeface="Tahoma"/>
              </a:rPr>
              <a:t> particular/local)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31977"/>
            <a:ext cx="800925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5" dirty="0"/>
              <a:t>Tormenta</a:t>
            </a:r>
            <a:r>
              <a:rPr sz="3800" spc="-45" dirty="0"/>
              <a:t> </a:t>
            </a:r>
            <a:r>
              <a:rPr sz="3800" dirty="0"/>
              <a:t>de</a:t>
            </a:r>
            <a:r>
              <a:rPr sz="3800" spc="-20" dirty="0"/>
              <a:t> </a:t>
            </a:r>
            <a:r>
              <a:rPr sz="3800" dirty="0"/>
              <a:t>Ideas</a:t>
            </a:r>
            <a:r>
              <a:rPr sz="3800" spc="-30" dirty="0"/>
              <a:t> </a:t>
            </a:r>
            <a:r>
              <a:rPr sz="3800" dirty="0"/>
              <a:t>(Brainstorming)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9077"/>
            <a:ext cx="7699375" cy="47726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Objetivo: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Lograr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consenso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sobre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requisitos</a:t>
            </a:r>
            <a:endParaRPr sz="2800">
              <a:latin typeface="Arial MT"/>
              <a:cs typeface="Arial MT"/>
            </a:endParaRPr>
          </a:p>
          <a:p>
            <a:pPr marL="355600" marR="1538605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Arial MT"/>
                <a:cs typeface="Arial MT"/>
              </a:rPr>
              <a:t>Ayuda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</a:t>
            </a:r>
            <a:r>
              <a:rPr sz="2800" dirty="0">
                <a:latin typeface="Arial MT"/>
                <a:cs typeface="Arial MT"/>
              </a:rPr>
              <a:t> participación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todos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involucrados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Permite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pensar </a:t>
            </a:r>
            <a:r>
              <a:rPr sz="2800" spc="-5" dirty="0">
                <a:latin typeface="Arial MT"/>
                <a:cs typeface="Arial MT"/>
              </a:rPr>
              <a:t>en </a:t>
            </a:r>
            <a:r>
              <a:rPr sz="2800" dirty="0">
                <a:latin typeface="Arial MT"/>
                <a:cs typeface="Arial MT"/>
              </a:rPr>
              <a:t>otras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ideas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secretario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saca notas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todo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discutido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Reglas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No 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permite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criticar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ni debatir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Dejar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volar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imaginación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Generar</a:t>
            </a:r>
            <a:r>
              <a:rPr sz="2400" dirty="0">
                <a:latin typeface="Arial MT"/>
                <a:cs typeface="Arial MT"/>
              </a:rPr>
              <a:t> tantas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como sea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posible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Mutar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combinar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ideas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72" y="455421"/>
            <a:ext cx="864489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35" dirty="0"/>
              <a:t>Tormenta</a:t>
            </a:r>
            <a:r>
              <a:rPr sz="3500" spc="-10" dirty="0"/>
              <a:t> </a:t>
            </a:r>
            <a:r>
              <a:rPr sz="3500" dirty="0"/>
              <a:t>de</a:t>
            </a:r>
            <a:r>
              <a:rPr sz="3500" spc="-10" dirty="0"/>
              <a:t> </a:t>
            </a:r>
            <a:r>
              <a:rPr sz="3500" dirty="0"/>
              <a:t>Ideas</a:t>
            </a:r>
            <a:r>
              <a:rPr sz="3500" spc="20" dirty="0"/>
              <a:t> </a:t>
            </a:r>
            <a:r>
              <a:rPr sz="3500" dirty="0"/>
              <a:t>–</a:t>
            </a:r>
            <a:r>
              <a:rPr sz="3500" spc="5" dirty="0"/>
              <a:t> </a:t>
            </a:r>
            <a:r>
              <a:rPr sz="3500" spc="-5" dirty="0"/>
              <a:t>Fase</a:t>
            </a:r>
            <a:r>
              <a:rPr sz="3500" spc="15" dirty="0"/>
              <a:t> </a:t>
            </a:r>
            <a:r>
              <a:rPr sz="3500" dirty="0"/>
              <a:t>de </a:t>
            </a:r>
            <a:r>
              <a:rPr sz="3500" spc="-5" dirty="0"/>
              <a:t>Generación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2753"/>
            <a:ext cx="8035925" cy="46050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638810" indent="-342900">
              <a:lnSpc>
                <a:spcPts val="3030"/>
              </a:lnSpc>
              <a:spcBef>
                <a:spcPts val="4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Los principales stakeholders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juntan 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cuarto.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explican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reglas.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establece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objetivo: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¿Qué </a:t>
            </a:r>
            <a:r>
              <a:rPr sz="2400" spc="-5" dirty="0">
                <a:latin typeface="Arial MT"/>
                <a:cs typeface="Arial MT"/>
              </a:rPr>
              <a:t>características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esperan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producto?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¿Qué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servicios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esperan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 provea?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objetivos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permiten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decidir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cuando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terminar.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90000"/>
              </a:lnSpc>
              <a:spcBef>
                <a:spcPts val="65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 </a:t>
            </a:r>
            <a:r>
              <a:rPr sz="2800" dirty="0">
                <a:latin typeface="Arial MT"/>
                <a:cs typeface="Arial MT"/>
              </a:rPr>
              <a:t>pide que cada participante escriba </a:t>
            </a:r>
            <a:r>
              <a:rPr sz="2800" spc="-5" dirty="0">
                <a:latin typeface="Arial MT"/>
                <a:cs typeface="Arial MT"/>
              </a:rPr>
              <a:t>sus </a:t>
            </a:r>
            <a:r>
              <a:rPr sz="2800" dirty="0">
                <a:latin typeface="Arial MT"/>
                <a:cs typeface="Arial MT"/>
              </a:rPr>
              <a:t>ideas,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luego </a:t>
            </a:r>
            <a:r>
              <a:rPr sz="2800" spc="-5" dirty="0">
                <a:latin typeface="Arial MT"/>
                <a:cs typeface="Arial MT"/>
              </a:rPr>
              <a:t>las</a:t>
            </a:r>
            <a:r>
              <a:rPr sz="2800" dirty="0">
                <a:latin typeface="Arial MT"/>
                <a:cs typeface="Arial MT"/>
              </a:rPr>
              <a:t> ideas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leídas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otros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piensen 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ideas relacionadas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 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las</a:t>
            </a:r>
            <a:r>
              <a:rPr sz="2800" dirty="0">
                <a:latin typeface="Arial MT"/>
                <a:cs typeface="Arial MT"/>
              </a:rPr>
              <a:t> ideas</a:t>
            </a:r>
            <a:r>
              <a:rPr sz="2800" spc="-5" dirty="0">
                <a:latin typeface="Arial MT"/>
                <a:cs typeface="Arial MT"/>
              </a:rPr>
              <a:t> mutan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combinan.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72" y="370458"/>
            <a:ext cx="84721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35" dirty="0"/>
              <a:t>Tormenta</a:t>
            </a:r>
            <a:r>
              <a:rPr sz="3500" spc="-15" dirty="0"/>
              <a:t> </a:t>
            </a:r>
            <a:r>
              <a:rPr sz="3500" dirty="0"/>
              <a:t>de</a:t>
            </a:r>
            <a:r>
              <a:rPr sz="3500" spc="-10" dirty="0"/>
              <a:t> </a:t>
            </a:r>
            <a:r>
              <a:rPr sz="3500" dirty="0"/>
              <a:t>Ideas</a:t>
            </a:r>
            <a:r>
              <a:rPr sz="3500" spc="20" dirty="0"/>
              <a:t> </a:t>
            </a:r>
            <a:r>
              <a:rPr sz="3500" dirty="0"/>
              <a:t>–</a:t>
            </a:r>
            <a:r>
              <a:rPr sz="3500" spc="5" dirty="0"/>
              <a:t> </a:t>
            </a:r>
            <a:r>
              <a:rPr sz="3500" spc="-5" dirty="0"/>
              <a:t>Fase</a:t>
            </a:r>
            <a:r>
              <a:rPr sz="3500" spc="15" dirty="0"/>
              <a:t> </a:t>
            </a:r>
            <a:r>
              <a:rPr sz="3500" dirty="0"/>
              <a:t>de </a:t>
            </a:r>
            <a:r>
              <a:rPr sz="3500" spc="-5" dirty="0"/>
              <a:t>Reducción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323450"/>
            <a:ext cx="8023859" cy="48025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El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secretario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cada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pregunta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 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válida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Si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cualquier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desacuerdo,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queda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Agrupamiento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ideas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Nombrar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grupos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Definición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escribe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breve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descripción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lo 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idea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significa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escribió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Ayuda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tener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 entendimiento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común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requerimiento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Lleva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idea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Priorización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(opcional)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spcBef>
                <a:spcPts val="24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5" dirty="0">
                <a:latin typeface="Arial MT"/>
                <a:cs typeface="Arial MT"/>
              </a:rPr>
              <a:t>Test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$100: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Cada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tiene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dinero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comprar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ideas,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ordena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según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más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compradas</a:t>
            </a:r>
            <a:endParaRPr sz="2000">
              <a:latin typeface="Arial MT"/>
              <a:cs typeface="Arial MT"/>
            </a:endParaRPr>
          </a:p>
          <a:p>
            <a:pPr marL="1155065" lvl="2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 MT"/>
                <a:cs typeface="Arial MT"/>
              </a:rPr>
              <a:t>Solo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puede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hacer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vez</a:t>
            </a:r>
            <a:endParaRPr sz="1800">
              <a:latin typeface="Arial MT"/>
              <a:cs typeface="Arial MT"/>
            </a:endParaRPr>
          </a:p>
          <a:p>
            <a:pPr marL="1155065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limitar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 cantidad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gastar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16737"/>
            <a:ext cx="7883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Sesiones</a:t>
            </a:r>
            <a:r>
              <a:rPr sz="4000" spc="-10" dirty="0"/>
              <a:t> </a:t>
            </a:r>
            <a:r>
              <a:rPr sz="4000" spc="-5" dirty="0"/>
              <a:t>de</a:t>
            </a:r>
            <a:r>
              <a:rPr sz="4000" spc="-20" dirty="0"/>
              <a:t> </a:t>
            </a:r>
            <a:r>
              <a:rPr sz="4000" spc="-35" dirty="0"/>
              <a:t>Trabajo</a:t>
            </a:r>
            <a:r>
              <a:rPr sz="4000" spc="-10" dirty="0"/>
              <a:t> </a:t>
            </a:r>
            <a:r>
              <a:rPr sz="4000" spc="-15" dirty="0"/>
              <a:t>(Workshop)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217" y="1293468"/>
            <a:ext cx="6515734" cy="49237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Ámbito para </a:t>
            </a:r>
            <a:r>
              <a:rPr sz="2400" dirty="0">
                <a:latin typeface="Arial MT"/>
                <a:cs typeface="Arial MT"/>
              </a:rPr>
              <a:t>las tormentas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ideas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Preparación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5" dirty="0">
                <a:latin typeface="Arial MT"/>
                <a:cs typeface="Arial MT"/>
              </a:rPr>
              <a:t>Venderlo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los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posibles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miembros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reunión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Asegurarse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asisten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stakeholders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correctos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24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Estructurar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invitación,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lugar,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Enviar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material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previo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reunión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Doc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requisitos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Entrevistas,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defectos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los</a:t>
            </a:r>
            <a:r>
              <a:rPr sz="1800" dirty="0">
                <a:latin typeface="Arial MT"/>
                <a:cs typeface="Arial MT"/>
              </a:rPr>
              <a:t> sistemas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existentes,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Asegurarse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necesario,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exagerar</a:t>
            </a:r>
            <a:endParaRPr sz="18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23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Organizar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Agenda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Introducción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30" dirty="0">
                <a:latin typeface="Arial MT"/>
                <a:cs typeface="Arial MT"/>
              </a:rPr>
              <a:t>Tormenta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generación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30" dirty="0">
                <a:latin typeface="Arial MT"/>
                <a:cs typeface="Arial MT"/>
              </a:rPr>
              <a:t>Tormenta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ideas</a:t>
            </a:r>
            <a:r>
              <a:rPr sz="1800" dirty="0">
                <a:latin typeface="Arial MT"/>
                <a:cs typeface="Arial MT"/>
              </a:rPr>
              <a:t> 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reducción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Priorización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Resumen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43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724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Casos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40" dirty="0"/>
              <a:t> </a:t>
            </a:r>
            <a:r>
              <a:rPr sz="4400" dirty="0"/>
              <a:t>Uso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02742" y="1323797"/>
            <a:ext cx="798004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5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Formato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estructurado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usuarios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595"/>
              </a:lnSpc>
            </a:pPr>
            <a:r>
              <a:rPr sz="2400" spc="-5" dirty="0">
                <a:latin typeface="Arial MT"/>
                <a:cs typeface="Arial MT"/>
              </a:rPr>
              <a:t>desarrolladores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trabajar</a:t>
            </a:r>
            <a:r>
              <a:rPr sz="2400" dirty="0">
                <a:latin typeface="Arial MT"/>
                <a:cs typeface="Arial MT"/>
              </a:rPr>
              <a:t> juntos</a:t>
            </a:r>
            <a:endParaRPr sz="2400">
              <a:latin typeface="Arial MT"/>
              <a:cs typeface="Arial MT"/>
            </a:endParaRPr>
          </a:p>
          <a:p>
            <a:pPr marL="355600" marR="800735" indent="-342900">
              <a:lnSpc>
                <a:spcPts val="2300"/>
              </a:lnSpc>
              <a:spcBef>
                <a:spcPts val="56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ayuda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identificar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aspectos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funcionales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31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Mientras</a:t>
            </a:r>
            <a:r>
              <a:rPr sz="2400" dirty="0">
                <a:latin typeface="Arial MT"/>
                <a:cs typeface="Arial MT"/>
              </a:rPr>
              <a:t> se </a:t>
            </a:r>
            <a:r>
              <a:rPr sz="2400" spc="-5" dirty="0">
                <a:latin typeface="Arial MT"/>
                <a:cs typeface="Arial MT"/>
              </a:rPr>
              <a:t>definen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 </a:t>
            </a:r>
            <a:r>
              <a:rPr sz="2400" spc="-5" dirty="0">
                <a:latin typeface="Arial MT"/>
                <a:cs typeface="Arial MT"/>
              </a:rPr>
              <a:t>uso,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momento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pantallas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otros </a:t>
            </a:r>
            <a:r>
              <a:rPr sz="2400" spc="-5" dirty="0">
                <a:latin typeface="Arial MT"/>
                <a:cs typeface="Arial MT"/>
              </a:rPr>
              <a:t>objetos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usuario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interactúa</a:t>
            </a:r>
            <a:endParaRPr sz="2400">
              <a:latin typeface="Arial MT"/>
              <a:cs typeface="Arial MT"/>
            </a:endParaRPr>
          </a:p>
          <a:p>
            <a:pPr marL="355600" marR="802005" indent="-342900">
              <a:lnSpc>
                <a:spcPts val="2300"/>
              </a:lnSpc>
              <a:spcBef>
                <a:spcPts val="5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Pueden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usados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diseño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testing </a:t>
            </a:r>
            <a:r>
              <a:rPr sz="2400" spc="-5" dirty="0">
                <a:latin typeface="Arial MT"/>
                <a:cs typeface="Arial MT"/>
              </a:rPr>
              <a:t>del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4468260"/>
            <a:ext cx="4057650" cy="2019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8080"/>
              </a:buClr>
              <a:buSzPct val="150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Usarlo</a:t>
            </a:r>
            <a:endParaRPr sz="2400">
              <a:latin typeface="Tahoma"/>
              <a:cs typeface="Tahoma"/>
            </a:endParaRPr>
          </a:p>
          <a:p>
            <a:pPr marL="756285" marR="109855" lvl="1" indent="-287020">
              <a:lnSpc>
                <a:spcPts val="2160"/>
              </a:lnSpc>
              <a:spcBef>
                <a:spcPts val="755"/>
              </a:spcBef>
              <a:buClr>
                <a:srgbClr val="00808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Cuando </a:t>
            </a:r>
            <a:r>
              <a:rPr sz="2000" spc="-5" dirty="0">
                <a:latin typeface="Tahoma"/>
                <a:cs typeface="Tahoma"/>
              </a:rPr>
              <a:t>el sistema está </a:t>
            </a:r>
            <a:r>
              <a:rPr sz="2000" dirty="0">
                <a:latin typeface="Tahoma"/>
                <a:cs typeface="Tahoma"/>
              </a:rPr>
              <a:t> orientado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funcionalidad,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varios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tipos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usuarios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720"/>
              </a:spcBef>
              <a:buClr>
                <a:srgbClr val="00808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Cuando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implementación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va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hacer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OO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 </a:t>
            </a:r>
            <a:r>
              <a:rPr sz="2000" spc="-5" dirty="0">
                <a:latin typeface="Tahoma"/>
                <a:cs typeface="Tahoma"/>
              </a:rPr>
              <a:t>con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UML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3003" y="4469638"/>
            <a:ext cx="378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8080"/>
              </a:buClr>
              <a:buSzPct val="150000"/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son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mejor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elección: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0457" y="4896053"/>
            <a:ext cx="3602990" cy="152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280"/>
              </a:lnSpc>
              <a:spcBef>
                <a:spcPts val="105"/>
              </a:spcBef>
              <a:buClr>
                <a:srgbClr val="00808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Tahoma"/>
                <a:cs typeface="Tahoma"/>
              </a:rPr>
              <a:t>Sistemas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usuarios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</a:t>
            </a:r>
            <a:endParaRPr sz="2000">
              <a:latin typeface="Tahoma"/>
              <a:cs typeface="Tahoma"/>
            </a:endParaRPr>
          </a:p>
          <a:p>
            <a:pPr marL="299085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pocas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interfaces</a:t>
            </a:r>
            <a:endParaRPr sz="2000">
              <a:latin typeface="Tahoma"/>
              <a:cs typeface="Tahoma"/>
            </a:endParaRPr>
          </a:p>
          <a:p>
            <a:pPr marL="299085" marR="5080" indent="-287020">
              <a:lnSpc>
                <a:spcPts val="2160"/>
              </a:lnSpc>
              <a:spcBef>
                <a:spcPts val="750"/>
              </a:spcBef>
              <a:buClr>
                <a:srgbClr val="00808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Tahoma"/>
                <a:cs typeface="Tahoma"/>
              </a:rPr>
              <a:t>Sistemas dominados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primariamente por </a:t>
            </a:r>
            <a:r>
              <a:rPr sz="2000" spc="-5" dirty="0">
                <a:latin typeface="Tahoma"/>
                <a:cs typeface="Tahoma"/>
              </a:rPr>
              <a:t>requisitos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funcionales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restricciones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6969" y="6360058"/>
            <a:ext cx="1103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de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diseño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44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164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Prototipado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83540" y="1402207"/>
            <a:ext cx="8070850" cy="4251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21615" indent="-342900">
              <a:lnSpc>
                <a:spcPts val="2590"/>
              </a:lnSpc>
              <a:spcBef>
                <a:spcPts val="42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Implementación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parcial,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permite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desarrolladores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usuarios:</a:t>
            </a:r>
            <a:endParaRPr sz="2400">
              <a:latin typeface="Arial MT"/>
              <a:cs typeface="Arial MT"/>
            </a:endParaRPr>
          </a:p>
          <a:p>
            <a:pPr marL="826769" lvl="1" indent="-357505">
              <a:lnSpc>
                <a:spcPct val="100000"/>
              </a:lnSpc>
              <a:spcBef>
                <a:spcPts val="210"/>
              </a:spcBef>
              <a:buClr>
                <a:srgbClr val="99CA38"/>
              </a:buClr>
              <a:buFont typeface="Wingdings"/>
              <a:buChar char=""/>
              <a:tabLst>
                <a:tab pos="826135" algn="l"/>
                <a:tab pos="827405" algn="l"/>
              </a:tabLst>
            </a:pPr>
            <a:r>
              <a:rPr sz="2000" dirty="0">
                <a:latin typeface="Arial MT"/>
                <a:cs typeface="Arial MT"/>
              </a:rPr>
              <a:t>entender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mejor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endParaRPr sz="2000">
              <a:latin typeface="Arial MT"/>
              <a:cs typeface="Arial MT"/>
            </a:endParaRPr>
          </a:p>
          <a:p>
            <a:pPr marL="826769" lvl="1" indent="-357505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826135" algn="l"/>
                <a:tab pos="827405" algn="l"/>
              </a:tabLst>
            </a:pPr>
            <a:r>
              <a:rPr sz="2000" dirty="0">
                <a:latin typeface="Arial MT"/>
                <a:cs typeface="Arial MT"/>
              </a:rPr>
              <a:t>cuáles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necesarios,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deseables</a:t>
            </a:r>
            <a:endParaRPr sz="2000">
              <a:latin typeface="Arial MT"/>
              <a:cs typeface="Arial MT"/>
            </a:endParaRPr>
          </a:p>
          <a:p>
            <a:pPr marL="826769" lvl="1" indent="-357505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826135" algn="l"/>
                <a:tab pos="827405" algn="l"/>
              </a:tabLst>
            </a:pPr>
            <a:r>
              <a:rPr sz="2000" dirty="0">
                <a:latin typeface="Arial MT"/>
                <a:cs typeface="Arial MT"/>
              </a:rPr>
              <a:t>acotar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riesgos</a:t>
            </a:r>
            <a:endParaRPr sz="2000">
              <a:latin typeface="Arial MT"/>
              <a:cs typeface="Arial MT"/>
            </a:endParaRPr>
          </a:p>
          <a:p>
            <a:pPr marL="355600" marR="290195" indent="-342900">
              <a:lnSpc>
                <a:spcPct val="90100"/>
              </a:lnSpc>
              <a:spcBef>
                <a:spcPts val="570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Prototipo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desechable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 propósito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solo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establecer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 puede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hacer,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luego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 parte de cero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construcción,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quedando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conocimiento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aprendido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90000"/>
              </a:lnSpc>
              <a:spcBef>
                <a:spcPts val="575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Prototipo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evolutivo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 </a:t>
            </a:r>
            <a:r>
              <a:rPr sz="2400" spc="-5" dirty="0">
                <a:latin typeface="Arial MT"/>
                <a:cs typeface="Arial MT"/>
              </a:rPr>
              <a:t>implementado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sobre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</a:t>
            </a:r>
            <a:r>
              <a:rPr sz="2400" dirty="0">
                <a:latin typeface="Arial MT"/>
                <a:cs typeface="Arial MT"/>
              </a:rPr>
              <a:t> arquitectura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final,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sistema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obtiene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evolucionar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prototipo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Aspectos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5" dirty="0">
                <a:latin typeface="Arial MT"/>
                <a:cs typeface="Arial MT"/>
              </a:rPr>
              <a:t> los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 es</a:t>
            </a:r>
            <a:r>
              <a:rPr sz="2400" dirty="0">
                <a:latin typeface="Arial MT"/>
                <a:cs typeface="Arial MT"/>
              </a:rPr>
              <a:t> frecuente construir prototipos: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5628573"/>
            <a:ext cx="6791325" cy="10312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35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Apariencia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 percepción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interfaz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usuario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Arquitectura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(riesgos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tecnológicos,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tiempos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respuesta)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Otros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aspectos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riesgosos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273" y="51257"/>
            <a:ext cx="4780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Mismos</a:t>
            </a:r>
            <a:r>
              <a:rPr spc="-35" dirty="0"/>
              <a:t> </a:t>
            </a:r>
            <a:r>
              <a:rPr dirty="0"/>
              <a:t>datos,</a:t>
            </a:r>
            <a:r>
              <a:rPr spc="-35" dirty="0"/>
              <a:t> </a:t>
            </a:r>
            <a:r>
              <a:rPr dirty="0"/>
              <a:t>pero…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8744" y="597344"/>
            <a:ext cx="3987800" cy="3378200"/>
            <a:chOff x="368744" y="597344"/>
            <a:chExt cx="3987800" cy="3378200"/>
          </a:xfrm>
        </p:grpSpPr>
        <p:sp>
          <p:nvSpPr>
            <p:cNvPr id="4" name="object 4"/>
            <p:cNvSpPr/>
            <p:nvPr/>
          </p:nvSpPr>
          <p:spPr>
            <a:xfrm>
              <a:off x="381761" y="610361"/>
              <a:ext cx="3961765" cy="3352165"/>
            </a:xfrm>
            <a:custGeom>
              <a:avLst/>
              <a:gdLst/>
              <a:ahLst/>
              <a:cxnLst/>
              <a:rect l="l" t="t" r="r" b="b"/>
              <a:pathLst>
                <a:path w="3961765" h="3352165">
                  <a:moveTo>
                    <a:pt x="1979930" y="0"/>
                  </a:moveTo>
                  <a:lnTo>
                    <a:pt x="1022222" y="18034"/>
                  </a:lnTo>
                  <a:lnTo>
                    <a:pt x="120662" y="52070"/>
                  </a:lnTo>
                  <a:lnTo>
                    <a:pt x="99415" y="52070"/>
                  </a:lnTo>
                  <a:lnTo>
                    <a:pt x="54381" y="64388"/>
                  </a:lnTo>
                  <a:lnTo>
                    <a:pt x="21247" y="95630"/>
                  </a:lnTo>
                  <a:lnTo>
                    <a:pt x="850" y="141097"/>
                  </a:lnTo>
                  <a:lnTo>
                    <a:pt x="0" y="167512"/>
                  </a:lnTo>
                  <a:lnTo>
                    <a:pt x="0" y="3178683"/>
                  </a:lnTo>
                  <a:lnTo>
                    <a:pt x="16992" y="3223133"/>
                  </a:lnTo>
                  <a:lnTo>
                    <a:pt x="39941" y="3257169"/>
                  </a:lnTo>
                  <a:lnTo>
                    <a:pt x="85826" y="3279013"/>
                  </a:lnTo>
                  <a:lnTo>
                    <a:pt x="932179" y="3333877"/>
                  </a:lnTo>
                  <a:lnTo>
                    <a:pt x="1979930" y="3351911"/>
                  </a:lnTo>
                  <a:lnTo>
                    <a:pt x="2953766" y="3333877"/>
                  </a:lnTo>
                  <a:lnTo>
                    <a:pt x="3858767" y="3279013"/>
                  </a:lnTo>
                  <a:lnTo>
                    <a:pt x="3916553" y="3262883"/>
                  </a:lnTo>
                  <a:lnTo>
                    <a:pt x="3951351" y="3223133"/>
                  </a:lnTo>
                  <a:lnTo>
                    <a:pt x="3961511" y="3184271"/>
                  </a:lnTo>
                  <a:lnTo>
                    <a:pt x="3961511" y="134365"/>
                  </a:lnTo>
                  <a:lnTo>
                    <a:pt x="3946271" y="102235"/>
                  </a:lnTo>
                  <a:lnTo>
                    <a:pt x="3928364" y="78612"/>
                  </a:lnTo>
                  <a:lnTo>
                    <a:pt x="3902964" y="58674"/>
                  </a:lnTo>
                  <a:lnTo>
                    <a:pt x="3878326" y="52070"/>
                  </a:lnTo>
                  <a:lnTo>
                    <a:pt x="3850259" y="52070"/>
                  </a:lnTo>
                  <a:lnTo>
                    <a:pt x="2927350" y="8509"/>
                  </a:lnTo>
                  <a:lnTo>
                    <a:pt x="1979930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761" y="610361"/>
              <a:ext cx="3961765" cy="3352165"/>
            </a:xfrm>
            <a:custGeom>
              <a:avLst/>
              <a:gdLst/>
              <a:ahLst/>
              <a:cxnLst/>
              <a:rect l="l" t="t" r="r" b="b"/>
              <a:pathLst>
                <a:path w="3961765" h="3352165">
                  <a:moveTo>
                    <a:pt x="0" y="167512"/>
                  </a:moveTo>
                  <a:lnTo>
                    <a:pt x="0" y="3154934"/>
                  </a:lnTo>
                  <a:lnTo>
                    <a:pt x="0" y="3178683"/>
                  </a:lnTo>
                  <a:lnTo>
                    <a:pt x="6794" y="3203194"/>
                  </a:lnTo>
                  <a:lnTo>
                    <a:pt x="26339" y="3240151"/>
                  </a:lnTo>
                  <a:lnTo>
                    <a:pt x="54381" y="3266694"/>
                  </a:lnTo>
                  <a:lnTo>
                    <a:pt x="932179" y="3333877"/>
                  </a:lnTo>
                  <a:lnTo>
                    <a:pt x="1979930" y="3351911"/>
                  </a:lnTo>
                  <a:lnTo>
                    <a:pt x="2953766" y="3333877"/>
                  </a:lnTo>
                  <a:lnTo>
                    <a:pt x="3858767" y="3279013"/>
                  </a:lnTo>
                  <a:lnTo>
                    <a:pt x="3916553" y="3262883"/>
                  </a:lnTo>
                  <a:lnTo>
                    <a:pt x="3951351" y="3223133"/>
                  </a:lnTo>
                  <a:lnTo>
                    <a:pt x="3961511" y="3184271"/>
                  </a:lnTo>
                  <a:lnTo>
                    <a:pt x="3961511" y="3162554"/>
                  </a:lnTo>
                  <a:lnTo>
                    <a:pt x="3961511" y="3137027"/>
                  </a:lnTo>
                  <a:lnTo>
                    <a:pt x="3961511" y="167512"/>
                  </a:lnTo>
                  <a:lnTo>
                    <a:pt x="3961511" y="134365"/>
                  </a:lnTo>
                  <a:lnTo>
                    <a:pt x="3946271" y="102235"/>
                  </a:lnTo>
                  <a:lnTo>
                    <a:pt x="3928364" y="78612"/>
                  </a:lnTo>
                  <a:lnTo>
                    <a:pt x="3902964" y="58674"/>
                  </a:lnTo>
                  <a:lnTo>
                    <a:pt x="3878326" y="52070"/>
                  </a:lnTo>
                  <a:lnTo>
                    <a:pt x="3850259" y="52070"/>
                  </a:lnTo>
                  <a:lnTo>
                    <a:pt x="2927350" y="8509"/>
                  </a:lnTo>
                  <a:lnTo>
                    <a:pt x="1979930" y="0"/>
                  </a:lnTo>
                  <a:lnTo>
                    <a:pt x="1022222" y="18034"/>
                  </a:lnTo>
                  <a:lnTo>
                    <a:pt x="120662" y="52070"/>
                  </a:lnTo>
                  <a:lnTo>
                    <a:pt x="99415" y="52070"/>
                  </a:lnTo>
                  <a:lnTo>
                    <a:pt x="54381" y="64388"/>
                  </a:lnTo>
                  <a:lnTo>
                    <a:pt x="21247" y="95630"/>
                  </a:lnTo>
                  <a:lnTo>
                    <a:pt x="850" y="141097"/>
                  </a:lnTo>
                  <a:lnTo>
                    <a:pt x="0" y="16751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238" y="963929"/>
              <a:ext cx="3202940" cy="2625090"/>
            </a:xfrm>
            <a:custGeom>
              <a:avLst/>
              <a:gdLst/>
              <a:ahLst/>
              <a:cxnLst/>
              <a:rect l="l" t="t" r="r" b="b"/>
              <a:pathLst>
                <a:path w="3202940" h="2625090">
                  <a:moveTo>
                    <a:pt x="1600454" y="0"/>
                  </a:moveTo>
                  <a:lnTo>
                    <a:pt x="827786" y="15112"/>
                  </a:lnTo>
                  <a:lnTo>
                    <a:pt x="96888" y="41656"/>
                  </a:lnTo>
                  <a:lnTo>
                    <a:pt x="61201" y="41656"/>
                  </a:lnTo>
                  <a:lnTo>
                    <a:pt x="46748" y="52070"/>
                  </a:lnTo>
                  <a:lnTo>
                    <a:pt x="28054" y="62484"/>
                  </a:lnTo>
                  <a:lnTo>
                    <a:pt x="17843" y="74803"/>
                  </a:lnTo>
                  <a:lnTo>
                    <a:pt x="6794" y="92710"/>
                  </a:lnTo>
                  <a:lnTo>
                    <a:pt x="850" y="109855"/>
                  </a:lnTo>
                  <a:lnTo>
                    <a:pt x="0" y="131572"/>
                  </a:lnTo>
                  <a:lnTo>
                    <a:pt x="0" y="2469642"/>
                  </a:lnTo>
                  <a:lnTo>
                    <a:pt x="13601" y="2523617"/>
                  </a:lnTo>
                  <a:lnTo>
                    <a:pt x="44196" y="2558669"/>
                  </a:lnTo>
                  <a:lnTo>
                    <a:pt x="755650" y="2609723"/>
                  </a:lnTo>
                  <a:lnTo>
                    <a:pt x="1600454" y="2624963"/>
                  </a:lnTo>
                  <a:lnTo>
                    <a:pt x="2388362" y="2609723"/>
                  </a:lnTo>
                  <a:lnTo>
                    <a:pt x="3119247" y="2567178"/>
                  </a:lnTo>
                  <a:lnTo>
                    <a:pt x="3166110" y="2554859"/>
                  </a:lnTo>
                  <a:lnTo>
                    <a:pt x="3194050" y="2523617"/>
                  </a:lnTo>
                  <a:lnTo>
                    <a:pt x="3202559" y="2492375"/>
                  </a:lnTo>
                  <a:lnTo>
                    <a:pt x="3202559" y="105029"/>
                  </a:lnTo>
                  <a:lnTo>
                    <a:pt x="3190748" y="81407"/>
                  </a:lnTo>
                  <a:lnTo>
                    <a:pt x="3176270" y="62484"/>
                  </a:lnTo>
                  <a:lnTo>
                    <a:pt x="3155823" y="48260"/>
                  </a:lnTo>
                  <a:lnTo>
                    <a:pt x="3135503" y="41656"/>
                  </a:lnTo>
                  <a:lnTo>
                    <a:pt x="3111627" y="41656"/>
                  </a:lnTo>
                  <a:lnTo>
                    <a:pt x="2367153" y="7620"/>
                  </a:lnTo>
                  <a:lnTo>
                    <a:pt x="1600454" y="0"/>
                  </a:lnTo>
                  <a:close/>
                </a:path>
              </a:pathLst>
            </a:custGeom>
            <a:solidFill>
              <a:srgbClr val="BE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238" y="963929"/>
              <a:ext cx="3202940" cy="2625090"/>
            </a:xfrm>
            <a:custGeom>
              <a:avLst/>
              <a:gdLst/>
              <a:ahLst/>
              <a:cxnLst/>
              <a:rect l="l" t="t" r="r" b="b"/>
              <a:pathLst>
                <a:path w="3202940" h="2625090">
                  <a:moveTo>
                    <a:pt x="0" y="131572"/>
                  </a:moveTo>
                  <a:lnTo>
                    <a:pt x="0" y="2469642"/>
                  </a:lnTo>
                  <a:lnTo>
                    <a:pt x="850" y="2488565"/>
                  </a:lnTo>
                  <a:lnTo>
                    <a:pt x="21247" y="2535936"/>
                  </a:lnTo>
                  <a:lnTo>
                    <a:pt x="57797" y="2563368"/>
                  </a:lnTo>
                  <a:lnTo>
                    <a:pt x="755650" y="2609723"/>
                  </a:lnTo>
                  <a:lnTo>
                    <a:pt x="1600454" y="2624963"/>
                  </a:lnTo>
                  <a:lnTo>
                    <a:pt x="2388362" y="2609723"/>
                  </a:lnTo>
                  <a:lnTo>
                    <a:pt x="3119247" y="2567178"/>
                  </a:lnTo>
                  <a:lnTo>
                    <a:pt x="3166110" y="2554859"/>
                  </a:lnTo>
                  <a:lnTo>
                    <a:pt x="3194050" y="2523617"/>
                  </a:lnTo>
                  <a:lnTo>
                    <a:pt x="3202559" y="2492375"/>
                  </a:lnTo>
                  <a:lnTo>
                    <a:pt x="3202559" y="2476246"/>
                  </a:lnTo>
                  <a:lnTo>
                    <a:pt x="3202559" y="2455418"/>
                  </a:lnTo>
                  <a:lnTo>
                    <a:pt x="3202559" y="131572"/>
                  </a:lnTo>
                  <a:lnTo>
                    <a:pt x="3202559" y="105029"/>
                  </a:lnTo>
                  <a:lnTo>
                    <a:pt x="3190748" y="81407"/>
                  </a:lnTo>
                  <a:lnTo>
                    <a:pt x="3176270" y="62484"/>
                  </a:lnTo>
                  <a:lnTo>
                    <a:pt x="3155823" y="48260"/>
                  </a:lnTo>
                  <a:lnTo>
                    <a:pt x="3135503" y="41656"/>
                  </a:lnTo>
                  <a:lnTo>
                    <a:pt x="3111627" y="41656"/>
                  </a:lnTo>
                  <a:lnTo>
                    <a:pt x="2367153" y="7620"/>
                  </a:lnTo>
                  <a:lnTo>
                    <a:pt x="1600454" y="0"/>
                  </a:lnTo>
                  <a:lnTo>
                    <a:pt x="827786" y="15112"/>
                  </a:lnTo>
                  <a:lnTo>
                    <a:pt x="96888" y="41656"/>
                  </a:lnTo>
                  <a:lnTo>
                    <a:pt x="80746" y="41656"/>
                  </a:lnTo>
                  <a:lnTo>
                    <a:pt x="61201" y="41656"/>
                  </a:lnTo>
                  <a:lnTo>
                    <a:pt x="46748" y="52070"/>
                  </a:lnTo>
                  <a:lnTo>
                    <a:pt x="28054" y="62484"/>
                  </a:lnTo>
                  <a:lnTo>
                    <a:pt x="17843" y="74803"/>
                  </a:lnTo>
                  <a:lnTo>
                    <a:pt x="6794" y="92710"/>
                  </a:lnTo>
                  <a:lnTo>
                    <a:pt x="850" y="109855"/>
                  </a:lnTo>
                  <a:lnTo>
                    <a:pt x="0" y="13157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954" y="2276093"/>
              <a:ext cx="3180080" cy="1313180"/>
            </a:xfrm>
            <a:custGeom>
              <a:avLst/>
              <a:gdLst/>
              <a:ahLst/>
              <a:cxnLst/>
              <a:rect l="l" t="t" r="r" b="b"/>
              <a:pathLst>
                <a:path w="3180079" h="1313179">
                  <a:moveTo>
                    <a:pt x="1586864" y="0"/>
                  </a:moveTo>
                  <a:lnTo>
                    <a:pt x="0" y="1211452"/>
                  </a:lnTo>
                  <a:lnTo>
                    <a:pt x="7645" y="1223771"/>
                  </a:lnTo>
                  <a:lnTo>
                    <a:pt x="19545" y="1236090"/>
                  </a:lnTo>
                  <a:lnTo>
                    <a:pt x="30594" y="1246504"/>
                  </a:lnTo>
                  <a:lnTo>
                    <a:pt x="55245" y="1255014"/>
                  </a:lnTo>
                  <a:lnTo>
                    <a:pt x="742823" y="1297558"/>
                  </a:lnTo>
                  <a:lnTo>
                    <a:pt x="1586864" y="1312798"/>
                  </a:lnTo>
                  <a:lnTo>
                    <a:pt x="2374010" y="1297558"/>
                  </a:lnTo>
                  <a:lnTo>
                    <a:pt x="3105785" y="1255014"/>
                  </a:lnTo>
                  <a:lnTo>
                    <a:pt x="3152521" y="1242694"/>
                  </a:lnTo>
                  <a:lnTo>
                    <a:pt x="3179698" y="1211452"/>
                  </a:lnTo>
                  <a:lnTo>
                    <a:pt x="1586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954" y="2276093"/>
              <a:ext cx="3180080" cy="1313180"/>
            </a:xfrm>
            <a:custGeom>
              <a:avLst/>
              <a:gdLst/>
              <a:ahLst/>
              <a:cxnLst/>
              <a:rect l="l" t="t" r="r" b="b"/>
              <a:pathLst>
                <a:path w="3180079" h="1313179">
                  <a:moveTo>
                    <a:pt x="0" y="1211452"/>
                  </a:moveTo>
                  <a:lnTo>
                    <a:pt x="30594" y="1246504"/>
                  </a:lnTo>
                  <a:lnTo>
                    <a:pt x="742823" y="1297558"/>
                  </a:lnTo>
                  <a:lnTo>
                    <a:pt x="1586864" y="1312798"/>
                  </a:lnTo>
                  <a:lnTo>
                    <a:pt x="2374010" y="1297558"/>
                  </a:lnTo>
                  <a:lnTo>
                    <a:pt x="3105785" y="1255014"/>
                  </a:lnTo>
                  <a:lnTo>
                    <a:pt x="3152521" y="1242694"/>
                  </a:lnTo>
                  <a:lnTo>
                    <a:pt x="3179698" y="1211452"/>
                  </a:lnTo>
                  <a:lnTo>
                    <a:pt x="1586864" y="0"/>
                  </a:lnTo>
                  <a:lnTo>
                    <a:pt x="0" y="121145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001" y="963929"/>
              <a:ext cx="3157220" cy="1313180"/>
            </a:xfrm>
            <a:custGeom>
              <a:avLst/>
              <a:gdLst/>
              <a:ahLst/>
              <a:cxnLst/>
              <a:rect l="l" t="t" r="r" b="b"/>
              <a:pathLst>
                <a:path w="3157220" h="1313180">
                  <a:moveTo>
                    <a:pt x="1583563" y="0"/>
                  </a:moveTo>
                  <a:lnTo>
                    <a:pt x="809244" y="15112"/>
                  </a:lnTo>
                  <a:lnTo>
                    <a:pt x="80746" y="40767"/>
                  </a:lnTo>
                  <a:lnTo>
                    <a:pt x="62052" y="40767"/>
                  </a:lnTo>
                  <a:lnTo>
                    <a:pt x="43345" y="41656"/>
                  </a:lnTo>
                  <a:lnTo>
                    <a:pt x="27203" y="49275"/>
                  </a:lnTo>
                  <a:lnTo>
                    <a:pt x="10198" y="60579"/>
                  </a:lnTo>
                  <a:lnTo>
                    <a:pt x="0" y="73914"/>
                  </a:lnTo>
                  <a:lnTo>
                    <a:pt x="1583563" y="1312799"/>
                  </a:lnTo>
                  <a:lnTo>
                    <a:pt x="3156839" y="60579"/>
                  </a:lnTo>
                  <a:lnTo>
                    <a:pt x="3137281" y="45466"/>
                  </a:lnTo>
                  <a:lnTo>
                    <a:pt x="3118612" y="40767"/>
                  </a:lnTo>
                  <a:lnTo>
                    <a:pt x="3094863" y="40767"/>
                  </a:lnTo>
                  <a:lnTo>
                    <a:pt x="2350262" y="7620"/>
                  </a:lnTo>
                  <a:lnTo>
                    <a:pt x="1583563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8001" y="963929"/>
              <a:ext cx="3157220" cy="1313180"/>
            </a:xfrm>
            <a:custGeom>
              <a:avLst/>
              <a:gdLst/>
              <a:ahLst/>
              <a:cxnLst/>
              <a:rect l="l" t="t" r="r" b="b"/>
              <a:pathLst>
                <a:path w="3157220" h="1313180">
                  <a:moveTo>
                    <a:pt x="1583563" y="1312799"/>
                  </a:moveTo>
                  <a:lnTo>
                    <a:pt x="3156839" y="60579"/>
                  </a:lnTo>
                  <a:lnTo>
                    <a:pt x="3137281" y="45466"/>
                  </a:lnTo>
                  <a:lnTo>
                    <a:pt x="3118612" y="40767"/>
                  </a:lnTo>
                  <a:lnTo>
                    <a:pt x="3094863" y="40767"/>
                  </a:lnTo>
                  <a:lnTo>
                    <a:pt x="2350262" y="7620"/>
                  </a:lnTo>
                  <a:lnTo>
                    <a:pt x="1583563" y="0"/>
                  </a:lnTo>
                  <a:lnTo>
                    <a:pt x="809244" y="15112"/>
                  </a:lnTo>
                  <a:lnTo>
                    <a:pt x="80746" y="40767"/>
                  </a:lnTo>
                  <a:lnTo>
                    <a:pt x="62052" y="40767"/>
                  </a:lnTo>
                  <a:lnTo>
                    <a:pt x="43345" y="41656"/>
                  </a:lnTo>
                  <a:lnTo>
                    <a:pt x="27203" y="49275"/>
                  </a:lnTo>
                  <a:lnTo>
                    <a:pt x="10198" y="60579"/>
                  </a:lnTo>
                  <a:lnTo>
                    <a:pt x="0" y="73914"/>
                  </a:lnTo>
                  <a:lnTo>
                    <a:pt x="1583563" y="131279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4869" y="1049273"/>
              <a:ext cx="2995295" cy="2453005"/>
            </a:xfrm>
            <a:custGeom>
              <a:avLst/>
              <a:gdLst/>
              <a:ahLst/>
              <a:cxnLst/>
              <a:rect l="l" t="t" r="r" b="b"/>
              <a:pathLst>
                <a:path w="2995295" h="2453004">
                  <a:moveTo>
                    <a:pt x="1496822" y="0"/>
                  </a:moveTo>
                  <a:lnTo>
                    <a:pt x="772668" y="12318"/>
                  </a:lnTo>
                  <a:lnTo>
                    <a:pt x="90944" y="37846"/>
                  </a:lnTo>
                  <a:lnTo>
                    <a:pt x="73952" y="37846"/>
                  </a:lnTo>
                  <a:lnTo>
                    <a:pt x="56095" y="39750"/>
                  </a:lnTo>
                  <a:lnTo>
                    <a:pt x="43345" y="46354"/>
                  </a:lnTo>
                  <a:lnTo>
                    <a:pt x="24650" y="56768"/>
                  </a:lnTo>
                  <a:lnTo>
                    <a:pt x="17005" y="69087"/>
                  </a:lnTo>
                  <a:lnTo>
                    <a:pt x="6794" y="83312"/>
                  </a:lnTo>
                  <a:lnTo>
                    <a:pt x="850" y="102235"/>
                  </a:lnTo>
                  <a:lnTo>
                    <a:pt x="0" y="123062"/>
                  </a:lnTo>
                  <a:lnTo>
                    <a:pt x="0" y="2328672"/>
                  </a:lnTo>
                  <a:lnTo>
                    <a:pt x="19545" y="2372233"/>
                  </a:lnTo>
                  <a:lnTo>
                    <a:pt x="52705" y="2398776"/>
                  </a:lnTo>
                  <a:lnTo>
                    <a:pt x="707136" y="2440431"/>
                  </a:lnTo>
                  <a:lnTo>
                    <a:pt x="1496822" y="2452751"/>
                  </a:lnTo>
                  <a:lnTo>
                    <a:pt x="2233803" y="2440431"/>
                  </a:lnTo>
                  <a:lnTo>
                    <a:pt x="2917190" y="2402459"/>
                  </a:lnTo>
                  <a:lnTo>
                    <a:pt x="2962147" y="2388362"/>
                  </a:lnTo>
                  <a:lnTo>
                    <a:pt x="2986785" y="2359025"/>
                  </a:lnTo>
                  <a:lnTo>
                    <a:pt x="2995295" y="2332481"/>
                  </a:lnTo>
                  <a:lnTo>
                    <a:pt x="2995295" y="97536"/>
                  </a:lnTo>
                  <a:lnTo>
                    <a:pt x="2983484" y="74802"/>
                  </a:lnTo>
                  <a:lnTo>
                    <a:pt x="2969895" y="56768"/>
                  </a:lnTo>
                  <a:lnTo>
                    <a:pt x="2951988" y="43561"/>
                  </a:lnTo>
                  <a:lnTo>
                    <a:pt x="2932430" y="37846"/>
                  </a:lnTo>
                  <a:lnTo>
                    <a:pt x="2910332" y="37846"/>
                  </a:lnTo>
                  <a:lnTo>
                    <a:pt x="2214245" y="7620"/>
                  </a:lnTo>
                  <a:lnTo>
                    <a:pt x="1496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1049273"/>
              <a:ext cx="2995295" cy="2453005"/>
            </a:xfrm>
            <a:custGeom>
              <a:avLst/>
              <a:gdLst/>
              <a:ahLst/>
              <a:cxnLst/>
              <a:rect l="l" t="t" r="r" b="b"/>
              <a:pathLst>
                <a:path w="2995295" h="2453004">
                  <a:moveTo>
                    <a:pt x="0" y="123062"/>
                  </a:moveTo>
                  <a:lnTo>
                    <a:pt x="0" y="2309749"/>
                  </a:lnTo>
                  <a:lnTo>
                    <a:pt x="0" y="2328672"/>
                  </a:lnTo>
                  <a:lnTo>
                    <a:pt x="4254" y="2344801"/>
                  </a:lnTo>
                  <a:lnTo>
                    <a:pt x="29743" y="2384552"/>
                  </a:lnTo>
                  <a:lnTo>
                    <a:pt x="63754" y="2402459"/>
                  </a:lnTo>
                  <a:lnTo>
                    <a:pt x="707136" y="2440431"/>
                  </a:lnTo>
                  <a:lnTo>
                    <a:pt x="1496822" y="2452751"/>
                  </a:lnTo>
                  <a:lnTo>
                    <a:pt x="2233803" y="2440431"/>
                  </a:lnTo>
                  <a:lnTo>
                    <a:pt x="2917190" y="2402459"/>
                  </a:lnTo>
                  <a:lnTo>
                    <a:pt x="2962147" y="2388362"/>
                  </a:lnTo>
                  <a:lnTo>
                    <a:pt x="2986785" y="2359025"/>
                  </a:lnTo>
                  <a:lnTo>
                    <a:pt x="2995295" y="2332481"/>
                  </a:lnTo>
                  <a:lnTo>
                    <a:pt x="2995295" y="2316353"/>
                  </a:lnTo>
                  <a:lnTo>
                    <a:pt x="2995295" y="2295525"/>
                  </a:lnTo>
                  <a:lnTo>
                    <a:pt x="2995295" y="123062"/>
                  </a:lnTo>
                  <a:lnTo>
                    <a:pt x="2995295" y="97536"/>
                  </a:lnTo>
                  <a:lnTo>
                    <a:pt x="2983484" y="74802"/>
                  </a:lnTo>
                  <a:lnTo>
                    <a:pt x="2969895" y="56768"/>
                  </a:lnTo>
                  <a:lnTo>
                    <a:pt x="2951988" y="43561"/>
                  </a:lnTo>
                  <a:lnTo>
                    <a:pt x="2932430" y="37846"/>
                  </a:lnTo>
                  <a:lnTo>
                    <a:pt x="2910332" y="37846"/>
                  </a:lnTo>
                  <a:lnTo>
                    <a:pt x="2214245" y="7620"/>
                  </a:lnTo>
                  <a:lnTo>
                    <a:pt x="1496822" y="0"/>
                  </a:lnTo>
                  <a:lnTo>
                    <a:pt x="772668" y="12318"/>
                  </a:lnTo>
                  <a:lnTo>
                    <a:pt x="90944" y="37846"/>
                  </a:lnTo>
                  <a:lnTo>
                    <a:pt x="73952" y="37846"/>
                  </a:lnTo>
                  <a:lnTo>
                    <a:pt x="56095" y="39750"/>
                  </a:lnTo>
                  <a:lnTo>
                    <a:pt x="43345" y="46354"/>
                  </a:lnTo>
                  <a:lnTo>
                    <a:pt x="24650" y="56768"/>
                  </a:lnTo>
                  <a:lnTo>
                    <a:pt x="17005" y="69087"/>
                  </a:lnTo>
                  <a:lnTo>
                    <a:pt x="6794" y="83312"/>
                  </a:lnTo>
                  <a:lnTo>
                    <a:pt x="850" y="102235"/>
                  </a:lnTo>
                  <a:lnTo>
                    <a:pt x="0" y="12306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2934" y="3713226"/>
              <a:ext cx="135255" cy="57150"/>
            </a:xfrm>
            <a:custGeom>
              <a:avLst/>
              <a:gdLst/>
              <a:ahLst/>
              <a:cxnLst/>
              <a:rect l="l" t="t" r="r" b="b"/>
              <a:pathLst>
                <a:path w="135254" h="57150">
                  <a:moveTo>
                    <a:pt x="134746" y="0"/>
                  </a:moveTo>
                  <a:lnTo>
                    <a:pt x="0" y="0"/>
                  </a:lnTo>
                  <a:lnTo>
                    <a:pt x="0" y="57023"/>
                  </a:lnTo>
                  <a:lnTo>
                    <a:pt x="134746" y="57023"/>
                  </a:lnTo>
                  <a:lnTo>
                    <a:pt x="13474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62934" y="3713226"/>
              <a:ext cx="135255" cy="57150"/>
            </a:xfrm>
            <a:custGeom>
              <a:avLst/>
              <a:gdLst/>
              <a:ahLst/>
              <a:cxnLst/>
              <a:rect l="l" t="t" r="r" b="b"/>
              <a:pathLst>
                <a:path w="135254" h="57150">
                  <a:moveTo>
                    <a:pt x="0" y="0"/>
                  </a:moveTo>
                  <a:lnTo>
                    <a:pt x="134746" y="0"/>
                  </a:lnTo>
                  <a:lnTo>
                    <a:pt x="134746" y="57023"/>
                  </a:lnTo>
                  <a:lnTo>
                    <a:pt x="0" y="57023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77290" y="1185418"/>
            <a:ext cx="782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Ing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2045" y="1490218"/>
            <a:ext cx="1501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  <a:tab pos="1488440" algn="l"/>
              </a:tabLst>
            </a:pPr>
            <a:r>
              <a:rPr sz="2000" dirty="0">
                <a:latin typeface="Calibri"/>
                <a:cs typeface="Calibri"/>
              </a:rPr>
              <a:t>año:	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2045" y="2099818"/>
            <a:ext cx="1501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  <a:tab pos="1488440" algn="l"/>
              </a:tabLst>
            </a:pPr>
            <a:r>
              <a:rPr sz="2000" spc="-5" dirty="0">
                <a:latin typeface="Calibri"/>
                <a:cs typeface="Calibri"/>
              </a:rPr>
              <a:t>mes:	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2045" y="2709799"/>
            <a:ext cx="407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día: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6445" y="2709799"/>
            <a:ext cx="587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404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64544" y="673544"/>
            <a:ext cx="4064000" cy="3302000"/>
            <a:chOff x="4864544" y="673544"/>
            <a:chExt cx="4064000" cy="3302000"/>
          </a:xfrm>
        </p:grpSpPr>
        <p:sp>
          <p:nvSpPr>
            <p:cNvPr id="22" name="object 22"/>
            <p:cNvSpPr/>
            <p:nvPr/>
          </p:nvSpPr>
          <p:spPr>
            <a:xfrm>
              <a:off x="4877562" y="686561"/>
              <a:ext cx="4037965" cy="3275965"/>
            </a:xfrm>
            <a:custGeom>
              <a:avLst/>
              <a:gdLst/>
              <a:ahLst/>
              <a:cxnLst/>
              <a:rect l="l" t="t" r="r" b="b"/>
              <a:pathLst>
                <a:path w="4037965" h="3275965">
                  <a:moveTo>
                    <a:pt x="2018030" y="0"/>
                  </a:moveTo>
                  <a:lnTo>
                    <a:pt x="1041908" y="17525"/>
                  </a:lnTo>
                  <a:lnTo>
                    <a:pt x="122936" y="50926"/>
                  </a:lnTo>
                  <a:lnTo>
                    <a:pt x="101346" y="50926"/>
                  </a:lnTo>
                  <a:lnTo>
                    <a:pt x="55372" y="62864"/>
                  </a:lnTo>
                  <a:lnTo>
                    <a:pt x="21589" y="93472"/>
                  </a:lnTo>
                  <a:lnTo>
                    <a:pt x="888" y="137795"/>
                  </a:lnTo>
                  <a:lnTo>
                    <a:pt x="0" y="163702"/>
                  </a:lnTo>
                  <a:lnTo>
                    <a:pt x="0" y="3106420"/>
                  </a:lnTo>
                  <a:lnTo>
                    <a:pt x="17272" y="3149854"/>
                  </a:lnTo>
                  <a:lnTo>
                    <a:pt x="40766" y="3183128"/>
                  </a:lnTo>
                  <a:lnTo>
                    <a:pt x="87502" y="3204464"/>
                  </a:lnTo>
                  <a:lnTo>
                    <a:pt x="950087" y="3258057"/>
                  </a:lnTo>
                  <a:lnTo>
                    <a:pt x="2018030" y="3275711"/>
                  </a:lnTo>
                  <a:lnTo>
                    <a:pt x="3010535" y="3258057"/>
                  </a:lnTo>
                  <a:lnTo>
                    <a:pt x="3932936" y="3204464"/>
                  </a:lnTo>
                  <a:lnTo>
                    <a:pt x="3991864" y="3188716"/>
                  </a:lnTo>
                  <a:lnTo>
                    <a:pt x="4027296" y="3149854"/>
                  </a:lnTo>
                  <a:lnTo>
                    <a:pt x="4037711" y="3111881"/>
                  </a:lnTo>
                  <a:lnTo>
                    <a:pt x="4037711" y="131317"/>
                  </a:lnTo>
                  <a:lnTo>
                    <a:pt x="4022090" y="99949"/>
                  </a:lnTo>
                  <a:lnTo>
                    <a:pt x="4003929" y="76835"/>
                  </a:lnTo>
                  <a:lnTo>
                    <a:pt x="3978020" y="57403"/>
                  </a:lnTo>
                  <a:lnTo>
                    <a:pt x="3952874" y="50926"/>
                  </a:lnTo>
                  <a:lnTo>
                    <a:pt x="3924299" y="50926"/>
                  </a:lnTo>
                  <a:lnTo>
                    <a:pt x="2983738" y="8382"/>
                  </a:lnTo>
                  <a:lnTo>
                    <a:pt x="2018030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77562" y="686561"/>
              <a:ext cx="4037965" cy="3275965"/>
            </a:xfrm>
            <a:custGeom>
              <a:avLst/>
              <a:gdLst/>
              <a:ahLst/>
              <a:cxnLst/>
              <a:rect l="l" t="t" r="r" b="b"/>
              <a:pathLst>
                <a:path w="4037965" h="3275965">
                  <a:moveTo>
                    <a:pt x="0" y="163702"/>
                  </a:moveTo>
                  <a:lnTo>
                    <a:pt x="0" y="3083306"/>
                  </a:lnTo>
                  <a:lnTo>
                    <a:pt x="0" y="3106420"/>
                  </a:lnTo>
                  <a:lnTo>
                    <a:pt x="6985" y="3130423"/>
                  </a:lnTo>
                  <a:lnTo>
                    <a:pt x="26797" y="3166491"/>
                  </a:lnTo>
                  <a:lnTo>
                    <a:pt x="55372" y="3192399"/>
                  </a:lnTo>
                  <a:lnTo>
                    <a:pt x="950087" y="3258057"/>
                  </a:lnTo>
                  <a:lnTo>
                    <a:pt x="2018030" y="3275711"/>
                  </a:lnTo>
                  <a:lnTo>
                    <a:pt x="3010535" y="3258057"/>
                  </a:lnTo>
                  <a:lnTo>
                    <a:pt x="3932936" y="3204464"/>
                  </a:lnTo>
                  <a:lnTo>
                    <a:pt x="3991864" y="3188716"/>
                  </a:lnTo>
                  <a:lnTo>
                    <a:pt x="4027296" y="3149854"/>
                  </a:lnTo>
                  <a:lnTo>
                    <a:pt x="4037711" y="3111881"/>
                  </a:lnTo>
                  <a:lnTo>
                    <a:pt x="4037711" y="3090672"/>
                  </a:lnTo>
                  <a:lnTo>
                    <a:pt x="4037711" y="3065653"/>
                  </a:lnTo>
                  <a:lnTo>
                    <a:pt x="4037711" y="163702"/>
                  </a:lnTo>
                  <a:lnTo>
                    <a:pt x="4037711" y="131317"/>
                  </a:lnTo>
                  <a:lnTo>
                    <a:pt x="4022090" y="99949"/>
                  </a:lnTo>
                  <a:lnTo>
                    <a:pt x="4003929" y="76835"/>
                  </a:lnTo>
                  <a:lnTo>
                    <a:pt x="3978020" y="57403"/>
                  </a:lnTo>
                  <a:lnTo>
                    <a:pt x="3952874" y="50926"/>
                  </a:lnTo>
                  <a:lnTo>
                    <a:pt x="3924299" y="50926"/>
                  </a:lnTo>
                  <a:lnTo>
                    <a:pt x="2983738" y="8382"/>
                  </a:lnTo>
                  <a:lnTo>
                    <a:pt x="2018030" y="0"/>
                  </a:lnTo>
                  <a:lnTo>
                    <a:pt x="1041908" y="17525"/>
                  </a:lnTo>
                  <a:lnTo>
                    <a:pt x="122936" y="50926"/>
                  </a:lnTo>
                  <a:lnTo>
                    <a:pt x="101346" y="50926"/>
                  </a:lnTo>
                  <a:lnTo>
                    <a:pt x="55372" y="62864"/>
                  </a:lnTo>
                  <a:lnTo>
                    <a:pt x="21589" y="93472"/>
                  </a:lnTo>
                  <a:lnTo>
                    <a:pt x="888" y="137795"/>
                  </a:lnTo>
                  <a:lnTo>
                    <a:pt x="0" y="16370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64658" y="1032509"/>
              <a:ext cx="3263900" cy="2566035"/>
            </a:xfrm>
            <a:custGeom>
              <a:avLst/>
              <a:gdLst/>
              <a:ahLst/>
              <a:cxnLst/>
              <a:rect l="l" t="t" r="r" b="b"/>
              <a:pathLst>
                <a:path w="3263900" h="2566035">
                  <a:moveTo>
                    <a:pt x="1630934" y="0"/>
                  </a:moveTo>
                  <a:lnTo>
                    <a:pt x="843661" y="14859"/>
                  </a:lnTo>
                  <a:lnTo>
                    <a:pt x="98678" y="40766"/>
                  </a:lnTo>
                  <a:lnTo>
                    <a:pt x="62356" y="40766"/>
                  </a:lnTo>
                  <a:lnTo>
                    <a:pt x="47625" y="50926"/>
                  </a:lnTo>
                  <a:lnTo>
                    <a:pt x="28575" y="61087"/>
                  </a:lnTo>
                  <a:lnTo>
                    <a:pt x="18161" y="73025"/>
                  </a:lnTo>
                  <a:lnTo>
                    <a:pt x="6984" y="90677"/>
                  </a:lnTo>
                  <a:lnTo>
                    <a:pt x="888" y="107314"/>
                  </a:lnTo>
                  <a:lnTo>
                    <a:pt x="0" y="128650"/>
                  </a:lnTo>
                  <a:lnTo>
                    <a:pt x="0" y="2413762"/>
                  </a:lnTo>
                  <a:lnTo>
                    <a:pt x="13842" y="2466466"/>
                  </a:lnTo>
                  <a:lnTo>
                    <a:pt x="45084" y="2500756"/>
                  </a:lnTo>
                  <a:lnTo>
                    <a:pt x="770001" y="2550667"/>
                  </a:lnTo>
                  <a:lnTo>
                    <a:pt x="1630934" y="2565527"/>
                  </a:lnTo>
                  <a:lnTo>
                    <a:pt x="2433827" y="2550667"/>
                  </a:lnTo>
                  <a:lnTo>
                    <a:pt x="3178683" y="2509012"/>
                  </a:lnTo>
                  <a:lnTo>
                    <a:pt x="3226308" y="2497074"/>
                  </a:lnTo>
                  <a:lnTo>
                    <a:pt x="3254883" y="2466466"/>
                  </a:lnTo>
                  <a:lnTo>
                    <a:pt x="3263518" y="2435987"/>
                  </a:lnTo>
                  <a:lnTo>
                    <a:pt x="3263518" y="102742"/>
                  </a:lnTo>
                  <a:lnTo>
                    <a:pt x="3251453" y="79501"/>
                  </a:lnTo>
                  <a:lnTo>
                    <a:pt x="3236721" y="61087"/>
                  </a:lnTo>
                  <a:lnTo>
                    <a:pt x="3215893" y="47243"/>
                  </a:lnTo>
                  <a:lnTo>
                    <a:pt x="3195066" y="40766"/>
                  </a:lnTo>
                  <a:lnTo>
                    <a:pt x="3170809" y="40766"/>
                  </a:lnTo>
                  <a:lnTo>
                    <a:pt x="2412111" y="7365"/>
                  </a:lnTo>
                  <a:lnTo>
                    <a:pt x="1630934" y="0"/>
                  </a:lnTo>
                  <a:close/>
                </a:path>
              </a:pathLst>
            </a:custGeom>
            <a:solidFill>
              <a:srgbClr val="BE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64658" y="1032509"/>
              <a:ext cx="3263900" cy="2566035"/>
            </a:xfrm>
            <a:custGeom>
              <a:avLst/>
              <a:gdLst/>
              <a:ahLst/>
              <a:cxnLst/>
              <a:rect l="l" t="t" r="r" b="b"/>
              <a:pathLst>
                <a:path w="3263900" h="2566035">
                  <a:moveTo>
                    <a:pt x="0" y="128650"/>
                  </a:moveTo>
                  <a:lnTo>
                    <a:pt x="0" y="2413762"/>
                  </a:lnTo>
                  <a:lnTo>
                    <a:pt x="888" y="2432304"/>
                  </a:lnTo>
                  <a:lnTo>
                    <a:pt x="21589" y="2478531"/>
                  </a:lnTo>
                  <a:lnTo>
                    <a:pt x="58927" y="2505329"/>
                  </a:lnTo>
                  <a:lnTo>
                    <a:pt x="770001" y="2550667"/>
                  </a:lnTo>
                  <a:lnTo>
                    <a:pt x="1630934" y="2565527"/>
                  </a:lnTo>
                  <a:lnTo>
                    <a:pt x="2433827" y="2550667"/>
                  </a:lnTo>
                  <a:lnTo>
                    <a:pt x="3178683" y="2509012"/>
                  </a:lnTo>
                  <a:lnTo>
                    <a:pt x="3226308" y="2497074"/>
                  </a:lnTo>
                  <a:lnTo>
                    <a:pt x="3254883" y="2466466"/>
                  </a:lnTo>
                  <a:lnTo>
                    <a:pt x="3263518" y="2435987"/>
                  </a:lnTo>
                  <a:lnTo>
                    <a:pt x="3263518" y="2420239"/>
                  </a:lnTo>
                  <a:lnTo>
                    <a:pt x="3263518" y="2399918"/>
                  </a:lnTo>
                  <a:lnTo>
                    <a:pt x="3263518" y="128650"/>
                  </a:lnTo>
                  <a:lnTo>
                    <a:pt x="3263518" y="102742"/>
                  </a:lnTo>
                  <a:lnTo>
                    <a:pt x="3251453" y="79501"/>
                  </a:lnTo>
                  <a:lnTo>
                    <a:pt x="3236721" y="61087"/>
                  </a:lnTo>
                  <a:lnTo>
                    <a:pt x="3215893" y="47243"/>
                  </a:lnTo>
                  <a:lnTo>
                    <a:pt x="3195066" y="40766"/>
                  </a:lnTo>
                  <a:lnTo>
                    <a:pt x="3170809" y="40766"/>
                  </a:lnTo>
                  <a:lnTo>
                    <a:pt x="2412111" y="7365"/>
                  </a:lnTo>
                  <a:lnTo>
                    <a:pt x="1630934" y="0"/>
                  </a:lnTo>
                  <a:lnTo>
                    <a:pt x="843661" y="14859"/>
                  </a:lnTo>
                  <a:lnTo>
                    <a:pt x="98678" y="40766"/>
                  </a:lnTo>
                  <a:lnTo>
                    <a:pt x="82295" y="40766"/>
                  </a:lnTo>
                  <a:lnTo>
                    <a:pt x="62356" y="40766"/>
                  </a:lnTo>
                  <a:lnTo>
                    <a:pt x="47625" y="50926"/>
                  </a:lnTo>
                  <a:lnTo>
                    <a:pt x="28575" y="61087"/>
                  </a:lnTo>
                  <a:lnTo>
                    <a:pt x="18161" y="73025"/>
                  </a:lnTo>
                  <a:lnTo>
                    <a:pt x="6984" y="90677"/>
                  </a:lnTo>
                  <a:lnTo>
                    <a:pt x="888" y="107314"/>
                  </a:lnTo>
                  <a:lnTo>
                    <a:pt x="0" y="12865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8374" y="2314193"/>
              <a:ext cx="3241040" cy="1283970"/>
            </a:xfrm>
            <a:custGeom>
              <a:avLst/>
              <a:gdLst/>
              <a:ahLst/>
              <a:cxnLst/>
              <a:rect l="l" t="t" r="r" b="b"/>
              <a:pathLst>
                <a:path w="3241040" h="1283970">
                  <a:moveTo>
                    <a:pt x="1617345" y="0"/>
                  </a:moveTo>
                  <a:lnTo>
                    <a:pt x="0" y="1184782"/>
                  </a:lnTo>
                  <a:lnTo>
                    <a:pt x="7747" y="1196847"/>
                  </a:lnTo>
                  <a:lnTo>
                    <a:pt x="19938" y="1208785"/>
                  </a:lnTo>
                  <a:lnTo>
                    <a:pt x="31241" y="1219072"/>
                  </a:lnTo>
                  <a:lnTo>
                    <a:pt x="56261" y="1227327"/>
                  </a:lnTo>
                  <a:lnTo>
                    <a:pt x="757174" y="1268983"/>
                  </a:lnTo>
                  <a:lnTo>
                    <a:pt x="1617345" y="1283842"/>
                  </a:lnTo>
                  <a:lnTo>
                    <a:pt x="2419477" y="1268983"/>
                  </a:lnTo>
                  <a:lnTo>
                    <a:pt x="3165348" y="1227327"/>
                  </a:lnTo>
                  <a:lnTo>
                    <a:pt x="3212973" y="1215263"/>
                  </a:lnTo>
                  <a:lnTo>
                    <a:pt x="3240658" y="1184782"/>
                  </a:lnTo>
                  <a:lnTo>
                    <a:pt x="161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78374" y="2314193"/>
              <a:ext cx="3241040" cy="1283970"/>
            </a:xfrm>
            <a:custGeom>
              <a:avLst/>
              <a:gdLst/>
              <a:ahLst/>
              <a:cxnLst/>
              <a:rect l="l" t="t" r="r" b="b"/>
              <a:pathLst>
                <a:path w="3241040" h="1283970">
                  <a:moveTo>
                    <a:pt x="0" y="1184782"/>
                  </a:moveTo>
                  <a:lnTo>
                    <a:pt x="31241" y="1219072"/>
                  </a:lnTo>
                  <a:lnTo>
                    <a:pt x="757174" y="1268983"/>
                  </a:lnTo>
                  <a:lnTo>
                    <a:pt x="1617345" y="1283842"/>
                  </a:lnTo>
                  <a:lnTo>
                    <a:pt x="2419477" y="1268983"/>
                  </a:lnTo>
                  <a:lnTo>
                    <a:pt x="3165348" y="1227327"/>
                  </a:lnTo>
                  <a:lnTo>
                    <a:pt x="3212973" y="1215263"/>
                  </a:lnTo>
                  <a:lnTo>
                    <a:pt x="3240658" y="1184782"/>
                  </a:lnTo>
                  <a:lnTo>
                    <a:pt x="1617345" y="0"/>
                  </a:lnTo>
                  <a:lnTo>
                    <a:pt x="0" y="118478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81422" y="1032509"/>
              <a:ext cx="3218180" cy="1282700"/>
            </a:xfrm>
            <a:custGeom>
              <a:avLst/>
              <a:gdLst/>
              <a:ahLst/>
              <a:cxnLst/>
              <a:rect l="l" t="t" r="r" b="b"/>
              <a:pathLst>
                <a:path w="3218179" h="1282700">
                  <a:moveTo>
                    <a:pt x="1614170" y="0"/>
                  </a:moveTo>
                  <a:lnTo>
                    <a:pt x="824864" y="14859"/>
                  </a:lnTo>
                  <a:lnTo>
                    <a:pt x="82295" y="39750"/>
                  </a:lnTo>
                  <a:lnTo>
                    <a:pt x="63245" y="39750"/>
                  </a:lnTo>
                  <a:lnTo>
                    <a:pt x="44195" y="40766"/>
                  </a:lnTo>
                  <a:lnTo>
                    <a:pt x="27686" y="48132"/>
                  </a:lnTo>
                  <a:lnTo>
                    <a:pt x="10413" y="59181"/>
                  </a:lnTo>
                  <a:lnTo>
                    <a:pt x="0" y="72136"/>
                  </a:lnTo>
                  <a:lnTo>
                    <a:pt x="1614170" y="1282318"/>
                  </a:lnTo>
                  <a:lnTo>
                    <a:pt x="3217799" y="59181"/>
                  </a:lnTo>
                  <a:lnTo>
                    <a:pt x="3197859" y="44450"/>
                  </a:lnTo>
                  <a:lnTo>
                    <a:pt x="3178809" y="39750"/>
                  </a:lnTo>
                  <a:lnTo>
                    <a:pt x="3154553" y="39750"/>
                  </a:lnTo>
                  <a:lnTo>
                    <a:pt x="2395601" y="7365"/>
                  </a:lnTo>
                  <a:lnTo>
                    <a:pt x="1614170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81422" y="1032509"/>
              <a:ext cx="3218180" cy="1282700"/>
            </a:xfrm>
            <a:custGeom>
              <a:avLst/>
              <a:gdLst/>
              <a:ahLst/>
              <a:cxnLst/>
              <a:rect l="l" t="t" r="r" b="b"/>
              <a:pathLst>
                <a:path w="3218179" h="1282700">
                  <a:moveTo>
                    <a:pt x="1614170" y="1282318"/>
                  </a:moveTo>
                  <a:lnTo>
                    <a:pt x="3217799" y="59181"/>
                  </a:lnTo>
                  <a:lnTo>
                    <a:pt x="3197859" y="44450"/>
                  </a:lnTo>
                  <a:lnTo>
                    <a:pt x="3178809" y="39750"/>
                  </a:lnTo>
                  <a:lnTo>
                    <a:pt x="3154553" y="39750"/>
                  </a:lnTo>
                  <a:lnTo>
                    <a:pt x="2395601" y="7365"/>
                  </a:lnTo>
                  <a:lnTo>
                    <a:pt x="1614170" y="0"/>
                  </a:lnTo>
                  <a:lnTo>
                    <a:pt x="824864" y="14859"/>
                  </a:lnTo>
                  <a:lnTo>
                    <a:pt x="82295" y="39750"/>
                  </a:lnTo>
                  <a:lnTo>
                    <a:pt x="63245" y="39750"/>
                  </a:lnTo>
                  <a:lnTo>
                    <a:pt x="44195" y="40766"/>
                  </a:lnTo>
                  <a:lnTo>
                    <a:pt x="27686" y="48132"/>
                  </a:lnTo>
                  <a:lnTo>
                    <a:pt x="10413" y="59181"/>
                  </a:lnTo>
                  <a:lnTo>
                    <a:pt x="0" y="72136"/>
                  </a:lnTo>
                  <a:lnTo>
                    <a:pt x="1614170" y="128231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69814" y="1116330"/>
              <a:ext cx="3053715" cy="2396490"/>
            </a:xfrm>
            <a:custGeom>
              <a:avLst/>
              <a:gdLst/>
              <a:ahLst/>
              <a:cxnLst/>
              <a:rect l="l" t="t" r="r" b="b"/>
              <a:pathLst>
                <a:path w="3053715" h="2396490">
                  <a:moveTo>
                    <a:pt x="1525778" y="0"/>
                  </a:moveTo>
                  <a:lnTo>
                    <a:pt x="787526" y="12065"/>
                  </a:lnTo>
                  <a:lnTo>
                    <a:pt x="92710" y="36957"/>
                  </a:lnTo>
                  <a:lnTo>
                    <a:pt x="75437" y="36957"/>
                  </a:lnTo>
                  <a:lnTo>
                    <a:pt x="57150" y="38862"/>
                  </a:lnTo>
                  <a:lnTo>
                    <a:pt x="44196" y="45339"/>
                  </a:lnTo>
                  <a:lnTo>
                    <a:pt x="25146" y="55499"/>
                  </a:lnTo>
                  <a:lnTo>
                    <a:pt x="17272" y="67564"/>
                  </a:lnTo>
                  <a:lnTo>
                    <a:pt x="6985" y="81407"/>
                  </a:lnTo>
                  <a:lnTo>
                    <a:pt x="888" y="99822"/>
                  </a:lnTo>
                  <a:lnTo>
                    <a:pt x="0" y="120269"/>
                  </a:lnTo>
                  <a:lnTo>
                    <a:pt x="0" y="2275205"/>
                  </a:lnTo>
                  <a:lnTo>
                    <a:pt x="19938" y="2317750"/>
                  </a:lnTo>
                  <a:lnTo>
                    <a:pt x="53721" y="2343658"/>
                  </a:lnTo>
                  <a:lnTo>
                    <a:pt x="720851" y="2384298"/>
                  </a:lnTo>
                  <a:lnTo>
                    <a:pt x="1525778" y="2396363"/>
                  </a:lnTo>
                  <a:lnTo>
                    <a:pt x="2276983" y="2384298"/>
                  </a:lnTo>
                  <a:lnTo>
                    <a:pt x="2973578" y="2347341"/>
                  </a:lnTo>
                  <a:lnTo>
                    <a:pt x="3019425" y="2333498"/>
                  </a:lnTo>
                  <a:lnTo>
                    <a:pt x="3044570" y="2304796"/>
                  </a:lnTo>
                  <a:lnTo>
                    <a:pt x="3053207" y="2278888"/>
                  </a:lnTo>
                  <a:lnTo>
                    <a:pt x="3053207" y="95250"/>
                  </a:lnTo>
                  <a:lnTo>
                    <a:pt x="3041141" y="73025"/>
                  </a:lnTo>
                  <a:lnTo>
                    <a:pt x="3027299" y="55499"/>
                  </a:lnTo>
                  <a:lnTo>
                    <a:pt x="3009011" y="42545"/>
                  </a:lnTo>
                  <a:lnTo>
                    <a:pt x="2989071" y="36957"/>
                  </a:lnTo>
                  <a:lnTo>
                    <a:pt x="2966592" y="36957"/>
                  </a:lnTo>
                  <a:lnTo>
                    <a:pt x="2257043" y="7366"/>
                  </a:lnTo>
                  <a:lnTo>
                    <a:pt x="1525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69814" y="1116330"/>
              <a:ext cx="3053715" cy="2396490"/>
            </a:xfrm>
            <a:custGeom>
              <a:avLst/>
              <a:gdLst/>
              <a:ahLst/>
              <a:cxnLst/>
              <a:rect l="l" t="t" r="r" b="b"/>
              <a:pathLst>
                <a:path w="3053715" h="2396490">
                  <a:moveTo>
                    <a:pt x="0" y="120269"/>
                  </a:moveTo>
                  <a:lnTo>
                    <a:pt x="0" y="2256663"/>
                  </a:lnTo>
                  <a:lnTo>
                    <a:pt x="0" y="2275205"/>
                  </a:lnTo>
                  <a:lnTo>
                    <a:pt x="4318" y="2290953"/>
                  </a:lnTo>
                  <a:lnTo>
                    <a:pt x="30352" y="2329688"/>
                  </a:lnTo>
                  <a:lnTo>
                    <a:pt x="65024" y="2347341"/>
                  </a:lnTo>
                  <a:lnTo>
                    <a:pt x="720851" y="2384298"/>
                  </a:lnTo>
                  <a:lnTo>
                    <a:pt x="1525778" y="2396363"/>
                  </a:lnTo>
                  <a:lnTo>
                    <a:pt x="2276983" y="2384298"/>
                  </a:lnTo>
                  <a:lnTo>
                    <a:pt x="2973578" y="2347341"/>
                  </a:lnTo>
                  <a:lnTo>
                    <a:pt x="3019425" y="2333498"/>
                  </a:lnTo>
                  <a:lnTo>
                    <a:pt x="3044570" y="2304796"/>
                  </a:lnTo>
                  <a:lnTo>
                    <a:pt x="3053207" y="2278888"/>
                  </a:lnTo>
                  <a:lnTo>
                    <a:pt x="3053207" y="2263140"/>
                  </a:lnTo>
                  <a:lnTo>
                    <a:pt x="3053207" y="2242820"/>
                  </a:lnTo>
                  <a:lnTo>
                    <a:pt x="3053207" y="120269"/>
                  </a:lnTo>
                  <a:lnTo>
                    <a:pt x="3053207" y="95250"/>
                  </a:lnTo>
                  <a:lnTo>
                    <a:pt x="3041141" y="73025"/>
                  </a:lnTo>
                  <a:lnTo>
                    <a:pt x="3027299" y="55499"/>
                  </a:lnTo>
                  <a:lnTo>
                    <a:pt x="3009011" y="42545"/>
                  </a:lnTo>
                  <a:lnTo>
                    <a:pt x="2989071" y="36957"/>
                  </a:lnTo>
                  <a:lnTo>
                    <a:pt x="2966592" y="36957"/>
                  </a:lnTo>
                  <a:lnTo>
                    <a:pt x="2257043" y="7366"/>
                  </a:lnTo>
                  <a:lnTo>
                    <a:pt x="1525778" y="0"/>
                  </a:lnTo>
                  <a:lnTo>
                    <a:pt x="787526" y="12065"/>
                  </a:lnTo>
                  <a:lnTo>
                    <a:pt x="92710" y="36957"/>
                  </a:lnTo>
                  <a:lnTo>
                    <a:pt x="75437" y="36957"/>
                  </a:lnTo>
                  <a:lnTo>
                    <a:pt x="57150" y="38862"/>
                  </a:lnTo>
                  <a:lnTo>
                    <a:pt x="44196" y="45339"/>
                  </a:lnTo>
                  <a:lnTo>
                    <a:pt x="25146" y="55499"/>
                  </a:lnTo>
                  <a:lnTo>
                    <a:pt x="17272" y="67564"/>
                  </a:lnTo>
                  <a:lnTo>
                    <a:pt x="6985" y="81407"/>
                  </a:lnTo>
                  <a:lnTo>
                    <a:pt x="888" y="99822"/>
                  </a:lnTo>
                  <a:lnTo>
                    <a:pt x="0" y="12026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21217" y="3719321"/>
              <a:ext cx="137795" cy="55880"/>
            </a:xfrm>
            <a:custGeom>
              <a:avLst/>
              <a:gdLst/>
              <a:ahLst/>
              <a:cxnLst/>
              <a:rect l="l" t="t" r="r" b="b"/>
              <a:pathLst>
                <a:path w="137795" h="55879">
                  <a:moveTo>
                    <a:pt x="137795" y="0"/>
                  </a:moveTo>
                  <a:lnTo>
                    <a:pt x="0" y="0"/>
                  </a:lnTo>
                  <a:lnTo>
                    <a:pt x="0" y="55498"/>
                  </a:lnTo>
                  <a:lnTo>
                    <a:pt x="137795" y="55498"/>
                  </a:lnTo>
                  <a:lnTo>
                    <a:pt x="13779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21217" y="3719321"/>
              <a:ext cx="137795" cy="55880"/>
            </a:xfrm>
            <a:custGeom>
              <a:avLst/>
              <a:gdLst/>
              <a:ahLst/>
              <a:cxnLst/>
              <a:rect l="l" t="t" r="r" b="b"/>
              <a:pathLst>
                <a:path w="137795" h="55879">
                  <a:moveTo>
                    <a:pt x="0" y="0"/>
                  </a:moveTo>
                  <a:lnTo>
                    <a:pt x="137795" y="0"/>
                  </a:lnTo>
                  <a:lnTo>
                    <a:pt x="137795" y="55498"/>
                  </a:lnTo>
                  <a:lnTo>
                    <a:pt x="0" y="5549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03392" y="1475231"/>
              <a:ext cx="2350770" cy="1870710"/>
            </a:xfrm>
            <a:custGeom>
              <a:avLst/>
              <a:gdLst/>
              <a:ahLst/>
              <a:cxnLst/>
              <a:rect l="l" t="t" r="r" b="b"/>
              <a:pathLst>
                <a:path w="2350770" h="1870710">
                  <a:moveTo>
                    <a:pt x="2350643" y="0"/>
                  </a:moveTo>
                  <a:lnTo>
                    <a:pt x="0" y="0"/>
                  </a:lnTo>
                  <a:lnTo>
                    <a:pt x="0" y="1728851"/>
                  </a:lnTo>
                  <a:lnTo>
                    <a:pt x="0" y="1753235"/>
                  </a:lnTo>
                  <a:lnTo>
                    <a:pt x="0" y="1870583"/>
                  </a:lnTo>
                  <a:lnTo>
                    <a:pt x="2350643" y="1870583"/>
                  </a:lnTo>
                  <a:lnTo>
                    <a:pt x="2350643" y="1728851"/>
                  </a:lnTo>
                  <a:lnTo>
                    <a:pt x="2350643" y="0"/>
                  </a:lnTo>
                  <a:close/>
                </a:path>
              </a:pathLst>
            </a:custGeom>
            <a:solidFill>
              <a:srgbClr val="808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03392" y="1475231"/>
              <a:ext cx="2350770" cy="1870710"/>
            </a:xfrm>
            <a:custGeom>
              <a:avLst/>
              <a:gdLst/>
              <a:ahLst/>
              <a:cxnLst/>
              <a:rect l="l" t="t" r="r" b="b"/>
              <a:pathLst>
                <a:path w="2350770" h="1870710">
                  <a:moveTo>
                    <a:pt x="0" y="0"/>
                  </a:moveTo>
                  <a:lnTo>
                    <a:pt x="2350642" y="0"/>
                  </a:lnTo>
                  <a:lnTo>
                    <a:pt x="2350642" y="1870582"/>
                  </a:lnTo>
                  <a:lnTo>
                    <a:pt x="0" y="1870582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31175" y="2061971"/>
              <a:ext cx="22225" cy="1019810"/>
            </a:xfrm>
            <a:custGeom>
              <a:avLst/>
              <a:gdLst/>
              <a:ahLst/>
              <a:cxnLst/>
              <a:rect l="l" t="t" r="r" b="b"/>
              <a:pathLst>
                <a:path w="22225" h="1019810">
                  <a:moveTo>
                    <a:pt x="0" y="515112"/>
                  </a:moveTo>
                  <a:lnTo>
                    <a:pt x="20700" y="515112"/>
                  </a:lnTo>
                </a:path>
                <a:path w="22225" h="1019810">
                  <a:moveTo>
                    <a:pt x="0" y="766572"/>
                  </a:moveTo>
                  <a:lnTo>
                    <a:pt x="20700" y="766572"/>
                  </a:lnTo>
                </a:path>
                <a:path w="22225" h="1019810">
                  <a:moveTo>
                    <a:pt x="0" y="263651"/>
                  </a:moveTo>
                  <a:lnTo>
                    <a:pt x="22225" y="263651"/>
                  </a:lnTo>
                </a:path>
                <a:path w="22225" h="1019810">
                  <a:moveTo>
                    <a:pt x="0" y="1019555"/>
                  </a:moveTo>
                  <a:lnTo>
                    <a:pt x="22225" y="1019555"/>
                  </a:lnTo>
                </a:path>
                <a:path w="22225" h="1019810">
                  <a:moveTo>
                    <a:pt x="0" y="0"/>
                  </a:moveTo>
                  <a:lnTo>
                    <a:pt x="207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31175" y="1770887"/>
              <a:ext cx="22225" cy="31115"/>
            </a:xfrm>
            <a:custGeom>
              <a:avLst/>
              <a:gdLst/>
              <a:ahLst/>
              <a:cxnLst/>
              <a:rect l="l" t="t" r="r" b="b"/>
              <a:pathLst>
                <a:path w="22225" h="31114">
                  <a:moveTo>
                    <a:pt x="20701" y="18288"/>
                  </a:moveTo>
                  <a:lnTo>
                    <a:pt x="0" y="18288"/>
                  </a:lnTo>
                  <a:lnTo>
                    <a:pt x="0" y="30492"/>
                  </a:lnTo>
                  <a:lnTo>
                    <a:pt x="20701" y="30492"/>
                  </a:lnTo>
                  <a:lnTo>
                    <a:pt x="20701" y="18288"/>
                  </a:lnTo>
                  <a:close/>
                </a:path>
                <a:path w="22225" h="31114">
                  <a:moveTo>
                    <a:pt x="22225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22225" y="12204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37148" y="3324479"/>
              <a:ext cx="1679575" cy="20955"/>
            </a:xfrm>
            <a:custGeom>
              <a:avLst/>
              <a:gdLst/>
              <a:ahLst/>
              <a:cxnLst/>
              <a:rect l="l" t="t" r="r" b="b"/>
              <a:pathLst>
                <a:path w="1679575" h="20954">
                  <a:moveTo>
                    <a:pt x="0" y="0"/>
                  </a:moveTo>
                  <a:lnTo>
                    <a:pt x="0" y="19176"/>
                  </a:lnTo>
                </a:path>
                <a:path w="1679575" h="20954">
                  <a:moveTo>
                    <a:pt x="673607" y="0"/>
                  </a:moveTo>
                  <a:lnTo>
                    <a:pt x="673607" y="17653"/>
                  </a:lnTo>
                </a:path>
                <a:path w="1679575" h="20954">
                  <a:moveTo>
                    <a:pt x="339851" y="0"/>
                  </a:moveTo>
                  <a:lnTo>
                    <a:pt x="339851" y="20700"/>
                  </a:lnTo>
                </a:path>
                <a:path w="1679575" h="20954">
                  <a:moveTo>
                    <a:pt x="1010411" y="0"/>
                  </a:moveTo>
                  <a:lnTo>
                    <a:pt x="1010411" y="17653"/>
                  </a:lnTo>
                </a:path>
                <a:path w="1679575" h="20954">
                  <a:moveTo>
                    <a:pt x="1679448" y="0"/>
                  </a:moveTo>
                  <a:lnTo>
                    <a:pt x="1679448" y="20700"/>
                  </a:lnTo>
                </a:path>
                <a:path w="1679575" h="20954">
                  <a:moveTo>
                    <a:pt x="1345692" y="0"/>
                  </a:moveTo>
                  <a:lnTo>
                    <a:pt x="1345692" y="1765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80532" y="1452371"/>
              <a:ext cx="2350770" cy="1872614"/>
            </a:xfrm>
            <a:custGeom>
              <a:avLst/>
              <a:gdLst/>
              <a:ahLst/>
              <a:cxnLst/>
              <a:rect l="l" t="t" r="r" b="b"/>
              <a:pathLst>
                <a:path w="2350770" h="1872614">
                  <a:moveTo>
                    <a:pt x="2350643" y="0"/>
                  </a:moveTo>
                  <a:lnTo>
                    <a:pt x="0" y="0"/>
                  </a:lnTo>
                  <a:lnTo>
                    <a:pt x="0" y="1751711"/>
                  </a:lnTo>
                  <a:lnTo>
                    <a:pt x="0" y="1776095"/>
                  </a:lnTo>
                  <a:lnTo>
                    <a:pt x="0" y="1798955"/>
                  </a:lnTo>
                  <a:lnTo>
                    <a:pt x="0" y="1823339"/>
                  </a:lnTo>
                  <a:lnTo>
                    <a:pt x="0" y="1847723"/>
                  </a:lnTo>
                  <a:lnTo>
                    <a:pt x="0" y="1872107"/>
                  </a:lnTo>
                  <a:lnTo>
                    <a:pt x="2350643" y="1872107"/>
                  </a:lnTo>
                  <a:lnTo>
                    <a:pt x="2350643" y="1751711"/>
                  </a:lnTo>
                  <a:lnTo>
                    <a:pt x="2350643" y="0"/>
                  </a:lnTo>
                  <a:close/>
                </a:path>
              </a:pathLst>
            </a:custGeom>
            <a:solidFill>
              <a:srgbClr val="9F9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80532" y="1452372"/>
              <a:ext cx="2350770" cy="1872614"/>
            </a:xfrm>
            <a:custGeom>
              <a:avLst/>
              <a:gdLst/>
              <a:ahLst/>
              <a:cxnLst/>
              <a:rect l="l" t="t" r="r" b="b"/>
              <a:pathLst>
                <a:path w="2350770" h="1872614">
                  <a:moveTo>
                    <a:pt x="0" y="0"/>
                  </a:moveTo>
                  <a:lnTo>
                    <a:pt x="2350642" y="0"/>
                  </a:lnTo>
                  <a:lnTo>
                    <a:pt x="2350642" y="1872106"/>
                  </a:lnTo>
                  <a:lnTo>
                    <a:pt x="0" y="187210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15812" y="1772412"/>
              <a:ext cx="2016760" cy="1550035"/>
            </a:xfrm>
            <a:custGeom>
              <a:avLst/>
              <a:gdLst/>
              <a:ahLst/>
              <a:cxnLst/>
              <a:rect l="l" t="t" r="r" b="b"/>
              <a:pathLst>
                <a:path w="2016759" h="1550035">
                  <a:moveTo>
                    <a:pt x="1995551" y="1033272"/>
                  </a:moveTo>
                  <a:lnTo>
                    <a:pt x="2016252" y="1033272"/>
                  </a:lnTo>
                </a:path>
                <a:path w="2016759" h="1550035">
                  <a:moveTo>
                    <a:pt x="1995551" y="1284732"/>
                  </a:moveTo>
                  <a:lnTo>
                    <a:pt x="2016252" y="1284732"/>
                  </a:lnTo>
                </a:path>
                <a:path w="2016759" h="1550035">
                  <a:moveTo>
                    <a:pt x="1995551" y="265175"/>
                  </a:moveTo>
                  <a:lnTo>
                    <a:pt x="2014728" y="265175"/>
                  </a:lnTo>
                </a:path>
                <a:path w="2016759" h="1550035">
                  <a:moveTo>
                    <a:pt x="1995551" y="0"/>
                  </a:moveTo>
                  <a:lnTo>
                    <a:pt x="2014728" y="0"/>
                  </a:lnTo>
                </a:path>
                <a:path w="2016759" h="1550035">
                  <a:moveTo>
                    <a:pt x="0" y="1527683"/>
                  </a:moveTo>
                  <a:lnTo>
                    <a:pt x="0" y="1546860"/>
                  </a:lnTo>
                </a:path>
                <a:path w="2016759" h="1550035">
                  <a:moveTo>
                    <a:pt x="672084" y="1527683"/>
                  </a:moveTo>
                  <a:lnTo>
                    <a:pt x="672084" y="1546860"/>
                  </a:lnTo>
                </a:path>
                <a:path w="2016759" h="1550035">
                  <a:moveTo>
                    <a:pt x="338327" y="1527683"/>
                  </a:moveTo>
                  <a:lnTo>
                    <a:pt x="338327" y="1546860"/>
                  </a:lnTo>
                </a:path>
                <a:path w="2016759" h="1550035">
                  <a:moveTo>
                    <a:pt x="1008888" y="1527683"/>
                  </a:moveTo>
                  <a:lnTo>
                    <a:pt x="1008888" y="1549908"/>
                  </a:lnTo>
                </a:path>
                <a:path w="2016759" h="1550035">
                  <a:moveTo>
                    <a:pt x="1679447" y="1527683"/>
                  </a:moveTo>
                  <a:lnTo>
                    <a:pt x="1679447" y="1548384"/>
                  </a:lnTo>
                </a:path>
                <a:path w="2016759" h="1550035">
                  <a:moveTo>
                    <a:pt x="1344167" y="1527683"/>
                  </a:moveTo>
                  <a:lnTo>
                    <a:pt x="1344167" y="154686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59196" y="1427987"/>
              <a:ext cx="2352675" cy="1872614"/>
            </a:xfrm>
            <a:custGeom>
              <a:avLst/>
              <a:gdLst/>
              <a:ahLst/>
              <a:cxnLst/>
              <a:rect l="l" t="t" r="r" b="b"/>
              <a:pathLst>
                <a:path w="2352675" h="1872614">
                  <a:moveTo>
                    <a:pt x="2352167" y="0"/>
                  </a:moveTo>
                  <a:lnTo>
                    <a:pt x="0" y="0"/>
                  </a:lnTo>
                  <a:lnTo>
                    <a:pt x="0" y="1776095"/>
                  </a:lnTo>
                  <a:lnTo>
                    <a:pt x="0" y="1800479"/>
                  </a:lnTo>
                  <a:lnTo>
                    <a:pt x="0" y="1823339"/>
                  </a:lnTo>
                  <a:lnTo>
                    <a:pt x="0" y="1872107"/>
                  </a:lnTo>
                  <a:lnTo>
                    <a:pt x="2352167" y="1872107"/>
                  </a:lnTo>
                  <a:lnTo>
                    <a:pt x="2352167" y="1823339"/>
                  </a:lnTo>
                  <a:lnTo>
                    <a:pt x="2352167" y="1800479"/>
                  </a:lnTo>
                  <a:lnTo>
                    <a:pt x="2352167" y="1776095"/>
                  </a:lnTo>
                  <a:lnTo>
                    <a:pt x="2352167" y="0"/>
                  </a:lnTo>
                  <a:close/>
                </a:path>
              </a:pathLst>
            </a:custGeom>
            <a:solidFill>
              <a:srgbClr val="C0C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59196" y="1427987"/>
              <a:ext cx="2352675" cy="1872614"/>
            </a:xfrm>
            <a:custGeom>
              <a:avLst/>
              <a:gdLst/>
              <a:ahLst/>
              <a:cxnLst/>
              <a:rect l="l" t="t" r="r" b="b"/>
              <a:pathLst>
                <a:path w="2352675" h="1872614">
                  <a:moveTo>
                    <a:pt x="0" y="0"/>
                  </a:moveTo>
                  <a:lnTo>
                    <a:pt x="2352167" y="0"/>
                  </a:lnTo>
                  <a:lnTo>
                    <a:pt x="2352167" y="1872107"/>
                  </a:lnTo>
                  <a:lnTo>
                    <a:pt x="0" y="1872107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92952" y="1728215"/>
              <a:ext cx="2019300" cy="1571625"/>
            </a:xfrm>
            <a:custGeom>
              <a:avLst/>
              <a:gdLst/>
              <a:ahLst/>
              <a:cxnLst/>
              <a:rect l="l" t="t" r="r" b="b"/>
              <a:pathLst>
                <a:path w="2019300" h="1571625">
                  <a:moveTo>
                    <a:pt x="1995551" y="801624"/>
                  </a:moveTo>
                  <a:lnTo>
                    <a:pt x="2014727" y="801624"/>
                  </a:lnTo>
                </a:path>
                <a:path w="2019300" h="1571625">
                  <a:moveTo>
                    <a:pt x="1995551" y="1053084"/>
                  </a:moveTo>
                  <a:lnTo>
                    <a:pt x="2017776" y="1053084"/>
                  </a:lnTo>
                </a:path>
                <a:path w="2019300" h="1571625">
                  <a:moveTo>
                    <a:pt x="1995551" y="547116"/>
                  </a:moveTo>
                  <a:lnTo>
                    <a:pt x="2017776" y="547116"/>
                  </a:lnTo>
                </a:path>
                <a:path w="2019300" h="1571625">
                  <a:moveTo>
                    <a:pt x="1995551" y="1304544"/>
                  </a:moveTo>
                  <a:lnTo>
                    <a:pt x="2016252" y="1304544"/>
                  </a:lnTo>
                </a:path>
                <a:path w="2019300" h="1571625">
                  <a:moveTo>
                    <a:pt x="1995551" y="286512"/>
                  </a:moveTo>
                  <a:lnTo>
                    <a:pt x="2016252" y="286512"/>
                  </a:lnTo>
                </a:path>
                <a:path w="2019300" h="1571625">
                  <a:moveTo>
                    <a:pt x="1995551" y="19812"/>
                  </a:moveTo>
                  <a:lnTo>
                    <a:pt x="2019300" y="19812"/>
                  </a:lnTo>
                </a:path>
                <a:path w="2019300" h="1571625">
                  <a:moveTo>
                    <a:pt x="1995551" y="0"/>
                  </a:moveTo>
                  <a:lnTo>
                    <a:pt x="2019300" y="0"/>
                  </a:lnTo>
                </a:path>
                <a:path w="2019300" h="1571625">
                  <a:moveTo>
                    <a:pt x="0" y="1547495"/>
                  </a:moveTo>
                  <a:lnTo>
                    <a:pt x="0" y="1568196"/>
                  </a:lnTo>
                </a:path>
                <a:path w="2019300" h="1571625">
                  <a:moveTo>
                    <a:pt x="672083" y="1547495"/>
                  </a:moveTo>
                  <a:lnTo>
                    <a:pt x="672083" y="1571244"/>
                  </a:lnTo>
                </a:path>
                <a:path w="2019300" h="1571625">
                  <a:moveTo>
                    <a:pt x="338327" y="1547495"/>
                  </a:moveTo>
                  <a:lnTo>
                    <a:pt x="338327" y="1569720"/>
                  </a:lnTo>
                </a:path>
                <a:path w="2019300" h="1571625">
                  <a:moveTo>
                    <a:pt x="1010412" y="1547495"/>
                  </a:moveTo>
                  <a:lnTo>
                    <a:pt x="1010412" y="1571244"/>
                  </a:lnTo>
                </a:path>
                <a:path w="2019300" h="1571625">
                  <a:moveTo>
                    <a:pt x="1679448" y="1547495"/>
                  </a:moveTo>
                  <a:lnTo>
                    <a:pt x="1679448" y="1571244"/>
                  </a:lnTo>
                </a:path>
                <a:path w="2019300" h="1571625">
                  <a:moveTo>
                    <a:pt x="1344168" y="1547495"/>
                  </a:moveTo>
                  <a:lnTo>
                    <a:pt x="1344168" y="157124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36336" y="1403603"/>
              <a:ext cx="2352675" cy="1872614"/>
            </a:xfrm>
            <a:custGeom>
              <a:avLst/>
              <a:gdLst/>
              <a:ahLst/>
              <a:cxnLst/>
              <a:rect l="l" t="t" r="r" b="b"/>
              <a:pathLst>
                <a:path w="2352675" h="1872614">
                  <a:moveTo>
                    <a:pt x="2352167" y="0"/>
                  </a:moveTo>
                  <a:lnTo>
                    <a:pt x="0" y="0"/>
                  </a:lnTo>
                  <a:lnTo>
                    <a:pt x="0" y="1800479"/>
                  </a:lnTo>
                  <a:lnTo>
                    <a:pt x="0" y="1824863"/>
                  </a:lnTo>
                  <a:lnTo>
                    <a:pt x="0" y="1847723"/>
                  </a:lnTo>
                  <a:lnTo>
                    <a:pt x="0" y="1872107"/>
                  </a:lnTo>
                  <a:lnTo>
                    <a:pt x="2352167" y="1872107"/>
                  </a:lnTo>
                  <a:lnTo>
                    <a:pt x="2352167" y="1847723"/>
                  </a:lnTo>
                  <a:lnTo>
                    <a:pt x="2352167" y="1824863"/>
                  </a:lnTo>
                  <a:lnTo>
                    <a:pt x="2352167" y="1800479"/>
                  </a:lnTo>
                  <a:lnTo>
                    <a:pt x="2352167" y="0"/>
                  </a:lnTo>
                  <a:close/>
                </a:path>
              </a:pathLst>
            </a:custGeom>
            <a:solidFill>
              <a:srgbClr val="C0C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36336" y="1403604"/>
              <a:ext cx="2352675" cy="1872614"/>
            </a:xfrm>
            <a:custGeom>
              <a:avLst/>
              <a:gdLst/>
              <a:ahLst/>
              <a:cxnLst/>
              <a:rect l="l" t="t" r="r" b="b"/>
              <a:pathLst>
                <a:path w="2352675" h="1872614">
                  <a:moveTo>
                    <a:pt x="0" y="0"/>
                  </a:moveTo>
                  <a:lnTo>
                    <a:pt x="2352166" y="0"/>
                  </a:lnTo>
                  <a:lnTo>
                    <a:pt x="2352166" y="1872107"/>
                  </a:lnTo>
                  <a:lnTo>
                    <a:pt x="0" y="1872107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73140" y="1703831"/>
              <a:ext cx="2014855" cy="1571625"/>
            </a:xfrm>
            <a:custGeom>
              <a:avLst/>
              <a:gdLst/>
              <a:ahLst/>
              <a:cxnLst/>
              <a:rect l="l" t="t" r="r" b="b"/>
              <a:pathLst>
                <a:path w="2014854" h="1571625">
                  <a:moveTo>
                    <a:pt x="1994027" y="801623"/>
                  </a:moveTo>
                  <a:lnTo>
                    <a:pt x="2013204" y="801623"/>
                  </a:lnTo>
                </a:path>
                <a:path w="2014854" h="1571625">
                  <a:moveTo>
                    <a:pt x="1994027" y="1053083"/>
                  </a:moveTo>
                  <a:lnTo>
                    <a:pt x="2014728" y="1053083"/>
                  </a:lnTo>
                </a:path>
                <a:path w="2014854" h="1571625">
                  <a:moveTo>
                    <a:pt x="1994027" y="548639"/>
                  </a:moveTo>
                  <a:lnTo>
                    <a:pt x="2014728" y="548639"/>
                  </a:lnTo>
                </a:path>
                <a:path w="2014854" h="1571625">
                  <a:moveTo>
                    <a:pt x="1994027" y="1309115"/>
                  </a:moveTo>
                  <a:lnTo>
                    <a:pt x="2014728" y="1309115"/>
                  </a:lnTo>
                </a:path>
                <a:path w="2014854" h="1571625">
                  <a:moveTo>
                    <a:pt x="1994027" y="289559"/>
                  </a:moveTo>
                  <a:lnTo>
                    <a:pt x="2014728" y="289559"/>
                  </a:lnTo>
                </a:path>
                <a:path w="2014854" h="1571625">
                  <a:moveTo>
                    <a:pt x="1994027" y="21335"/>
                  </a:moveTo>
                  <a:lnTo>
                    <a:pt x="2013204" y="21335"/>
                  </a:lnTo>
                </a:path>
                <a:path w="2014854" h="1571625">
                  <a:moveTo>
                    <a:pt x="1994027" y="0"/>
                  </a:moveTo>
                  <a:lnTo>
                    <a:pt x="2013204" y="0"/>
                  </a:lnTo>
                </a:path>
                <a:path w="2014854" h="1571625">
                  <a:moveTo>
                    <a:pt x="0" y="1547494"/>
                  </a:moveTo>
                  <a:lnTo>
                    <a:pt x="0" y="1569719"/>
                  </a:lnTo>
                </a:path>
                <a:path w="2014854" h="1571625">
                  <a:moveTo>
                    <a:pt x="670560" y="1547494"/>
                  </a:moveTo>
                  <a:lnTo>
                    <a:pt x="670560" y="1569719"/>
                  </a:lnTo>
                </a:path>
                <a:path w="2014854" h="1571625">
                  <a:moveTo>
                    <a:pt x="335280" y="1547494"/>
                  </a:moveTo>
                  <a:lnTo>
                    <a:pt x="335280" y="1571243"/>
                  </a:lnTo>
                </a:path>
                <a:path w="2014854" h="1571625">
                  <a:moveTo>
                    <a:pt x="1007363" y="1547494"/>
                  </a:moveTo>
                  <a:lnTo>
                    <a:pt x="1007363" y="1569719"/>
                  </a:lnTo>
                </a:path>
                <a:path w="2014854" h="1571625">
                  <a:moveTo>
                    <a:pt x="1679448" y="1547494"/>
                  </a:moveTo>
                  <a:lnTo>
                    <a:pt x="1679448" y="1569719"/>
                  </a:lnTo>
                </a:path>
                <a:path w="2014854" h="1571625">
                  <a:moveTo>
                    <a:pt x="1342643" y="1547494"/>
                  </a:moveTo>
                  <a:lnTo>
                    <a:pt x="1342643" y="156971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13476" y="1379219"/>
              <a:ext cx="2353945" cy="1872614"/>
            </a:xfrm>
            <a:custGeom>
              <a:avLst/>
              <a:gdLst/>
              <a:ahLst/>
              <a:cxnLst/>
              <a:rect l="l" t="t" r="r" b="b"/>
              <a:pathLst>
                <a:path w="2353945" h="1872614">
                  <a:moveTo>
                    <a:pt x="2353691" y="0"/>
                  </a:moveTo>
                  <a:lnTo>
                    <a:pt x="0" y="0"/>
                  </a:lnTo>
                  <a:lnTo>
                    <a:pt x="0" y="1824863"/>
                  </a:lnTo>
                  <a:lnTo>
                    <a:pt x="0" y="1872107"/>
                  </a:lnTo>
                  <a:lnTo>
                    <a:pt x="2353691" y="1872107"/>
                  </a:lnTo>
                  <a:lnTo>
                    <a:pt x="2353691" y="1824863"/>
                  </a:lnTo>
                  <a:lnTo>
                    <a:pt x="2353691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13476" y="1379219"/>
              <a:ext cx="2353945" cy="1872614"/>
            </a:xfrm>
            <a:custGeom>
              <a:avLst/>
              <a:gdLst/>
              <a:ahLst/>
              <a:cxnLst/>
              <a:rect l="l" t="t" r="r" b="b"/>
              <a:pathLst>
                <a:path w="2353945" h="1872614">
                  <a:moveTo>
                    <a:pt x="0" y="0"/>
                  </a:moveTo>
                  <a:lnTo>
                    <a:pt x="2353691" y="0"/>
                  </a:lnTo>
                  <a:lnTo>
                    <a:pt x="2353691" y="1872106"/>
                  </a:lnTo>
                  <a:lnTo>
                    <a:pt x="0" y="187210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44307" y="1969007"/>
              <a:ext cx="20955" cy="1019810"/>
            </a:xfrm>
            <a:custGeom>
              <a:avLst/>
              <a:gdLst/>
              <a:ahLst/>
              <a:cxnLst/>
              <a:rect l="l" t="t" r="r" b="b"/>
              <a:pathLst>
                <a:path w="20954" h="1019810">
                  <a:moveTo>
                    <a:pt x="0" y="513588"/>
                  </a:moveTo>
                  <a:lnTo>
                    <a:pt x="19176" y="513588"/>
                  </a:lnTo>
                </a:path>
                <a:path w="20954" h="1019810">
                  <a:moveTo>
                    <a:pt x="0" y="763524"/>
                  </a:moveTo>
                  <a:lnTo>
                    <a:pt x="19176" y="763524"/>
                  </a:lnTo>
                </a:path>
                <a:path w="20954" h="1019810">
                  <a:moveTo>
                    <a:pt x="0" y="257555"/>
                  </a:moveTo>
                  <a:lnTo>
                    <a:pt x="20700" y="257555"/>
                  </a:lnTo>
                </a:path>
                <a:path w="20954" h="1019810">
                  <a:moveTo>
                    <a:pt x="0" y="1019555"/>
                  </a:moveTo>
                  <a:lnTo>
                    <a:pt x="20700" y="1019555"/>
                  </a:lnTo>
                </a:path>
                <a:path w="20954" h="1019810">
                  <a:moveTo>
                    <a:pt x="0" y="0"/>
                  </a:moveTo>
                  <a:lnTo>
                    <a:pt x="207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44307" y="1674875"/>
              <a:ext cx="20955" cy="31115"/>
            </a:xfrm>
            <a:custGeom>
              <a:avLst/>
              <a:gdLst/>
              <a:ahLst/>
              <a:cxnLst/>
              <a:rect l="l" t="t" r="r" b="b"/>
              <a:pathLst>
                <a:path w="20954" h="31114">
                  <a:moveTo>
                    <a:pt x="20701" y="18288"/>
                  </a:moveTo>
                  <a:lnTo>
                    <a:pt x="0" y="18288"/>
                  </a:lnTo>
                  <a:lnTo>
                    <a:pt x="0" y="30492"/>
                  </a:lnTo>
                  <a:lnTo>
                    <a:pt x="20701" y="30492"/>
                  </a:lnTo>
                  <a:lnTo>
                    <a:pt x="20701" y="18288"/>
                  </a:lnTo>
                  <a:close/>
                </a:path>
                <a:path w="20954" h="31114">
                  <a:moveTo>
                    <a:pt x="20701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20701" y="12204"/>
                  </a:lnTo>
                  <a:lnTo>
                    <a:pt x="20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50280" y="3228467"/>
              <a:ext cx="1681480" cy="22225"/>
            </a:xfrm>
            <a:custGeom>
              <a:avLst/>
              <a:gdLst/>
              <a:ahLst/>
              <a:cxnLst/>
              <a:rect l="l" t="t" r="r" b="b"/>
              <a:pathLst>
                <a:path w="1681479" h="22225">
                  <a:moveTo>
                    <a:pt x="0" y="0"/>
                  </a:moveTo>
                  <a:lnTo>
                    <a:pt x="0" y="22225"/>
                  </a:lnTo>
                </a:path>
                <a:path w="1681479" h="22225">
                  <a:moveTo>
                    <a:pt x="670560" y="0"/>
                  </a:moveTo>
                  <a:lnTo>
                    <a:pt x="670560" y="20700"/>
                  </a:lnTo>
                </a:path>
                <a:path w="1681479" h="22225">
                  <a:moveTo>
                    <a:pt x="336804" y="0"/>
                  </a:moveTo>
                  <a:lnTo>
                    <a:pt x="336804" y="20700"/>
                  </a:lnTo>
                </a:path>
                <a:path w="1681479" h="22225">
                  <a:moveTo>
                    <a:pt x="1005840" y="0"/>
                  </a:moveTo>
                  <a:lnTo>
                    <a:pt x="1005840" y="20700"/>
                  </a:lnTo>
                </a:path>
                <a:path w="1681479" h="22225">
                  <a:moveTo>
                    <a:pt x="1680972" y="0"/>
                  </a:moveTo>
                  <a:lnTo>
                    <a:pt x="1680972" y="22225"/>
                  </a:lnTo>
                </a:path>
                <a:path w="1681479" h="22225">
                  <a:moveTo>
                    <a:pt x="1341120" y="0"/>
                  </a:moveTo>
                  <a:lnTo>
                    <a:pt x="1341120" y="207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90616" y="1354835"/>
              <a:ext cx="2353945" cy="1873885"/>
            </a:xfrm>
            <a:custGeom>
              <a:avLst/>
              <a:gdLst/>
              <a:ahLst/>
              <a:cxnLst/>
              <a:rect l="l" t="t" r="r" b="b"/>
              <a:pathLst>
                <a:path w="2353945" h="1873885">
                  <a:moveTo>
                    <a:pt x="2353691" y="0"/>
                  </a:moveTo>
                  <a:lnTo>
                    <a:pt x="0" y="0"/>
                  </a:lnTo>
                  <a:lnTo>
                    <a:pt x="0" y="1849247"/>
                  </a:lnTo>
                  <a:lnTo>
                    <a:pt x="0" y="1873631"/>
                  </a:lnTo>
                  <a:lnTo>
                    <a:pt x="2353691" y="1873631"/>
                  </a:lnTo>
                  <a:lnTo>
                    <a:pt x="2353691" y="1849247"/>
                  </a:lnTo>
                  <a:lnTo>
                    <a:pt x="2353691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90616" y="1354836"/>
              <a:ext cx="2353945" cy="1873885"/>
            </a:xfrm>
            <a:custGeom>
              <a:avLst/>
              <a:gdLst/>
              <a:ahLst/>
              <a:cxnLst/>
              <a:rect l="l" t="t" r="r" b="b"/>
              <a:pathLst>
                <a:path w="2353945" h="1873885">
                  <a:moveTo>
                    <a:pt x="0" y="0"/>
                  </a:moveTo>
                  <a:lnTo>
                    <a:pt x="2353691" y="0"/>
                  </a:lnTo>
                  <a:lnTo>
                    <a:pt x="2353691" y="1873630"/>
                  </a:lnTo>
                  <a:lnTo>
                    <a:pt x="0" y="187363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021447" y="1946148"/>
              <a:ext cx="22225" cy="1018540"/>
            </a:xfrm>
            <a:custGeom>
              <a:avLst/>
              <a:gdLst/>
              <a:ahLst/>
              <a:cxnLst/>
              <a:rect l="l" t="t" r="r" b="b"/>
              <a:pathLst>
                <a:path w="22225" h="1018539">
                  <a:moveTo>
                    <a:pt x="0" y="512063"/>
                  </a:moveTo>
                  <a:lnTo>
                    <a:pt x="19176" y="512063"/>
                  </a:lnTo>
                </a:path>
                <a:path w="22225" h="1018539">
                  <a:moveTo>
                    <a:pt x="0" y="763524"/>
                  </a:moveTo>
                  <a:lnTo>
                    <a:pt x="22225" y="763524"/>
                  </a:lnTo>
                </a:path>
                <a:path w="22225" h="1018539">
                  <a:moveTo>
                    <a:pt x="0" y="257555"/>
                  </a:moveTo>
                  <a:lnTo>
                    <a:pt x="19176" y="257555"/>
                  </a:lnTo>
                </a:path>
                <a:path w="22225" h="1018539">
                  <a:moveTo>
                    <a:pt x="0" y="1018031"/>
                  </a:moveTo>
                  <a:lnTo>
                    <a:pt x="19176" y="1018031"/>
                  </a:lnTo>
                </a:path>
                <a:path w="22225" h="1018539">
                  <a:moveTo>
                    <a:pt x="0" y="0"/>
                  </a:moveTo>
                  <a:lnTo>
                    <a:pt x="207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21447" y="1655063"/>
              <a:ext cx="20955" cy="29209"/>
            </a:xfrm>
            <a:custGeom>
              <a:avLst/>
              <a:gdLst/>
              <a:ahLst/>
              <a:cxnLst/>
              <a:rect l="l" t="t" r="r" b="b"/>
              <a:pathLst>
                <a:path w="20954" h="29210">
                  <a:moveTo>
                    <a:pt x="20701" y="16764"/>
                  </a:moveTo>
                  <a:lnTo>
                    <a:pt x="0" y="16764"/>
                  </a:lnTo>
                  <a:lnTo>
                    <a:pt x="0" y="28956"/>
                  </a:lnTo>
                  <a:lnTo>
                    <a:pt x="20701" y="28956"/>
                  </a:lnTo>
                  <a:lnTo>
                    <a:pt x="20701" y="16764"/>
                  </a:lnTo>
                  <a:close/>
                </a:path>
                <a:path w="20954" h="29210">
                  <a:moveTo>
                    <a:pt x="20701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20701" y="12204"/>
                  </a:lnTo>
                  <a:lnTo>
                    <a:pt x="20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28944" y="3204083"/>
              <a:ext cx="1679575" cy="24130"/>
            </a:xfrm>
            <a:custGeom>
              <a:avLst/>
              <a:gdLst/>
              <a:ahLst/>
              <a:cxnLst/>
              <a:rect l="l" t="t" r="r" b="b"/>
              <a:pathLst>
                <a:path w="1679575" h="24130">
                  <a:moveTo>
                    <a:pt x="0" y="0"/>
                  </a:moveTo>
                  <a:lnTo>
                    <a:pt x="0" y="20700"/>
                  </a:lnTo>
                </a:path>
                <a:path w="1679575" h="24130">
                  <a:moveTo>
                    <a:pt x="669035" y="0"/>
                  </a:moveTo>
                  <a:lnTo>
                    <a:pt x="669035" y="23749"/>
                  </a:lnTo>
                </a:path>
                <a:path w="1679575" h="24130">
                  <a:moveTo>
                    <a:pt x="333755" y="0"/>
                  </a:moveTo>
                  <a:lnTo>
                    <a:pt x="333755" y="20700"/>
                  </a:lnTo>
                </a:path>
                <a:path w="1679575" h="24130">
                  <a:moveTo>
                    <a:pt x="1005839" y="0"/>
                  </a:moveTo>
                  <a:lnTo>
                    <a:pt x="1005839" y="19176"/>
                  </a:lnTo>
                </a:path>
                <a:path w="1679575" h="24130">
                  <a:moveTo>
                    <a:pt x="1679448" y="0"/>
                  </a:moveTo>
                  <a:lnTo>
                    <a:pt x="1679448" y="23749"/>
                  </a:lnTo>
                </a:path>
                <a:path w="1679575" h="24130">
                  <a:moveTo>
                    <a:pt x="1341120" y="0"/>
                  </a:moveTo>
                  <a:lnTo>
                    <a:pt x="1341120" y="207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24177" y="1655064"/>
              <a:ext cx="0" cy="1546860"/>
            </a:xfrm>
            <a:custGeom>
              <a:avLst/>
              <a:gdLst/>
              <a:ahLst/>
              <a:cxnLst/>
              <a:rect l="l" t="t" r="r" b="b"/>
              <a:pathLst>
                <a:path h="1546860">
                  <a:moveTo>
                    <a:pt x="0" y="0"/>
                  </a:moveTo>
                  <a:lnTo>
                    <a:pt x="0" y="1546860"/>
                  </a:lnTo>
                </a:path>
              </a:pathLst>
            </a:custGeom>
            <a:ln w="5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67756" y="1331975"/>
              <a:ext cx="2353945" cy="1872614"/>
            </a:xfrm>
            <a:custGeom>
              <a:avLst/>
              <a:gdLst/>
              <a:ahLst/>
              <a:cxnLst/>
              <a:rect l="l" t="t" r="r" b="b"/>
              <a:pathLst>
                <a:path w="2353945" h="1872614">
                  <a:moveTo>
                    <a:pt x="2353691" y="585851"/>
                  </a:moveTo>
                  <a:lnTo>
                    <a:pt x="0" y="585851"/>
                  </a:lnTo>
                  <a:lnTo>
                    <a:pt x="0" y="1872107"/>
                  </a:lnTo>
                  <a:lnTo>
                    <a:pt x="2353691" y="1872107"/>
                  </a:lnTo>
                  <a:lnTo>
                    <a:pt x="2353691" y="585851"/>
                  </a:lnTo>
                  <a:close/>
                </a:path>
                <a:path w="2353945" h="1872614">
                  <a:moveTo>
                    <a:pt x="2353691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2353691" y="323088"/>
                  </a:lnTo>
                  <a:lnTo>
                    <a:pt x="2353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67756" y="1331976"/>
              <a:ext cx="2353945" cy="1872614"/>
            </a:xfrm>
            <a:custGeom>
              <a:avLst/>
              <a:gdLst/>
              <a:ahLst/>
              <a:cxnLst/>
              <a:rect l="l" t="t" r="r" b="b"/>
              <a:pathLst>
                <a:path w="2353945" h="1872614">
                  <a:moveTo>
                    <a:pt x="0" y="0"/>
                  </a:moveTo>
                  <a:lnTo>
                    <a:pt x="2353691" y="0"/>
                  </a:lnTo>
                  <a:lnTo>
                    <a:pt x="2353691" y="1872107"/>
                  </a:lnTo>
                  <a:lnTo>
                    <a:pt x="0" y="1872107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67756" y="1655064"/>
              <a:ext cx="2353945" cy="262890"/>
            </a:xfrm>
            <a:custGeom>
              <a:avLst/>
              <a:gdLst/>
              <a:ahLst/>
              <a:cxnLst/>
              <a:rect l="l" t="t" r="r" b="b"/>
              <a:pathLst>
                <a:path w="2353945" h="262889">
                  <a:moveTo>
                    <a:pt x="2353691" y="0"/>
                  </a:moveTo>
                  <a:lnTo>
                    <a:pt x="0" y="0"/>
                  </a:lnTo>
                  <a:lnTo>
                    <a:pt x="0" y="262763"/>
                  </a:lnTo>
                  <a:lnTo>
                    <a:pt x="2353691" y="262763"/>
                  </a:lnTo>
                  <a:lnTo>
                    <a:pt x="2353691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67756" y="1655064"/>
              <a:ext cx="2353945" cy="262890"/>
            </a:xfrm>
            <a:custGeom>
              <a:avLst/>
              <a:gdLst/>
              <a:ahLst/>
              <a:cxnLst/>
              <a:rect l="l" t="t" r="r" b="b"/>
              <a:pathLst>
                <a:path w="2353945" h="262889">
                  <a:moveTo>
                    <a:pt x="0" y="0"/>
                  </a:moveTo>
                  <a:lnTo>
                    <a:pt x="2353691" y="0"/>
                  </a:lnTo>
                  <a:lnTo>
                    <a:pt x="2353691" y="262763"/>
                  </a:lnTo>
                  <a:lnTo>
                    <a:pt x="0" y="262763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67756" y="1629155"/>
              <a:ext cx="2354580" cy="1316990"/>
            </a:xfrm>
            <a:custGeom>
              <a:avLst/>
              <a:gdLst/>
              <a:ahLst/>
              <a:cxnLst/>
              <a:rect l="l" t="t" r="r" b="b"/>
              <a:pathLst>
                <a:path w="2354579" h="1316989">
                  <a:moveTo>
                    <a:pt x="2350008" y="1050036"/>
                  </a:moveTo>
                  <a:lnTo>
                    <a:pt x="0" y="1050036"/>
                  </a:lnTo>
                  <a:lnTo>
                    <a:pt x="0" y="1062228"/>
                  </a:lnTo>
                  <a:lnTo>
                    <a:pt x="2350008" y="1062228"/>
                  </a:lnTo>
                  <a:lnTo>
                    <a:pt x="2350008" y="1050036"/>
                  </a:lnTo>
                  <a:close/>
                </a:path>
                <a:path w="2354579" h="1316989">
                  <a:moveTo>
                    <a:pt x="2353056" y="1304544"/>
                  </a:moveTo>
                  <a:lnTo>
                    <a:pt x="0" y="1304544"/>
                  </a:lnTo>
                  <a:lnTo>
                    <a:pt x="0" y="1316748"/>
                  </a:lnTo>
                  <a:lnTo>
                    <a:pt x="2353056" y="1316748"/>
                  </a:lnTo>
                  <a:lnTo>
                    <a:pt x="2353056" y="1304544"/>
                  </a:lnTo>
                  <a:close/>
                </a:path>
                <a:path w="2354579" h="1316989">
                  <a:moveTo>
                    <a:pt x="2353056" y="800100"/>
                  </a:moveTo>
                  <a:lnTo>
                    <a:pt x="0" y="800100"/>
                  </a:lnTo>
                  <a:lnTo>
                    <a:pt x="0" y="812292"/>
                  </a:lnTo>
                  <a:lnTo>
                    <a:pt x="2353056" y="812292"/>
                  </a:lnTo>
                  <a:lnTo>
                    <a:pt x="2353056" y="800100"/>
                  </a:lnTo>
                  <a:close/>
                </a:path>
                <a:path w="2354579" h="1316989">
                  <a:moveTo>
                    <a:pt x="2353056" y="544068"/>
                  </a:moveTo>
                  <a:lnTo>
                    <a:pt x="0" y="544068"/>
                  </a:lnTo>
                  <a:lnTo>
                    <a:pt x="0" y="556272"/>
                  </a:lnTo>
                  <a:lnTo>
                    <a:pt x="2353056" y="556272"/>
                  </a:lnTo>
                  <a:lnTo>
                    <a:pt x="2353056" y="544068"/>
                  </a:lnTo>
                  <a:close/>
                </a:path>
                <a:path w="2354579" h="1316989">
                  <a:moveTo>
                    <a:pt x="2354580" y="286512"/>
                  </a:moveTo>
                  <a:lnTo>
                    <a:pt x="0" y="286512"/>
                  </a:lnTo>
                  <a:lnTo>
                    <a:pt x="0" y="298704"/>
                  </a:lnTo>
                  <a:lnTo>
                    <a:pt x="2354580" y="298704"/>
                  </a:lnTo>
                  <a:lnTo>
                    <a:pt x="2354580" y="286512"/>
                  </a:lnTo>
                  <a:close/>
                </a:path>
                <a:path w="2354579" h="1316989">
                  <a:moveTo>
                    <a:pt x="2354580" y="19812"/>
                  </a:moveTo>
                  <a:lnTo>
                    <a:pt x="0" y="19812"/>
                  </a:lnTo>
                  <a:lnTo>
                    <a:pt x="0" y="32004"/>
                  </a:lnTo>
                  <a:lnTo>
                    <a:pt x="2354580" y="32004"/>
                  </a:lnTo>
                  <a:lnTo>
                    <a:pt x="2354580" y="19812"/>
                  </a:lnTo>
                  <a:close/>
                </a:path>
                <a:path w="2354579" h="1316989">
                  <a:moveTo>
                    <a:pt x="235458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354580" y="12192"/>
                  </a:lnTo>
                  <a:lnTo>
                    <a:pt x="235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06084" y="1655064"/>
              <a:ext cx="1681480" cy="1550035"/>
            </a:xfrm>
            <a:custGeom>
              <a:avLst/>
              <a:gdLst/>
              <a:ahLst/>
              <a:cxnLst/>
              <a:rect l="l" t="t" r="r" b="b"/>
              <a:pathLst>
                <a:path w="1681479" h="1550035">
                  <a:moveTo>
                    <a:pt x="0" y="0"/>
                  </a:moveTo>
                  <a:lnTo>
                    <a:pt x="0" y="1549908"/>
                  </a:lnTo>
                </a:path>
                <a:path w="1681479" h="1550035">
                  <a:moveTo>
                    <a:pt x="670560" y="0"/>
                  </a:moveTo>
                  <a:lnTo>
                    <a:pt x="670560" y="1546860"/>
                  </a:lnTo>
                </a:path>
                <a:path w="1681479" h="1550035">
                  <a:moveTo>
                    <a:pt x="333755" y="0"/>
                  </a:moveTo>
                  <a:lnTo>
                    <a:pt x="333755" y="1549908"/>
                  </a:lnTo>
                </a:path>
                <a:path w="1681479" h="1550035">
                  <a:moveTo>
                    <a:pt x="1005839" y="0"/>
                  </a:moveTo>
                  <a:lnTo>
                    <a:pt x="1005839" y="1549908"/>
                  </a:lnTo>
                </a:path>
                <a:path w="1681479" h="1550035">
                  <a:moveTo>
                    <a:pt x="1680971" y="0"/>
                  </a:moveTo>
                  <a:lnTo>
                    <a:pt x="1680971" y="1549908"/>
                  </a:lnTo>
                </a:path>
                <a:path w="1681479" h="1550035">
                  <a:moveTo>
                    <a:pt x="1341119" y="0"/>
                  </a:moveTo>
                  <a:lnTo>
                    <a:pt x="1341119" y="154990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07124" y="1933956"/>
              <a:ext cx="40640" cy="116839"/>
            </a:xfrm>
            <a:custGeom>
              <a:avLst/>
              <a:gdLst/>
              <a:ahLst/>
              <a:cxnLst/>
              <a:rect l="l" t="t" r="r" b="b"/>
              <a:pathLst>
                <a:path w="40640" h="116839">
                  <a:moveTo>
                    <a:pt x="40258" y="0"/>
                  </a:moveTo>
                  <a:lnTo>
                    <a:pt x="4445" y="0"/>
                  </a:lnTo>
                  <a:lnTo>
                    <a:pt x="0" y="24257"/>
                  </a:lnTo>
                  <a:lnTo>
                    <a:pt x="14350" y="24257"/>
                  </a:lnTo>
                  <a:lnTo>
                    <a:pt x="14350" y="116459"/>
                  </a:lnTo>
                  <a:lnTo>
                    <a:pt x="40258" y="116459"/>
                  </a:lnTo>
                  <a:lnTo>
                    <a:pt x="40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27" y="1933956"/>
              <a:ext cx="64643" cy="11645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9208" y="1933956"/>
              <a:ext cx="67691" cy="11645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2108" y="1933956"/>
              <a:ext cx="69215" cy="11645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3664" y="2202179"/>
              <a:ext cx="67690" cy="11798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038088" y="2202179"/>
              <a:ext cx="61594" cy="118110"/>
            </a:xfrm>
            <a:custGeom>
              <a:avLst/>
              <a:gdLst/>
              <a:ahLst/>
              <a:cxnLst/>
              <a:rect l="l" t="t" r="r" b="b"/>
              <a:pathLst>
                <a:path w="61595" h="118110">
                  <a:moveTo>
                    <a:pt x="42545" y="0"/>
                  </a:moveTo>
                  <a:lnTo>
                    <a:pt x="19050" y="0"/>
                  </a:lnTo>
                  <a:lnTo>
                    <a:pt x="0" y="13843"/>
                  </a:lnTo>
                  <a:lnTo>
                    <a:pt x="0" y="104140"/>
                  </a:lnTo>
                  <a:lnTo>
                    <a:pt x="19050" y="117983"/>
                  </a:lnTo>
                  <a:lnTo>
                    <a:pt x="42545" y="117983"/>
                  </a:lnTo>
                  <a:lnTo>
                    <a:pt x="61595" y="104140"/>
                  </a:lnTo>
                  <a:lnTo>
                    <a:pt x="61595" y="97662"/>
                  </a:lnTo>
                  <a:lnTo>
                    <a:pt x="26035" y="97662"/>
                  </a:lnTo>
                  <a:lnTo>
                    <a:pt x="26035" y="22987"/>
                  </a:lnTo>
                  <a:lnTo>
                    <a:pt x="61595" y="22987"/>
                  </a:lnTo>
                  <a:lnTo>
                    <a:pt x="61595" y="13843"/>
                  </a:lnTo>
                  <a:lnTo>
                    <a:pt x="42545" y="0"/>
                  </a:lnTo>
                  <a:close/>
                </a:path>
                <a:path w="61595" h="118110">
                  <a:moveTo>
                    <a:pt x="42545" y="44196"/>
                  </a:moveTo>
                  <a:lnTo>
                    <a:pt x="26035" y="44196"/>
                  </a:lnTo>
                  <a:lnTo>
                    <a:pt x="26035" y="67310"/>
                  </a:lnTo>
                  <a:lnTo>
                    <a:pt x="39877" y="67310"/>
                  </a:lnTo>
                  <a:lnTo>
                    <a:pt x="39877" y="97662"/>
                  </a:lnTo>
                  <a:lnTo>
                    <a:pt x="61595" y="97662"/>
                  </a:lnTo>
                  <a:lnTo>
                    <a:pt x="61595" y="58928"/>
                  </a:lnTo>
                  <a:lnTo>
                    <a:pt x="42545" y="44196"/>
                  </a:lnTo>
                  <a:close/>
                </a:path>
                <a:path w="61595" h="118110">
                  <a:moveTo>
                    <a:pt x="61595" y="22987"/>
                  </a:moveTo>
                  <a:lnTo>
                    <a:pt x="39877" y="22987"/>
                  </a:lnTo>
                  <a:lnTo>
                    <a:pt x="39877" y="35941"/>
                  </a:lnTo>
                  <a:lnTo>
                    <a:pt x="61595" y="35941"/>
                  </a:lnTo>
                  <a:lnTo>
                    <a:pt x="61595" y="22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7272" y="2202179"/>
              <a:ext cx="66166" cy="11798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600" y="2202179"/>
              <a:ext cx="64643" cy="11798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880" y="2202179"/>
              <a:ext cx="64643" cy="11798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79208" y="2202179"/>
              <a:ext cx="119507" cy="11798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7536" y="2202179"/>
              <a:ext cx="92075" cy="11798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9092" y="2456687"/>
              <a:ext cx="117983" cy="11645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21324" y="2456687"/>
              <a:ext cx="113411" cy="11645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1176" y="2456687"/>
              <a:ext cx="116459" cy="11645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7980" y="2456687"/>
              <a:ext cx="122554" cy="11645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34783" y="2456687"/>
              <a:ext cx="119507" cy="11645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77683" y="2456687"/>
              <a:ext cx="119507" cy="11645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14488" y="2455164"/>
              <a:ext cx="113410" cy="11798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93664" y="2706624"/>
              <a:ext cx="122555" cy="11950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36564" y="2706624"/>
              <a:ext cx="134747" cy="11950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65748" y="2706624"/>
              <a:ext cx="113411" cy="11950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07124" y="2706624"/>
              <a:ext cx="137795" cy="11950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3927" y="2706624"/>
              <a:ext cx="134747" cy="11950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77683" y="2706624"/>
              <a:ext cx="140843" cy="119506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17536" y="2706624"/>
              <a:ext cx="133223" cy="11950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92140" y="2961131"/>
              <a:ext cx="134747" cy="11493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36564" y="2961131"/>
              <a:ext cx="137795" cy="11493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77940" y="2961131"/>
              <a:ext cx="139318" cy="11493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07124" y="2961131"/>
              <a:ext cx="140843" cy="11493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43927" y="2961131"/>
              <a:ext cx="137795" cy="11493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79208" y="2961131"/>
              <a:ext cx="111887" cy="114934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6512814" y="1320546"/>
            <a:ext cx="960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Julio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1998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730944" y="3340544"/>
            <a:ext cx="3987800" cy="3073400"/>
            <a:chOff x="2730944" y="3340544"/>
            <a:chExt cx="3987800" cy="3073400"/>
          </a:xfrm>
        </p:grpSpPr>
        <p:sp>
          <p:nvSpPr>
            <p:cNvPr id="98" name="object 98"/>
            <p:cNvSpPr/>
            <p:nvPr/>
          </p:nvSpPr>
          <p:spPr>
            <a:xfrm>
              <a:off x="2743962" y="3353562"/>
              <a:ext cx="3961765" cy="3047365"/>
            </a:xfrm>
            <a:custGeom>
              <a:avLst/>
              <a:gdLst/>
              <a:ahLst/>
              <a:cxnLst/>
              <a:rect l="l" t="t" r="r" b="b"/>
              <a:pathLst>
                <a:path w="3961765" h="3047365">
                  <a:moveTo>
                    <a:pt x="1979929" y="0"/>
                  </a:moveTo>
                  <a:lnTo>
                    <a:pt x="1022223" y="16383"/>
                  </a:lnTo>
                  <a:lnTo>
                    <a:pt x="120650" y="47371"/>
                  </a:lnTo>
                  <a:lnTo>
                    <a:pt x="99440" y="47371"/>
                  </a:lnTo>
                  <a:lnTo>
                    <a:pt x="54356" y="58547"/>
                  </a:lnTo>
                  <a:lnTo>
                    <a:pt x="21208" y="86867"/>
                  </a:lnTo>
                  <a:lnTo>
                    <a:pt x="888" y="128270"/>
                  </a:lnTo>
                  <a:lnTo>
                    <a:pt x="0" y="152273"/>
                  </a:lnTo>
                  <a:lnTo>
                    <a:pt x="0" y="2889656"/>
                  </a:lnTo>
                  <a:lnTo>
                    <a:pt x="17018" y="2930105"/>
                  </a:lnTo>
                  <a:lnTo>
                    <a:pt x="39877" y="2961081"/>
                  </a:lnTo>
                  <a:lnTo>
                    <a:pt x="85851" y="2980880"/>
                  </a:lnTo>
                  <a:lnTo>
                    <a:pt x="932179" y="3030791"/>
                  </a:lnTo>
                  <a:lnTo>
                    <a:pt x="1979929" y="3047136"/>
                  </a:lnTo>
                  <a:lnTo>
                    <a:pt x="2953766" y="3030791"/>
                  </a:lnTo>
                  <a:lnTo>
                    <a:pt x="3858767" y="2980880"/>
                  </a:lnTo>
                  <a:lnTo>
                    <a:pt x="3916553" y="2966250"/>
                  </a:lnTo>
                  <a:lnTo>
                    <a:pt x="3951351" y="2930105"/>
                  </a:lnTo>
                  <a:lnTo>
                    <a:pt x="3961511" y="2894825"/>
                  </a:lnTo>
                  <a:lnTo>
                    <a:pt x="3961511" y="122174"/>
                  </a:lnTo>
                  <a:lnTo>
                    <a:pt x="3946270" y="92963"/>
                  </a:lnTo>
                  <a:lnTo>
                    <a:pt x="3928364" y="71374"/>
                  </a:lnTo>
                  <a:lnTo>
                    <a:pt x="3902964" y="53339"/>
                  </a:lnTo>
                  <a:lnTo>
                    <a:pt x="3878326" y="47371"/>
                  </a:lnTo>
                  <a:lnTo>
                    <a:pt x="3850259" y="47371"/>
                  </a:lnTo>
                  <a:lnTo>
                    <a:pt x="2927350" y="7747"/>
                  </a:lnTo>
                  <a:lnTo>
                    <a:pt x="1979929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43962" y="3353562"/>
              <a:ext cx="3961765" cy="3047365"/>
            </a:xfrm>
            <a:custGeom>
              <a:avLst/>
              <a:gdLst/>
              <a:ahLst/>
              <a:cxnLst/>
              <a:rect l="l" t="t" r="r" b="b"/>
              <a:pathLst>
                <a:path w="3961765" h="3047365">
                  <a:moveTo>
                    <a:pt x="0" y="152273"/>
                  </a:moveTo>
                  <a:lnTo>
                    <a:pt x="0" y="2868142"/>
                  </a:lnTo>
                  <a:lnTo>
                    <a:pt x="0" y="2889656"/>
                  </a:lnTo>
                  <a:lnTo>
                    <a:pt x="6857" y="2912033"/>
                  </a:lnTo>
                  <a:lnTo>
                    <a:pt x="26288" y="2945599"/>
                  </a:lnTo>
                  <a:lnTo>
                    <a:pt x="69723" y="2977438"/>
                  </a:lnTo>
                  <a:lnTo>
                    <a:pt x="932179" y="3030791"/>
                  </a:lnTo>
                  <a:lnTo>
                    <a:pt x="1979929" y="3047136"/>
                  </a:lnTo>
                  <a:lnTo>
                    <a:pt x="2953766" y="3030791"/>
                  </a:lnTo>
                  <a:lnTo>
                    <a:pt x="3858767" y="2980880"/>
                  </a:lnTo>
                  <a:lnTo>
                    <a:pt x="3916553" y="2966250"/>
                  </a:lnTo>
                  <a:lnTo>
                    <a:pt x="3951351" y="2930105"/>
                  </a:lnTo>
                  <a:lnTo>
                    <a:pt x="3961511" y="2894825"/>
                  </a:lnTo>
                  <a:lnTo>
                    <a:pt x="3961511" y="2875038"/>
                  </a:lnTo>
                  <a:lnTo>
                    <a:pt x="3961511" y="2851797"/>
                  </a:lnTo>
                  <a:lnTo>
                    <a:pt x="3961511" y="152273"/>
                  </a:lnTo>
                  <a:lnTo>
                    <a:pt x="3961511" y="122174"/>
                  </a:lnTo>
                  <a:lnTo>
                    <a:pt x="3946270" y="92963"/>
                  </a:lnTo>
                  <a:lnTo>
                    <a:pt x="3928364" y="71374"/>
                  </a:lnTo>
                  <a:lnTo>
                    <a:pt x="3902964" y="53339"/>
                  </a:lnTo>
                  <a:lnTo>
                    <a:pt x="3878326" y="47371"/>
                  </a:lnTo>
                  <a:lnTo>
                    <a:pt x="3850259" y="47371"/>
                  </a:lnTo>
                  <a:lnTo>
                    <a:pt x="2927350" y="7747"/>
                  </a:lnTo>
                  <a:lnTo>
                    <a:pt x="1979929" y="0"/>
                  </a:lnTo>
                  <a:lnTo>
                    <a:pt x="1022223" y="16383"/>
                  </a:lnTo>
                  <a:lnTo>
                    <a:pt x="120650" y="47371"/>
                  </a:lnTo>
                  <a:lnTo>
                    <a:pt x="99440" y="47371"/>
                  </a:lnTo>
                  <a:lnTo>
                    <a:pt x="54356" y="58547"/>
                  </a:lnTo>
                  <a:lnTo>
                    <a:pt x="21208" y="86867"/>
                  </a:lnTo>
                  <a:lnTo>
                    <a:pt x="888" y="128270"/>
                  </a:lnTo>
                  <a:lnTo>
                    <a:pt x="0" y="15227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23438" y="3675126"/>
              <a:ext cx="3202940" cy="2387600"/>
            </a:xfrm>
            <a:custGeom>
              <a:avLst/>
              <a:gdLst/>
              <a:ahLst/>
              <a:cxnLst/>
              <a:rect l="l" t="t" r="r" b="b"/>
              <a:pathLst>
                <a:path w="3202940" h="2387600">
                  <a:moveTo>
                    <a:pt x="1600453" y="0"/>
                  </a:moveTo>
                  <a:lnTo>
                    <a:pt x="827786" y="13716"/>
                  </a:lnTo>
                  <a:lnTo>
                    <a:pt x="96900" y="37846"/>
                  </a:lnTo>
                  <a:lnTo>
                    <a:pt x="61213" y="37846"/>
                  </a:lnTo>
                  <a:lnTo>
                    <a:pt x="46736" y="47371"/>
                  </a:lnTo>
                  <a:lnTo>
                    <a:pt x="28067" y="56768"/>
                  </a:lnTo>
                  <a:lnTo>
                    <a:pt x="17906" y="68072"/>
                  </a:lnTo>
                  <a:lnTo>
                    <a:pt x="6857" y="84328"/>
                  </a:lnTo>
                  <a:lnTo>
                    <a:pt x="888" y="99822"/>
                  </a:lnTo>
                  <a:lnTo>
                    <a:pt x="0" y="119634"/>
                  </a:lnTo>
                  <a:lnTo>
                    <a:pt x="0" y="2246058"/>
                  </a:lnTo>
                  <a:lnTo>
                    <a:pt x="13588" y="2295131"/>
                  </a:lnTo>
                  <a:lnTo>
                    <a:pt x="44195" y="2326982"/>
                  </a:lnTo>
                  <a:lnTo>
                    <a:pt x="755650" y="2373477"/>
                  </a:lnTo>
                  <a:lnTo>
                    <a:pt x="1600453" y="2387244"/>
                  </a:lnTo>
                  <a:lnTo>
                    <a:pt x="2388362" y="2373477"/>
                  </a:lnTo>
                  <a:lnTo>
                    <a:pt x="3119247" y="2334729"/>
                  </a:lnTo>
                  <a:lnTo>
                    <a:pt x="3166110" y="2323541"/>
                  </a:lnTo>
                  <a:lnTo>
                    <a:pt x="3194050" y="2295131"/>
                  </a:lnTo>
                  <a:lnTo>
                    <a:pt x="3202559" y="2266721"/>
                  </a:lnTo>
                  <a:lnTo>
                    <a:pt x="3202559" y="95504"/>
                  </a:lnTo>
                  <a:lnTo>
                    <a:pt x="3190748" y="74041"/>
                  </a:lnTo>
                  <a:lnTo>
                    <a:pt x="3176270" y="56768"/>
                  </a:lnTo>
                  <a:lnTo>
                    <a:pt x="3155823" y="43942"/>
                  </a:lnTo>
                  <a:lnTo>
                    <a:pt x="3135503" y="37846"/>
                  </a:lnTo>
                  <a:lnTo>
                    <a:pt x="3111627" y="37846"/>
                  </a:lnTo>
                  <a:lnTo>
                    <a:pt x="2367153" y="6857"/>
                  </a:lnTo>
                  <a:lnTo>
                    <a:pt x="1600453" y="0"/>
                  </a:lnTo>
                  <a:close/>
                </a:path>
              </a:pathLst>
            </a:custGeom>
            <a:solidFill>
              <a:srgbClr val="BE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123438" y="3675126"/>
              <a:ext cx="3202940" cy="2387600"/>
            </a:xfrm>
            <a:custGeom>
              <a:avLst/>
              <a:gdLst/>
              <a:ahLst/>
              <a:cxnLst/>
              <a:rect l="l" t="t" r="r" b="b"/>
              <a:pathLst>
                <a:path w="3202940" h="2387600">
                  <a:moveTo>
                    <a:pt x="0" y="119634"/>
                  </a:moveTo>
                  <a:lnTo>
                    <a:pt x="0" y="2246058"/>
                  </a:lnTo>
                  <a:lnTo>
                    <a:pt x="888" y="2263279"/>
                  </a:lnTo>
                  <a:lnTo>
                    <a:pt x="21209" y="2306320"/>
                  </a:lnTo>
                  <a:lnTo>
                    <a:pt x="57785" y="2331288"/>
                  </a:lnTo>
                  <a:lnTo>
                    <a:pt x="755650" y="2373477"/>
                  </a:lnTo>
                  <a:lnTo>
                    <a:pt x="1600453" y="2387244"/>
                  </a:lnTo>
                  <a:lnTo>
                    <a:pt x="2388362" y="2373477"/>
                  </a:lnTo>
                  <a:lnTo>
                    <a:pt x="3119247" y="2334729"/>
                  </a:lnTo>
                  <a:lnTo>
                    <a:pt x="3166110" y="2323541"/>
                  </a:lnTo>
                  <a:lnTo>
                    <a:pt x="3194050" y="2295131"/>
                  </a:lnTo>
                  <a:lnTo>
                    <a:pt x="3202559" y="2266721"/>
                  </a:lnTo>
                  <a:lnTo>
                    <a:pt x="3202559" y="2252091"/>
                  </a:lnTo>
                  <a:lnTo>
                    <a:pt x="3202559" y="2233142"/>
                  </a:lnTo>
                  <a:lnTo>
                    <a:pt x="3202559" y="119634"/>
                  </a:lnTo>
                  <a:lnTo>
                    <a:pt x="3202559" y="95504"/>
                  </a:lnTo>
                  <a:lnTo>
                    <a:pt x="3190748" y="74041"/>
                  </a:lnTo>
                  <a:lnTo>
                    <a:pt x="3176270" y="56768"/>
                  </a:lnTo>
                  <a:lnTo>
                    <a:pt x="3155823" y="43942"/>
                  </a:lnTo>
                  <a:lnTo>
                    <a:pt x="3135503" y="37846"/>
                  </a:lnTo>
                  <a:lnTo>
                    <a:pt x="3111627" y="37846"/>
                  </a:lnTo>
                  <a:lnTo>
                    <a:pt x="2367153" y="6857"/>
                  </a:lnTo>
                  <a:lnTo>
                    <a:pt x="1600453" y="0"/>
                  </a:lnTo>
                  <a:lnTo>
                    <a:pt x="827786" y="13716"/>
                  </a:lnTo>
                  <a:lnTo>
                    <a:pt x="96900" y="37846"/>
                  </a:lnTo>
                  <a:lnTo>
                    <a:pt x="80772" y="37846"/>
                  </a:lnTo>
                  <a:lnTo>
                    <a:pt x="61213" y="37846"/>
                  </a:lnTo>
                  <a:lnTo>
                    <a:pt x="46736" y="47371"/>
                  </a:lnTo>
                  <a:lnTo>
                    <a:pt x="28067" y="56768"/>
                  </a:lnTo>
                  <a:lnTo>
                    <a:pt x="17906" y="68072"/>
                  </a:lnTo>
                  <a:lnTo>
                    <a:pt x="6857" y="84328"/>
                  </a:lnTo>
                  <a:lnTo>
                    <a:pt x="888" y="99822"/>
                  </a:lnTo>
                  <a:lnTo>
                    <a:pt x="0" y="11963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37154" y="4868418"/>
              <a:ext cx="3180080" cy="1194435"/>
            </a:xfrm>
            <a:custGeom>
              <a:avLst/>
              <a:gdLst/>
              <a:ahLst/>
              <a:cxnLst/>
              <a:rect l="l" t="t" r="r" b="b"/>
              <a:pathLst>
                <a:path w="3180079" h="1194435">
                  <a:moveTo>
                    <a:pt x="1586865" y="0"/>
                  </a:moveTo>
                  <a:lnTo>
                    <a:pt x="0" y="1101851"/>
                  </a:lnTo>
                  <a:lnTo>
                    <a:pt x="7619" y="1113040"/>
                  </a:lnTo>
                  <a:lnTo>
                    <a:pt x="19557" y="1124229"/>
                  </a:lnTo>
                  <a:lnTo>
                    <a:pt x="30606" y="1133703"/>
                  </a:lnTo>
                  <a:lnTo>
                    <a:pt x="55244" y="1141450"/>
                  </a:lnTo>
                  <a:lnTo>
                    <a:pt x="742822" y="1180185"/>
                  </a:lnTo>
                  <a:lnTo>
                    <a:pt x="1586865" y="1193952"/>
                  </a:lnTo>
                  <a:lnTo>
                    <a:pt x="2374010" y="1180185"/>
                  </a:lnTo>
                  <a:lnTo>
                    <a:pt x="3105785" y="1141450"/>
                  </a:lnTo>
                  <a:lnTo>
                    <a:pt x="3152521" y="1130249"/>
                  </a:lnTo>
                  <a:lnTo>
                    <a:pt x="3179698" y="1101851"/>
                  </a:lnTo>
                  <a:lnTo>
                    <a:pt x="1586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137154" y="4868418"/>
              <a:ext cx="3180080" cy="1194435"/>
            </a:xfrm>
            <a:custGeom>
              <a:avLst/>
              <a:gdLst/>
              <a:ahLst/>
              <a:cxnLst/>
              <a:rect l="l" t="t" r="r" b="b"/>
              <a:pathLst>
                <a:path w="3180079" h="1194435">
                  <a:moveTo>
                    <a:pt x="0" y="1101851"/>
                  </a:moveTo>
                  <a:lnTo>
                    <a:pt x="30606" y="1133703"/>
                  </a:lnTo>
                  <a:lnTo>
                    <a:pt x="742822" y="1180185"/>
                  </a:lnTo>
                  <a:lnTo>
                    <a:pt x="1586865" y="1193952"/>
                  </a:lnTo>
                  <a:lnTo>
                    <a:pt x="2374010" y="1180185"/>
                  </a:lnTo>
                  <a:lnTo>
                    <a:pt x="3105785" y="1141450"/>
                  </a:lnTo>
                  <a:lnTo>
                    <a:pt x="3152521" y="1130249"/>
                  </a:lnTo>
                  <a:lnTo>
                    <a:pt x="3179698" y="1101851"/>
                  </a:lnTo>
                  <a:lnTo>
                    <a:pt x="1586865" y="0"/>
                  </a:lnTo>
                  <a:lnTo>
                    <a:pt x="0" y="1101851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140202" y="3675126"/>
              <a:ext cx="3157220" cy="1192530"/>
            </a:xfrm>
            <a:custGeom>
              <a:avLst/>
              <a:gdLst/>
              <a:ahLst/>
              <a:cxnLst/>
              <a:rect l="l" t="t" r="r" b="b"/>
              <a:pathLst>
                <a:path w="3157220" h="1192529">
                  <a:moveTo>
                    <a:pt x="1583563" y="0"/>
                  </a:moveTo>
                  <a:lnTo>
                    <a:pt x="809244" y="13716"/>
                  </a:lnTo>
                  <a:lnTo>
                    <a:pt x="80772" y="36956"/>
                  </a:lnTo>
                  <a:lnTo>
                    <a:pt x="62103" y="36956"/>
                  </a:lnTo>
                  <a:lnTo>
                    <a:pt x="43306" y="37846"/>
                  </a:lnTo>
                  <a:lnTo>
                    <a:pt x="27178" y="44704"/>
                  </a:lnTo>
                  <a:lnTo>
                    <a:pt x="10160" y="55118"/>
                  </a:lnTo>
                  <a:lnTo>
                    <a:pt x="0" y="67056"/>
                  </a:lnTo>
                  <a:lnTo>
                    <a:pt x="1583563" y="1192403"/>
                  </a:lnTo>
                  <a:lnTo>
                    <a:pt x="3156839" y="55118"/>
                  </a:lnTo>
                  <a:lnTo>
                    <a:pt x="3137281" y="41275"/>
                  </a:lnTo>
                  <a:lnTo>
                    <a:pt x="3118612" y="36956"/>
                  </a:lnTo>
                  <a:lnTo>
                    <a:pt x="3094863" y="36956"/>
                  </a:lnTo>
                  <a:lnTo>
                    <a:pt x="2350262" y="6857"/>
                  </a:lnTo>
                  <a:lnTo>
                    <a:pt x="1583563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40202" y="3675126"/>
              <a:ext cx="3157220" cy="1192530"/>
            </a:xfrm>
            <a:custGeom>
              <a:avLst/>
              <a:gdLst/>
              <a:ahLst/>
              <a:cxnLst/>
              <a:rect l="l" t="t" r="r" b="b"/>
              <a:pathLst>
                <a:path w="3157220" h="1192529">
                  <a:moveTo>
                    <a:pt x="1583563" y="1192403"/>
                  </a:moveTo>
                  <a:lnTo>
                    <a:pt x="3156839" y="55118"/>
                  </a:lnTo>
                  <a:lnTo>
                    <a:pt x="3137281" y="41275"/>
                  </a:lnTo>
                  <a:lnTo>
                    <a:pt x="3118612" y="36956"/>
                  </a:lnTo>
                  <a:lnTo>
                    <a:pt x="3094863" y="36956"/>
                  </a:lnTo>
                  <a:lnTo>
                    <a:pt x="2350262" y="6857"/>
                  </a:lnTo>
                  <a:lnTo>
                    <a:pt x="1583563" y="0"/>
                  </a:lnTo>
                  <a:lnTo>
                    <a:pt x="809244" y="13716"/>
                  </a:lnTo>
                  <a:lnTo>
                    <a:pt x="80772" y="36956"/>
                  </a:lnTo>
                  <a:lnTo>
                    <a:pt x="62103" y="36956"/>
                  </a:lnTo>
                  <a:lnTo>
                    <a:pt x="43306" y="37846"/>
                  </a:lnTo>
                  <a:lnTo>
                    <a:pt x="27178" y="44704"/>
                  </a:lnTo>
                  <a:lnTo>
                    <a:pt x="10160" y="55118"/>
                  </a:lnTo>
                  <a:lnTo>
                    <a:pt x="0" y="67056"/>
                  </a:lnTo>
                  <a:lnTo>
                    <a:pt x="1583563" y="119240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227070" y="3752850"/>
              <a:ext cx="2995295" cy="2230755"/>
            </a:xfrm>
            <a:custGeom>
              <a:avLst/>
              <a:gdLst/>
              <a:ahLst/>
              <a:cxnLst/>
              <a:rect l="l" t="t" r="r" b="b"/>
              <a:pathLst>
                <a:path w="2995295" h="2230754">
                  <a:moveTo>
                    <a:pt x="1496821" y="0"/>
                  </a:moveTo>
                  <a:lnTo>
                    <a:pt x="772668" y="11175"/>
                  </a:lnTo>
                  <a:lnTo>
                    <a:pt x="90931" y="34417"/>
                  </a:lnTo>
                  <a:lnTo>
                    <a:pt x="73914" y="34417"/>
                  </a:lnTo>
                  <a:lnTo>
                    <a:pt x="56133" y="36194"/>
                  </a:lnTo>
                  <a:lnTo>
                    <a:pt x="43306" y="42163"/>
                  </a:lnTo>
                  <a:lnTo>
                    <a:pt x="24638" y="51688"/>
                  </a:lnTo>
                  <a:lnTo>
                    <a:pt x="17018" y="62864"/>
                  </a:lnTo>
                  <a:lnTo>
                    <a:pt x="6857" y="75692"/>
                  </a:lnTo>
                  <a:lnTo>
                    <a:pt x="888" y="92963"/>
                  </a:lnTo>
                  <a:lnTo>
                    <a:pt x="0" y="111887"/>
                  </a:lnTo>
                  <a:lnTo>
                    <a:pt x="0" y="2117509"/>
                  </a:lnTo>
                  <a:lnTo>
                    <a:pt x="19557" y="2157107"/>
                  </a:lnTo>
                  <a:lnTo>
                    <a:pt x="52705" y="2181212"/>
                  </a:lnTo>
                  <a:lnTo>
                    <a:pt x="707135" y="2219083"/>
                  </a:lnTo>
                  <a:lnTo>
                    <a:pt x="1496821" y="2230272"/>
                  </a:lnTo>
                  <a:lnTo>
                    <a:pt x="2233803" y="2219083"/>
                  </a:lnTo>
                  <a:lnTo>
                    <a:pt x="2917190" y="2184654"/>
                  </a:lnTo>
                  <a:lnTo>
                    <a:pt x="2962147" y="2171738"/>
                  </a:lnTo>
                  <a:lnTo>
                    <a:pt x="2995295" y="2120950"/>
                  </a:lnTo>
                  <a:lnTo>
                    <a:pt x="2995295" y="88645"/>
                  </a:lnTo>
                  <a:lnTo>
                    <a:pt x="2983484" y="67944"/>
                  </a:lnTo>
                  <a:lnTo>
                    <a:pt x="2969895" y="51688"/>
                  </a:lnTo>
                  <a:lnTo>
                    <a:pt x="2951988" y="39624"/>
                  </a:lnTo>
                  <a:lnTo>
                    <a:pt x="2932430" y="34417"/>
                  </a:lnTo>
                  <a:lnTo>
                    <a:pt x="2910332" y="34417"/>
                  </a:lnTo>
                  <a:lnTo>
                    <a:pt x="2214245" y="6857"/>
                  </a:lnTo>
                  <a:lnTo>
                    <a:pt x="1496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27070" y="3752850"/>
              <a:ext cx="2995295" cy="2230755"/>
            </a:xfrm>
            <a:custGeom>
              <a:avLst/>
              <a:gdLst/>
              <a:ahLst/>
              <a:cxnLst/>
              <a:rect l="l" t="t" r="r" b="b"/>
              <a:pathLst>
                <a:path w="2995295" h="2230754">
                  <a:moveTo>
                    <a:pt x="0" y="111887"/>
                  </a:moveTo>
                  <a:lnTo>
                    <a:pt x="0" y="2100300"/>
                  </a:lnTo>
                  <a:lnTo>
                    <a:pt x="0" y="2117509"/>
                  </a:lnTo>
                  <a:lnTo>
                    <a:pt x="4191" y="2132139"/>
                  </a:lnTo>
                  <a:lnTo>
                    <a:pt x="29718" y="2168296"/>
                  </a:lnTo>
                  <a:lnTo>
                    <a:pt x="707135" y="2219083"/>
                  </a:lnTo>
                  <a:lnTo>
                    <a:pt x="1496821" y="2230272"/>
                  </a:lnTo>
                  <a:lnTo>
                    <a:pt x="2233803" y="2219083"/>
                  </a:lnTo>
                  <a:lnTo>
                    <a:pt x="2917190" y="2184654"/>
                  </a:lnTo>
                  <a:lnTo>
                    <a:pt x="2962147" y="2171738"/>
                  </a:lnTo>
                  <a:lnTo>
                    <a:pt x="2995295" y="2120950"/>
                  </a:lnTo>
                  <a:lnTo>
                    <a:pt x="2995295" y="2106320"/>
                  </a:lnTo>
                  <a:lnTo>
                    <a:pt x="2995295" y="2087384"/>
                  </a:lnTo>
                  <a:lnTo>
                    <a:pt x="2995295" y="111887"/>
                  </a:lnTo>
                  <a:lnTo>
                    <a:pt x="2995295" y="88645"/>
                  </a:lnTo>
                  <a:lnTo>
                    <a:pt x="2983484" y="67944"/>
                  </a:lnTo>
                  <a:lnTo>
                    <a:pt x="2969895" y="51688"/>
                  </a:lnTo>
                  <a:lnTo>
                    <a:pt x="2951988" y="39624"/>
                  </a:lnTo>
                  <a:lnTo>
                    <a:pt x="2932430" y="34417"/>
                  </a:lnTo>
                  <a:lnTo>
                    <a:pt x="2910332" y="34417"/>
                  </a:lnTo>
                  <a:lnTo>
                    <a:pt x="2214245" y="6857"/>
                  </a:lnTo>
                  <a:lnTo>
                    <a:pt x="1496821" y="0"/>
                  </a:lnTo>
                  <a:lnTo>
                    <a:pt x="772668" y="11175"/>
                  </a:lnTo>
                  <a:lnTo>
                    <a:pt x="90931" y="34417"/>
                  </a:lnTo>
                  <a:lnTo>
                    <a:pt x="73914" y="34417"/>
                  </a:lnTo>
                  <a:lnTo>
                    <a:pt x="56133" y="36194"/>
                  </a:lnTo>
                  <a:lnTo>
                    <a:pt x="43306" y="42163"/>
                  </a:lnTo>
                  <a:lnTo>
                    <a:pt x="24638" y="51688"/>
                  </a:lnTo>
                  <a:lnTo>
                    <a:pt x="17018" y="62864"/>
                  </a:lnTo>
                  <a:lnTo>
                    <a:pt x="6857" y="75692"/>
                  </a:lnTo>
                  <a:lnTo>
                    <a:pt x="888" y="92963"/>
                  </a:lnTo>
                  <a:lnTo>
                    <a:pt x="0" y="11188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25134" y="6174486"/>
              <a:ext cx="135255" cy="51435"/>
            </a:xfrm>
            <a:custGeom>
              <a:avLst/>
              <a:gdLst/>
              <a:ahLst/>
              <a:cxnLst/>
              <a:rect l="l" t="t" r="r" b="b"/>
              <a:pathLst>
                <a:path w="135254" h="51435">
                  <a:moveTo>
                    <a:pt x="134746" y="0"/>
                  </a:moveTo>
                  <a:lnTo>
                    <a:pt x="0" y="0"/>
                  </a:lnTo>
                  <a:lnTo>
                    <a:pt x="0" y="50965"/>
                  </a:lnTo>
                  <a:lnTo>
                    <a:pt x="134746" y="50965"/>
                  </a:lnTo>
                  <a:lnTo>
                    <a:pt x="13474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25134" y="6174486"/>
              <a:ext cx="135255" cy="51435"/>
            </a:xfrm>
            <a:custGeom>
              <a:avLst/>
              <a:gdLst/>
              <a:ahLst/>
              <a:cxnLst/>
              <a:rect l="l" t="t" r="r" b="b"/>
              <a:pathLst>
                <a:path w="135254" h="51435">
                  <a:moveTo>
                    <a:pt x="0" y="0"/>
                  </a:moveTo>
                  <a:lnTo>
                    <a:pt x="134746" y="0"/>
                  </a:lnTo>
                  <a:lnTo>
                    <a:pt x="134746" y="50965"/>
                  </a:lnTo>
                  <a:lnTo>
                    <a:pt x="0" y="50965"/>
                  </a:lnTo>
                  <a:lnTo>
                    <a:pt x="0" y="0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546348" y="3982212"/>
              <a:ext cx="2423160" cy="58419"/>
            </a:xfrm>
            <a:custGeom>
              <a:avLst/>
              <a:gdLst/>
              <a:ahLst/>
              <a:cxnLst/>
              <a:rect l="l" t="t" r="r" b="b"/>
              <a:pathLst>
                <a:path w="2423160" h="58420">
                  <a:moveTo>
                    <a:pt x="0" y="14477"/>
                  </a:moveTo>
                  <a:lnTo>
                    <a:pt x="14477" y="0"/>
                  </a:lnTo>
                  <a:lnTo>
                    <a:pt x="2423160" y="0"/>
                  </a:lnTo>
                  <a:lnTo>
                    <a:pt x="2423160" y="43433"/>
                  </a:lnTo>
                  <a:lnTo>
                    <a:pt x="2408681" y="57912"/>
                  </a:lnTo>
                  <a:lnTo>
                    <a:pt x="0" y="57912"/>
                  </a:lnTo>
                  <a:lnTo>
                    <a:pt x="0" y="144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540252" y="3989451"/>
              <a:ext cx="2435860" cy="0"/>
            </a:xfrm>
            <a:custGeom>
              <a:avLst/>
              <a:gdLst/>
              <a:ahLst/>
              <a:cxnLst/>
              <a:rect l="l" t="t" r="r" b="b"/>
              <a:pathLst>
                <a:path w="2435860">
                  <a:moveTo>
                    <a:pt x="0" y="0"/>
                  </a:moveTo>
                  <a:lnTo>
                    <a:pt x="650748" y="0"/>
                  </a:lnTo>
                </a:path>
                <a:path w="2435860">
                  <a:moveTo>
                    <a:pt x="760483" y="0"/>
                  </a:moveTo>
                  <a:lnTo>
                    <a:pt x="2435352" y="0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955030" y="3996690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4">
                  <a:moveTo>
                    <a:pt x="0" y="0"/>
                  </a:moveTo>
                  <a:lnTo>
                    <a:pt x="0" y="4343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191000" y="3873995"/>
              <a:ext cx="109855" cy="315595"/>
            </a:xfrm>
            <a:custGeom>
              <a:avLst/>
              <a:gdLst/>
              <a:ahLst/>
              <a:cxnLst/>
              <a:rect l="l" t="t" r="r" b="b"/>
              <a:pathLst>
                <a:path w="109854" h="315595">
                  <a:moveTo>
                    <a:pt x="109735" y="0"/>
                  </a:moveTo>
                  <a:lnTo>
                    <a:pt x="0" y="0"/>
                  </a:lnTo>
                  <a:lnTo>
                    <a:pt x="0" y="315480"/>
                  </a:lnTo>
                  <a:lnTo>
                    <a:pt x="109735" y="315480"/>
                  </a:lnTo>
                  <a:lnTo>
                    <a:pt x="10973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00728" y="3837432"/>
              <a:ext cx="36830" cy="352425"/>
            </a:xfrm>
            <a:custGeom>
              <a:avLst/>
              <a:gdLst/>
              <a:ahLst/>
              <a:cxnLst/>
              <a:rect l="l" t="t" r="r" b="b"/>
              <a:pathLst>
                <a:path w="36829" h="352425">
                  <a:moveTo>
                    <a:pt x="36575" y="0"/>
                  </a:moveTo>
                  <a:lnTo>
                    <a:pt x="0" y="36576"/>
                  </a:lnTo>
                  <a:lnTo>
                    <a:pt x="0" y="352044"/>
                  </a:lnTo>
                  <a:lnTo>
                    <a:pt x="36575" y="31546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191000" y="3837432"/>
              <a:ext cx="146685" cy="36830"/>
            </a:xfrm>
            <a:custGeom>
              <a:avLst/>
              <a:gdLst/>
              <a:ahLst/>
              <a:cxnLst/>
              <a:rect l="l" t="t" r="r" b="b"/>
              <a:pathLst>
                <a:path w="146685" h="36829">
                  <a:moveTo>
                    <a:pt x="146303" y="0"/>
                  </a:moveTo>
                  <a:lnTo>
                    <a:pt x="36575" y="0"/>
                  </a:lnTo>
                  <a:lnTo>
                    <a:pt x="0" y="36576"/>
                  </a:lnTo>
                  <a:lnTo>
                    <a:pt x="109727" y="36576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57016" y="3837432"/>
              <a:ext cx="2423160" cy="922019"/>
            </a:xfrm>
            <a:custGeom>
              <a:avLst/>
              <a:gdLst/>
              <a:ahLst/>
              <a:cxnLst/>
              <a:rect l="l" t="t" r="r" b="b"/>
              <a:pathLst>
                <a:path w="2423160" h="922020">
                  <a:moveTo>
                    <a:pt x="633984" y="36576"/>
                  </a:moveTo>
                  <a:lnTo>
                    <a:pt x="670560" y="0"/>
                  </a:lnTo>
                  <a:lnTo>
                    <a:pt x="780288" y="0"/>
                  </a:lnTo>
                  <a:lnTo>
                    <a:pt x="780288" y="315468"/>
                  </a:lnTo>
                  <a:lnTo>
                    <a:pt x="743712" y="352044"/>
                  </a:lnTo>
                  <a:lnTo>
                    <a:pt x="633984" y="352044"/>
                  </a:lnTo>
                  <a:lnTo>
                    <a:pt x="633984" y="36576"/>
                  </a:lnTo>
                  <a:close/>
                </a:path>
                <a:path w="2423160" h="922020">
                  <a:moveTo>
                    <a:pt x="633984" y="36576"/>
                  </a:moveTo>
                  <a:lnTo>
                    <a:pt x="743712" y="36576"/>
                  </a:lnTo>
                  <a:lnTo>
                    <a:pt x="780288" y="0"/>
                  </a:lnTo>
                </a:path>
                <a:path w="2423160" h="922020">
                  <a:moveTo>
                    <a:pt x="743712" y="36576"/>
                  </a:moveTo>
                  <a:lnTo>
                    <a:pt x="743712" y="352044"/>
                  </a:lnTo>
                </a:path>
                <a:path w="2423160" h="922020">
                  <a:moveTo>
                    <a:pt x="0" y="878586"/>
                  </a:moveTo>
                  <a:lnTo>
                    <a:pt x="14478" y="864108"/>
                  </a:lnTo>
                  <a:lnTo>
                    <a:pt x="2423160" y="864108"/>
                  </a:lnTo>
                  <a:lnTo>
                    <a:pt x="2423160" y="907542"/>
                  </a:lnTo>
                  <a:lnTo>
                    <a:pt x="2408682" y="922020"/>
                  </a:lnTo>
                  <a:lnTo>
                    <a:pt x="0" y="922020"/>
                  </a:lnTo>
                  <a:lnTo>
                    <a:pt x="0" y="87858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550920" y="4708779"/>
              <a:ext cx="2435860" cy="0"/>
            </a:xfrm>
            <a:custGeom>
              <a:avLst/>
              <a:gdLst/>
              <a:ahLst/>
              <a:cxnLst/>
              <a:rect l="l" t="t" r="r" b="b"/>
              <a:pathLst>
                <a:path w="2435860">
                  <a:moveTo>
                    <a:pt x="0" y="0"/>
                  </a:moveTo>
                  <a:lnTo>
                    <a:pt x="1059180" y="0"/>
                  </a:lnTo>
                </a:path>
                <a:path w="2435860">
                  <a:moveTo>
                    <a:pt x="1168915" y="0"/>
                  </a:moveTo>
                  <a:lnTo>
                    <a:pt x="2435352" y="0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65698" y="4716018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4">
                  <a:moveTo>
                    <a:pt x="0" y="0"/>
                  </a:moveTo>
                  <a:lnTo>
                    <a:pt x="0" y="4343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610100" y="4594847"/>
              <a:ext cx="109855" cy="315595"/>
            </a:xfrm>
            <a:custGeom>
              <a:avLst/>
              <a:gdLst/>
              <a:ahLst/>
              <a:cxnLst/>
              <a:rect l="l" t="t" r="r" b="b"/>
              <a:pathLst>
                <a:path w="109854" h="315595">
                  <a:moveTo>
                    <a:pt x="109735" y="0"/>
                  </a:moveTo>
                  <a:lnTo>
                    <a:pt x="0" y="0"/>
                  </a:lnTo>
                  <a:lnTo>
                    <a:pt x="0" y="315480"/>
                  </a:lnTo>
                  <a:lnTo>
                    <a:pt x="109735" y="315480"/>
                  </a:lnTo>
                  <a:lnTo>
                    <a:pt x="10973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19827" y="4558284"/>
              <a:ext cx="36830" cy="352425"/>
            </a:xfrm>
            <a:custGeom>
              <a:avLst/>
              <a:gdLst/>
              <a:ahLst/>
              <a:cxnLst/>
              <a:rect l="l" t="t" r="r" b="b"/>
              <a:pathLst>
                <a:path w="36829" h="352425">
                  <a:moveTo>
                    <a:pt x="36575" y="0"/>
                  </a:moveTo>
                  <a:lnTo>
                    <a:pt x="0" y="36576"/>
                  </a:lnTo>
                  <a:lnTo>
                    <a:pt x="0" y="352044"/>
                  </a:lnTo>
                  <a:lnTo>
                    <a:pt x="36575" y="31546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610100" y="4558284"/>
              <a:ext cx="146685" cy="36830"/>
            </a:xfrm>
            <a:custGeom>
              <a:avLst/>
              <a:gdLst/>
              <a:ahLst/>
              <a:cxnLst/>
              <a:rect l="l" t="t" r="r" b="b"/>
              <a:pathLst>
                <a:path w="146685" h="36829">
                  <a:moveTo>
                    <a:pt x="146303" y="0"/>
                  </a:moveTo>
                  <a:lnTo>
                    <a:pt x="36575" y="0"/>
                  </a:lnTo>
                  <a:lnTo>
                    <a:pt x="0" y="36576"/>
                  </a:lnTo>
                  <a:lnTo>
                    <a:pt x="109727" y="36576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541776" y="4558284"/>
              <a:ext cx="2423160" cy="957580"/>
            </a:xfrm>
            <a:custGeom>
              <a:avLst/>
              <a:gdLst/>
              <a:ahLst/>
              <a:cxnLst/>
              <a:rect l="l" t="t" r="r" b="b"/>
              <a:pathLst>
                <a:path w="2423160" h="957579">
                  <a:moveTo>
                    <a:pt x="1068324" y="36576"/>
                  </a:moveTo>
                  <a:lnTo>
                    <a:pt x="1104900" y="0"/>
                  </a:lnTo>
                  <a:lnTo>
                    <a:pt x="1214627" y="0"/>
                  </a:lnTo>
                  <a:lnTo>
                    <a:pt x="1214627" y="315468"/>
                  </a:lnTo>
                  <a:lnTo>
                    <a:pt x="1178052" y="352044"/>
                  </a:lnTo>
                  <a:lnTo>
                    <a:pt x="1068324" y="352044"/>
                  </a:lnTo>
                  <a:lnTo>
                    <a:pt x="1068324" y="36576"/>
                  </a:lnTo>
                  <a:close/>
                </a:path>
                <a:path w="2423160" h="957579">
                  <a:moveTo>
                    <a:pt x="1068324" y="36576"/>
                  </a:moveTo>
                  <a:lnTo>
                    <a:pt x="1178052" y="36576"/>
                  </a:lnTo>
                  <a:lnTo>
                    <a:pt x="1214627" y="0"/>
                  </a:lnTo>
                </a:path>
                <a:path w="2423160" h="957579">
                  <a:moveTo>
                    <a:pt x="1178052" y="36576"/>
                  </a:moveTo>
                  <a:lnTo>
                    <a:pt x="1178052" y="352044"/>
                  </a:lnTo>
                </a:path>
                <a:path w="2423160" h="957579">
                  <a:moveTo>
                    <a:pt x="0" y="912495"/>
                  </a:moveTo>
                  <a:lnTo>
                    <a:pt x="14859" y="897636"/>
                  </a:lnTo>
                  <a:lnTo>
                    <a:pt x="2423160" y="897636"/>
                  </a:lnTo>
                  <a:lnTo>
                    <a:pt x="2423160" y="942213"/>
                  </a:lnTo>
                  <a:lnTo>
                    <a:pt x="2408301" y="957072"/>
                  </a:lnTo>
                  <a:lnTo>
                    <a:pt x="0" y="957072"/>
                  </a:lnTo>
                  <a:lnTo>
                    <a:pt x="0" y="9124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535680" y="5463349"/>
              <a:ext cx="2435860" cy="0"/>
            </a:xfrm>
            <a:custGeom>
              <a:avLst/>
              <a:gdLst/>
              <a:ahLst/>
              <a:cxnLst/>
              <a:rect l="l" t="t" r="r" b="b"/>
              <a:pathLst>
                <a:path w="2435860">
                  <a:moveTo>
                    <a:pt x="0" y="0"/>
                  </a:moveTo>
                  <a:lnTo>
                    <a:pt x="1872996" y="0"/>
                  </a:lnTo>
                </a:path>
                <a:path w="2435860">
                  <a:moveTo>
                    <a:pt x="1983874" y="0"/>
                  </a:moveTo>
                  <a:lnTo>
                    <a:pt x="2435352" y="0"/>
                  </a:lnTo>
                </a:path>
              </a:pathLst>
            </a:custGeom>
            <a:ln w="27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50077" y="547077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57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08676" y="5349608"/>
              <a:ext cx="111125" cy="316865"/>
            </a:xfrm>
            <a:custGeom>
              <a:avLst/>
              <a:gdLst/>
              <a:ahLst/>
              <a:cxnLst/>
              <a:rect l="l" t="t" r="r" b="b"/>
              <a:pathLst>
                <a:path w="111125" h="316864">
                  <a:moveTo>
                    <a:pt x="110878" y="0"/>
                  </a:moveTo>
                  <a:lnTo>
                    <a:pt x="0" y="0"/>
                  </a:lnTo>
                  <a:lnTo>
                    <a:pt x="0" y="316623"/>
                  </a:lnTo>
                  <a:lnTo>
                    <a:pt x="110878" y="316623"/>
                  </a:lnTo>
                  <a:lnTo>
                    <a:pt x="11087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519547" y="5312664"/>
              <a:ext cx="37465" cy="353695"/>
            </a:xfrm>
            <a:custGeom>
              <a:avLst/>
              <a:gdLst/>
              <a:ahLst/>
              <a:cxnLst/>
              <a:rect l="l" t="t" r="r" b="b"/>
              <a:pathLst>
                <a:path w="37464" h="353695">
                  <a:moveTo>
                    <a:pt x="36956" y="0"/>
                  </a:moveTo>
                  <a:lnTo>
                    <a:pt x="0" y="36957"/>
                  </a:lnTo>
                  <a:lnTo>
                    <a:pt x="0" y="353568"/>
                  </a:lnTo>
                  <a:lnTo>
                    <a:pt x="36956" y="316623"/>
                  </a:lnTo>
                  <a:lnTo>
                    <a:pt x="36956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408676" y="5312664"/>
              <a:ext cx="147955" cy="37465"/>
            </a:xfrm>
            <a:custGeom>
              <a:avLst/>
              <a:gdLst/>
              <a:ahLst/>
              <a:cxnLst/>
              <a:rect l="l" t="t" r="r" b="b"/>
              <a:pathLst>
                <a:path w="147954" h="37464">
                  <a:moveTo>
                    <a:pt x="147827" y="0"/>
                  </a:moveTo>
                  <a:lnTo>
                    <a:pt x="36957" y="0"/>
                  </a:lnTo>
                  <a:lnTo>
                    <a:pt x="0" y="36957"/>
                  </a:lnTo>
                  <a:lnTo>
                    <a:pt x="110871" y="36957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08676" y="5312664"/>
              <a:ext cx="147955" cy="353695"/>
            </a:xfrm>
            <a:custGeom>
              <a:avLst/>
              <a:gdLst/>
              <a:ahLst/>
              <a:cxnLst/>
              <a:rect l="l" t="t" r="r" b="b"/>
              <a:pathLst>
                <a:path w="147954" h="353695">
                  <a:moveTo>
                    <a:pt x="0" y="36957"/>
                  </a:moveTo>
                  <a:lnTo>
                    <a:pt x="36957" y="0"/>
                  </a:lnTo>
                  <a:lnTo>
                    <a:pt x="147827" y="0"/>
                  </a:lnTo>
                  <a:lnTo>
                    <a:pt x="147827" y="316623"/>
                  </a:lnTo>
                  <a:lnTo>
                    <a:pt x="110871" y="353568"/>
                  </a:lnTo>
                  <a:lnTo>
                    <a:pt x="0" y="353568"/>
                  </a:lnTo>
                  <a:lnTo>
                    <a:pt x="0" y="36957"/>
                  </a:lnTo>
                  <a:close/>
                </a:path>
                <a:path w="147954" h="353695">
                  <a:moveTo>
                    <a:pt x="0" y="36957"/>
                  </a:moveTo>
                  <a:lnTo>
                    <a:pt x="110871" y="36957"/>
                  </a:lnTo>
                  <a:lnTo>
                    <a:pt x="147827" y="0"/>
                  </a:lnTo>
                </a:path>
                <a:path w="147954" h="353695">
                  <a:moveTo>
                    <a:pt x="110871" y="36957"/>
                  </a:moveTo>
                  <a:lnTo>
                    <a:pt x="110871" y="3535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3574160" y="4175252"/>
            <a:ext cx="434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1998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800090" y="4158818"/>
            <a:ext cx="434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2025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574160" y="4948554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873241" y="4903978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31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432809" y="5585256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Ene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835141" y="5577332"/>
            <a:ext cx="283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3880103" y="5708903"/>
            <a:ext cx="1917700" cy="241300"/>
            <a:chOff x="3880103" y="5708903"/>
            <a:chExt cx="1917700" cy="241300"/>
          </a:xfrm>
        </p:grpSpPr>
        <p:sp>
          <p:nvSpPr>
            <p:cNvPr id="136" name="object 136"/>
            <p:cNvSpPr/>
            <p:nvPr/>
          </p:nvSpPr>
          <p:spPr>
            <a:xfrm>
              <a:off x="3886199" y="5714999"/>
              <a:ext cx="1905000" cy="228600"/>
            </a:xfrm>
            <a:custGeom>
              <a:avLst/>
              <a:gdLst/>
              <a:ahLst/>
              <a:cxnLst/>
              <a:rect l="l" t="t" r="r" b="b"/>
              <a:pathLst>
                <a:path w="1905000" h="228600">
                  <a:moveTo>
                    <a:pt x="1905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0" y="2286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886199" y="5714999"/>
              <a:ext cx="1905000" cy="228600"/>
            </a:xfrm>
            <a:custGeom>
              <a:avLst/>
              <a:gdLst/>
              <a:ahLst/>
              <a:cxnLst/>
              <a:rect l="l" t="t" r="r" b="b"/>
              <a:pathLst>
                <a:path w="1905000" h="228600">
                  <a:moveTo>
                    <a:pt x="0" y="228600"/>
                  </a:moveTo>
                  <a:lnTo>
                    <a:pt x="1905000" y="2286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3966464" y="5716930"/>
            <a:ext cx="17075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Martes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16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Oct. 2002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8689340" y="6427241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45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85" y="2531186"/>
            <a:ext cx="5497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Análisis</a:t>
            </a:r>
            <a:r>
              <a:rPr sz="4400" b="0" spc="-4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de</a:t>
            </a:r>
            <a:r>
              <a:rPr sz="4400" b="0" spc="-20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Requisitos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05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Proceso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66609" y="4299965"/>
            <a:ext cx="1342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Artefactos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2736850"/>
            <a:ext cx="8470900" cy="1384300"/>
            <a:chOff x="298450" y="2736850"/>
            <a:chExt cx="8470900" cy="1384300"/>
          </a:xfrm>
        </p:grpSpPr>
        <p:sp>
          <p:nvSpPr>
            <p:cNvPr id="5" name="object 5"/>
            <p:cNvSpPr/>
            <p:nvPr/>
          </p:nvSpPr>
          <p:spPr>
            <a:xfrm>
              <a:off x="304800" y="4114800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7304" y="2774949"/>
              <a:ext cx="927100" cy="850900"/>
            </a:xfrm>
            <a:custGeom>
              <a:avLst/>
              <a:gdLst/>
              <a:ahLst/>
              <a:cxnLst/>
              <a:rect l="l" t="t" r="r" b="b"/>
              <a:pathLst>
                <a:path w="927100" h="850900">
                  <a:moveTo>
                    <a:pt x="926592" y="0"/>
                  </a:moveTo>
                  <a:lnTo>
                    <a:pt x="895096" y="0"/>
                  </a:lnTo>
                  <a:lnTo>
                    <a:pt x="895096" y="6350"/>
                  </a:lnTo>
                  <a:lnTo>
                    <a:pt x="895096" y="12700"/>
                  </a:lnTo>
                  <a:lnTo>
                    <a:pt x="8950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926592" y="850900"/>
                  </a:lnTo>
                  <a:lnTo>
                    <a:pt x="926592" y="838200"/>
                  </a:lnTo>
                  <a:lnTo>
                    <a:pt x="926592" y="12700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743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9144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" y="838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743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838200"/>
                  </a:moveTo>
                  <a:lnTo>
                    <a:pt x="914400" y="838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54095" y="3028568"/>
            <a:ext cx="902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Análisis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60850" y="2736850"/>
            <a:ext cx="1409700" cy="889000"/>
            <a:chOff x="4260850" y="2736850"/>
            <a:chExt cx="1409700" cy="889000"/>
          </a:xfrm>
        </p:grpSpPr>
        <p:sp>
          <p:nvSpPr>
            <p:cNvPr id="11" name="object 11"/>
            <p:cNvSpPr/>
            <p:nvPr/>
          </p:nvSpPr>
          <p:spPr>
            <a:xfrm>
              <a:off x="4286504" y="2774949"/>
              <a:ext cx="1384300" cy="850900"/>
            </a:xfrm>
            <a:custGeom>
              <a:avLst/>
              <a:gdLst/>
              <a:ahLst/>
              <a:cxnLst/>
              <a:rect l="l" t="t" r="r" b="b"/>
              <a:pathLst>
                <a:path w="1384300" h="850900">
                  <a:moveTo>
                    <a:pt x="1383792" y="0"/>
                  </a:moveTo>
                  <a:lnTo>
                    <a:pt x="1352296" y="0"/>
                  </a:lnTo>
                  <a:lnTo>
                    <a:pt x="1352296" y="6350"/>
                  </a:lnTo>
                  <a:lnTo>
                    <a:pt x="1352296" y="12700"/>
                  </a:lnTo>
                  <a:lnTo>
                    <a:pt x="1352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383792" y="850900"/>
                  </a:lnTo>
                  <a:lnTo>
                    <a:pt x="1383792" y="838200"/>
                  </a:lnTo>
                  <a:lnTo>
                    <a:pt x="1383792" y="12700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7200" y="2743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73296" y="3028568"/>
            <a:ext cx="135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89850" y="2736850"/>
            <a:ext cx="1028700" cy="889000"/>
            <a:chOff x="7689850" y="2736850"/>
            <a:chExt cx="1028700" cy="889000"/>
          </a:xfrm>
        </p:grpSpPr>
        <p:sp>
          <p:nvSpPr>
            <p:cNvPr id="15" name="object 15"/>
            <p:cNvSpPr/>
            <p:nvPr/>
          </p:nvSpPr>
          <p:spPr>
            <a:xfrm>
              <a:off x="77155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962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022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Validación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2361" y="2332989"/>
            <a:ext cx="6324600" cy="3464560"/>
            <a:chOff x="1372361" y="2332989"/>
            <a:chExt cx="6324600" cy="3464560"/>
          </a:xfrm>
        </p:grpSpPr>
        <p:sp>
          <p:nvSpPr>
            <p:cNvPr id="19" name="object 19"/>
            <p:cNvSpPr/>
            <p:nvPr/>
          </p:nvSpPr>
          <p:spPr>
            <a:xfrm>
              <a:off x="1372362" y="3157727"/>
              <a:ext cx="2895600" cy="86995"/>
            </a:xfrm>
            <a:custGeom>
              <a:avLst/>
              <a:gdLst/>
              <a:ahLst/>
              <a:cxnLst/>
              <a:rect l="l" t="t" r="r" b="b"/>
              <a:pathLst>
                <a:path w="2895600" h="86994">
                  <a:moveTo>
                    <a:pt x="381000" y="43434"/>
                  </a:moveTo>
                  <a:lnTo>
                    <a:pt x="352044" y="28956"/>
                  </a:lnTo>
                  <a:lnTo>
                    <a:pt x="294132" y="0"/>
                  </a:lnTo>
                  <a:lnTo>
                    <a:pt x="29413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94132" y="57912"/>
                  </a:lnTo>
                  <a:lnTo>
                    <a:pt x="294132" y="86868"/>
                  </a:lnTo>
                  <a:lnTo>
                    <a:pt x="352044" y="57912"/>
                  </a:lnTo>
                  <a:lnTo>
                    <a:pt x="381000" y="43434"/>
                  </a:lnTo>
                  <a:close/>
                </a:path>
                <a:path w="2895600" h="86994">
                  <a:moveTo>
                    <a:pt x="2895600" y="43434"/>
                  </a:moveTo>
                  <a:lnTo>
                    <a:pt x="2866644" y="28956"/>
                  </a:lnTo>
                  <a:lnTo>
                    <a:pt x="2808732" y="0"/>
                  </a:lnTo>
                  <a:lnTo>
                    <a:pt x="2808732" y="28956"/>
                  </a:lnTo>
                  <a:lnTo>
                    <a:pt x="2677668" y="28956"/>
                  </a:lnTo>
                  <a:lnTo>
                    <a:pt x="2677668" y="0"/>
                  </a:lnTo>
                  <a:lnTo>
                    <a:pt x="2590800" y="43434"/>
                  </a:lnTo>
                  <a:lnTo>
                    <a:pt x="2677668" y="86868"/>
                  </a:lnTo>
                  <a:lnTo>
                    <a:pt x="2677668" y="57912"/>
                  </a:lnTo>
                  <a:lnTo>
                    <a:pt x="2808732" y="57912"/>
                  </a:lnTo>
                  <a:lnTo>
                    <a:pt x="2808732" y="86868"/>
                  </a:lnTo>
                  <a:lnTo>
                    <a:pt x="2866644" y="57912"/>
                  </a:lnTo>
                  <a:lnTo>
                    <a:pt x="28956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199" y="2339339"/>
              <a:ext cx="4267200" cy="1546860"/>
            </a:xfrm>
            <a:custGeom>
              <a:avLst/>
              <a:gdLst/>
              <a:ahLst/>
              <a:cxnLst/>
              <a:rect l="l" t="t" r="r" b="b"/>
              <a:pathLst>
                <a:path w="4267200" h="1546860">
                  <a:moveTo>
                    <a:pt x="0" y="1546860"/>
                  </a:moveTo>
                  <a:lnTo>
                    <a:pt x="4267200" y="154686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546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40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40" y="0"/>
                  </a:lnTo>
                  <a:lnTo>
                    <a:pt x="1539240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39761" y="3081527"/>
              <a:ext cx="457200" cy="86995"/>
            </a:xfrm>
            <a:custGeom>
              <a:avLst/>
              <a:gdLst/>
              <a:ahLst/>
              <a:cxnLst/>
              <a:rect l="l" t="t" r="r" b="b"/>
              <a:pathLst>
                <a:path w="4572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6"/>
                  </a:lnTo>
                  <a:lnTo>
                    <a:pt x="86868" y="28956"/>
                  </a:lnTo>
                  <a:lnTo>
                    <a:pt x="86868" y="0"/>
                  </a:lnTo>
                  <a:close/>
                </a:path>
                <a:path w="457200" h="86994">
                  <a:moveTo>
                    <a:pt x="370332" y="0"/>
                  </a:moveTo>
                  <a:lnTo>
                    <a:pt x="370332" y="86868"/>
                  </a:lnTo>
                  <a:lnTo>
                    <a:pt x="428244" y="57912"/>
                  </a:lnTo>
                  <a:lnTo>
                    <a:pt x="384810" y="57912"/>
                  </a:lnTo>
                  <a:lnTo>
                    <a:pt x="384810" y="28956"/>
                  </a:lnTo>
                  <a:lnTo>
                    <a:pt x="428244" y="28956"/>
                  </a:lnTo>
                  <a:lnTo>
                    <a:pt x="370332" y="0"/>
                  </a:lnTo>
                  <a:close/>
                </a:path>
                <a:path w="457200" h="86994">
                  <a:moveTo>
                    <a:pt x="86868" y="28956"/>
                  </a:moveTo>
                  <a:lnTo>
                    <a:pt x="72390" y="28956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6"/>
                  </a:lnTo>
                  <a:close/>
                </a:path>
                <a:path w="457200" h="86994">
                  <a:moveTo>
                    <a:pt x="370332" y="28956"/>
                  </a:moveTo>
                  <a:lnTo>
                    <a:pt x="86868" y="28956"/>
                  </a:lnTo>
                  <a:lnTo>
                    <a:pt x="86868" y="57912"/>
                  </a:lnTo>
                  <a:lnTo>
                    <a:pt x="370332" y="57912"/>
                  </a:lnTo>
                  <a:lnTo>
                    <a:pt x="370332" y="28956"/>
                  </a:lnTo>
                  <a:close/>
                </a:path>
                <a:path w="457200" h="86994">
                  <a:moveTo>
                    <a:pt x="428244" y="28956"/>
                  </a:moveTo>
                  <a:lnTo>
                    <a:pt x="384810" y="28956"/>
                  </a:lnTo>
                  <a:lnTo>
                    <a:pt x="384810" y="57912"/>
                  </a:lnTo>
                  <a:lnTo>
                    <a:pt x="428244" y="57912"/>
                  </a:lnTo>
                  <a:lnTo>
                    <a:pt x="457200" y="43434"/>
                  </a:lnTo>
                  <a:lnTo>
                    <a:pt x="42824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14209" y="2165731"/>
            <a:ext cx="149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Actividades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96458" y="5063490"/>
            <a:ext cx="1258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51050" y="4718050"/>
            <a:ext cx="1628139" cy="1079500"/>
            <a:chOff x="2051050" y="4718050"/>
            <a:chExt cx="1628139" cy="1079500"/>
          </a:xfrm>
        </p:grpSpPr>
        <p:sp>
          <p:nvSpPr>
            <p:cNvPr id="27" name="object 27"/>
            <p:cNvSpPr/>
            <p:nvPr/>
          </p:nvSpPr>
          <p:spPr>
            <a:xfrm>
              <a:off x="20574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80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80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3552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79850" y="3886200"/>
            <a:ext cx="1551940" cy="1911350"/>
            <a:chOff x="3879850" y="3886200"/>
            <a:chExt cx="1551940" cy="1911350"/>
          </a:xfrm>
        </p:grpSpPr>
        <p:sp>
          <p:nvSpPr>
            <p:cNvPr id="31" name="object 31"/>
            <p:cNvSpPr/>
            <p:nvPr/>
          </p:nvSpPr>
          <p:spPr>
            <a:xfrm>
              <a:off x="4672711" y="3886200"/>
              <a:ext cx="103505" cy="838200"/>
            </a:xfrm>
            <a:custGeom>
              <a:avLst/>
              <a:gdLst/>
              <a:ahLst/>
              <a:cxnLst/>
              <a:rect l="l" t="t" r="r" b="b"/>
              <a:pathLst>
                <a:path w="103504" h="838200">
                  <a:moveTo>
                    <a:pt x="7112" y="742188"/>
                  </a:moveTo>
                  <a:lnTo>
                    <a:pt x="1015" y="745744"/>
                  </a:lnTo>
                  <a:lnTo>
                    <a:pt x="0" y="749554"/>
                  </a:lnTo>
                  <a:lnTo>
                    <a:pt x="51688" y="838200"/>
                  </a:lnTo>
                  <a:lnTo>
                    <a:pt x="59020" y="825626"/>
                  </a:lnTo>
                  <a:lnTo>
                    <a:pt x="45338" y="825626"/>
                  </a:lnTo>
                  <a:lnTo>
                    <a:pt x="45338" y="802204"/>
                  </a:lnTo>
                  <a:lnTo>
                    <a:pt x="10922" y="743204"/>
                  </a:lnTo>
                  <a:lnTo>
                    <a:pt x="7112" y="742188"/>
                  </a:lnTo>
                  <a:close/>
                </a:path>
                <a:path w="103504" h="838200">
                  <a:moveTo>
                    <a:pt x="45338" y="802204"/>
                  </a:moveTo>
                  <a:lnTo>
                    <a:pt x="45338" y="825626"/>
                  </a:lnTo>
                  <a:lnTo>
                    <a:pt x="58038" y="825626"/>
                  </a:lnTo>
                  <a:lnTo>
                    <a:pt x="58038" y="822451"/>
                  </a:lnTo>
                  <a:lnTo>
                    <a:pt x="46227" y="822451"/>
                  </a:lnTo>
                  <a:lnTo>
                    <a:pt x="51688" y="813090"/>
                  </a:lnTo>
                  <a:lnTo>
                    <a:pt x="45338" y="802204"/>
                  </a:lnTo>
                  <a:close/>
                </a:path>
                <a:path w="103504" h="838200">
                  <a:moveTo>
                    <a:pt x="96265" y="742188"/>
                  </a:moveTo>
                  <a:lnTo>
                    <a:pt x="92455" y="743204"/>
                  </a:lnTo>
                  <a:lnTo>
                    <a:pt x="58038" y="802204"/>
                  </a:lnTo>
                  <a:lnTo>
                    <a:pt x="58038" y="825626"/>
                  </a:lnTo>
                  <a:lnTo>
                    <a:pt x="59020" y="825626"/>
                  </a:lnTo>
                  <a:lnTo>
                    <a:pt x="103377" y="749554"/>
                  </a:lnTo>
                  <a:lnTo>
                    <a:pt x="102362" y="745744"/>
                  </a:lnTo>
                  <a:lnTo>
                    <a:pt x="96265" y="742188"/>
                  </a:lnTo>
                  <a:close/>
                </a:path>
                <a:path w="103504" h="838200">
                  <a:moveTo>
                    <a:pt x="51688" y="813090"/>
                  </a:moveTo>
                  <a:lnTo>
                    <a:pt x="46227" y="822451"/>
                  </a:lnTo>
                  <a:lnTo>
                    <a:pt x="57150" y="822451"/>
                  </a:lnTo>
                  <a:lnTo>
                    <a:pt x="51688" y="813090"/>
                  </a:lnTo>
                  <a:close/>
                </a:path>
                <a:path w="103504" h="838200">
                  <a:moveTo>
                    <a:pt x="58038" y="802204"/>
                  </a:moveTo>
                  <a:lnTo>
                    <a:pt x="51688" y="813090"/>
                  </a:lnTo>
                  <a:lnTo>
                    <a:pt x="57150" y="822451"/>
                  </a:lnTo>
                  <a:lnTo>
                    <a:pt x="58038" y="822451"/>
                  </a:lnTo>
                  <a:lnTo>
                    <a:pt x="58038" y="802204"/>
                  </a:lnTo>
                  <a:close/>
                </a:path>
                <a:path w="103504" h="838200">
                  <a:moveTo>
                    <a:pt x="58038" y="0"/>
                  </a:moveTo>
                  <a:lnTo>
                    <a:pt x="45338" y="0"/>
                  </a:lnTo>
                  <a:lnTo>
                    <a:pt x="45338" y="802204"/>
                  </a:lnTo>
                  <a:lnTo>
                    <a:pt x="51688" y="813090"/>
                  </a:lnTo>
                  <a:lnTo>
                    <a:pt x="58038" y="8022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39" y="0"/>
                  </a:lnTo>
                  <a:lnTo>
                    <a:pt x="15392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49344" y="5063490"/>
            <a:ext cx="999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Modelo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del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Sistema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6050" y="2736850"/>
            <a:ext cx="5697220" cy="1987550"/>
            <a:chOff x="146050" y="2736850"/>
            <a:chExt cx="5697220" cy="1987550"/>
          </a:xfrm>
        </p:grpSpPr>
        <p:sp>
          <p:nvSpPr>
            <p:cNvPr id="35" name="object 35"/>
            <p:cNvSpPr/>
            <p:nvPr/>
          </p:nvSpPr>
          <p:spPr>
            <a:xfrm>
              <a:off x="1624711" y="3886199"/>
              <a:ext cx="4218305" cy="838200"/>
            </a:xfrm>
            <a:custGeom>
              <a:avLst/>
              <a:gdLst/>
              <a:ahLst/>
              <a:cxnLst/>
              <a:rect l="l" t="t" r="r" b="b"/>
              <a:pathLst>
                <a:path w="4218305" h="838200">
                  <a:moveTo>
                    <a:pt x="103378" y="749554"/>
                  </a:moveTo>
                  <a:lnTo>
                    <a:pt x="102362" y="745744"/>
                  </a:lnTo>
                  <a:lnTo>
                    <a:pt x="96266" y="742188"/>
                  </a:lnTo>
                  <a:lnTo>
                    <a:pt x="92456" y="743204"/>
                  </a:lnTo>
                  <a:lnTo>
                    <a:pt x="58039" y="80220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802208"/>
                  </a:lnTo>
                  <a:lnTo>
                    <a:pt x="10909" y="743204"/>
                  </a:lnTo>
                  <a:lnTo>
                    <a:pt x="7112" y="742188"/>
                  </a:lnTo>
                  <a:lnTo>
                    <a:pt x="1003" y="745744"/>
                  </a:lnTo>
                  <a:lnTo>
                    <a:pt x="0" y="749554"/>
                  </a:lnTo>
                  <a:lnTo>
                    <a:pt x="51689" y="838200"/>
                  </a:lnTo>
                  <a:lnTo>
                    <a:pt x="59016" y="825627"/>
                  </a:lnTo>
                  <a:lnTo>
                    <a:pt x="103378" y="749554"/>
                  </a:lnTo>
                  <a:close/>
                </a:path>
                <a:path w="4218305" h="838200">
                  <a:moveTo>
                    <a:pt x="4218178" y="749554"/>
                  </a:moveTo>
                  <a:lnTo>
                    <a:pt x="4217162" y="745744"/>
                  </a:lnTo>
                  <a:lnTo>
                    <a:pt x="4211066" y="742188"/>
                  </a:lnTo>
                  <a:lnTo>
                    <a:pt x="4207256" y="743204"/>
                  </a:lnTo>
                  <a:lnTo>
                    <a:pt x="4172839" y="802208"/>
                  </a:lnTo>
                  <a:lnTo>
                    <a:pt x="4172839" y="0"/>
                  </a:lnTo>
                  <a:lnTo>
                    <a:pt x="4160139" y="0"/>
                  </a:lnTo>
                  <a:lnTo>
                    <a:pt x="4160139" y="802208"/>
                  </a:lnTo>
                  <a:lnTo>
                    <a:pt x="4125722" y="743204"/>
                  </a:lnTo>
                  <a:lnTo>
                    <a:pt x="4121912" y="742188"/>
                  </a:lnTo>
                  <a:lnTo>
                    <a:pt x="4115816" y="745744"/>
                  </a:lnTo>
                  <a:lnTo>
                    <a:pt x="4114800" y="749554"/>
                  </a:lnTo>
                  <a:lnTo>
                    <a:pt x="4166489" y="838200"/>
                  </a:lnTo>
                  <a:lnTo>
                    <a:pt x="4173817" y="825627"/>
                  </a:lnTo>
                  <a:lnTo>
                    <a:pt x="4218178" y="749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704" y="2774949"/>
              <a:ext cx="1231900" cy="850900"/>
            </a:xfrm>
            <a:custGeom>
              <a:avLst/>
              <a:gdLst/>
              <a:ahLst/>
              <a:cxnLst/>
              <a:rect l="l" t="t" r="r" b="b"/>
              <a:pathLst>
                <a:path w="1231900" h="850900">
                  <a:moveTo>
                    <a:pt x="1231392" y="0"/>
                  </a:moveTo>
                  <a:lnTo>
                    <a:pt x="1199896" y="0"/>
                  </a:lnTo>
                  <a:lnTo>
                    <a:pt x="1199896" y="6350"/>
                  </a:lnTo>
                  <a:lnTo>
                    <a:pt x="1199896" y="12700"/>
                  </a:lnTo>
                  <a:lnTo>
                    <a:pt x="11998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231392" y="850900"/>
                  </a:lnTo>
                  <a:lnTo>
                    <a:pt x="1231392" y="838200"/>
                  </a:lnTo>
                  <a:lnTo>
                    <a:pt x="1231392" y="12700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" y="274320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838200"/>
                  </a:moveTo>
                  <a:lnTo>
                    <a:pt x="1219200" y="838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8495" y="3028568"/>
            <a:ext cx="1207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Planificación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46250" y="2736850"/>
            <a:ext cx="1028700" cy="889000"/>
            <a:chOff x="1746250" y="2736850"/>
            <a:chExt cx="1028700" cy="889000"/>
          </a:xfrm>
        </p:grpSpPr>
        <p:sp>
          <p:nvSpPr>
            <p:cNvPr id="40" name="object 40"/>
            <p:cNvSpPr/>
            <p:nvPr/>
          </p:nvSpPr>
          <p:spPr>
            <a:xfrm>
              <a:off x="17719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586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Obtención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89650" y="2736850"/>
            <a:ext cx="1181100" cy="889000"/>
            <a:chOff x="6089650" y="2736850"/>
            <a:chExt cx="1181100" cy="889000"/>
          </a:xfrm>
        </p:grpSpPr>
        <p:sp>
          <p:nvSpPr>
            <p:cNvPr id="44" name="object 44"/>
            <p:cNvSpPr/>
            <p:nvPr/>
          </p:nvSpPr>
          <p:spPr>
            <a:xfrm>
              <a:off x="6115304" y="2774949"/>
              <a:ext cx="1155700" cy="850900"/>
            </a:xfrm>
            <a:custGeom>
              <a:avLst/>
              <a:gdLst/>
              <a:ahLst/>
              <a:cxnLst/>
              <a:rect l="l" t="t" r="r" b="b"/>
              <a:pathLst>
                <a:path w="1155700" h="850900">
                  <a:moveTo>
                    <a:pt x="1155192" y="0"/>
                  </a:moveTo>
                  <a:lnTo>
                    <a:pt x="1123696" y="0"/>
                  </a:lnTo>
                  <a:lnTo>
                    <a:pt x="1123696" y="6350"/>
                  </a:lnTo>
                  <a:lnTo>
                    <a:pt x="1123696" y="12700"/>
                  </a:lnTo>
                  <a:lnTo>
                    <a:pt x="11236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155192" y="850900"/>
                  </a:lnTo>
                  <a:lnTo>
                    <a:pt x="1155192" y="838200"/>
                  </a:lnTo>
                  <a:lnTo>
                    <a:pt x="1155192" y="12700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96000" y="274320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0" y="838200"/>
                  </a:moveTo>
                  <a:lnTo>
                    <a:pt x="1143000" y="8382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102096" y="3028568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Verificación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22250" y="3157727"/>
            <a:ext cx="5875020" cy="2640330"/>
            <a:chOff x="222250" y="3157727"/>
            <a:chExt cx="5875020" cy="2640330"/>
          </a:xfrm>
        </p:grpSpPr>
        <p:sp>
          <p:nvSpPr>
            <p:cNvPr id="48" name="object 48"/>
            <p:cNvSpPr/>
            <p:nvPr/>
          </p:nvSpPr>
          <p:spPr>
            <a:xfrm>
              <a:off x="2743962" y="3157727"/>
              <a:ext cx="3352800" cy="86995"/>
            </a:xfrm>
            <a:custGeom>
              <a:avLst/>
              <a:gdLst/>
              <a:ahLst/>
              <a:cxnLst/>
              <a:rect l="l" t="t" r="r" b="b"/>
              <a:pathLst>
                <a:path w="3352800" h="86994">
                  <a:moveTo>
                    <a:pt x="304800" y="43434"/>
                  </a:moveTo>
                  <a:lnTo>
                    <a:pt x="275844" y="28956"/>
                  </a:lnTo>
                  <a:lnTo>
                    <a:pt x="217932" y="0"/>
                  </a:lnTo>
                  <a:lnTo>
                    <a:pt x="2179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217932" y="57912"/>
                  </a:lnTo>
                  <a:lnTo>
                    <a:pt x="217932" y="86868"/>
                  </a:lnTo>
                  <a:lnTo>
                    <a:pt x="275844" y="57912"/>
                  </a:lnTo>
                  <a:lnTo>
                    <a:pt x="304800" y="43434"/>
                  </a:lnTo>
                  <a:close/>
                </a:path>
                <a:path w="3352800" h="86994">
                  <a:moveTo>
                    <a:pt x="3352800" y="43434"/>
                  </a:moveTo>
                  <a:lnTo>
                    <a:pt x="3323844" y="28956"/>
                  </a:lnTo>
                  <a:lnTo>
                    <a:pt x="3265932" y="0"/>
                  </a:lnTo>
                  <a:lnTo>
                    <a:pt x="3265932" y="28956"/>
                  </a:lnTo>
                  <a:lnTo>
                    <a:pt x="2982468" y="28956"/>
                  </a:lnTo>
                  <a:lnTo>
                    <a:pt x="2982468" y="0"/>
                  </a:lnTo>
                  <a:lnTo>
                    <a:pt x="2895600" y="43434"/>
                  </a:lnTo>
                  <a:lnTo>
                    <a:pt x="2982468" y="86868"/>
                  </a:lnTo>
                  <a:lnTo>
                    <a:pt x="2982468" y="57912"/>
                  </a:lnTo>
                  <a:lnTo>
                    <a:pt x="3265932" y="57912"/>
                  </a:lnTo>
                  <a:lnTo>
                    <a:pt x="3265932" y="86868"/>
                  </a:lnTo>
                  <a:lnTo>
                    <a:pt x="3323844" y="57912"/>
                  </a:lnTo>
                  <a:lnTo>
                    <a:pt x="33528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8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86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0606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Visión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67710" y="3886200"/>
            <a:ext cx="103505" cy="838200"/>
          </a:xfrm>
          <a:custGeom>
            <a:avLst/>
            <a:gdLst/>
            <a:ahLst/>
            <a:cxnLst/>
            <a:rect l="l" t="t" r="r" b="b"/>
            <a:pathLst>
              <a:path w="103505" h="838200">
                <a:moveTo>
                  <a:pt x="7112" y="742188"/>
                </a:moveTo>
                <a:lnTo>
                  <a:pt x="1015" y="745744"/>
                </a:lnTo>
                <a:lnTo>
                  <a:pt x="0" y="749554"/>
                </a:lnTo>
                <a:lnTo>
                  <a:pt x="51688" y="838200"/>
                </a:lnTo>
                <a:lnTo>
                  <a:pt x="59020" y="825626"/>
                </a:lnTo>
                <a:lnTo>
                  <a:pt x="45338" y="825626"/>
                </a:lnTo>
                <a:lnTo>
                  <a:pt x="45338" y="802204"/>
                </a:lnTo>
                <a:lnTo>
                  <a:pt x="10921" y="743204"/>
                </a:lnTo>
                <a:lnTo>
                  <a:pt x="7112" y="742188"/>
                </a:lnTo>
                <a:close/>
              </a:path>
              <a:path w="103505" h="838200">
                <a:moveTo>
                  <a:pt x="45338" y="802204"/>
                </a:moveTo>
                <a:lnTo>
                  <a:pt x="45338" y="825626"/>
                </a:lnTo>
                <a:lnTo>
                  <a:pt x="58038" y="825626"/>
                </a:lnTo>
                <a:lnTo>
                  <a:pt x="58038" y="822451"/>
                </a:lnTo>
                <a:lnTo>
                  <a:pt x="46227" y="822451"/>
                </a:lnTo>
                <a:lnTo>
                  <a:pt x="51688" y="813090"/>
                </a:lnTo>
                <a:lnTo>
                  <a:pt x="45338" y="802204"/>
                </a:lnTo>
                <a:close/>
              </a:path>
              <a:path w="103505" h="838200">
                <a:moveTo>
                  <a:pt x="96265" y="742188"/>
                </a:moveTo>
                <a:lnTo>
                  <a:pt x="92456" y="743204"/>
                </a:lnTo>
                <a:lnTo>
                  <a:pt x="58038" y="802204"/>
                </a:lnTo>
                <a:lnTo>
                  <a:pt x="58038" y="825626"/>
                </a:lnTo>
                <a:lnTo>
                  <a:pt x="59020" y="825626"/>
                </a:lnTo>
                <a:lnTo>
                  <a:pt x="103377" y="749554"/>
                </a:lnTo>
                <a:lnTo>
                  <a:pt x="102362" y="745744"/>
                </a:lnTo>
                <a:lnTo>
                  <a:pt x="96265" y="742188"/>
                </a:lnTo>
                <a:close/>
              </a:path>
              <a:path w="103505" h="838200">
                <a:moveTo>
                  <a:pt x="51688" y="813090"/>
                </a:moveTo>
                <a:lnTo>
                  <a:pt x="46227" y="822451"/>
                </a:lnTo>
                <a:lnTo>
                  <a:pt x="57150" y="822451"/>
                </a:lnTo>
                <a:lnTo>
                  <a:pt x="51688" y="813090"/>
                </a:lnTo>
                <a:close/>
              </a:path>
              <a:path w="103505" h="838200">
                <a:moveTo>
                  <a:pt x="58038" y="802204"/>
                </a:moveTo>
                <a:lnTo>
                  <a:pt x="51688" y="813090"/>
                </a:lnTo>
                <a:lnTo>
                  <a:pt x="57150" y="822451"/>
                </a:lnTo>
                <a:lnTo>
                  <a:pt x="58038" y="822451"/>
                </a:lnTo>
                <a:lnTo>
                  <a:pt x="58038" y="802204"/>
                </a:lnTo>
                <a:close/>
              </a:path>
              <a:path w="103505" h="838200">
                <a:moveTo>
                  <a:pt x="58038" y="0"/>
                </a:moveTo>
                <a:lnTo>
                  <a:pt x="45338" y="0"/>
                </a:lnTo>
                <a:lnTo>
                  <a:pt x="45338" y="802204"/>
                </a:lnTo>
                <a:lnTo>
                  <a:pt x="51688" y="813090"/>
                </a:lnTo>
                <a:lnTo>
                  <a:pt x="58038" y="802204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349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Definicion</a:t>
            </a:r>
            <a:r>
              <a:rPr sz="4400" spc="-15" dirty="0"/>
              <a:t>e</a:t>
            </a:r>
            <a:r>
              <a:rPr sz="4400" dirty="0"/>
              <a:t>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763000" y="6427241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820466"/>
            <a:ext cx="8023225" cy="31756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Requisitos:</a:t>
            </a:r>
            <a:endParaRPr sz="2800">
              <a:latin typeface="Arial MT"/>
              <a:cs typeface="Arial MT"/>
            </a:endParaRPr>
          </a:p>
          <a:p>
            <a:pPr marL="756285" marR="678815" lvl="1" indent="-287020">
              <a:lnSpc>
                <a:spcPct val="100000"/>
              </a:lnSpc>
              <a:spcBef>
                <a:spcPts val="5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Descripción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servicios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debe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brindar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r>
              <a:rPr sz="2400" dirty="0">
                <a:latin typeface="Arial MT"/>
                <a:cs typeface="Arial MT"/>
              </a:rPr>
              <a:t> y </a:t>
            </a:r>
            <a:r>
              <a:rPr sz="2400" spc="-5" dirty="0">
                <a:latin typeface="Arial MT"/>
                <a:cs typeface="Arial MT"/>
              </a:rPr>
              <a:t>sus restricciones.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</a:pP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Ingeniería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Requisitos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Proceso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descubrir,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analizar,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documentar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verificar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servicios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restricciones.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496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Análisis</a:t>
            </a:r>
            <a:r>
              <a:rPr sz="4400" b="0" spc="-5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de</a:t>
            </a:r>
            <a:r>
              <a:rPr sz="4400" b="0" spc="-2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Requisitos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9077"/>
            <a:ext cx="7793355" cy="36118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Analizar stakeholders /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clientes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/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usuarios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Crear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vistas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Detallar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Negociar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prioridades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Buscar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faltan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Evaluar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factibilidad técnica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- </a:t>
            </a:r>
            <a:r>
              <a:rPr sz="2800" dirty="0">
                <a:latin typeface="Arial MT"/>
                <a:cs typeface="Arial MT"/>
              </a:rPr>
              <a:t>Prototipos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Evaluar riesgos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requerimientos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05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Proceso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66609" y="4299965"/>
            <a:ext cx="1342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Artefactos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2736850"/>
            <a:ext cx="8470900" cy="1384300"/>
            <a:chOff x="298450" y="2736850"/>
            <a:chExt cx="8470900" cy="1384300"/>
          </a:xfrm>
        </p:grpSpPr>
        <p:sp>
          <p:nvSpPr>
            <p:cNvPr id="5" name="object 5"/>
            <p:cNvSpPr/>
            <p:nvPr/>
          </p:nvSpPr>
          <p:spPr>
            <a:xfrm>
              <a:off x="304800" y="4114800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7304" y="2774949"/>
              <a:ext cx="927100" cy="850900"/>
            </a:xfrm>
            <a:custGeom>
              <a:avLst/>
              <a:gdLst/>
              <a:ahLst/>
              <a:cxnLst/>
              <a:rect l="l" t="t" r="r" b="b"/>
              <a:pathLst>
                <a:path w="927100" h="850900">
                  <a:moveTo>
                    <a:pt x="926592" y="0"/>
                  </a:moveTo>
                  <a:lnTo>
                    <a:pt x="895096" y="0"/>
                  </a:lnTo>
                  <a:lnTo>
                    <a:pt x="895096" y="6350"/>
                  </a:lnTo>
                  <a:lnTo>
                    <a:pt x="895096" y="12700"/>
                  </a:lnTo>
                  <a:lnTo>
                    <a:pt x="8950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926592" y="850900"/>
                  </a:lnTo>
                  <a:lnTo>
                    <a:pt x="926592" y="838200"/>
                  </a:lnTo>
                  <a:lnTo>
                    <a:pt x="926592" y="12700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743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838200"/>
                  </a:moveTo>
                  <a:lnTo>
                    <a:pt x="914400" y="838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54095" y="3028568"/>
            <a:ext cx="902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Análisis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0850" y="2736850"/>
            <a:ext cx="1409700" cy="889000"/>
            <a:chOff x="4260850" y="2736850"/>
            <a:chExt cx="1409700" cy="889000"/>
          </a:xfrm>
        </p:grpSpPr>
        <p:sp>
          <p:nvSpPr>
            <p:cNvPr id="10" name="object 10"/>
            <p:cNvSpPr/>
            <p:nvPr/>
          </p:nvSpPr>
          <p:spPr>
            <a:xfrm>
              <a:off x="4286504" y="2774949"/>
              <a:ext cx="1384300" cy="850900"/>
            </a:xfrm>
            <a:custGeom>
              <a:avLst/>
              <a:gdLst/>
              <a:ahLst/>
              <a:cxnLst/>
              <a:rect l="l" t="t" r="r" b="b"/>
              <a:pathLst>
                <a:path w="1384300" h="850900">
                  <a:moveTo>
                    <a:pt x="1383792" y="0"/>
                  </a:moveTo>
                  <a:lnTo>
                    <a:pt x="1352296" y="0"/>
                  </a:lnTo>
                  <a:lnTo>
                    <a:pt x="1352296" y="6350"/>
                  </a:lnTo>
                  <a:lnTo>
                    <a:pt x="1352296" y="12700"/>
                  </a:lnTo>
                  <a:lnTo>
                    <a:pt x="1352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383792" y="850900"/>
                  </a:lnTo>
                  <a:lnTo>
                    <a:pt x="1383792" y="838200"/>
                  </a:lnTo>
                  <a:lnTo>
                    <a:pt x="1383792" y="12700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2743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73296" y="3028568"/>
            <a:ext cx="135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9850" y="2736850"/>
            <a:ext cx="1028700" cy="889000"/>
            <a:chOff x="7689850" y="2736850"/>
            <a:chExt cx="1028700" cy="889000"/>
          </a:xfrm>
        </p:grpSpPr>
        <p:sp>
          <p:nvSpPr>
            <p:cNvPr id="14" name="object 14"/>
            <p:cNvSpPr/>
            <p:nvPr/>
          </p:nvSpPr>
          <p:spPr>
            <a:xfrm>
              <a:off x="77155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62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022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Validación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2361" y="2332989"/>
            <a:ext cx="6324600" cy="3464560"/>
            <a:chOff x="1372361" y="2332989"/>
            <a:chExt cx="6324600" cy="3464560"/>
          </a:xfrm>
        </p:grpSpPr>
        <p:sp>
          <p:nvSpPr>
            <p:cNvPr id="18" name="object 18"/>
            <p:cNvSpPr/>
            <p:nvPr/>
          </p:nvSpPr>
          <p:spPr>
            <a:xfrm>
              <a:off x="1372362" y="3157727"/>
              <a:ext cx="2895600" cy="86995"/>
            </a:xfrm>
            <a:custGeom>
              <a:avLst/>
              <a:gdLst/>
              <a:ahLst/>
              <a:cxnLst/>
              <a:rect l="l" t="t" r="r" b="b"/>
              <a:pathLst>
                <a:path w="2895600" h="86994">
                  <a:moveTo>
                    <a:pt x="381000" y="43434"/>
                  </a:moveTo>
                  <a:lnTo>
                    <a:pt x="352044" y="28956"/>
                  </a:lnTo>
                  <a:lnTo>
                    <a:pt x="294132" y="0"/>
                  </a:lnTo>
                  <a:lnTo>
                    <a:pt x="29413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94132" y="57912"/>
                  </a:lnTo>
                  <a:lnTo>
                    <a:pt x="294132" y="86868"/>
                  </a:lnTo>
                  <a:lnTo>
                    <a:pt x="352044" y="57912"/>
                  </a:lnTo>
                  <a:lnTo>
                    <a:pt x="381000" y="43434"/>
                  </a:lnTo>
                  <a:close/>
                </a:path>
                <a:path w="2895600" h="86994">
                  <a:moveTo>
                    <a:pt x="2895600" y="43434"/>
                  </a:moveTo>
                  <a:lnTo>
                    <a:pt x="2866644" y="28956"/>
                  </a:lnTo>
                  <a:lnTo>
                    <a:pt x="2808732" y="0"/>
                  </a:lnTo>
                  <a:lnTo>
                    <a:pt x="2808732" y="28956"/>
                  </a:lnTo>
                  <a:lnTo>
                    <a:pt x="2677668" y="28956"/>
                  </a:lnTo>
                  <a:lnTo>
                    <a:pt x="2677668" y="0"/>
                  </a:lnTo>
                  <a:lnTo>
                    <a:pt x="2590800" y="43434"/>
                  </a:lnTo>
                  <a:lnTo>
                    <a:pt x="2677668" y="86868"/>
                  </a:lnTo>
                  <a:lnTo>
                    <a:pt x="2677668" y="57912"/>
                  </a:lnTo>
                  <a:lnTo>
                    <a:pt x="2808732" y="57912"/>
                  </a:lnTo>
                  <a:lnTo>
                    <a:pt x="2808732" y="86868"/>
                  </a:lnTo>
                  <a:lnTo>
                    <a:pt x="2866644" y="57912"/>
                  </a:lnTo>
                  <a:lnTo>
                    <a:pt x="28956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0199" y="2339339"/>
              <a:ext cx="4267200" cy="1546860"/>
            </a:xfrm>
            <a:custGeom>
              <a:avLst/>
              <a:gdLst/>
              <a:ahLst/>
              <a:cxnLst/>
              <a:rect l="l" t="t" r="r" b="b"/>
              <a:pathLst>
                <a:path w="4267200" h="1546860">
                  <a:moveTo>
                    <a:pt x="0" y="1546860"/>
                  </a:moveTo>
                  <a:lnTo>
                    <a:pt x="4267200" y="154686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546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2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6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40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40" y="0"/>
                  </a:lnTo>
                  <a:lnTo>
                    <a:pt x="1539240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9761" y="3081527"/>
              <a:ext cx="457200" cy="86995"/>
            </a:xfrm>
            <a:custGeom>
              <a:avLst/>
              <a:gdLst/>
              <a:ahLst/>
              <a:cxnLst/>
              <a:rect l="l" t="t" r="r" b="b"/>
              <a:pathLst>
                <a:path w="4572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6"/>
                  </a:lnTo>
                  <a:lnTo>
                    <a:pt x="86868" y="28956"/>
                  </a:lnTo>
                  <a:lnTo>
                    <a:pt x="86868" y="0"/>
                  </a:lnTo>
                  <a:close/>
                </a:path>
                <a:path w="457200" h="86994">
                  <a:moveTo>
                    <a:pt x="370332" y="0"/>
                  </a:moveTo>
                  <a:lnTo>
                    <a:pt x="370332" y="86868"/>
                  </a:lnTo>
                  <a:lnTo>
                    <a:pt x="428244" y="57912"/>
                  </a:lnTo>
                  <a:lnTo>
                    <a:pt x="384810" y="57912"/>
                  </a:lnTo>
                  <a:lnTo>
                    <a:pt x="384810" y="28956"/>
                  </a:lnTo>
                  <a:lnTo>
                    <a:pt x="428244" y="28956"/>
                  </a:lnTo>
                  <a:lnTo>
                    <a:pt x="370332" y="0"/>
                  </a:lnTo>
                  <a:close/>
                </a:path>
                <a:path w="457200" h="86994">
                  <a:moveTo>
                    <a:pt x="86868" y="28956"/>
                  </a:moveTo>
                  <a:lnTo>
                    <a:pt x="72390" y="28956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6"/>
                  </a:lnTo>
                  <a:close/>
                </a:path>
                <a:path w="457200" h="86994">
                  <a:moveTo>
                    <a:pt x="370332" y="28956"/>
                  </a:moveTo>
                  <a:lnTo>
                    <a:pt x="86868" y="28956"/>
                  </a:lnTo>
                  <a:lnTo>
                    <a:pt x="86868" y="57912"/>
                  </a:lnTo>
                  <a:lnTo>
                    <a:pt x="370332" y="57912"/>
                  </a:lnTo>
                  <a:lnTo>
                    <a:pt x="370332" y="28956"/>
                  </a:lnTo>
                  <a:close/>
                </a:path>
                <a:path w="457200" h="86994">
                  <a:moveTo>
                    <a:pt x="428244" y="28956"/>
                  </a:moveTo>
                  <a:lnTo>
                    <a:pt x="384810" y="28956"/>
                  </a:lnTo>
                  <a:lnTo>
                    <a:pt x="384810" y="57912"/>
                  </a:lnTo>
                  <a:lnTo>
                    <a:pt x="428244" y="57912"/>
                  </a:lnTo>
                  <a:lnTo>
                    <a:pt x="457200" y="43434"/>
                  </a:lnTo>
                  <a:lnTo>
                    <a:pt x="42824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14209" y="2165731"/>
            <a:ext cx="149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Actividades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6458" y="5063490"/>
            <a:ext cx="1258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51050" y="4718050"/>
            <a:ext cx="1628139" cy="1079500"/>
            <a:chOff x="2051050" y="4718050"/>
            <a:chExt cx="1628139" cy="1079500"/>
          </a:xfrm>
        </p:grpSpPr>
        <p:sp>
          <p:nvSpPr>
            <p:cNvPr id="26" name="object 26"/>
            <p:cNvSpPr/>
            <p:nvPr/>
          </p:nvSpPr>
          <p:spPr>
            <a:xfrm>
              <a:off x="20574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80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74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80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3552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79850" y="3886200"/>
            <a:ext cx="1551940" cy="1911350"/>
            <a:chOff x="3879850" y="3886200"/>
            <a:chExt cx="1551940" cy="1911350"/>
          </a:xfrm>
        </p:grpSpPr>
        <p:sp>
          <p:nvSpPr>
            <p:cNvPr id="30" name="object 30"/>
            <p:cNvSpPr/>
            <p:nvPr/>
          </p:nvSpPr>
          <p:spPr>
            <a:xfrm>
              <a:off x="4672711" y="3886200"/>
              <a:ext cx="103505" cy="838200"/>
            </a:xfrm>
            <a:custGeom>
              <a:avLst/>
              <a:gdLst/>
              <a:ahLst/>
              <a:cxnLst/>
              <a:rect l="l" t="t" r="r" b="b"/>
              <a:pathLst>
                <a:path w="103504" h="838200">
                  <a:moveTo>
                    <a:pt x="7112" y="742188"/>
                  </a:moveTo>
                  <a:lnTo>
                    <a:pt x="1015" y="745744"/>
                  </a:lnTo>
                  <a:lnTo>
                    <a:pt x="0" y="749554"/>
                  </a:lnTo>
                  <a:lnTo>
                    <a:pt x="51688" y="838200"/>
                  </a:lnTo>
                  <a:lnTo>
                    <a:pt x="59020" y="825626"/>
                  </a:lnTo>
                  <a:lnTo>
                    <a:pt x="45338" y="825626"/>
                  </a:lnTo>
                  <a:lnTo>
                    <a:pt x="45338" y="802204"/>
                  </a:lnTo>
                  <a:lnTo>
                    <a:pt x="10922" y="743204"/>
                  </a:lnTo>
                  <a:lnTo>
                    <a:pt x="7112" y="742188"/>
                  </a:lnTo>
                  <a:close/>
                </a:path>
                <a:path w="103504" h="838200">
                  <a:moveTo>
                    <a:pt x="45338" y="802204"/>
                  </a:moveTo>
                  <a:lnTo>
                    <a:pt x="45338" y="825626"/>
                  </a:lnTo>
                  <a:lnTo>
                    <a:pt x="58038" y="825626"/>
                  </a:lnTo>
                  <a:lnTo>
                    <a:pt x="58038" y="822451"/>
                  </a:lnTo>
                  <a:lnTo>
                    <a:pt x="46227" y="822451"/>
                  </a:lnTo>
                  <a:lnTo>
                    <a:pt x="51688" y="813090"/>
                  </a:lnTo>
                  <a:lnTo>
                    <a:pt x="45338" y="802204"/>
                  </a:lnTo>
                  <a:close/>
                </a:path>
                <a:path w="103504" h="838200">
                  <a:moveTo>
                    <a:pt x="96265" y="742188"/>
                  </a:moveTo>
                  <a:lnTo>
                    <a:pt x="92455" y="743204"/>
                  </a:lnTo>
                  <a:lnTo>
                    <a:pt x="58038" y="802204"/>
                  </a:lnTo>
                  <a:lnTo>
                    <a:pt x="58038" y="825626"/>
                  </a:lnTo>
                  <a:lnTo>
                    <a:pt x="59020" y="825626"/>
                  </a:lnTo>
                  <a:lnTo>
                    <a:pt x="103377" y="749554"/>
                  </a:lnTo>
                  <a:lnTo>
                    <a:pt x="102362" y="745744"/>
                  </a:lnTo>
                  <a:lnTo>
                    <a:pt x="96265" y="742188"/>
                  </a:lnTo>
                  <a:close/>
                </a:path>
                <a:path w="103504" h="838200">
                  <a:moveTo>
                    <a:pt x="51688" y="813090"/>
                  </a:moveTo>
                  <a:lnTo>
                    <a:pt x="46227" y="822451"/>
                  </a:lnTo>
                  <a:lnTo>
                    <a:pt x="57150" y="822451"/>
                  </a:lnTo>
                  <a:lnTo>
                    <a:pt x="51688" y="813090"/>
                  </a:lnTo>
                  <a:close/>
                </a:path>
                <a:path w="103504" h="838200">
                  <a:moveTo>
                    <a:pt x="58038" y="802204"/>
                  </a:moveTo>
                  <a:lnTo>
                    <a:pt x="51688" y="813090"/>
                  </a:lnTo>
                  <a:lnTo>
                    <a:pt x="57150" y="822451"/>
                  </a:lnTo>
                  <a:lnTo>
                    <a:pt x="58038" y="822451"/>
                  </a:lnTo>
                  <a:lnTo>
                    <a:pt x="58038" y="802204"/>
                  </a:lnTo>
                  <a:close/>
                </a:path>
                <a:path w="103504" h="838200">
                  <a:moveTo>
                    <a:pt x="58038" y="0"/>
                  </a:moveTo>
                  <a:lnTo>
                    <a:pt x="45338" y="0"/>
                  </a:lnTo>
                  <a:lnTo>
                    <a:pt x="45338" y="802204"/>
                  </a:lnTo>
                  <a:lnTo>
                    <a:pt x="51688" y="813090"/>
                  </a:lnTo>
                  <a:lnTo>
                    <a:pt x="58038" y="8022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862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39" h="1066800">
                  <a:moveTo>
                    <a:pt x="1539239" y="0"/>
                  </a:moveTo>
                  <a:lnTo>
                    <a:pt x="133350" y="0"/>
                  </a:lnTo>
                  <a:lnTo>
                    <a:pt x="0" y="133350"/>
                  </a:lnTo>
                  <a:lnTo>
                    <a:pt x="0" y="1066800"/>
                  </a:lnTo>
                  <a:lnTo>
                    <a:pt x="1539239" y="1066800"/>
                  </a:lnTo>
                  <a:lnTo>
                    <a:pt x="153923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2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39" y="0"/>
                  </a:lnTo>
                  <a:lnTo>
                    <a:pt x="15392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2400" y="5029200"/>
              <a:ext cx="1371600" cy="581025"/>
            </a:xfrm>
            <a:custGeom>
              <a:avLst/>
              <a:gdLst/>
              <a:ahLst/>
              <a:cxnLst/>
              <a:rect l="l" t="t" r="r" b="b"/>
              <a:pathLst>
                <a:path w="1371600" h="581025">
                  <a:moveTo>
                    <a:pt x="1371600" y="0"/>
                  </a:moveTo>
                  <a:lnTo>
                    <a:pt x="0" y="0"/>
                  </a:lnTo>
                  <a:lnTo>
                    <a:pt x="0" y="580644"/>
                  </a:lnTo>
                  <a:lnTo>
                    <a:pt x="1371600" y="58064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49344" y="5063490"/>
            <a:ext cx="999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Modelo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del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Sistema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6050" y="2736850"/>
            <a:ext cx="5697220" cy="1987550"/>
            <a:chOff x="146050" y="2736850"/>
            <a:chExt cx="5697220" cy="1987550"/>
          </a:xfrm>
        </p:grpSpPr>
        <p:sp>
          <p:nvSpPr>
            <p:cNvPr id="37" name="object 37"/>
            <p:cNvSpPr/>
            <p:nvPr/>
          </p:nvSpPr>
          <p:spPr>
            <a:xfrm>
              <a:off x="1624711" y="3886199"/>
              <a:ext cx="4218305" cy="838200"/>
            </a:xfrm>
            <a:custGeom>
              <a:avLst/>
              <a:gdLst/>
              <a:ahLst/>
              <a:cxnLst/>
              <a:rect l="l" t="t" r="r" b="b"/>
              <a:pathLst>
                <a:path w="4218305" h="838200">
                  <a:moveTo>
                    <a:pt x="103378" y="749554"/>
                  </a:moveTo>
                  <a:lnTo>
                    <a:pt x="102362" y="745744"/>
                  </a:lnTo>
                  <a:lnTo>
                    <a:pt x="96266" y="742188"/>
                  </a:lnTo>
                  <a:lnTo>
                    <a:pt x="92456" y="743204"/>
                  </a:lnTo>
                  <a:lnTo>
                    <a:pt x="58039" y="80220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802208"/>
                  </a:lnTo>
                  <a:lnTo>
                    <a:pt x="10909" y="743204"/>
                  </a:lnTo>
                  <a:lnTo>
                    <a:pt x="7112" y="742188"/>
                  </a:lnTo>
                  <a:lnTo>
                    <a:pt x="1003" y="745744"/>
                  </a:lnTo>
                  <a:lnTo>
                    <a:pt x="0" y="749554"/>
                  </a:lnTo>
                  <a:lnTo>
                    <a:pt x="51689" y="838200"/>
                  </a:lnTo>
                  <a:lnTo>
                    <a:pt x="59016" y="825627"/>
                  </a:lnTo>
                  <a:lnTo>
                    <a:pt x="103378" y="749554"/>
                  </a:lnTo>
                  <a:close/>
                </a:path>
                <a:path w="4218305" h="838200">
                  <a:moveTo>
                    <a:pt x="4218178" y="749554"/>
                  </a:moveTo>
                  <a:lnTo>
                    <a:pt x="4217162" y="745744"/>
                  </a:lnTo>
                  <a:lnTo>
                    <a:pt x="4211066" y="742188"/>
                  </a:lnTo>
                  <a:lnTo>
                    <a:pt x="4207256" y="743204"/>
                  </a:lnTo>
                  <a:lnTo>
                    <a:pt x="4172839" y="802208"/>
                  </a:lnTo>
                  <a:lnTo>
                    <a:pt x="4172839" y="0"/>
                  </a:lnTo>
                  <a:lnTo>
                    <a:pt x="4160139" y="0"/>
                  </a:lnTo>
                  <a:lnTo>
                    <a:pt x="4160139" y="802208"/>
                  </a:lnTo>
                  <a:lnTo>
                    <a:pt x="4125722" y="743204"/>
                  </a:lnTo>
                  <a:lnTo>
                    <a:pt x="4121912" y="742188"/>
                  </a:lnTo>
                  <a:lnTo>
                    <a:pt x="4115816" y="745744"/>
                  </a:lnTo>
                  <a:lnTo>
                    <a:pt x="4114800" y="749554"/>
                  </a:lnTo>
                  <a:lnTo>
                    <a:pt x="4166489" y="838200"/>
                  </a:lnTo>
                  <a:lnTo>
                    <a:pt x="4173817" y="825627"/>
                  </a:lnTo>
                  <a:lnTo>
                    <a:pt x="4218178" y="749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1704" y="2774949"/>
              <a:ext cx="1231900" cy="850900"/>
            </a:xfrm>
            <a:custGeom>
              <a:avLst/>
              <a:gdLst/>
              <a:ahLst/>
              <a:cxnLst/>
              <a:rect l="l" t="t" r="r" b="b"/>
              <a:pathLst>
                <a:path w="1231900" h="850900">
                  <a:moveTo>
                    <a:pt x="1231392" y="0"/>
                  </a:moveTo>
                  <a:lnTo>
                    <a:pt x="1199896" y="0"/>
                  </a:lnTo>
                  <a:lnTo>
                    <a:pt x="1199896" y="6350"/>
                  </a:lnTo>
                  <a:lnTo>
                    <a:pt x="1199896" y="12700"/>
                  </a:lnTo>
                  <a:lnTo>
                    <a:pt x="11998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231392" y="850900"/>
                  </a:lnTo>
                  <a:lnTo>
                    <a:pt x="1231392" y="838200"/>
                  </a:lnTo>
                  <a:lnTo>
                    <a:pt x="1231392" y="12700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400" y="274320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838200"/>
                  </a:moveTo>
                  <a:lnTo>
                    <a:pt x="1219200" y="838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8495" y="3028568"/>
            <a:ext cx="1207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Planificación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46250" y="2736850"/>
            <a:ext cx="1028700" cy="889000"/>
            <a:chOff x="1746250" y="2736850"/>
            <a:chExt cx="1028700" cy="889000"/>
          </a:xfrm>
        </p:grpSpPr>
        <p:sp>
          <p:nvSpPr>
            <p:cNvPr id="42" name="object 42"/>
            <p:cNvSpPr/>
            <p:nvPr/>
          </p:nvSpPr>
          <p:spPr>
            <a:xfrm>
              <a:off x="17719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26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7586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Obtención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089650" y="2736850"/>
            <a:ext cx="1181100" cy="889000"/>
            <a:chOff x="6089650" y="2736850"/>
            <a:chExt cx="1181100" cy="889000"/>
          </a:xfrm>
        </p:grpSpPr>
        <p:sp>
          <p:nvSpPr>
            <p:cNvPr id="46" name="object 46"/>
            <p:cNvSpPr/>
            <p:nvPr/>
          </p:nvSpPr>
          <p:spPr>
            <a:xfrm>
              <a:off x="6115304" y="2774949"/>
              <a:ext cx="1155700" cy="850900"/>
            </a:xfrm>
            <a:custGeom>
              <a:avLst/>
              <a:gdLst/>
              <a:ahLst/>
              <a:cxnLst/>
              <a:rect l="l" t="t" r="r" b="b"/>
              <a:pathLst>
                <a:path w="1155700" h="850900">
                  <a:moveTo>
                    <a:pt x="1155192" y="0"/>
                  </a:moveTo>
                  <a:lnTo>
                    <a:pt x="1123696" y="0"/>
                  </a:lnTo>
                  <a:lnTo>
                    <a:pt x="1123696" y="6350"/>
                  </a:lnTo>
                  <a:lnTo>
                    <a:pt x="1123696" y="12700"/>
                  </a:lnTo>
                  <a:lnTo>
                    <a:pt x="11236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155192" y="850900"/>
                  </a:lnTo>
                  <a:lnTo>
                    <a:pt x="1155192" y="838200"/>
                  </a:lnTo>
                  <a:lnTo>
                    <a:pt x="1155192" y="12700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96000" y="274320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0" y="838200"/>
                  </a:moveTo>
                  <a:lnTo>
                    <a:pt x="1143000" y="8382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102096" y="3028568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Verificación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22250" y="3157727"/>
            <a:ext cx="5875020" cy="2640330"/>
            <a:chOff x="222250" y="3157727"/>
            <a:chExt cx="5875020" cy="2640330"/>
          </a:xfrm>
        </p:grpSpPr>
        <p:sp>
          <p:nvSpPr>
            <p:cNvPr id="50" name="object 50"/>
            <p:cNvSpPr/>
            <p:nvPr/>
          </p:nvSpPr>
          <p:spPr>
            <a:xfrm>
              <a:off x="2743962" y="3157727"/>
              <a:ext cx="3352800" cy="86995"/>
            </a:xfrm>
            <a:custGeom>
              <a:avLst/>
              <a:gdLst/>
              <a:ahLst/>
              <a:cxnLst/>
              <a:rect l="l" t="t" r="r" b="b"/>
              <a:pathLst>
                <a:path w="3352800" h="86994">
                  <a:moveTo>
                    <a:pt x="304800" y="43434"/>
                  </a:moveTo>
                  <a:lnTo>
                    <a:pt x="275844" y="28956"/>
                  </a:lnTo>
                  <a:lnTo>
                    <a:pt x="217932" y="0"/>
                  </a:lnTo>
                  <a:lnTo>
                    <a:pt x="2179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217932" y="57912"/>
                  </a:lnTo>
                  <a:lnTo>
                    <a:pt x="217932" y="86868"/>
                  </a:lnTo>
                  <a:lnTo>
                    <a:pt x="275844" y="57912"/>
                  </a:lnTo>
                  <a:lnTo>
                    <a:pt x="304800" y="43434"/>
                  </a:lnTo>
                  <a:close/>
                </a:path>
                <a:path w="3352800" h="86994">
                  <a:moveTo>
                    <a:pt x="3352800" y="43434"/>
                  </a:moveTo>
                  <a:lnTo>
                    <a:pt x="3323844" y="28956"/>
                  </a:lnTo>
                  <a:lnTo>
                    <a:pt x="3265932" y="0"/>
                  </a:lnTo>
                  <a:lnTo>
                    <a:pt x="3265932" y="28956"/>
                  </a:lnTo>
                  <a:lnTo>
                    <a:pt x="2982468" y="28956"/>
                  </a:lnTo>
                  <a:lnTo>
                    <a:pt x="2982468" y="0"/>
                  </a:lnTo>
                  <a:lnTo>
                    <a:pt x="2895600" y="43434"/>
                  </a:lnTo>
                  <a:lnTo>
                    <a:pt x="2982468" y="86868"/>
                  </a:lnTo>
                  <a:lnTo>
                    <a:pt x="2982468" y="57912"/>
                  </a:lnTo>
                  <a:lnTo>
                    <a:pt x="3265932" y="57912"/>
                  </a:lnTo>
                  <a:lnTo>
                    <a:pt x="3265932" y="86868"/>
                  </a:lnTo>
                  <a:lnTo>
                    <a:pt x="3323844" y="57912"/>
                  </a:lnTo>
                  <a:lnTo>
                    <a:pt x="33528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8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86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0606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Visión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767710" y="3886200"/>
            <a:ext cx="103505" cy="838200"/>
          </a:xfrm>
          <a:custGeom>
            <a:avLst/>
            <a:gdLst/>
            <a:ahLst/>
            <a:cxnLst/>
            <a:rect l="l" t="t" r="r" b="b"/>
            <a:pathLst>
              <a:path w="103505" h="838200">
                <a:moveTo>
                  <a:pt x="7112" y="742188"/>
                </a:moveTo>
                <a:lnTo>
                  <a:pt x="1015" y="745744"/>
                </a:lnTo>
                <a:lnTo>
                  <a:pt x="0" y="749554"/>
                </a:lnTo>
                <a:lnTo>
                  <a:pt x="51688" y="838200"/>
                </a:lnTo>
                <a:lnTo>
                  <a:pt x="59020" y="825626"/>
                </a:lnTo>
                <a:lnTo>
                  <a:pt x="45338" y="825626"/>
                </a:lnTo>
                <a:lnTo>
                  <a:pt x="45338" y="802204"/>
                </a:lnTo>
                <a:lnTo>
                  <a:pt x="10921" y="743204"/>
                </a:lnTo>
                <a:lnTo>
                  <a:pt x="7112" y="742188"/>
                </a:lnTo>
                <a:close/>
              </a:path>
              <a:path w="103505" h="838200">
                <a:moveTo>
                  <a:pt x="45338" y="802204"/>
                </a:moveTo>
                <a:lnTo>
                  <a:pt x="45338" y="825626"/>
                </a:lnTo>
                <a:lnTo>
                  <a:pt x="58038" y="825626"/>
                </a:lnTo>
                <a:lnTo>
                  <a:pt x="58038" y="822451"/>
                </a:lnTo>
                <a:lnTo>
                  <a:pt x="46227" y="822451"/>
                </a:lnTo>
                <a:lnTo>
                  <a:pt x="51688" y="813090"/>
                </a:lnTo>
                <a:lnTo>
                  <a:pt x="45338" y="802204"/>
                </a:lnTo>
                <a:close/>
              </a:path>
              <a:path w="103505" h="838200">
                <a:moveTo>
                  <a:pt x="96265" y="742188"/>
                </a:moveTo>
                <a:lnTo>
                  <a:pt x="92456" y="743204"/>
                </a:lnTo>
                <a:lnTo>
                  <a:pt x="58038" y="802204"/>
                </a:lnTo>
                <a:lnTo>
                  <a:pt x="58038" y="825626"/>
                </a:lnTo>
                <a:lnTo>
                  <a:pt x="59020" y="825626"/>
                </a:lnTo>
                <a:lnTo>
                  <a:pt x="103377" y="749554"/>
                </a:lnTo>
                <a:lnTo>
                  <a:pt x="102362" y="745744"/>
                </a:lnTo>
                <a:lnTo>
                  <a:pt x="96265" y="742188"/>
                </a:lnTo>
                <a:close/>
              </a:path>
              <a:path w="103505" h="838200">
                <a:moveTo>
                  <a:pt x="51688" y="813090"/>
                </a:moveTo>
                <a:lnTo>
                  <a:pt x="46227" y="822451"/>
                </a:lnTo>
                <a:lnTo>
                  <a:pt x="57150" y="822451"/>
                </a:lnTo>
                <a:lnTo>
                  <a:pt x="51688" y="813090"/>
                </a:lnTo>
                <a:close/>
              </a:path>
              <a:path w="103505" h="838200">
                <a:moveTo>
                  <a:pt x="58038" y="802204"/>
                </a:moveTo>
                <a:lnTo>
                  <a:pt x="51688" y="813090"/>
                </a:lnTo>
                <a:lnTo>
                  <a:pt x="57150" y="822451"/>
                </a:lnTo>
                <a:lnTo>
                  <a:pt x="58038" y="822451"/>
                </a:lnTo>
                <a:lnTo>
                  <a:pt x="58038" y="802204"/>
                </a:lnTo>
                <a:close/>
              </a:path>
              <a:path w="103505" h="838200">
                <a:moveTo>
                  <a:pt x="58038" y="0"/>
                </a:moveTo>
                <a:lnTo>
                  <a:pt x="45338" y="0"/>
                </a:lnTo>
                <a:lnTo>
                  <a:pt x="45338" y="802204"/>
                </a:lnTo>
                <a:lnTo>
                  <a:pt x="51688" y="813090"/>
                </a:lnTo>
                <a:lnTo>
                  <a:pt x="58038" y="802204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847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Modelos</a:t>
            </a:r>
            <a:r>
              <a:rPr sz="4400" spc="-15" dirty="0"/>
              <a:t> </a:t>
            </a:r>
            <a:r>
              <a:rPr sz="4400" dirty="0"/>
              <a:t>o</a:t>
            </a:r>
            <a:r>
              <a:rPr sz="4400" spc="-10" dirty="0"/>
              <a:t> </a:t>
            </a:r>
            <a:r>
              <a:rPr sz="4400" spc="-15" dirty="0"/>
              <a:t>Vistas </a:t>
            </a:r>
            <a:r>
              <a:rPr sz="4400" dirty="0"/>
              <a:t>del</a:t>
            </a:r>
            <a:r>
              <a:rPr sz="4400" spc="-10" dirty="0"/>
              <a:t> </a:t>
            </a:r>
            <a:r>
              <a:rPr sz="4400" dirty="0"/>
              <a:t>Sistema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23403"/>
            <a:ext cx="8050530" cy="48679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Glosario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Modelos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gráficos: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Modelo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conceptual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Diagramas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 para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entidades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complejas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pasen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distintos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estados.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Diagramas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Flujo 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(DFD)</a:t>
            </a:r>
            <a:endParaRPr sz="2000">
              <a:latin typeface="Arial MT"/>
              <a:cs typeface="Arial MT"/>
            </a:endParaRPr>
          </a:p>
          <a:p>
            <a:pPr marL="355600" marR="10160" indent="-342900">
              <a:lnSpc>
                <a:spcPct val="100000"/>
              </a:lnSpc>
              <a:spcBef>
                <a:spcPts val="5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Prototipos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interfaz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gráfica.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–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prototipo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(reqs,</a:t>
            </a:r>
            <a:r>
              <a:rPr sz="2400" spc="-5" dirty="0">
                <a:latin typeface="Arial MT"/>
                <a:cs typeface="Arial MT"/>
              </a:rPr>
              <a:t> diseño,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CP)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Casos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Prueba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Arial MT"/>
                <a:cs typeface="Arial MT"/>
              </a:rPr>
              <a:t>Tablas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Decisión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Redes 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Petri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Casos 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27292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Diagramas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9077"/>
            <a:ext cx="6398260" cy="31756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 MT"/>
                <a:cs typeface="Arial MT"/>
              </a:rPr>
              <a:t>BPM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UML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Diagramas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Casos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Uso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Diagramas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Actividad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Diagramas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Estado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Modelo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dominio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(Diagrama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Clases)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Modelo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Conceptual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050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5" dirty="0"/>
              <a:t>Tablas</a:t>
            </a:r>
            <a:r>
              <a:rPr sz="4400" spc="-35" dirty="0"/>
              <a:t> </a:t>
            </a:r>
            <a:r>
              <a:rPr sz="4400" dirty="0"/>
              <a:t>de</a:t>
            </a:r>
            <a:r>
              <a:rPr sz="4400" spc="-30" dirty="0"/>
              <a:t> </a:t>
            </a:r>
            <a:r>
              <a:rPr sz="4400" dirty="0"/>
              <a:t>Decisión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078230"/>
            <a:ext cx="8115300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Descripción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dinámica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Conjunto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condiciones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posibles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cierto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instante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Estados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donde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verifica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combinación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determinada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las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condiciones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834132"/>
            <a:ext cx="284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Acciones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tomar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4259656"/>
            <a:ext cx="7686675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191250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C0099"/>
                </a:solidFill>
                <a:latin typeface="Tahoma"/>
                <a:cs typeface="Tahoma"/>
              </a:rPr>
              <a:t>Condiciones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ahoma"/>
              <a:cs typeface="Tahoma"/>
            </a:endParaRPr>
          </a:p>
          <a:p>
            <a:pPr marR="6115685" algn="ctr">
              <a:lnSpc>
                <a:spcPct val="100000"/>
              </a:lnSpc>
            </a:pPr>
            <a:r>
              <a:rPr sz="2200" spc="-10" dirty="0">
                <a:solidFill>
                  <a:srgbClr val="CC0099"/>
                </a:solidFill>
                <a:latin typeface="Tahoma"/>
                <a:cs typeface="Tahoma"/>
              </a:rPr>
              <a:t>Acciones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buClr>
                <a:srgbClr val="62A437"/>
              </a:buClr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Arial MT"/>
                <a:cs typeface="Arial MT"/>
              </a:rPr>
              <a:t>Nro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estados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2^nro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condiciones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=&gt;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tablas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extensas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19312" y="3360737"/>
          <a:ext cx="6477000" cy="2266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Importe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&gt;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Buenos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Antecedentes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70" dirty="0">
                          <a:latin typeface="Arial MT"/>
                          <a:cs typeface="Arial MT"/>
                        </a:rPr>
                        <a:t>Ya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operó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antes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Autorizar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Crédito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Analizar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antecedentes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752600" y="3909059"/>
            <a:ext cx="228600" cy="1600200"/>
          </a:xfrm>
          <a:custGeom>
            <a:avLst/>
            <a:gdLst/>
            <a:ahLst/>
            <a:cxnLst/>
            <a:rect l="l" t="t" r="r" b="b"/>
            <a:pathLst>
              <a:path w="228600" h="1600200">
                <a:moveTo>
                  <a:pt x="228600" y="990600"/>
                </a:moveTo>
                <a:lnTo>
                  <a:pt x="198959" y="984113"/>
                </a:lnTo>
                <a:lnTo>
                  <a:pt x="174736" y="966422"/>
                </a:lnTo>
                <a:lnTo>
                  <a:pt x="158394" y="940182"/>
                </a:lnTo>
                <a:lnTo>
                  <a:pt x="152400" y="908050"/>
                </a:lnTo>
                <a:lnTo>
                  <a:pt x="152400" y="577850"/>
                </a:lnTo>
                <a:lnTo>
                  <a:pt x="146405" y="545717"/>
                </a:lnTo>
                <a:lnTo>
                  <a:pt x="130063" y="519477"/>
                </a:lnTo>
                <a:lnTo>
                  <a:pt x="105840" y="501786"/>
                </a:lnTo>
                <a:lnTo>
                  <a:pt x="76200" y="495300"/>
                </a:lnTo>
                <a:lnTo>
                  <a:pt x="105840" y="488813"/>
                </a:lnTo>
                <a:lnTo>
                  <a:pt x="130063" y="471122"/>
                </a:lnTo>
                <a:lnTo>
                  <a:pt x="146405" y="444882"/>
                </a:lnTo>
                <a:lnTo>
                  <a:pt x="152400" y="412750"/>
                </a:lnTo>
                <a:lnTo>
                  <a:pt x="152400" y="82550"/>
                </a:lnTo>
                <a:lnTo>
                  <a:pt x="158394" y="50417"/>
                </a:lnTo>
                <a:lnTo>
                  <a:pt x="174736" y="24177"/>
                </a:lnTo>
                <a:lnTo>
                  <a:pt x="198959" y="6486"/>
                </a:lnTo>
                <a:lnTo>
                  <a:pt x="228600" y="0"/>
                </a:lnTo>
              </a:path>
              <a:path w="228600" h="1600200">
                <a:moveTo>
                  <a:pt x="228600" y="1600199"/>
                </a:moveTo>
                <a:lnTo>
                  <a:pt x="184112" y="1596209"/>
                </a:lnTo>
                <a:lnTo>
                  <a:pt x="147780" y="1585325"/>
                </a:lnTo>
                <a:lnTo>
                  <a:pt x="123283" y="1569178"/>
                </a:lnTo>
                <a:lnTo>
                  <a:pt x="114300" y="1549399"/>
                </a:lnTo>
                <a:lnTo>
                  <a:pt x="114300" y="1346199"/>
                </a:lnTo>
                <a:lnTo>
                  <a:pt x="105316" y="1326421"/>
                </a:lnTo>
                <a:lnTo>
                  <a:pt x="80819" y="1310274"/>
                </a:lnTo>
                <a:lnTo>
                  <a:pt x="44487" y="1299390"/>
                </a:lnTo>
                <a:lnTo>
                  <a:pt x="0" y="1295400"/>
                </a:lnTo>
                <a:lnTo>
                  <a:pt x="44487" y="1291409"/>
                </a:lnTo>
                <a:lnTo>
                  <a:pt x="80819" y="1280525"/>
                </a:lnTo>
                <a:lnTo>
                  <a:pt x="105316" y="1264378"/>
                </a:lnTo>
                <a:lnTo>
                  <a:pt x="114300" y="1244600"/>
                </a:lnTo>
                <a:lnTo>
                  <a:pt x="114300" y="1041400"/>
                </a:lnTo>
                <a:lnTo>
                  <a:pt x="123283" y="1021621"/>
                </a:lnTo>
                <a:lnTo>
                  <a:pt x="147780" y="1005474"/>
                </a:lnTo>
                <a:lnTo>
                  <a:pt x="184112" y="994590"/>
                </a:lnTo>
                <a:lnTo>
                  <a:pt x="228600" y="990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0" y="3146425"/>
            <a:ext cx="2819400" cy="229235"/>
          </a:xfrm>
          <a:custGeom>
            <a:avLst/>
            <a:gdLst/>
            <a:ahLst/>
            <a:cxnLst/>
            <a:rect l="l" t="t" r="r" b="b"/>
            <a:pathLst>
              <a:path w="2819400" h="229235">
                <a:moveTo>
                  <a:pt x="0" y="228091"/>
                </a:moveTo>
                <a:lnTo>
                  <a:pt x="32069" y="170438"/>
                </a:lnTo>
                <a:lnTo>
                  <a:pt x="68802" y="147335"/>
                </a:lnTo>
                <a:lnTo>
                  <a:pt x="116350" y="129492"/>
                </a:lnTo>
                <a:lnTo>
                  <a:pt x="172478" y="117992"/>
                </a:lnTo>
                <a:lnTo>
                  <a:pt x="234950" y="113919"/>
                </a:lnTo>
                <a:lnTo>
                  <a:pt x="1174750" y="114173"/>
                </a:lnTo>
                <a:lnTo>
                  <a:pt x="1237221" y="110143"/>
                </a:lnTo>
                <a:lnTo>
                  <a:pt x="1293349" y="98655"/>
                </a:lnTo>
                <a:lnTo>
                  <a:pt x="1340897" y="80803"/>
                </a:lnTo>
                <a:lnTo>
                  <a:pt x="1377630" y="57681"/>
                </a:lnTo>
                <a:lnTo>
                  <a:pt x="1409700" y="0"/>
                </a:lnTo>
                <a:lnTo>
                  <a:pt x="1418090" y="30383"/>
                </a:lnTo>
                <a:lnTo>
                  <a:pt x="1478502" y="80835"/>
                </a:lnTo>
                <a:lnTo>
                  <a:pt x="1526050" y="98730"/>
                </a:lnTo>
                <a:lnTo>
                  <a:pt x="1582178" y="110290"/>
                </a:lnTo>
                <a:lnTo>
                  <a:pt x="1644650" y="114426"/>
                </a:lnTo>
                <a:lnTo>
                  <a:pt x="2584450" y="114680"/>
                </a:lnTo>
                <a:lnTo>
                  <a:pt x="2646921" y="118773"/>
                </a:lnTo>
                <a:lnTo>
                  <a:pt x="2703049" y="130320"/>
                </a:lnTo>
                <a:lnTo>
                  <a:pt x="2750597" y="148224"/>
                </a:lnTo>
                <a:lnTo>
                  <a:pt x="2787330" y="171388"/>
                </a:lnTo>
                <a:lnTo>
                  <a:pt x="2811009" y="198715"/>
                </a:lnTo>
                <a:lnTo>
                  <a:pt x="2819400" y="2291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8666" y="2751277"/>
            <a:ext cx="976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CC0099"/>
                </a:solidFill>
                <a:latin typeface="Tahoma"/>
                <a:cs typeface="Tahoma"/>
              </a:rPr>
              <a:t>Estados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724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Casos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40" dirty="0"/>
              <a:t> </a:t>
            </a:r>
            <a:r>
              <a:rPr sz="4400" dirty="0"/>
              <a:t>Uso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9114"/>
            <a:ext cx="8052434" cy="48494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Técnica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entender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describir requisitos</a:t>
            </a:r>
            <a:endParaRPr sz="2800">
              <a:latin typeface="Arial MT"/>
              <a:cs typeface="Arial MT"/>
            </a:endParaRPr>
          </a:p>
          <a:p>
            <a:pPr marL="355600" marR="878840" indent="-342900">
              <a:lnSpc>
                <a:spcPts val="3020"/>
              </a:lnSpc>
              <a:spcBef>
                <a:spcPts val="72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Los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uso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requisitos,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describen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requisitos funcionales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Pone</a:t>
            </a:r>
            <a:r>
              <a:rPr sz="2800" spc="-5" dirty="0">
                <a:latin typeface="Arial MT"/>
                <a:cs typeface="Arial MT"/>
              </a:rPr>
              <a:t> el</a:t>
            </a:r>
            <a:r>
              <a:rPr sz="2800" dirty="0">
                <a:latin typeface="Arial MT"/>
                <a:cs typeface="Arial MT"/>
              </a:rPr>
              <a:t> acento 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 producto</a:t>
            </a:r>
            <a:endParaRPr sz="2800">
              <a:latin typeface="Arial MT"/>
              <a:cs typeface="Arial MT"/>
            </a:endParaRPr>
          </a:p>
          <a:p>
            <a:pPr marL="355600" marR="440055" indent="-342900">
              <a:lnSpc>
                <a:spcPts val="3020"/>
              </a:lnSpc>
              <a:spcBef>
                <a:spcPts val="72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Describen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como el </a:t>
            </a:r>
            <a:r>
              <a:rPr sz="2800" dirty="0">
                <a:latin typeface="Arial MT"/>
                <a:cs typeface="Arial MT"/>
              </a:rPr>
              <a:t>sistema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debe comportarse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punto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vista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usuario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90000"/>
              </a:lnSpc>
              <a:spcBef>
                <a:spcPts val="63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Casos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caja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negra: Especifican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sistema debe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hacer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sin </a:t>
            </a:r>
            <a:r>
              <a:rPr sz="2800" dirty="0">
                <a:latin typeface="Arial MT"/>
                <a:cs typeface="Arial MT"/>
              </a:rPr>
              <a:t>especificar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cómo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debe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hacerlo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 </a:t>
            </a:r>
            <a:r>
              <a:rPr sz="2800" dirty="0">
                <a:latin typeface="Arial MT"/>
                <a:cs typeface="Arial MT"/>
              </a:rPr>
              <a:t>describen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mediante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documentos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texto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  <a:tab pos="2931795" algn="l"/>
              </a:tabLst>
            </a:pPr>
            <a:r>
              <a:rPr sz="2800" dirty="0">
                <a:latin typeface="Arial MT"/>
                <a:cs typeface="Arial MT"/>
              </a:rPr>
              <a:t>Introducido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	Ivar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Jacobson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(1992)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63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1485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Actor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02742" y="1396949"/>
            <a:ext cx="8020050" cy="376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5470" indent="-342900">
              <a:lnSpc>
                <a:spcPct val="100000"/>
              </a:lnSpc>
              <a:spcBef>
                <a:spcPts val="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Entidad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externa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que interactúa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con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el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sistema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(persona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identificada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por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un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rol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sistema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externo)</a:t>
            </a:r>
            <a:endParaRPr sz="25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Actor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principal: Sus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objetivos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son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cumplidos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al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realizar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el caso</a:t>
            </a:r>
            <a:r>
              <a:rPr sz="2500" dirty="0">
                <a:latin typeface="Arial MT"/>
                <a:cs typeface="Arial MT"/>
              </a:rPr>
              <a:t> de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uso</a:t>
            </a:r>
            <a:endParaRPr sz="2500">
              <a:latin typeface="Arial MT"/>
              <a:cs typeface="Arial MT"/>
            </a:endParaRPr>
          </a:p>
          <a:p>
            <a:pPr marL="355600" marR="688340" indent="-342900">
              <a:lnSpc>
                <a:spcPct val="100000"/>
              </a:lnSpc>
              <a:spcBef>
                <a:spcPts val="6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Los actores </a:t>
            </a:r>
            <a:r>
              <a:rPr sz="2500" dirty="0">
                <a:latin typeface="Arial MT"/>
                <a:cs typeface="Arial MT"/>
              </a:rPr>
              <a:t>son </a:t>
            </a:r>
            <a:r>
              <a:rPr sz="2500" spc="-5" dirty="0">
                <a:latin typeface="Arial MT"/>
                <a:cs typeface="Arial MT"/>
              </a:rPr>
              <a:t>externos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al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sistema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que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vamos a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15" dirty="0">
                <a:latin typeface="Arial MT"/>
                <a:cs typeface="Arial MT"/>
              </a:rPr>
              <a:t>desarrollar.</a:t>
            </a: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Al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identificar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actores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estamos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delimitando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el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sistema</a:t>
            </a:r>
            <a:endParaRPr sz="2500">
              <a:latin typeface="Arial MT"/>
              <a:cs typeface="Arial MT"/>
            </a:endParaRPr>
          </a:p>
          <a:p>
            <a:pPr marL="355600" marR="247650" indent="-342900">
              <a:lnSpc>
                <a:spcPct val="100000"/>
              </a:lnSpc>
              <a:spcBef>
                <a:spcPts val="60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Usuario: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persona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que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cuando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usa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el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sistema,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asume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un rol.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67227" y="5404103"/>
            <a:ext cx="539750" cy="1003300"/>
            <a:chOff x="2967227" y="5404103"/>
            <a:chExt cx="539750" cy="1003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5535" y="5404103"/>
              <a:ext cx="248412" cy="2179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73323" y="5615939"/>
              <a:ext cx="533400" cy="784860"/>
            </a:xfrm>
            <a:custGeom>
              <a:avLst/>
              <a:gdLst/>
              <a:ahLst/>
              <a:cxnLst/>
              <a:rect l="l" t="t" r="r" b="b"/>
              <a:pathLst>
                <a:path w="533400" h="784860">
                  <a:moveTo>
                    <a:pt x="295655" y="0"/>
                  </a:moveTo>
                  <a:lnTo>
                    <a:pt x="295655" y="371856"/>
                  </a:lnTo>
                </a:path>
                <a:path w="533400" h="784860">
                  <a:moveTo>
                    <a:pt x="295655" y="371856"/>
                  </a:moveTo>
                  <a:lnTo>
                    <a:pt x="0" y="784860"/>
                  </a:lnTo>
                </a:path>
                <a:path w="533400" h="784860">
                  <a:moveTo>
                    <a:pt x="295655" y="371856"/>
                  </a:moveTo>
                  <a:lnTo>
                    <a:pt x="473963" y="784860"/>
                  </a:lnTo>
                </a:path>
                <a:path w="533400" h="784860">
                  <a:moveTo>
                    <a:pt x="59436" y="124968"/>
                  </a:moveTo>
                  <a:lnTo>
                    <a:pt x="533400" y="1249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76550" y="6357315"/>
            <a:ext cx="727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Actor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9220" y="5481828"/>
            <a:ext cx="1440180" cy="1079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307975" marR="189230" indent="-110489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 MT"/>
                <a:cs typeface="Arial MT"/>
              </a:rPr>
              <a:t>&lt;&lt;</a:t>
            </a:r>
            <a:r>
              <a:rPr sz="1800" dirty="0">
                <a:latin typeface="Arial MT"/>
                <a:cs typeface="Arial MT"/>
              </a:rPr>
              <a:t>actor</a:t>
            </a:r>
            <a:r>
              <a:rPr sz="1800" spc="5" dirty="0">
                <a:latin typeface="Arial MT"/>
                <a:cs typeface="Arial MT"/>
              </a:rPr>
              <a:t>&gt;</a:t>
            </a:r>
            <a:r>
              <a:rPr sz="1800" dirty="0">
                <a:latin typeface="Arial MT"/>
                <a:cs typeface="Arial MT"/>
              </a:rPr>
              <a:t>&gt;  </a:t>
            </a:r>
            <a:r>
              <a:rPr sz="1800" spc="-5" dirty="0">
                <a:latin typeface="Arial MT"/>
                <a:cs typeface="Arial MT"/>
              </a:rPr>
              <a:t>Sistema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647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Cajero</a:t>
            </a:r>
            <a:r>
              <a:rPr sz="4400" spc="-185" dirty="0"/>
              <a:t> </a:t>
            </a:r>
            <a:r>
              <a:rPr sz="4400" dirty="0"/>
              <a:t>Automático</a:t>
            </a:r>
            <a:r>
              <a:rPr sz="4400" spc="-30" dirty="0"/>
              <a:t> </a:t>
            </a:r>
            <a:r>
              <a:rPr sz="4400" dirty="0"/>
              <a:t>-</a:t>
            </a:r>
            <a:r>
              <a:rPr sz="4400" spc="-15" dirty="0"/>
              <a:t> </a:t>
            </a:r>
            <a:r>
              <a:rPr sz="4400" dirty="0"/>
              <a:t>Ejemplo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7217" y="3453206"/>
            <a:ext cx="7997190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D87F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Actor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principal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D87F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Actores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Servicio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Cajeros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D87F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Caso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Uso: </a:t>
            </a:r>
            <a:r>
              <a:rPr sz="2400" spc="-5" dirty="0">
                <a:latin typeface="Arial MT"/>
                <a:cs typeface="Arial MT"/>
              </a:rPr>
              <a:t>Retirar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80000"/>
              </a:lnSpc>
              <a:spcBef>
                <a:spcPts val="575"/>
              </a:spcBef>
              <a:buClr>
                <a:srgbClr val="9D87F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Descripción: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Un cliente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banco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retira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dinero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cuenta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través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dirty="0">
                <a:latin typeface="Arial MT"/>
                <a:cs typeface="Arial MT"/>
              </a:rPr>
              <a:t> cajero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automático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utilizando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tarjeta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bancaria,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Servicio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Cajeros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verifica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 </a:t>
            </a:r>
            <a:r>
              <a:rPr sz="2400" dirty="0">
                <a:latin typeface="Arial MT"/>
                <a:cs typeface="Arial MT"/>
              </a:rPr>
              <a:t> PIN </a:t>
            </a:r>
            <a:r>
              <a:rPr sz="2400" spc="-5" dirty="0">
                <a:latin typeface="Arial MT"/>
                <a:cs typeface="Arial MT"/>
              </a:rPr>
              <a:t>sea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válido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monto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cuenta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suficiente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realizar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retiro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5397" y="1478152"/>
            <a:ext cx="5986780" cy="1083945"/>
            <a:chOff x="1525397" y="1478152"/>
            <a:chExt cx="5986780" cy="1083945"/>
          </a:xfrm>
        </p:grpSpPr>
        <p:sp>
          <p:nvSpPr>
            <p:cNvPr id="5" name="object 5"/>
            <p:cNvSpPr/>
            <p:nvPr/>
          </p:nvSpPr>
          <p:spPr>
            <a:xfrm>
              <a:off x="1526286" y="1479041"/>
              <a:ext cx="805180" cy="1062355"/>
            </a:xfrm>
            <a:custGeom>
              <a:avLst/>
              <a:gdLst/>
              <a:ahLst/>
              <a:cxnLst/>
              <a:rect l="l" t="t" r="r" b="b"/>
              <a:pathLst>
                <a:path w="805180" h="1062355">
                  <a:moveTo>
                    <a:pt x="233171" y="179832"/>
                  </a:moveTo>
                  <a:lnTo>
                    <a:pt x="239980" y="132027"/>
                  </a:lnTo>
                  <a:lnTo>
                    <a:pt x="259192" y="89069"/>
                  </a:lnTo>
                  <a:lnTo>
                    <a:pt x="288988" y="52673"/>
                  </a:lnTo>
                  <a:lnTo>
                    <a:pt x="327547" y="24553"/>
                  </a:lnTo>
                  <a:lnTo>
                    <a:pt x="373048" y="6424"/>
                  </a:lnTo>
                  <a:lnTo>
                    <a:pt x="423671" y="0"/>
                  </a:lnTo>
                  <a:lnTo>
                    <a:pt x="474295" y="6424"/>
                  </a:lnTo>
                  <a:lnTo>
                    <a:pt x="519796" y="24553"/>
                  </a:lnTo>
                  <a:lnTo>
                    <a:pt x="558355" y="52673"/>
                  </a:lnTo>
                  <a:lnTo>
                    <a:pt x="588151" y="89069"/>
                  </a:lnTo>
                  <a:lnTo>
                    <a:pt x="607363" y="132027"/>
                  </a:lnTo>
                  <a:lnTo>
                    <a:pt x="614171" y="179832"/>
                  </a:lnTo>
                  <a:lnTo>
                    <a:pt x="607363" y="227636"/>
                  </a:lnTo>
                  <a:lnTo>
                    <a:pt x="588151" y="270594"/>
                  </a:lnTo>
                  <a:lnTo>
                    <a:pt x="558355" y="306990"/>
                  </a:lnTo>
                  <a:lnTo>
                    <a:pt x="519796" y="335110"/>
                  </a:lnTo>
                  <a:lnTo>
                    <a:pt x="474295" y="353239"/>
                  </a:lnTo>
                  <a:lnTo>
                    <a:pt x="423671" y="359663"/>
                  </a:lnTo>
                  <a:lnTo>
                    <a:pt x="373048" y="353239"/>
                  </a:lnTo>
                  <a:lnTo>
                    <a:pt x="327547" y="335110"/>
                  </a:lnTo>
                  <a:lnTo>
                    <a:pt x="288988" y="306990"/>
                  </a:lnTo>
                  <a:lnTo>
                    <a:pt x="259192" y="270594"/>
                  </a:lnTo>
                  <a:lnTo>
                    <a:pt x="239980" y="227636"/>
                  </a:lnTo>
                  <a:lnTo>
                    <a:pt x="233171" y="179832"/>
                  </a:lnTo>
                  <a:close/>
                </a:path>
                <a:path w="805180" h="1062355">
                  <a:moveTo>
                    <a:pt x="402336" y="339852"/>
                  </a:moveTo>
                  <a:lnTo>
                    <a:pt x="403859" y="679704"/>
                  </a:lnTo>
                </a:path>
                <a:path w="805180" h="1062355">
                  <a:moveTo>
                    <a:pt x="126491" y="425196"/>
                  </a:moveTo>
                  <a:lnTo>
                    <a:pt x="678180" y="426720"/>
                  </a:lnTo>
                </a:path>
                <a:path w="805180" h="1062355">
                  <a:moveTo>
                    <a:pt x="0" y="1062228"/>
                  </a:moveTo>
                  <a:lnTo>
                    <a:pt x="402336" y="679704"/>
                  </a:lnTo>
                  <a:lnTo>
                    <a:pt x="804671" y="1062228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9114" y="1628393"/>
              <a:ext cx="1480185" cy="763905"/>
            </a:xfrm>
            <a:custGeom>
              <a:avLst/>
              <a:gdLst/>
              <a:ahLst/>
              <a:cxnLst/>
              <a:rect l="l" t="t" r="r" b="b"/>
              <a:pathLst>
                <a:path w="1480185" h="763905">
                  <a:moveTo>
                    <a:pt x="739901" y="0"/>
                  </a:moveTo>
                  <a:lnTo>
                    <a:pt x="679211" y="1265"/>
                  </a:lnTo>
                  <a:lnTo>
                    <a:pt x="619874" y="4997"/>
                  </a:lnTo>
                  <a:lnTo>
                    <a:pt x="562078" y="11096"/>
                  </a:lnTo>
                  <a:lnTo>
                    <a:pt x="506016" y="19464"/>
                  </a:lnTo>
                  <a:lnTo>
                    <a:pt x="451877" y="30003"/>
                  </a:lnTo>
                  <a:lnTo>
                    <a:pt x="399852" y="42615"/>
                  </a:lnTo>
                  <a:lnTo>
                    <a:pt x="350131" y="57201"/>
                  </a:lnTo>
                  <a:lnTo>
                    <a:pt x="302904" y="73664"/>
                  </a:lnTo>
                  <a:lnTo>
                    <a:pt x="258361" y="91904"/>
                  </a:lnTo>
                  <a:lnTo>
                    <a:pt x="216693" y="111823"/>
                  </a:lnTo>
                  <a:lnTo>
                    <a:pt x="178091" y="133324"/>
                  </a:lnTo>
                  <a:lnTo>
                    <a:pt x="142743" y="156307"/>
                  </a:lnTo>
                  <a:lnTo>
                    <a:pt x="110842" y="180675"/>
                  </a:lnTo>
                  <a:lnTo>
                    <a:pt x="82577" y="206329"/>
                  </a:lnTo>
                  <a:lnTo>
                    <a:pt x="37715" y="261103"/>
                  </a:lnTo>
                  <a:lnTo>
                    <a:pt x="9682" y="319843"/>
                  </a:lnTo>
                  <a:lnTo>
                    <a:pt x="0" y="381761"/>
                  </a:lnTo>
                  <a:lnTo>
                    <a:pt x="2452" y="413069"/>
                  </a:lnTo>
                  <a:lnTo>
                    <a:pt x="21500" y="473496"/>
                  </a:lnTo>
                  <a:lnTo>
                    <a:pt x="58138" y="530351"/>
                  </a:lnTo>
                  <a:lnTo>
                    <a:pt x="110842" y="582848"/>
                  </a:lnTo>
                  <a:lnTo>
                    <a:pt x="142743" y="607216"/>
                  </a:lnTo>
                  <a:lnTo>
                    <a:pt x="178091" y="630199"/>
                  </a:lnTo>
                  <a:lnTo>
                    <a:pt x="216693" y="651700"/>
                  </a:lnTo>
                  <a:lnTo>
                    <a:pt x="258361" y="671619"/>
                  </a:lnTo>
                  <a:lnTo>
                    <a:pt x="302904" y="689859"/>
                  </a:lnTo>
                  <a:lnTo>
                    <a:pt x="350131" y="706322"/>
                  </a:lnTo>
                  <a:lnTo>
                    <a:pt x="399852" y="720908"/>
                  </a:lnTo>
                  <a:lnTo>
                    <a:pt x="451877" y="733520"/>
                  </a:lnTo>
                  <a:lnTo>
                    <a:pt x="506016" y="744059"/>
                  </a:lnTo>
                  <a:lnTo>
                    <a:pt x="562078" y="752427"/>
                  </a:lnTo>
                  <a:lnTo>
                    <a:pt x="619874" y="758526"/>
                  </a:lnTo>
                  <a:lnTo>
                    <a:pt x="679211" y="762258"/>
                  </a:lnTo>
                  <a:lnTo>
                    <a:pt x="739901" y="763523"/>
                  </a:lnTo>
                  <a:lnTo>
                    <a:pt x="800592" y="762258"/>
                  </a:lnTo>
                  <a:lnTo>
                    <a:pt x="859929" y="758526"/>
                  </a:lnTo>
                  <a:lnTo>
                    <a:pt x="917725" y="752427"/>
                  </a:lnTo>
                  <a:lnTo>
                    <a:pt x="973787" y="744059"/>
                  </a:lnTo>
                  <a:lnTo>
                    <a:pt x="1027926" y="733520"/>
                  </a:lnTo>
                  <a:lnTo>
                    <a:pt x="1079951" y="720908"/>
                  </a:lnTo>
                  <a:lnTo>
                    <a:pt x="1129672" y="706322"/>
                  </a:lnTo>
                  <a:lnTo>
                    <a:pt x="1176899" y="689859"/>
                  </a:lnTo>
                  <a:lnTo>
                    <a:pt x="1221442" y="671619"/>
                  </a:lnTo>
                  <a:lnTo>
                    <a:pt x="1263110" y="651700"/>
                  </a:lnTo>
                  <a:lnTo>
                    <a:pt x="1301712" y="630199"/>
                  </a:lnTo>
                  <a:lnTo>
                    <a:pt x="1337060" y="607216"/>
                  </a:lnTo>
                  <a:lnTo>
                    <a:pt x="1368961" y="582848"/>
                  </a:lnTo>
                  <a:lnTo>
                    <a:pt x="1397226" y="557194"/>
                  </a:lnTo>
                  <a:lnTo>
                    <a:pt x="1442088" y="502420"/>
                  </a:lnTo>
                  <a:lnTo>
                    <a:pt x="1470121" y="443680"/>
                  </a:lnTo>
                  <a:lnTo>
                    <a:pt x="1479803" y="381761"/>
                  </a:lnTo>
                  <a:lnTo>
                    <a:pt x="1477351" y="350454"/>
                  </a:lnTo>
                  <a:lnTo>
                    <a:pt x="1458303" y="290027"/>
                  </a:lnTo>
                  <a:lnTo>
                    <a:pt x="1421665" y="233171"/>
                  </a:lnTo>
                  <a:lnTo>
                    <a:pt x="1368961" y="180675"/>
                  </a:lnTo>
                  <a:lnTo>
                    <a:pt x="1337060" y="156307"/>
                  </a:lnTo>
                  <a:lnTo>
                    <a:pt x="1301712" y="133324"/>
                  </a:lnTo>
                  <a:lnTo>
                    <a:pt x="1263110" y="111823"/>
                  </a:lnTo>
                  <a:lnTo>
                    <a:pt x="1221442" y="91904"/>
                  </a:lnTo>
                  <a:lnTo>
                    <a:pt x="1176899" y="73664"/>
                  </a:lnTo>
                  <a:lnTo>
                    <a:pt x="1129672" y="57201"/>
                  </a:lnTo>
                  <a:lnTo>
                    <a:pt x="1079951" y="42615"/>
                  </a:lnTo>
                  <a:lnTo>
                    <a:pt x="1027926" y="30003"/>
                  </a:lnTo>
                  <a:lnTo>
                    <a:pt x="973787" y="19464"/>
                  </a:lnTo>
                  <a:lnTo>
                    <a:pt x="917725" y="11096"/>
                  </a:lnTo>
                  <a:lnTo>
                    <a:pt x="859929" y="4997"/>
                  </a:lnTo>
                  <a:lnTo>
                    <a:pt x="800592" y="1265"/>
                  </a:lnTo>
                  <a:lnTo>
                    <a:pt x="7399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9622" y="1498853"/>
              <a:ext cx="5201920" cy="1062355"/>
            </a:xfrm>
            <a:custGeom>
              <a:avLst/>
              <a:gdLst/>
              <a:ahLst/>
              <a:cxnLst/>
              <a:rect l="l" t="t" r="r" b="b"/>
              <a:pathLst>
                <a:path w="5201920" h="1062355">
                  <a:moveTo>
                    <a:pt x="1269491" y="511301"/>
                  </a:moveTo>
                  <a:lnTo>
                    <a:pt x="1279174" y="449383"/>
                  </a:lnTo>
                  <a:lnTo>
                    <a:pt x="1307207" y="390643"/>
                  </a:lnTo>
                  <a:lnTo>
                    <a:pt x="1352069" y="335869"/>
                  </a:lnTo>
                  <a:lnTo>
                    <a:pt x="1380334" y="310215"/>
                  </a:lnTo>
                  <a:lnTo>
                    <a:pt x="1412235" y="285847"/>
                  </a:lnTo>
                  <a:lnTo>
                    <a:pt x="1447583" y="262864"/>
                  </a:lnTo>
                  <a:lnTo>
                    <a:pt x="1486185" y="241363"/>
                  </a:lnTo>
                  <a:lnTo>
                    <a:pt x="1527853" y="221444"/>
                  </a:lnTo>
                  <a:lnTo>
                    <a:pt x="1572396" y="203204"/>
                  </a:lnTo>
                  <a:lnTo>
                    <a:pt x="1619623" y="186741"/>
                  </a:lnTo>
                  <a:lnTo>
                    <a:pt x="1669344" y="172155"/>
                  </a:lnTo>
                  <a:lnTo>
                    <a:pt x="1721369" y="159543"/>
                  </a:lnTo>
                  <a:lnTo>
                    <a:pt x="1775508" y="149004"/>
                  </a:lnTo>
                  <a:lnTo>
                    <a:pt x="1831570" y="140636"/>
                  </a:lnTo>
                  <a:lnTo>
                    <a:pt x="1889366" y="134537"/>
                  </a:lnTo>
                  <a:lnTo>
                    <a:pt x="1948703" y="130805"/>
                  </a:lnTo>
                  <a:lnTo>
                    <a:pt x="2009393" y="129540"/>
                  </a:lnTo>
                  <a:lnTo>
                    <a:pt x="2070084" y="130805"/>
                  </a:lnTo>
                  <a:lnTo>
                    <a:pt x="2129421" y="134537"/>
                  </a:lnTo>
                  <a:lnTo>
                    <a:pt x="2187217" y="140636"/>
                  </a:lnTo>
                  <a:lnTo>
                    <a:pt x="2243279" y="149004"/>
                  </a:lnTo>
                  <a:lnTo>
                    <a:pt x="2297418" y="159543"/>
                  </a:lnTo>
                  <a:lnTo>
                    <a:pt x="2349443" y="172155"/>
                  </a:lnTo>
                  <a:lnTo>
                    <a:pt x="2399164" y="186741"/>
                  </a:lnTo>
                  <a:lnTo>
                    <a:pt x="2446391" y="203204"/>
                  </a:lnTo>
                  <a:lnTo>
                    <a:pt x="2490934" y="221444"/>
                  </a:lnTo>
                  <a:lnTo>
                    <a:pt x="2532602" y="241363"/>
                  </a:lnTo>
                  <a:lnTo>
                    <a:pt x="2571204" y="262864"/>
                  </a:lnTo>
                  <a:lnTo>
                    <a:pt x="2606552" y="285847"/>
                  </a:lnTo>
                  <a:lnTo>
                    <a:pt x="2638453" y="310215"/>
                  </a:lnTo>
                  <a:lnTo>
                    <a:pt x="2666718" y="335869"/>
                  </a:lnTo>
                  <a:lnTo>
                    <a:pt x="2711580" y="390643"/>
                  </a:lnTo>
                  <a:lnTo>
                    <a:pt x="2739613" y="449383"/>
                  </a:lnTo>
                  <a:lnTo>
                    <a:pt x="2749295" y="511301"/>
                  </a:lnTo>
                  <a:lnTo>
                    <a:pt x="2746843" y="542609"/>
                  </a:lnTo>
                  <a:lnTo>
                    <a:pt x="2727795" y="603036"/>
                  </a:lnTo>
                  <a:lnTo>
                    <a:pt x="2691157" y="659892"/>
                  </a:lnTo>
                  <a:lnTo>
                    <a:pt x="2638453" y="712388"/>
                  </a:lnTo>
                  <a:lnTo>
                    <a:pt x="2606552" y="736756"/>
                  </a:lnTo>
                  <a:lnTo>
                    <a:pt x="2571204" y="759739"/>
                  </a:lnTo>
                  <a:lnTo>
                    <a:pt x="2532602" y="781240"/>
                  </a:lnTo>
                  <a:lnTo>
                    <a:pt x="2490934" y="801159"/>
                  </a:lnTo>
                  <a:lnTo>
                    <a:pt x="2446391" y="819399"/>
                  </a:lnTo>
                  <a:lnTo>
                    <a:pt x="2399164" y="835862"/>
                  </a:lnTo>
                  <a:lnTo>
                    <a:pt x="2349443" y="850448"/>
                  </a:lnTo>
                  <a:lnTo>
                    <a:pt x="2297418" y="863060"/>
                  </a:lnTo>
                  <a:lnTo>
                    <a:pt x="2243279" y="873599"/>
                  </a:lnTo>
                  <a:lnTo>
                    <a:pt x="2187217" y="881967"/>
                  </a:lnTo>
                  <a:lnTo>
                    <a:pt x="2129421" y="888066"/>
                  </a:lnTo>
                  <a:lnTo>
                    <a:pt x="2070084" y="891798"/>
                  </a:lnTo>
                  <a:lnTo>
                    <a:pt x="2009393" y="893063"/>
                  </a:lnTo>
                  <a:lnTo>
                    <a:pt x="1948703" y="891798"/>
                  </a:lnTo>
                  <a:lnTo>
                    <a:pt x="1889366" y="888066"/>
                  </a:lnTo>
                  <a:lnTo>
                    <a:pt x="1831570" y="881967"/>
                  </a:lnTo>
                  <a:lnTo>
                    <a:pt x="1775508" y="873599"/>
                  </a:lnTo>
                  <a:lnTo>
                    <a:pt x="1721369" y="863060"/>
                  </a:lnTo>
                  <a:lnTo>
                    <a:pt x="1669344" y="850448"/>
                  </a:lnTo>
                  <a:lnTo>
                    <a:pt x="1619623" y="835862"/>
                  </a:lnTo>
                  <a:lnTo>
                    <a:pt x="1572396" y="819399"/>
                  </a:lnTo>
                  <a:lnTo>
                    <a:pt x="1527853" y="801159"/>
                  </a:lnTo>
                  <a:lnTo>
                    <a:pt x="1486185" y="781240"/>
                  </a:lnTo>
                  <a:lnTo>
                    <a:pt x="1447583" y="759739"/>
                  </a:lnTo>
                  <a:lnTo>
                    <a:pt x="1412235" y="736756"/>
                  </a:lnTo>
                  <a:lnTo>
                    <a:pt x="1380334" y="712388"/>
                  </a:lnTo>
                  <a:lnTo>
                    <a:pt x="1352069" y="686734"/>
                  </a:lnTo>
                  <a:lnTo>
                    <a:pt x="1307207" y="631960"/>
                  </a:lnTo>
                  <a:lnTo>
                    <a:pt x="1279174" y="573220"/>
                  </a:lnTo>
                  <a:lnTo>
                    <a:pt x="1269491" y="511301"/>
                  </a:lnTo>
                  <a:close/>
                </a:path>
                <a:path w="5201920" h="1062355">
                  <a:moveTo>
                    <a:pt x="633983" y="510540"/>
                  </a:moveTo>
                  <a:lnTo>
                    <a:pt x="1246631" y="512063"/>
                  </a:lnTo>
                </a:path>
                <a:path w="5201920" h="1062355">
                  <a:moveTo>
                    <a:pt x="633983" y="510540"/>
                  </a:moveTo>
                  <a:lnTo>
                    <a:pt x="0" y="512063"/>
                  </a:lnTo>
                </a:path>
                <a:path w="5201920" h="1062355">
                  <a:moveTo>
                    <a:pt x="3573779" y="489204"/>
                  </a:moveTo>
                  <a:lnTo>
                    <a:pt x="2727960" y="490728"/>
                  </a:lnTo>
                </a:path>
                <a:path w="5201920" h="1062355">
                  <a:moveTo>
                    <a:pt x="4631435" y="181356"/>
                  </a:moveTo>
                  <a:lnTo>
                    <a:pt x="4638214" y="133129"/>
                  </a:lnTo>
                  <a:lnTo>
                    <a:pt x="4657344" y="89803"/>
                  </a:lnTo>
                  <a:lnTo>
                    <a:pt x="4687014" y="53101"/>
                  </a:lnTo>
                  <a:lnTo>
                    <a:pt x="4725416" y="24750"/>
                  </a:lnTo>
                  <a:lnTo>
                    <a:pt x="4770739" y="6475"/>
                  </a:lnTo>
                  <a:lnTo>
                    <a:pt x="4821174" y="0"/>
                  </a:lnTo>
                  <a:lnTo>
                    <a:pt x="4871608" y="6475"/>
                  </a:lnTo>
                  <a:lnTo>
                    <a:pt x="4916932" y="24750"/>
                  </a:lnTo>
                  <a:lnTo>
                    <a:pt x="4955333" y="53101"/>
                  </a:lnTo>
                  <a:lnTo>
                    <a:pt x="4985003" y="89803"/>
                  </a:lnTo>
                  <a:lnTo>
                    <a:pt x="5004133" y="133129"/>
                  </a:lnTo>
                  <a:lnTo>
                    <a:pt x="5010911" y="181356"/>
                  </a:lnTo>
                  <a:lnTo>
                    <a:pt x="5004133" y="229582"/>
                  </a:lnTo>
                  <a:lnTo>
                    <a:pt x="4985004" y="272908"/>
                  </a:lnTo>
                  <a:lnTo>
                    <a:pt x="4955333" y="309610"/>
                  </a:lnTo>
                  <a:lnTo>
                    <a:pt x="4916932" y="337961"/>
                  </a:lnTo>
                  <a:lnTo>
                    <a:pt x="4871608" y="356236"/>
                  </a:lnTo>
                  <a:lnTo>
                    <a:pt x="4821174" y="362712"/>
                  </a:lnTo>
                  <a:lnTo>
                    <a:pt x="4770739" y="356236"/>
                  </a:lnTo>
                  <a:lnTo>
                    <a:pt x="4725415" y="337961"/>
                  </a:lnTo>
                  <a:lnTo>
                    <a:pt x="4687014" y="309610"/>
                  </a:lnTo>
                  <a:lnTo>
                    <a:pt x="4657343" y="272908"/>
                  </a:lnTo>
                  <a:lnTo>
                    <a:pt x="4638214" y="229582"/>
                  </a:lnTo>
                  <a:lnTo>
                    <a:pt x="4631435" y="181356"/>
                  </a:lnTo>
                  <a:close/>
                </a:path>
                <a:path w="5201920" h="1062355">
                  <a:moveTo>
                    <a:pt x="4800600" y="339851"/>
                  </a:moveTo>
                  <a:lnTo>
                    <a:pt x="4802124" y="679704"/>
                  </a:lnTo>
                </a:path>
                <a:path w="5201920" h="1062355">
                  <a:moveTo>
                    <a:pt x="4524756" y="426720"/>
                  </a:moveTo>
                  <a:lnTo>
                    <a:pt x="5096256" y="428244"/>
                  </a:lnTo>
                </a:path>
                <a:path w="5201920" h="1062355">
                  <a:moveTo>
                    <a:pt x="4419600" y="1062228"/>
                  </a:moveTo>
                  <a:lnTo>
                    <a:pt x="4799964" y="679704"/>
                  </a:lnTo>
                  <a:lnTo>
                    <a:pt x="5201411" y="1062228"/>
                  </a:lnTo>
                </a:path>
                <a:path w="5201920" h="1062355">
                  <a:moveTo>
                    <a:pt x="3573779" y="489204"/>
                  </a:moveTo>
                  <a:lnTo>
                    <a:pt x="4398263" y="490728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82292" y="2754833"/>
            <a:ext cx="819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Clie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te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986910" y="260616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Retirar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9897" y="2775966"/>
            <a:ext cx="128460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5080" indent="-170815">
              <a:lnSpc>
                <a:spcPts val="251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Servicio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Cajeros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4131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40" dirty="0"/>
              <a:t> </a:t>
            </a:r>
            <a:r>
              <a:rPr sz="4400" dirty="0"/>
              <a:t>Uso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9590" y="1307244"/>
            <a:ext cx="8054340" cy="51682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Escenario</a:t>
            </a:r>
            <a:r>
              <a:rPr sz="2800" spc="-5" dirty="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756285" marR="647065" lvl="1" indent="-287020">
              <a:lnSpc>
                <a:spcPts val="2590"/>
              </a:lnSpc>
              <a:spcBef>
                <a:spcPts val="63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Secuencia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acciones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 interacciones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actores</a:t>
            </a:r>
            <a:r>
              <a:rPr sz="2400" dirty="0">
                <a:latin typeface="Arial MT"/>
                <a:cs typeface="Arial MT"/>
              </a:rPr>
              <a:t> 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dando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resultado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observable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dirty="0">
                <a:latin typeface="Arial MT"/>
                <a:cs typeface="Arial MT"/>
              </a:rPr>
              <a:t> actor </a:t>
            </a:r>
            <a:r>
              <a:rPr sz="2400" spc="-5" dirty="0">
                <a:latin typeface="Arial MT"/>
                <a:cs typeface="Arial MT"/>
              </a:rPr>
              <a:t>particular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40" dirty="0">
                <a:latin typeface="Arial MT"/>
                <a:cs typeface="Arial MT"/>
              </a:rPr>
              <a:t>También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conoce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instancia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Es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</a:t>
            </a:r>
            <a:r>
              <a:rPr sz="2400" spc="-5" dirty="0">
                <a:latin typeface="Arial MT"/>
                <a:cs typeface="Arial MT"/>
              </a:rPr>
              <a:t> particular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sistema,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camino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través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uso.</a:t>
            </a:r>
            <a:endParaRPr sz="2400">
              <a:latin typeface="Arial MT"/>
              <a:cs typeface="Arial MT"/>
            </a:endParaRPr>
          </a:p>
          <a:p>
            <a:pPr marL="355600" marR="309245" indent="-342900">
              <a:lnSpc>
                <a:spcPts val="3020"/>
              </a:lnSpc>
              <a:spcBef>
                <a:spcPts val="675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Caso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uso</a:t>
            </a:r>
            <a:r>
              <a:rPr sz="2800" spc="-5" dirty="0">
                <a:latin typeface="Arial MT"/>
                <a:cs typeface="Arial MT"/>
              </a:rPr>
              <a:t>: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conjunto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escenarios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posibles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 </a:t>
            </a:r>
            <a:r>
              <a:rPr sz="2800" dirty="0">
                <a:latin typeface="Arial MT"/>
                <a:cs typeface="Arial MT"/>
              </a:rPr>
              <a:t>puede encarar un actor </a:t>
            </a:r>
            <a:r>
              <a:rPr sz="2800" spc="-5" dirty="0">
                <a:latin typeface="Arial MT"/>
                <a:cs typeface="Arial MT"/>
              </a:rPr>
              <a:t>(o </a:t>
            </a:r>
            <a:r>
              <a:rPr sz="2800" dirty="0">
                <a:latin typeface="Arial MT"/>
                <a:cs typeface="Arial MT"/>
              </a:rPr>
              <a:t>varios) </a:t>
            </a:r>
            <a:r>
              <a:rPr sz="2800" spc="-5" dirty="0">
                <a:latin typeface="Arial MT"/>
                <a:cs typeface="Arial MT"/>
              </a:rPr>
              <a:t>con el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sistema</a:t>
            </a:r>
            <a:r>
              <a:rPr sz="2800" dirty="0">
                <a:latin typeface="Arial MT"/>
                <a:cs typeface="Arial MT"/>
              </a:rPr>
              <a:t> para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logro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cierto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objetivo.</a:t>
            </a:r>
            <a:endParaRPr sz="2800">
              <a:latin typeface="Arial MT"/>
              <a:cs typeface="Arial MT"/>
            </a:endParaRPr>
          </a:p>
          <a:p>
            <a:pPr marL="355600" marR="387350" indent="-342900">
              <a:lnSpc>
                <a:spcPct val="90000"/>
              </a:lnSpc>
              <a:spcBef>
                <a:spcPts val="63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“Un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resultado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observable</a:t>
            </a:r>
            <a:r>
              <a:rPr sz="2800" dirty="0">
                <a:latin typeface="Arial MT"/>
                <a:cs typeface="Arial MT"/>
              </a:rPr>
              <a:t> 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valor”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basa </a:t>
            </a:r>
            <a:r>
              <a:rPr sz="2800" spc="-10" dirty="0">
                <a:latin typeface="Arial MT"/>
                <a:cs typeface="Arial MT"/>
              </a:rPr>
              <a:t>en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entregar sistemas </a:t>
            </a:r>
            <a:r>
              <a:rPr sz="2800" spc="-5" dirty="0">
                <a:latin typeface="Arial MT"/>
                <a:cs typeface="Arial MT"/>
              </a:rPr>
              <a:t>que </a:t>
            </a:r>
            <a:r>
              <a:rPr sz="2800" dirty="0">
                <a:latin typeface="Arial MT"/>
                <a:cs typeface="Arial MT"/>
              </a:rPr>
              <a:t>hagan </a:t>
            </a:r>
            <a:r>
              <a:rPr sz="2800" spc="-5" dirty="0">
                <a:latin typeface="Arial MT"/>
                <a:cs typeface="Arial MT"/>
              </a:rPr>
              <a:t>lo </a:t>
            </a:r>
            <a:r>
              <a:rPr sz="2800" dirty="0">
                <a:latin typeface="Arial MT"/>
                <a:cs typeface="Arial MT"/>
              </a:rPr>
              <a:t>que </a:t>
            </a:r>
            <a:r>
              <a:rPr sz="2800" spc="-5" dirty="0">
                <a:latin typeface="Arial MT"/>
                <a:cs typeface="Arial MT"/>
              </a:rPr>
              <a:t>las </a:t>
            </a:r>
            <a:r>
              <a:rPr sz="2800" dirty="0">
                <a:latin typeface="Arial MT"/>
                <a:cs typeface="Arial MT"/>
              </a:rPr>
              <a:t> personas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realmente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necesitan.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08182" y="361828"/>
            <a:ext cx="1164590" cy="637540"/>
            <a:chOff x="6708182" y="361828"/>
            <a:chExt cx="1164590" cy="637540"/>
          </a:xfrm>
        </p:grpSpPr>
        <p:sp>
          <p:nvSpPr>
            <p:cNvPr id="5" name="object 5"/>
            <p:cNvSpPr/>
            <p:nvPr/>
          </p:nvSpPr>
          <p:spPr>
            <a:xfrm>
              <a:off x="6713776" y="367422"/>
              <a:ext cx="1153160" cy="626110"/>
            </a:xfrm>
            <a:custGeom>
              <a:avLst/>
              <a:gdLst/>
              <a:ahLst/>
              <a:cxnLst/>
              <a:rect l="l" t="t" r="r" b="b"/>
              <a:pathLst>
                <a:path w="1153159" h="626110">
                  <a:moveTo>
                    <a:pt x="576339" y="0"/>
                  </a:moveTo>
                  <a:lnTo>
                    <a:pt x="513963" y="1828"/>
                  </a:lnTo>
                  <a:lnTo>
                    <a:pt x="453429" y="7184"/>
                  </a:lnTo>
                  <a:lnTo>
                    <a:pt x="395101" y="15874"/>
                  </a:lnTo>
                  <a:lnTo>
                    <a:pt x="339346" y="27706"/>
                  </a:lnTo>
                  <a:lnTo>
                    <a:pt x="286526" y="42486"/>
                  </a:lnTo>
                  <a:lnTo>
                    <a:pt x="237007" y="60021"/>
                  </a:lnTo>
                  <a:lnTo>
                    <a:pt x="191153" y="80117"/>
                  </a:lnTo>
                  <a:lnTo>
                    <a:pt x="149328" y="102582"/>
                  </a:lnTo>
                  <a:lnTo>
                    <a:pt x="111897" y="127221"/>
                  </a:lnTo>
                  <a:lnTo>
                    <a:pt x="79225" y="153842"/>
                  </a:lnTo>
                  <a:lnTo>
                    <a:pt x="51676" y="182252"/>
                  </a:lnTo>
                  <a:lnTo>
                    <a:pt x="13405" y="243665"/>
                  </a:lnTo>
                  <a:lnTo>
                    <a:pt x="0" y="309912"/>
                  </a:lnTo>
                  <a:lnTo>
                    <a:pt x="3002" y="342465"/>
                  </a:lnTo>
                  <a:lnTo>
                    <a:pt x="26118" y="404425"/>
                  </a:lnTo>
                  <a:lnTo>
                    <a:pt x="70049" y="461177"/>
                  </a:lnTo>
                  <a:lnTo>
                    <a:pt x="99068" y="487219"/>
                  </a:lnTo>
                  <a:lnTo>
                    <a:pt x="132390" y="511503"/>
                  </a:lnTo>
                  <a:lnTo>
                    <a:pt x="169714" y="533877"/>
                  </a:lnTo>
                  <a:lnTo>
                    <a:pt x="210740" y="554188"/>
                  </a:lnTo>
                  <a:lnTo>
                    <a:pt x="255167" y="572284"/>
                  </a:lnTo>
                  <a:lnTo>
                    <a:pt x="302695" y="588014"/>
                  </a:lnTo>
                  <a:lnTo>
                    <a:pt x="353024" y="601225"/>
                  </a:lnTo>
                  <a:lnTo>
                    <a:pt x="405853" y="611765"/>
                  </a:lnTo>
                  <a:lnTo>
                    <a:pt x="460882" y="619481"/>
                  </a:lnTo>
                  <a:lnTo>
                    <a:pt x="517811" y="624223"/>
                  </a:lnTo>
                  <a:lnTo>
                    <a:pt x="576339" y="625837"/>
                  </a:lnTo>
                  <a:lnTo>
                    <a:pt x="634895" y="624223"/>
                  </a:lnTo>
                  <a:lnTo>
                    <a:pt x="691852" y="619481"/>
                  </a:lnTo>
                  <a:lnTo>
                    <a:pt x="746908" y="611765"/>
                  </a:lnTo>
                  <a:lnTo>
                    <a:pt x="799765" y="601225"/>
                  </a:lnTo>
                  <a:lnTo>
                    <a:pt x="850120" y="588014"/>
                  </a:lnTo>
                  <a:lnTo>
                    <a:pt x="897674" y="572284"/>
                  </a:lnTo>
                  <a:lnTo>
                    <a:pt x="942125" y="554188"/>
                  </a:lnTo>
                  <a:lnTo>
                    <a:pt x="983173" y="533877"/>
                  </a:lnTo>
                  <a:lnTo>
                    <a:pt x="1020519" y="511503"/>
                  </a:lnTo>
                  <a:lnTo>
                    <a:pt x="1053860" y="487219"/>
                  </a:lnTo>
                  <a:lnTo>
                    <a:pt x="1082896" y="461177"/>
                  </a:lnTo>
                  <a:lnTo>
                    <a:pt x="1126852" y="404425"/>
                  </a:lnTo>
                  <a:lnTo>
                    <a:pt x="1149983" y="342465"/>
                  </a:lnTo>
                  <a:lnTo>
                    <a:pt x="1152987" y="309912"/>
                  </a:lnTo>
                  <a:lnTo>
                    <a:pt x="1149573" y="276281"/>
                  </a:lnTo>
                  <a:lnTo>
                    <a:pt x="1123354" y="212257"/>
                  </a:lnTo>
                  <a:lnTo>
                    <a:pt x="1073714" y="153842"/>
                  </a:lnTo>
                  <a:lnTo>
                    <a:pt x="1041023" y="127221"/>
                  </a:lnTo>
                  <a:lnTo>
                    <a:pt x="1003570" y="102581"/>
                  </a:lnTo>
                  <a:lnTo>
                    <a:pt x="961722" y="80117"/>
                  </a:lnTo>
                  <a:lnTo>
                    <a:pt x="915843" y="60021"/>
                  </a:lnTo>
                  <a:lnTo>
                    <a:pt x="866297" y="42486"/>
                  </a:lnTo>
                  <a:lnTo>
                    <a:pt x="813449" y="27706"/>
                  </a:lnTo>
                  <a:lnTo>
                    <a:pt x="757665" y="15874"/>
                  </a:lnTo>
                  <a:lnTo>
                    <a:pt x="699309" y="7184"/>
                  </a:lnTo>
                  <a:lnTo>
                    <a:pt x="638745" y="1828"/>
                  </a:lnTo>
                  <a:lnTo>
                    <a:pt x="57633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3776" y="367422"/>
              <a:ext cx="1153160" cy="626110"/>
            </a:xfrm>
            <a:custGeom>
              <a:avLst/>
              <a:gdLst/>
              <a:ahLst/>
              <a:cxnLst/>
              <a:rect l="l" t="t" r="r" b="b"/>
              <a:pathLst>
                <a:path w="1153159" h="626110">
                  <a:moveTo>
                    <a:pt x="850120" y="588014"/>
                  </a:moveTo>
                  <a:lnTo>
                    <a:pt x="897673" y="572284"/>
                  </a:lnTo>
                  <a:lnTo>
                    <a:pt x="942125" y="554188"/>
                  </a:lnTo>
                  <a:lnTo>
                    <a:pt x="983173" y="533877"/>
                  </a:lnTo>
                  <a:lnTo>
                    <a:pt x="1020518" y="511503"/>
                  </a:lnTo>
                  <a:lnTo>
                    <a:pt x="1053859" y="487219"/>
                  </a:lnTo>
                  <a:lnTo>
                    <a:pt x="1082896" y="461177"/>
                  </a:lnTo>
                  <a:lnTo>
                    <a:pt x="1126852" y="404425"/>
                  </a:lnTo>
                  <a:lnTo>
                    <a:pt x="1149983" y="342465"/>
                  </a:lnTo>
                  <a:lnTo>
                    <a:pt x="1152987" y="309912"/>
                  </a:lnTo>
                  <a:lnTo>
                    <a:pt x="1149573" y="276281"/>
                  </a:lnTo>
                  <a:lnTo>
                    <a:pt x="1123354" y="212258"/>
                  </a:lnTo>
                  <a:lnTo>
                    <a:pt x="1073714" y="153842"/>
                  </a:lnTo>
                  <a:lnTo>
                    <a:pt x="1041023" y="127221"/>
                  </a:lnTo>
                  <a:lnTo>
                    <a:pt x="1003571" y="102582"/>
                  </a:lnTo>
                  <a:lnTo>
                    <a:pt x="961722" y="80117"/>
                  </a:lnTo>
                  <a:lnTo>
                    <a:pt x="915843" y="60021"/>
                  </a:lnTo>
                  <a:lnTo>
                    <a:pt x="866297" y="42486"/>
                  </a:lnTo>
                  <a:lnTo>
                    <a:pt x="813449" y="27706"/>
                  </a:lnTo>
                  <a:lnTo>
                    <a:pt x="757665" y="15874"/>
                  </a:lnTo>
                  <a:lnTo>
                    <a:pt x="699309" y="7184"/>
                  </a:lnTo>
                  <a:lnTo>
                    <a:pt x="638745" y="1828"/>
                  </a:lnTo>
                  <a:lnTo>
                    <a:pt x="576339" y="0"/>
                  </a:lnTo>
                  <a:lnTo>
                    <a:pt x="513963" y="1828"/>
                  </a:lnTo>
                  <a:lnTo>
                    <a:pt x="453429" y="7184"/>
                  </a:lnTo>
                  <a:lnTo>
                    <a:pt x="395101" y="15874"/>
                  </a:lnTo>
                  <a:lnTo>
                    <a:pt x="339346" y="27706"/>
                  </a:lnTo>
                  <a:lnTo>
                    <a:pt x="286526" y="42486"/>
                  </a:lnTo>
                  <a:lnTo>
                    <a:pt x="237007" y="60021"/>
                  </a:lnTo>
                  <a:lnTo>
                    <a:pt x="191153" y="80117"/>
                  </a:lnTo>
                  <a:lnTo>
                    <a:pt x="149328" y="102581"/>
                  </a:lnTo>
                  <a:lnTo>
                    <a:pt x="111897" y="127221"/>
                  </a:lnTo>
                  <a:lnTo>
                    <a:pt x="79225" y="153842"/>
                  </a:lnTo>
                  <a:lnTo>
                    <a:pt x="51676" y="182252"/>
                  </a:lnTo>
                  <a:lnTo>
                    <a:pt x="13405" y="243665"/>
                  </a:lnTo>
                  <a:lnTo>
                    <a:pt x="0" y="309912"/>
                  </a:lnTo>
                  <a:lnTo>
                    <a:pt x="3002" y="342465"/>
                  </a:lnTo>
                  <a:lnTo>
                    <a:pt x="26118" y="404425"/>
                  </a:lnTo>
                  <a:lnTo>
                    <a:pt x="70049" y="461177"/>
                  </a:lnTo>
                  <a:lnTo>
                    <a:pt x="99068" y="487219"/>
                  </a:lnTo>
                  <a:lnTo>
                    <a:pt x="132390" y="511503"/>
                  </a:lnTo>
                  <a:lnTo>
                    <a:pt x="169714" y="533877"/>
                  </a:lnTo>
                  <a:lnTo>
                    <a:pt x="210740" y="554188"/>
                  </a:lnTo>
                  <a:lnTo>
                    <a:pt x="255167" y="572284"/>
                  </a:lnTo>
                  <a:lnTo>
                    <a:pt x="302695" y="588014"/>
                  </a:lnTo>
                  <a:lnTo>
                    <a:pt x="353024" y="601225"/>
                  </a:lnTo>
                  <a:lnTo>
                    <a:pt x="405853" y="611765"/>
                  </a:lnTo>
                  <a:lnTo>
                    <a:pt x="460882" y="619481"/>
                  </a:lnTo>
                  <a:lnTo>
                    <a:pt x="517811" y="624223"/>
                  </a:lnTo>
                  <a:lnTo>
                    <a:pt x="576339" y="625837"/>
                  </a:lnTo>
                  <a:lnTo>
                    <a:pt x="634895" y="624223"/>
                  </a:lnTo>
                  <a:lnTo>
                    <a:pt x="691852" y="619481"/>
                  </a:lnTo>
                  <a:lnTo>
                    <a:pt x="746908" y="611765"/>
                  </a:lnTo>
                  <a:lnTo>
                    <a:pt x="799765" y="601225"/>
                  </a:lnTo>
                  <a:lnTo>
                    <a:pt x="850120" y="588014"/>
                  </a:lnTo>
                </a:path>
              </a:pathLst>
            </a:custGeom>
            <a:ln w="1118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68916" y="1154689"/>
            <a:ext cx="123698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 MT"/>
                <a:cs typeface="Arial MT"/>
              </a:rPr>
              <a:t>Caso</a:t>
            </a:r>
            <a:r>
              <a:rPr sz="1650" spc="-85" dirty="0">
                <a:latin typeface="Arial MT"/>
                <a:cs typeface="Arial MT"/>
              </a:rPr>
              <a:t> </a:t>
            </a:r>
            <a:r>
              <a:rPr sz="1650" spc="-15" dirty="0">
                <a:latin typeface="Arial MT"/>
                <a:cs typeface="Arial MT"/>
              </a:rPr>
              <a:t>de</a:t>
            </a:r>
            <a:r>
              <a:rPr sz="1650" spc="-8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Uso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556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</a:t>
            </a:r>
            <a:r>
              <a:rPr sz="4400" spc="-25" dirty="0"/>
              <a:t> </a:t>
            </a:r>
            <a:r>
              <a:rPr sz="4400" dirty="0"/>
              <a:t>de</a:t>
            </a:r>
            <a:r>
              <a:rPr sz="4400" spc="-20" dirty="0"/>
              <a:t> </a:t>
            </a:r>
            <a:r>
              <a:rPr sz="4400" dirty="0"/>
              <a:t>Uso:</a:t>
            </a:r>
            <a:r>
              <a:rPr sz="4400" spc="-40" dirty="0"/>
              <a:t> </a:t>
            </a:r>
            <a:r>
              <a:rPr sz="4400" dirty="0"/>
              <a:t>Retirar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8540" y="6196105"/>
            <a:ext cx="3803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15.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8445" y="6196105"/>
            <a:ext cx="26670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imprime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recibo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8540" y="1293698"/>
            <a:ext cx="7327900" cy="490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Flujo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principal: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inserta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tarjeta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bancaria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lector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CA.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código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tarjeta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verifica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correcto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código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dígitos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ingresa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PIN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envía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código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Tarjeta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</a:t>
            </a:r>
            <a:r>
              <a:rPr sz="2000" dirty="0">
                <a:latin typeface="Arial MT"/>
                <a:cs typeface="Arial MT"/>
              </a:rPr>
              <a:t> al</a:t>
            </a:r>
            <a:r>
              <a:rPr sz="2000" spc="-5" dirty="0">
                <a:latin typeface="Arial MT"/>
                <a:cs typeface="Arial MT"/>
              </a:rPr>
              <a:t> SC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El SC </a:t>
            </a:r>
            <a:r>
              <a:rPr sz="2000" spc="-5" dirty="0">
                <a:latin typeface="Arial MT"/>
                <a:cs typeface="Arial MT"/>
              </a:rPr>
              <a:t>verifica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</a:t>
            </a:r>
            <a:r>
              <a:rPr sz="2000" dirty="0">
                <a:latin typeface="Arial MT"/>
                <a:cs typeface="Arial MT"/>
              </a:rPr>
              <a:t> sea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correcto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contesta: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OK</a:t>
            </a:r>
            <a:endParaRPr sz="2000">
              <a:latin typeface="Arial MT"/>
              <a:cs typeface="Arial MT"/>
            </a:endParaRPr>
          </a:p>
          <a:p>
            <a:pPr marL="622300" marR="5080" indent="-610235">
              <a:lnSpc>
                <a:spcPct val="80000"/>
              </a:lnSpc>
              <a:spcBef>
                <a:spcPts val="480"/>
              </a:spcBef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despliega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 distintas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alternativas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disponibles: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retiro,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depósito,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consulta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elige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Retiro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cuenta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monto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ingresa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envía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código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Tarjeta,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cuenta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contesta: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OK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dispensa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dinero</a:t>
            </a:r>
            <a:endParaRPr sz="20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devuelve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tarjeta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349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Definicion</a:t>
            </a:r>
            <a:r>
              <a:rPr sz="4400" spc="-15" dirty="0"/>
              <a:t>e</a:t>
            </a:r>
            <a:r>
              <a:rPr sz="4400" dirty="0"/>
              <a:t>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763000" y="6427241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07268"/>
            <a:ext cx="7988300" cy="44938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Sistema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Incluye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hardware,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software,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firmware,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personas, 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información,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técnicas, </a:t>
            </a:r>
            <a:r>
              <a:rPr sz="2400" i="1" spc="-5" dirty="0">
                <a:latin typeface="Arial"/>
                <a:cs typeface="Arial"/>
              </a:rPr>
              <a:t>servicios,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otros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elementos</a:t>
            </a:r>
            <a:r>
              <a:rPr sz="2400" i="1" spc="4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de </a:t>
            </a:r>
            <a:r>
              <a:rPr sz="2400" i="1" spc="-6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soporte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CA38"/>
              </a:buClr>
              <a:buFont typeface="Wingdings"/>
              <a:buChar char=""/>
            </a:pPr>
            <a:endParaRPr sz="35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Requisitos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Sistema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 </a:t>
            </a:r>
            <a:r>
              <a:rPr sz="2400" spc="-5" dirty="0">
                <a:latin typeface="Arial MT"/>
                <a:cs typeface="Arial MT"/>
              </a:rPr>
              <a:t>entero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CA38"/>
              </a:buClr>
              <a:buFont typeface="Wingdings"/>
              <a:buChar char=""/>
            </a:pPr>
            <a:endParaRPr sz="35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Requisitos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refieren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solo al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SW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5100" y="1470088"/>
          <a:ext cx="8778875" cy="5227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Cliente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Sistema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Servicio</a:t>
                      </a:r>
                      <a:r>
                        <a:rPr sz="16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de Cajeros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 marR="4216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1.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Inserta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tarjeta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bancaria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el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lector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62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2.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Lee el código de la tarjeta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verifica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correcto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200" spc="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Pide el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código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PIN de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dígitos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Ingresa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PIN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–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Envía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Id.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De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tarjeta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PIN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Verifica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el PIN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correcto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054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7- Despliega las distintas alternativas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disponibles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8-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Elige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opción: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Retiro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9.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Pide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cuenta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monto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10-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Ingresa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cuenta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monto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1689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30" dirty="0">
                          <a:latin typeface="Arial MT"/>
                          <a:cs typeface="Arial MT"/>
                        </a:rPr>
                        <a:t>11.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Envía al SC el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Id.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Tarjeta,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PIN,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cuenta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 monto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Contesta: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Continuar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(OK)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13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Dispensa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dinero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14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tarjeta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Imprime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recibo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711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</a:t>
            </a:r>
            <a:r>
              <a:rPr sz="4400" spc="-20" dirty="0"/>
              <a:t> </a:t>
            </a:r>
            <a:r>
              <a:rPr sz="4400" dirty="0"/>
              <a:t>de</a:t>
            </a:r>
            <a:r>
              <a:rPr sz="4400" spc="-15" dirty="0"/>
              <a:t> </a:t>
            </a:r>
            <a:r>
              <a:rPr sz="4400" dirty="0"/>
              <a:t>Uso</a:t>
            </a:r>
            <a:r>
              <a:rPr sz="4400" spc="-20" dirty="0"/>
              <a:t> </a:t>
            </a:r>
            <a:r>
              <a:rPr sz="4400" dirty="0"/>
              <a:t>:</a:t>
            </a:r>
            <a:r>
              <a:rPr sz="4400" spc="-30" dirty="0"/>
              <a:t> </a:t>
            </a:r>
            <a:r>
              <a:rPr sz="4400" dirty="0"/>
              <a:t>Retirar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8540" y="1078229"/>
            <a:ext cx="34626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Flujo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principal: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(otra form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724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Casos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40" dirty="0"/>
              <a:t> </a:t>
            </a:r>
            <a:r>
              <a:rPr sz="4400" dirty="0"/>
              <a:t>Uso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1358849"/>
            <a:ext cx="7921625" cy="49415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Forma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encontrarlos: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Mirar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cada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uno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los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actores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del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sistema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y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preguntarse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que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es lo que buscan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cuando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usan el </a:t>
            </a:r>
            <a:r>
              <a:rPr sz="2500" dirty="0">
                <a:latin typeface="Arial MT"/>
                <a:cs typeface="Arial MT"/>
              </a:rPr>
              <a:t>sistema.</a:t>
            </a: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Recomendación: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Identificarlos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con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un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verbo.</a:t>
            </a: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Cada caso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uso modela partes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la dinámica.</a:t>
            </a: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Diagrama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Casos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Uso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–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descripción estática.</a:t>
            </a:r>
            <a:endParaRPr sz="2500">
              <a:latin typeface="Arial MT"/>
              <a:cs typeface="Arial MT"/>
            </a:endParaRPr>
          </a:p>
          <a:p>
            <a:pPr marL="355600" marR="27305" indent="-342900">
              <a:lnSpc>
                <a:spcPct val="90000"/>
              </a:lnSpc>
              <a:spcBef>
                <a:spcPts val="6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Los</a:t>
            </a:r>
            <a:r>
              <a:rPr sz="2500" dirty="0">
                <a:latin typeface="Arial MT"/>
                <a:cs typeface="Arial MT"/>
              </a:rPr>
              <a:t> casos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 uso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son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independientes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del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método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diseño que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utilice, y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por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lo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tanto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del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método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programación,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no son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parte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del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análisis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OO,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pero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son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una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excelente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entrada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para ello.</a:t>
            </a:r>
            <a:endParaRPr sz="2500">
              <a:latin typeface="Arial MT"/>
              <a:cs typeface="Arial MT"/>
            </a:endParaRPr>
          </a:p>
          <a:p>
            <a:pPr marL="355600" marR="452120" indent="-342900">
              <a:lnSpc>
                <a:spcPct val="90000"/>
              </a:lnSpc>
              <a:spcBef>
                <a:spcPts val="6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Los</a:t>
            </a:r>
            <a:r>
              <a:rPr sz="2500" dirty="0">
                <a:latin typeface="Arial MT"/>
                <a:cs typeface="Arial MT"/>
              </a:rPr>
              <a:t> casos </a:t>
            </a:r>
            <a:r>
              <a:rPr sz="2500" spc="-5" dirty="0">
                <a:latin typeface="Arial MT"/>
                <a:cs typeface="Arial MT"/>
              </a:rPr>
              <a:t>de uso</a:t>
            </a:r>
            <a:r>
              <a:rPr sz="2500" dirty="0">
                <a:latin typeface="Arial MT"/>
                <a:cs typeface="Arial MT"/>
              </a:rPr>
              <a:t> pueden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dirigir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el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proceso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desarrollo.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Guían</a:t>
            </a:r>
            <a:r>
              <a:rPr sz="2500" dirty="0">
                <a:latin typeface="Arial MT"/>
                <a:cs typeface="Arial MT"/>
              </a:rPr>
              <a:t> el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diseño,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la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implementación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y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la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prueba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del sistema.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108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Casos</a:t>
            </a:r>
            <a:r>
              <a:rPr sz="4400" spc="-20" dirty="0"/>
              <a:t> </a:t>
            </a:r>
            <a:r>
              <a:rPr sz="4400" dirty="0"/>
              <a:t>de</a:t>
            </a:r>
            <a:r>
              <a:rPr sz="4400" spc="-20" dirty="0"/>
              <a:t> </a:t>
            </a:r>
            <a:r>
              <a:rPr sz="4400" dirty="0"/>
              <a:t>Uso</a:t>
            </a:r>
            <a:r>
              <a:rPr sz="4400" spc="-20" dirty="0"/>
              <a:t> </a:t>
            </a:r>
            <a:r>
              <a:rPr sz="4400" dirty="0"/>
              <a:t>-</a:t>
            </a:r>
            <a:r>
              <a:rPr sz="4400" spc="-20" dirty="0"/>
              <a:t> </a:t>
            </a:r>
            <a:r>
              <a:rPr sz="4400" dirty="0"/>
              <a:t>Conceptos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60373"/>
            <a:ext cx="8057515" cy="4965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74295" indent="-342900">
              <a:lnSpc>
                <a:spcPct val="90000"/>
              </a:lnSpc>
              <a:spcBef>
                <a:spcPts val="390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Precondiciones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Establece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cosas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deben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siempre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verdaderas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antes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comenzar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uso.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verifican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dentro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asume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son</a:t>
            </a:r>
            <a:r>
              <a:rPr sz="2400" dirty="0">
                <a:latin typeface="Arial MT"/>
                <a:cs typeface="Arial MT"/>
              </a:rPr>
              <a:t> verdaderas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dentro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él.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735"/>
              </a:lnSpc>
              <a:spcBef>
                <a:spcPts val="285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Poscondiciones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Establece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cosas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ocurren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Arial MT"/>
                <a:cs typeface="Arial MT"/>
              </a:rPr>
              <a:t>completar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 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uso.</a:t>
            </a:r>
            <a:endParaRPr sz="2400">
              <a:latin typeface="Arial MT"/>
              <a:cs typeface="Arial MT"/>
            </a:endParaRPr>
          </a:p>
          <a:p>
            <a:pPr marL="355600" marR="292735" indent="-342900" algn="just">
              <a:lnSpc>
                <a:spcPct val="90100"/>
              </a:lnSpc>
              <a:spcBef>
                <a:spcPts val="575"/>
              </a:spcBef>
              <a:buClr>
                <a:srgbClr val="62A437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Flujo principal</a:t>
            </a:r>
            <a:r>
              <a:rPr sz="2400" dirty="0">
                <a:latin typeface="Arial MT"/>
                <a:cs typeface="Arial MT"/>
              </a:rPr>
              <a:t>: </a:t>
            </a:r>
            <a:r>
              <a:rPr sz="2400" spc="-5" dirty="0">
                <a:latin typeface="Arial MT"/>
                <a:cs typeface="Arial MT"/>
              </a:rPr>
              <a:t>Describe el escenario del caso de uso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mayor interés para </a:t>
            </a:r>
            <a:r>
              <a:rPr sz="2400" spc="-5" dirty="0">
                <a:latin typeface="Arial MT"/>
                <a:cs typeface="Arial MT"/>
              </a:rPr>
              <a:t>el </a:t>
            </a:r>
            <a:r>
              <a:rPr sz="2400" spc="-20" dirty="0">
                <a:latin typeface="Arial MT"/>
                <a:cs typeface="Arial MT"/>
              </a:rPr>
              <a:t>actor. </a:t>
            </a:r>
            <a:r>
              <a:rPr sz="2400" dirty="0">
                <a:latin typeface="Arial MT"/>
                <a:cs typeface="Arial MT"/>
              </a:rPr>
              <a:t>Típicamente </a:t>
            </a:r>
            <a:r>
              <a:rPr sz="2400" spc="-5" dirty="0">
                <a:latin typeface="Arial MT"/>
                <a:cs typeface="Arial MT"/>
              </a:rPr>
              <a:t>no incluye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condiciones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bifurcaciones.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Flujos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alternativos</a:t>
            </a:r>
            <a:r>
              <a:rPr sz="2400" spc="-5" dirty="0">
                <a:latin typeface="Arial MT"/>
                <a:cs typeface="Arial MT"/>
              </a:rPr>
              <a:t>: Son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todos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otros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escenarios;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bifurcaciones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flujo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principal.</a:t>
            </a:r>
            <a:endParaRPr sz="2400">
              <a:latin typeface="Arial MT"/>
              <a:cs typeface="Arial MT"/>
            </a:endParaRPr>
          </a:p>
          <a:p>
            <a:pPr marL="355600" marR="1278890" indent="-342900">
              <a:lnSpc>
                <a:spcPct val="90000"/>
              </a:lnSpc>
              <a:spcBef>
                <a:spcPts val="540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Requisitos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Especiales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funcionales,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atributos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calidad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restricciones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específicas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relacionadas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uso.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70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711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</a:t>
            </a:r>
            <a:r>
              <a:rPr sz="4400" spc="-20" dirty="0"/>
              <a:t> </a:t>
            </a:r>
            <a:r>
              <a:rPr sz="4400" dirty="0"/>
              <a:t>de</a:t>
            </a:r>
            <a:r>
              <a:rPr sz="4400" spc="-15" dirty="0"/>
              <a:t> </a:t>
            </a:r>
            <a:r>
              <a:rPr sz="4400" dirty="0"/>
              <a:t>Uso</a:t>
            </a:r>
            <a:r>
              <a:rPr sz="4400" spc="-20" dirty="0"/>
              <a:t> </a:t>
            </a:r>
            <a:r>
              <a:rPr sz="4400" dirty="0"/>
              <a:t>:</a:t>
            </a:r>
            <a:r>
              <a:rPr sz="4400" spc="-30" dirty="0"/>
              <a:t> </a:t>
            </a:r>
            <a:r>
              <a:rPr sz="4400" dirty="0"/>
              <a:t>Retirar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07340" y="1026677"/>
            <a:ext cx="8138795" cy="575056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Flujos</a:t>
            </a:r>
            <a:r>
              <a:rPr sz="2800" b="1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Alternativos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980"/>
              </a:spcBef>
            </a:pPr>
            <a:r>
              <a:rPr sz="2000" b="1" dirty="0">
                <a:latin typeface="Arial"/>
                <a:cs typeface="Arial"/>
              </a:rPr>
              <a:t>2A.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tarjeta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válida</a:t>
            </a:r>
            <a:endParaRPr sz="2000">
              <a:latin typeface="Arial"/>
              <a:cs typeface="Arial"/>
            </a:endParaRPr>
          </a:p>
          <a:p>
            <a:pPr marL="635635" indent="-280670">
              <a:lnSpc>
                <a:spcPts val="2160"/>
              </a:lnSpc>
              <a:buAutoNum type="arabicPeriod"/>
              <a:tabLst>
                <a:tab pos="636270" algn="l"/>
              </a:tabLst>
            </a:pPr>
            <a:r>
              <a:rPr sz="2000" dirty="0">
                <a:latin typeface="Arial MT"/>
                <a:cs typeface="Arial MT"/>
              </a:rPr>
              <a:t>El CA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devuelve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tarjeta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dirty="0">
                <a:latin typeface="Arial MT"/>
                <a:cs typeface="Arial MT"/>
              </a:rPr>
              <a:t> mensaje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“tarjeta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válida”</a:t>
            </a:r>
            <a:endParaRPr sz="2000">
              <a:latin typeface="Arial MT"/>
              <a:cs typeface="Arial MT"/>
            </a:endParaRPr>
          </a:p>
          <a:p>
            <a:pPr marL="635635" indent="-280670">
              <a:lnSpc>
                <a:spcPts val="2280"/>
              </a:lnSpc>
              <a:buAutoNum type="arabicPeriod"/>
              <a:tabLst>
                <a:tab pos="636270" algn="l"/>
              </a:tabLst>
            </a:pPr>
            <a:r>
              <a:rPr sz="2000" dirty="0">
                <a:latin typeface="Arial MT"/>
                <a:cs typeface="Arial MT"/>
              </a:rPr>
              <a:t>Fin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8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6A.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inválido 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menos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intentos</a:t>
            </a:r>
            <a:endParaRPr sz="2000">
              <a:latin typeface="Arial"/>
              <a:cs typeface="Arial"/>
            </a:endParaRPr>
          </a:p>
          <a:p>
            <a:pPr marL="355600" marR="118110" indent="-34290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latin typeface="Arial MT"/>
                <a:cs typeface="Arial MT"/>
              </a:rPr>
              <a:t>El Cliente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puede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realizar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intentos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ingresar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válido.</a:t>
            </a:r>
            <a:r>
              <a:rPr sz="2000" dirty="0">
                <a:latin typeface="Arial MT"/>
                <a:cs typeface="Arial MT"/>
              </a:rPr>
              <a:t> Sino,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retiene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tarjeta.</a:t>
            </a:r>
            <a:endParaRPr sz="2000">
              <a:latin typeface="Arial MT"/>
              <a:cs typeface="Arial MT"/>
            </a:endParaRPr>
          </a:p>
          <a:p>
            <a:pPr marL="635635" indent="-280670">
              <a:lnSpc>
                <a:spcPts val="2010"/>
              </a:lnSpc>
              <a:buAutoNum type="arabicPeriod"/>
              <a:tabLst>
                <a:tab pos="63627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contesta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indicando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 </a:t>
            </a:r>
            <a:r>
              <a:rPr sz="2000" dirty="0">
                <a:latin typeface="Arial MT"/>
                <a:cs typeface="Arial MT"/>
              </a:rPr>
              <a:t>inválido</a:t>
            </a:r>
            <a:endParaRPr sz="2000">
              <a:latin typeface="Arial MT"/>
              <a:cs typeface="Arial MT"/>
            </a:endParaRPr>
          </a:p>
          <a:p>
            <a:pPr marL="635635" indent="-280670">
              <a:lnSpc>
                <a:spcPts val="2280"/>
              </a:lnSpc>
              <a:buAutoNum type="arabicPeriod"/>
              <a:tabLst>
                <a:tab pos="636270" algn="l"/>
              </a:tabLst>
            </a:pPr>
            <a:r>
              <a:rPr sz="2000" dirty="0">
                <a:latin typeface="Arial MT"/>
                <a:cs typeface="Arial MT"/>
              </a:rPr>
              <a:t>El CA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muestra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dirty="0">
                <a:latin typeface="Arial MT"/>
                <a:cs typeface="Arial MT"/>
              </a:rPr>
              <a:t> mensaje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“PIN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incorrecto”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punto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8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6B.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PIN inválido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intentos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debe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retener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tarjeta</a:t>
            </a:r>
            <a:endParaRPr sz="2000">
              <a:latin typeface="Arial MT"/>
              <a:cs typeface="Arial MT"/>
            </a:endParaRPr>
          </a:p>
          <a:p>
            <a:pPr marL="635635" indent="-280670">
              <a:lnSpc>
                <a:spcPts val="2160"/>
              </a:lnSpc>
              <a:buAutoNum type="arabicPeriod"/>
              <a:tabLst>
                <a:tab pos="63627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contesta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indicando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 </a:t>
            </a:r>
            <a:r>
              <a:rPr sz="2000" dirty="0">
                <a:latin typeface="Arial MT"/>
                <a:cs typeface="Arial MT"/>
              </a:rPr>
              <a:t>inválido</a:t>
            </a:r>
            <a:endParaRPr sz="2000">
              <a:latin typeface="Arial MT"/>
              <a:cs typeface="Arial MT"/>
            </a:endParaRPr>
          </a:p>
          <a:p>
            <a:pPr marL="635635" indent="-280670">
              <a:lnSpc>
                <a:spcPts val="2160"/>
              </a:lnSpc>
              <a:buAutoNum type="arabicPeriod"/>
              <a:tabLst>
                <a:tab pos="63627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muestra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 </a:t>
            </a:r>
            <a:r>
              <a:rPr sz="2000" dirty="0">
                <a:latin typeface="Arial MT"/>
                <a:cs typeface="Arial MT"/>
              </a:rPr>
              <a:t>mensaje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 </a:t>
            </a:r>
            <a:r>
              <a:rPr sz="2000" dirty="0">
                <a:latin typeface="Arial MT"/>
                <a:cs typeface="Arial MT"/>
              </a:rPr>
              <a:t>retiene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tarjeta”</a:t>
            </a:r>
            <a:endParaRPr sz="2000">
              <a:latin typeface="Arial MT"/>
              <a:cs typeface="Arial MT"/>
            </a:endParaRPr>
          </a:p>
          <a:p>
            <a:pPr marL="635635" indent="-280670">
              <a:lnSpc>
                <a:spcPts val="2280"/>
              </a:lnSpc>
              <a:buAutoNum type="arabicPeriod"/>
              <a:tabLst>
                <a:tab pos="636270" algn="l"/>
              </a:tabLst>
            </a:pPr>
            <a:r>
              <a:rPr sz="2000" dirty="0">
                <a:latin typeface="Arial MT"/>
                <a:cs typeface="Arial MT"/>
              </a:rPr>
              <a:t>Fin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80"/>
              </a:lnSpc>
              <a:spcBef>
                <a:spcPts val="720"/>
              </a:spcBef>
            </a:pPr>
            <a:r>
              <a:rPr sz="2000" b="1" dirty="0">
                <a:latin typeface="Arial"/>
                <a:cs typeface="Arial"/>
              </a:rPr>
              <a:t>9A.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tiene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dinero</a:t>
            </a:r>
            <a:endParaRPr sz="2000">
              <a:latin typeface="Arial"/>
              <a:cs typeface="Arial"/>
            </a:endParaRPr>
          </a:p>
          <a:p>
            <a:pPr marL="355600" marR="5080">
              <a:lnSpc>
                <a:spcPts val="2160"/>
              </a:lnSpc>
              <a:spcBef>
                <a:spcPts val="150"/>
              </a:spcBef>
              <a:buSzPct val="95000"/>
              <a:buAutoNum type="arabicPeriod"/>
              <a:tabLst>
                <a:tab pos="568960" algn="l"/>
              </a:tabLst>
            </a:pPr>
            <a:r>
              <a:rPr sz="2000" spc="-5" dirty="0">
                <a:latin typeface="Arial MT"/>
                <a:cs typeface="Arial MT"/>
              </a:rPr>
              <a:t>La opción “Retiro” en </a:t>
            </a:r>
            <a:r>
              <a:rPr sz="2000" dirty="0">
                <a:latin typeface="Arial MT"/>
                <a:cs typeface="Arial MT"/>
              </a:rPr>
              <a:t>esta situación </a:t>
            </a:r>
            <a:r>
              <a:rPr sz="2000" spc="-5" dirty="0">
                <a:latin typeface="Arial MT"/>
                <a:cs typeface="Arial MT"/>
              </a:rPr>
              <a:t>no es una alternativa posible, </a:t>
            </a:r>
            <a:r>
              <a:rPr sz="2000" dirty="0">
                <a:latin typeface="Arial MT"/>
                <a:cs typeface="Arial MT"/>
              </a:rPr>
              <a:t>y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dirty="0">
                <a:latin typeface="Arial MT"/>
                <a:cs typeface="Arial MT"/>
              </a:rPr>
              <a:t> CA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despliega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advertencia: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“Sin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dinero”.</a:t>
            </a:r>
            <a:endParaRPr sz="2000">
              <a:latin typeface="Arial MT"/>
              <a:cs typeface="Arial MT"/>
            </a:endParaRPr>
          </a:p>
          <a:p>
            <a:pPr marL="635635" indent="-280670">
              <a:lnSpc>
                <a:spcPts val="2130"/>
              </a:lnSpc>
              <a:buSzPct val="95000"/>
              <a:buAutoNum type="arabicPeriod"/>
              <a:tabLst>
                <a:tab pos="636270" algn="l"/>
              </a:tabLst>
            </a:pPr>
            <a:r>
              <a:rPr sz="2000" dirty="0">
                <a:latin typeface="Arial MT"/>
                <a:cs typeface="Arial MT"/>
              </a:rPr>
              <a:t>Fin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71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711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</a:t>
            </a:r>
            <a:r>
              <a:rPr sz="4400" spc="-20" dirty="0"/>
              <a:t> </a:t>
            </a:r>
            <a:r>
              <a:rPr sz="4400" dirty="0"/>
              <a:t>de</a:t>
            </a:r>
            <a:r>
              <a:rPr sz="4400" spc="-15" dirty="0"/>
              <a:t> </a:t>
            </a:r>
            <a:r>
              <a:rPr sz="4400" dirty="0"/>
              <a:t>Uso</a:t>
            </a:r>
            <a:r>
              <a:rPr sz="4400" spc="-20" dirty="0"/>
              <a:t> </a:t>
            </a:r>
            <a:r>
              <a:rPr sz="4400" dirty="0"/>
              <a:t>:</a:t>
            </a:r>
            <a:r>
              <a:rPr sz="4400" spc="-30" dirty="0"/>
              <a:t> </a:t>
            </a:r>
            <a:r>
              <a:rPr sz="4400" dirty="0"/>
              <a:t>Retirar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02742" y="1126997"/>
            <a:ext cx="8201025" cy="5540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Flujos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Alternativos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(cont.):</a:t>
            </a:r>
            <a:endParaRPr sz="2000">
              <a:latin typeface="Tahoma"/>
              <a:cs typeface="Tahoma"/>
            </a:endParaRPr>
          </a:p>
          <a:p>
            <a:pPr marL="83820">
              <a:lnSpc>
                <a:spcPts val="1730"/>
              </a:lnSpc>
              <a:spcBef>
                <a:spcPts val="1385"/>
              </a:spcBef>
            </a:pPr>
            <a:r>
              <a:rPr sz="1600" b="1" spc="-40" dirty="0">
                <a:latin typeface="Arial"/>
                <a:cs typeface="Arial"/>
              </a:rPr>
              <a:t>11A.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Monto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insuficiente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para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cajero</a:t>
            </a:r>
            <a:endParaRPr sz="1600">
              <a:latin typeface="Arial"/>
              <a:cs typeface="Arial"/>
            </a:endParaRPr>
          </a:p>
          <a:p>
            <a:pPr marL="8382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indicado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cliente no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puede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obtenerse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partir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billetes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dispone</a:t>
            </a:r>
            <a:endParaRPr sz="1600">
              <a:latin typeface="Arial MT"/>
              <a:cs typeface="Arial MT"/>
            </a:endParaRPr>
          </a:p>
          <a:p>
            <a:pPr marL="42672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</a:t>
            </a:r>
            <a:endParaRPr sz="1600">
              <a:latin typeface="Arial MT"/>
              <a:cs typeface="Arial MT"/>
            </a:endParaRPr>
          </a:p>
          <a:p>
            <a:pPr marL="426720" marR="1016000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latin typeface="Arial MT"/>
                <a:cs typeface="Arial MT"/>
              </a:rPr>
              <a:t>1 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despliega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mensaje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“No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cuenta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cajero”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Vuelve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9.</a:t>
            </a:r>
            <a:endParaRPr sz="1600">
              <a:latin typeface="Arial MT"/>
              <a:cs typeface="Arial MT"/>
            </a:endParaRPr>
          </a:p>
          <a:p>
            <a:pPr marL="83820">
              <a:lnSpc>
                <a:spcPts val="1730"/>
              </a:lnSpc>
              <a:spcBef>
                <a:spcPts val="200"/>
              </a:spcBef>
            </a:pPr>
            <a:r>
              <a:rPr sz="1600" b="1" spc="-15" dirty="0">
                <a:latin typeface="Arial"/>
                <a:cs typeface="Arial"/>
              </a:rPr>
              <a:t>12A.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 </a:t>
            </a:r>
            <a:r>
              <a:rPr sz="1600" b="1" spc="-10" dirty="0">
                <a:latin typeface="Arial"/>
                <a:cs typeface="Arial"/>
              </a:rPr>
              <a:t>hay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suficiente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saldo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cuenta.</a:t>
            </a:r>
            <a:endParaRPr sz="1600">
              <a:latin typeface="Arial"/>
              <a:cs typeface="Arial"/>
            </a:endParaRPr>
          </a:p>
          <a:p>
            <a:pPr marL="653415" indent="-227329">
              <a:lnSpc>
                <a:spcPts val="1535"/>
              </a:lnSpc>
              <a:buAutoNum type="arabicPeriod"/>
              <a:tabLst>
                <a:tab pos="654050" algn="l"/>
              </a:tabLst>
            </a:pPr>
            <a:r>
              <a:rPr sz="1600" spc="-10" dirty="0">
                <a:latin typeface="Arial MT"/>
                <a:cs typeface="Arial MT"/>
              </a:rPr>
              <a:t>CA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despliega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mensaje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“Su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saldo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permite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extraer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ese monto”</a:t>
            </a:r>
            <a:endParaRPr sz="1600">
              <a:latin typeface="Arial MT"/>
              <a:cs typeface="Arial MT"/>
            </a:endParaRPr>
          </a:p>
          <a:p>
            <a:pPr marL="653415" indent="-227329">
              <a:lnSpc>
                <a:spcPts val="1540"/>
              </a:lnSpc>
              <a:buAutoNum type="arabicPeriod"/>
              <a:tabLst>
                <a:tab pos="654050" algn="l"/>
              </a:tabLst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devuelve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tarjeta</a:t>
            </a:r>
            <a:endParaRPr sz="1600">
              <a:latin typeface="Arial MT"/>
              <a:cs typeface="Arial MT"/>
            </a:endParaRPr>
          </a:p>
          <a:p>
            <a:pPr marL="653415" indent="-227329">
              <a:lnSpc>
                <a:spcPts val="1730"/>
              </a:lnSpc>
              <a:buAutoNum type="arabicPeriod"/>
              <a:tabLst>
                <a:tab pos="654050" algn="l"/>
              </a:tabLst>
            </a:pPr>
            <a:r>
              <a:rPr sz="1600" spc="-5" dirty="0">
                <a:latin typeface="Arial MT"/>
                <a:cs typeface="Arial MT"/>
              </a:rPr>
              <a:t>Fin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</a:t>
            </a:r>
            <a:endParaRPr sz="1600">
              <a:latin typeface="Arial MT"/>
              <a:cs typeface="Arial MT"/>
            </a:endParaRPr>
          </a:p>
          <a:p>
            <a:pPr marL="83820">
              <a:lnSpc>
                <a:spcPts val="1730"/>
              </a:lnSpc>
              <a:spcBef>
                <a:spcPts val="190"/>
              </a:spcBef>
            </a:pPr>
            <a:r>
              <a:rPr sz="1600" b="1" spc="-5" dirty="0">
                <a:latin typeface="Arial"/>
                <a:cs typeface="Arial"/>
              </a:rPr>
              <a:t>12B.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 </a:t>
            </a:r>
            <a:r>
              <a:rPr sz="1600" b="1" spc="-10" dirty="0">
                <a:latin typeface="Arial"/>
                <a:cs typeface="Arial"/>
              </a:rPr>
              <a:t>hay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contacto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Servicio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Cajeros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(SC)</a:t>
            </a:r>
            <a:endParaRPr sz="1600">
              <a:latin typeface="Arial"/>
              <a:cs typeface="Arial"/>
            </a:endParaRPr>
          </a:p>
          <a:p>
            <a:pPr marL="426720" marR="2259965">
              <a:lnSpc>
                <a:spcPts val="1540"/>
              </a:lnSpc>
              <a:spcBef>
                <a:spcPts val="180"/>
              </a:spcBef>
            </a:pPr>
            <a:r>
              <a:rPr sz="1600" spc="-5" dirty="0">
                <a:latin typeface="Arial MT"/>
                <a:cs typeface="Arial MT"/>
              </a:rPr>
              <a:t>1. </a:t>
            </a:r>
            <a:r>
              <a:rPr sz="1600" spc="-10" dirty="0">
                <a:latin typeface="Arial MT"/>
                <a:cs typeface="Arial MT"/>
              </a:rPr>
              <a:t>CA </a:t>
            </a:r>
            <a:r>
              <a:rPr sz="1600" spc="-5" dirty="0">
                <a:latin typeface="Arial MT"/>
                <a:cs typeface="Arial MT"/>
              </a:rPr>
              <a:t>despliega el mensaje “sin </a:t>
            </a:r>
            <a:r>
              <a:rPr sz="1600" spc="-10" dirty="0">
                <a:latin typeface="Arial MT"/>
                <a:cs typeface="Arial MT"/>
              </a:rPr>
              <a:t>conexión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la </a:t>
            </a:r>
            <a:r>
              <a:rPr sz="1600" spc="-5" dirty="0">
                <a:latin typeface="Arial MT"/>
                <a:cs typeface="Arial MT"/>
              </a:rPr>
              <a:t>red de </a:t>
            </a:r>
            <a:r>
              <a:rPr sz="1600" spc="-10" dirty="0">
                <a:latin typeface="Arial MT"/>
                <a:cs typeface="Arial MT"/>
              </a:rPr>
              <a:t>cajeros”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devuelve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 tarjeta</a:t>
            </a:r>
            <a:endParaRPr sz="1600">
              <a:latin typeface="Arial MT"/>
              <a:cs typeface="Arial MT"/>
            </a:endParaRPr>
          </a:p>
          <a:p>
            <a:pPr marL="426720">
              <a:lnSpc>
                <a:spcPts val="1545"/>
              </a:lnSpc>
            </a:pPr>
            <a:r>
              <a:rPr sz="1600" spc="-5" dirty="0">
                <a:latin typeface="Arial MT"/>
                <a:cs typeface="Arial MT"/>
              </a:rPr>
              <a:t>3.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</a:t>
            </a:r>
            <a:endParaRPr sz="1600">
              <a:latin typeface="Arial MT"/>
              <a:cs typeface="Arial MT"/>
            </a:endParaRPr>
          </a:p>
          <a:p>
            <a:pPr marL="83820">
              <a:lnSpc>
                <a:spcPts val="1730"/>
              </a:lnSpc>
              <a:spcBef>
                <a:spcPts val="190"/>
              </a:spcBef>
            </a:pPr>
            <a:r>
              <a:rPr sz="1600" b="1" spc="-5" dirty="0">
                <a:latin typeface="Arial"/>
                <a:cs typeface="Arial"/>
              </a:rPr>
              <a:t>12C.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Enlace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computador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central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cae durante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transacción</a:t>
            </a:r>
            <a:endParaRPr sz="1600">
              <a:latin typeface="Arial"/>
              <a:cs typeface="Arial"/>
            </a:endParaRPr>
          </a:p>
          <a:p>
            <a:pPr marL="83820">
              <a:lnSpc>
                <a:spcPts val="1730"/>
              </a:lnSpc>
            </a:pPr>
            <a:r>
              <a:rPr sz="1600" spc="-5" dirty="0">
                <a:latin typeface="Arial MT"/>
                <a:cs typeface="Arial MT"/>
              </a:rPr>
              <a:t>Hay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asegurar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considera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sólo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retiros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efectivamente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realizados</a:t>
            </a:r>
            <a:endParaRPr sz="1600">
              <a:latin typeface="Arial MT"/>
              <a:cs typeface="Arial MT"/>
            </a:endParaRPr>
          </a:p>
          <a:p>
            <a:pPr marL="83820">
              <a:lnSpc>
                <a:spcPts val="1825"/>
              </a:lnSpc>
              <a:spcBef>
                <a:spcPts val="600"/>
              </a:spcBef>
            </a:pPr>
            <a:r>
              <a:rPr sz="1600" b="1" spc="-15" dirty="0">
                <a:latin typeface="Arial"/>
                <a:cs typeface="Arial"/>
              </a:rPr>
              <a:t>14A.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 dinero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 es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retirado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bandeja.</a:t>
            </a:r>
            <a:endParaRPr sz="1600">
              <a:latin typeface="Arial"/>
              <a:cs typeface="Arial"/>
            </a:endParaRPr>
          </a:p>
          <a:p>
            <a:pPr marL="426720" marR="54610">
              <a:lnSpc>
                <a:spcPct val="70000"/>
              </a:lnSpc>
              <a:spcBef>
                <a:spcPts val="480"/>
              </a:spcBef>
            </a:pPr>
            <a:r>
              <a:rPr sz="1600" spc="-5" dirty="0">
                <a:latin typeface="Arial MT"/>
                <a:cs typeface="Arial MT"/>
              </a:rPr>
              <a:t>1.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después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20" dirty="0">
                <a:latin typeface="Arial MT"/>
                <a:cs typeface="Arial MT"/>
              </a:rPr>
              <a:t> YY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segundos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 dinero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está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todavía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 </a:t>
            </a:r>
            <a:r>
              <a:rPr sz="1600" spc="-5" dirty="0">
                <a:latin typeface="Arial MT"/>
                <a:cs typeface="Arial MT"/>
              </a:rPr>
              <a:t>bandeja,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recupera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 deja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depósito de dinero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usado</a:t>
            </a:r>
            <a:endParaRPr sz="1600">
              <a:latin typeface="Arial MT"/>
              <a:cs typeface="Arial MT"/>
            </a:endParaRPr>
          </a:p>
          <a:p>
            <a:pPr marL="426720">
              <a:lnSpc>
                <a:spcPts val="1730"/>
              </a:lnSpc>
            </a:pPr>
            <a:r>
              <a:rPr sz="1600" spc="-5" dirty="0">
                <a:latin typeface="Arial MT"/>
                <a:cs typeface="Arial MT"/>
              </a:rPr>
              <a:t>1.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Sigue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14</a:t>
            </a:r>
            <a:endParaRPr sz="1600">
              <a:latin typeface="Arial MT"/>
              <a:cs typeface="Arial MT"/>
            </a:endParaRPr>
          </a:p>
          <a:p>
            <a:pPr marL="83820">
              <a:lnSpc>
                <a:spcPts val="1730"/>
              </a:lnSpc>
              <a:spcBef>
                <a:spcPts val="625"/>
              </a:spcBef>
            </a:pPr>
            <a:r>
              <a:rPr sz="1600" b="1" spc="-5" dirty="0">
                <a:latin typeface="Arial"/>
                <a:cs typeface="Arial"/>
              </a:rPr>
              <a:t>14B.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tarjeta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 tranca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intentar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devolverla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653415" indent="-227329">
              <a:lnSpc>
                <a:spcPts val="1535"/>
              </a:lnSpc>
              <a:buAutoNum type="arabicPeriod"/>
              <a:tabLst>
                <a:tab pos="654050" algn="l"/>
              </a:tabLst>
            </a:pPr>
            <a:r>
              <a:rPr sz="1600" spc="-5" dirty="0">
                <a:latin typeface="Arial MT"/>
                <a:cs typeface="Arial MT"/>
              </a:rPr>
              <a:t>CA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trata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devolverla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durante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xx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segundos.</a:t>
            </a:r>
            <a:endParaRPr sz="1600">
              <a:latin typeface="Arial MT"/>
              <a:cs typeface="Arial MT"/>
            </a:endParaRPr>
          </a:p>
          <a:p>
            <a:pPr marL="653415" indent="-227329">
              <a:lnSpc>
                <a:spcPts val="1535"/>
              </a:lnSpc>
              <a:buAutoNum type="arabicPeriod"/>
              <a:tabLst>
                <a:tab pos="654050" algn="l"/>
              </a:tabLst>
            </a:pPr>
            <a:r>
              <a:rPr sz="1600" spc="-5" dirty="0">
                <a:latin typeface="Arial MT"/>
                <a:cs typeface="Arial MT"/>
              </a:rPr>
              <a:t>Si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tiempo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puede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devolverla, CA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avisa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mantenimiento</a:t>
            </a:r>
            <a:endParaRPr sz="1600">
              <a:latin typeface="Arial MT"/>
              <a:cs typeface="Arial MT"/>
            </a:endParaRPr>
          </a:p>
          <a:p>
            <a:pPr marL="653415" indent="-227329">
              <a:lnSpc>
                <a:spcPts val="1730"/>
              </a:lnSpc>
              <a:buAutoNum type="arabicPeriod"/>
              <a:tabLst>
                <a:tab pos="654050" algn="l"/>
              </a:tabLst>
            </a:pPr>
            <a:r>
              <a:rPr sz="1600" spc="-5" dirty="0">
                <a:latin typeface="Arial MT"/>
                <a:cs typeface="Arial MT"/>
              </a:rPr>
              <a:t>Fin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72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235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Diagrama</a:t>
            </a:r>
            <a:r>
              <a:rPr sz="4400" spc="-15" dirty="0"/>
              <a:t> </a:t>
            </a:r>
            <a:r>
              <a:rPr sz="4400" dirty="0"/>
              <a:t>de</a:t>
            </a:r>
            <a:r>
              <a:rPr sz="4400" spc="-15" dirty="0"/>
              <a:t> </a:t>
            </a:r>
            <a:r>
              <a:rPr sz="4400" dirty="0"/>
              <a:t>Casos</a:t>
            </a:r>
            <a:r>
              <a:rPr sz="4400" spc="-10" dirty="0"/>
              <a:t> de</a:t>
            </a:r>
            <a:r>
              <a:rPr sz="4400" spc="-15" dirty="0"/>
              <a:t> </a:t>
            </a:r>
            <a:r>
              <a:rPr sz="4400" dirty="0"/>
              <a:t>Uso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83540" y="1396949"/>
            <a:ext cx="8011159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265" algn="r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42265" algn="l"/>
                <a:tab pos="342900" algn="l"/>
              </a:tabLst>
            </a:pPr>
            <a:r>
              <a:rPr sz="2400" dirty="0">
                <a:latin typeface="Arial MT"/>
                <a:cs typeface="Arial MT"/>
              </a:rPr>
              <a:t>UML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provee notación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casos 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uso para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ilustrar</a:t>
            </a:r>
            <a:endParaRPr sz="2400">
              <a:latin typeface="Arial MT"/>
              <a:cs typeface="Arial MT"/>
            </a:endParaRPr>
          </a:p>
          <a:p>
            <a:pPr marR="47625" algn="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actores,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ellos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Permite </a:t>
            </a:r>
            <a:r>
              <a:rPr sz="2400" spc="-5" dirty="0">
                <a:latin typeface="Arial MT"/>
                <a:cs typeface="Arial MT"/>
              </a:rPr>
              <a:t>realizar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Diagrama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Contexto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Muestra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bordes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57793" y="4382833"/>
            <a:ext cx="2849245" cy="1940560"/>
            <a:chOff x="2157793" y="4382833"/>
            <a:chExt cx="2849245" cy="1940560"/>
          </a:xfrm>
        </p:grpSpPr>
        <p:sp>
          <p:nvSpPr>
            <p:cNvPr id="6" name="object 6"/>
            <p:cNvSpPr/>
            <p:nvPr/>
          </p:nvSpPr>
          <p:spPr>
            <a:xfrm>
              <a:off x="2158745" y="4383786"/>
              <a:ext cx="650875" cy="836930"/>
            </a:xfrm>
            <a:custGeom>
              <a:avLst/>
              <a:gdLst/>
              <a:ahLst/>
              <a:cxnLst/>
              <a:rect l="l" t="t" r="r" b="b"/>
              <a:pathLst>
                <a:path w="650875" h="836929">
                  <a:moveTo>
                    <a:pt x="193548" y="150875"/>
                  </a:moveTo>
                  <a:lnTo>
                    <a:pt x="201588" y="103193"/>
                  </a:lnTo>
                  <a:lnTo>
                    <a:pt x="223979" y="61776"/>
                  </a:lnTo>
                  <a:lnTo>
                    <a:pt x="258122" y="29114"/>
                  </a:lnTo>
                  <a:lnTo>
                    <a:pt x="301422" y="7693"/>
                  </a:lnTo>
                  <a:lnTo>
                    <a:pt x="351281" y="0"/>
                  </a:lnTo>
                  <a:lnTo>
                    <a:pt x="401141" y="7693"/>
                  </a:lnTo>
                  <a:lnTo>
                    <a:pt x="444441" y="29114"/>
                  </a:lnTo>
                  <a:lnTo>
                    <a:pt x="478584" y="61776"/>
                  </a:lnTo>
                  <a:lnTo>
                    <a:pt x="500975" y="103193"/>
                  </a:lnTo>
                  <a:lnTo>
                    <a:pt x="509016" y="150875"/>
                  </a:lnTo>
                  <a:lnTo>
                    <a:pt x="500975" y="198558"/>
                  </a:lnTo>
                  <a:lnTo>
                    <a:pt x="478584" y="239975"/>
                  </a:lnTo>
                  <a:lnTo>
                    <a:pt x="444441" y="272637"/>
                  </a:lnTo>
                  <a:lnTo>
                    <a:pt x="401141" y="294058"/>
                  </a:lnTo>
                  <a:lnTo>
                    <a:pt x="351281" y="301751"/>
                  </a:lnTo>
                  <a:lnTo>
                    <a:pt x="301422" y="294058"/>
                  </a:lnTo>
                  <a:lnTo>
                    <a:pt x="258122" y="272637"/>
                  </a:lnTo>
                  <a:lnTo>
                    <a:pt x="223979" y="239975"/>
                  </a:lnTo>
                  <a:lnTo>
                    <a:pt x="201588" y="198558"/>
                  </a:lnTo>
                  <a:lnTo>
                    <a:pt x="193548" y="150875"/>
                  </a:lnTo>
                  <a:close/>
                </a:path>
                <a:path w="650875" h="836929">
                  <a:moveTo>
                    <a:pt x="332231" y="284988"/>
                  </a:moveTo>
                  <a:lnTo>
                    <a:pt x="333756" y="534924"/>
                  </a:lnTo>
                </a:path>
                <a:path w="650875" h="836929">
                  <a:moveTo>
                    <a:pt x="103631" y="350519"/>
                  </a:moveTo>
                  <a:lnTo>
                    <a:pt x="560832" y="352044"/>
                  </a:lnTo>
                </a:path>
                <a:path w="650875" h="836929">
                  <a:moveTo>
                    <a:pt x="0" y="836676"/>
                  </a:moveTo>
                  <a:lnTo>
                    <a:pt x="334137" y="534924"/>
                  </a:lnTo>
                  <a:lnTo>
                    <a:pt x="650748" y="836676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5709" y="5705094"/>
              <a:ext cx="1229995" cy="617220"/>
            </a:xfrm>
            <a:custGeom>
              <a:avLst/>
              <a:gdLst/>
              <a:ahLst/>
              <a:cxnLst/>
              <a:rect l="l" t="t" r="r" b="b"/>
              <a:pathLst>
                <a:path w="1229995" h="617220">
                  <a:moveTo>
                    <a:pt x="614934" y="0"/>
                  </a:moveTo>
                  <a:lnTo>
                    <a:pt x="552063" y="1593"/>
                  </a:lnTo>
                  <a:lnTo>
                    <a:pt x="491009" y="6269"/>
                  </a:lnTo>
                  <a:lnTo>
                    <a:pt x="432079" y="13873"/>
                  </a:lnTo>
                  <a:lnTo>
                    <a:pt x="375582" y="24251"/>
                  </a:lnTo>
                  <a:lnTo>
                    <a:pt x="321829" y="37246"/>
                  </a:lnTo>
                  <a:lnTo>
                    <a:pt x="271127" y="52704"/>
                  </a:lnTo>
                  <a:lnTo>
                    <a:pt x="223787" y="70469"/>
                  </a:lnTo>
                  <a:lnTo>
                    <a:pt x="180117" y="90387"/>
                  </a:lnTo>
                  <a:lnTo>
                    <a:pt x="140427" y="112302"/>
                  </a:lnTo>
                  <a:lnTo>
                    <a:pt x="105026" y="136060"/>
                  </a:lnTo>
                  <a:lnTo>
                    <a:pt x="74223" y="161505"/>
                  </a:lnTo>
                  <a:lnTo>
                    <a:pt x="27647" y="216836"/>
                  </a:lnTo>
                  <a:lnTo>
                    <a:pt x="3175" y="277055"/>
                  </a:lnTo>
                  <a:lnTo>
                    <a:pt x="0" y="308609"/>
                  </a:lnTo>
                  <a:lnTo>
                    <a:pt x="3175" y="340162"/>
                  </a:lnTo>
                  <a:lnTo>
                    <a:pt x="27647" y="400378"/>
                  </a:lnTo>
                  <a:lnTo>
                    <a:pt x="74223" y="455708"/>
                  </a:lnTo>
                  <a:lnTo>
                    <a:pt x="105026" y="481153"/>
                  </a:lnTo>
                  <a:lnTo>
                    <a:pt x="140427" y="504911"/>
                  </a:lnTo>
                  <a:lnTo>
                    <a:pt x="180117" y="526827"/>
                  </a:lnTo>
                  <a:lnTo>
                    <a:pt x="223787" y="546746"/>
                  </a:lnTo>
                  <a:lnTo>
                    <a:pt x="271127" y="564512"/>
                  </a:lnTo>
                  <a:lnTo>
                    <a:pt x="321829" y="579971"/>
                  </a:lnTo>
                  <a:lnTo>
                    <a:pt x="375582" y="592966"/>
                  </a:lnTo>
                  <a:lnTo>
                    <a:pt x="432079" y="603344"/>
                  </a:lnTo>
                  <a:lnTo>
                    <a:pt x="491009" y="610949"/>
                  </a:lnTo>
                  <a:lnTo>
                    <a:pt x="552063" y="615626"/>
                  </a:lnTo>
                  <a:lnTo>
                    <a:pt x="614934" y="617219"/>
                  </a:lnTo>
                  <a:lnTo>
                    <a:pt x="677804" y="615626"/>
                  </a:lnTo>
                  <a:lnTo>
                    <a:pt x="738858" y="610949"/>
                  </a:lnTo>
                  <a:lnTo>
                    <a:pt x="797788" y="603344"/>
                  </a:lnTo>
                  <a:lnTo>
                    <a:pt x="854285" y="592966"/>
                  </a:lnTo>
                  <a:lnTo>
                    <a:pt x="908038" y="579971"/>
                  </a:lnTo>
                  <a:lnTo>
                    <a:pt x="958740" y="564512"/>
                  </a:lnTo>
                  <a:lnTo>
                    <a:pt x="1006080" y="546746"/>
                  </a:lnTo>
                  <a:lnTo>
                    <a:pt x="1049750" y="526827"/>
                  </a:lnTo>
                  <a:lnTo>
                    <a:pt x="1089440" y="504911"/>
                  </a:lnTo>
                  <a:lnTo>
                    <a:pt x="1124841" y="481153"/>
                  </a:lnTo>
                  <a:lnTo>
                    <a:pt x="1155644" y="455708"/>
                  </a:lnTo>
                  <a:lnTo>
                    <a:pt x="1202220" y="400378"/>
                  </a:lnTo>
                  <a:lnTo>
                    <a:pt x="1226692" y="340162"/>
                  </a:lnTo>
                  <a:lnTo>
                    <a:pt x="1229867" y="308609"/>
                  </a:lnTo>
                  <a:lnTo>
                    <a:pt x="1226692" y="277055"/>
                  </a:lnTo>
                  <a:lnTo>
                    <a:pt x="1202220" y="216836"/>
                  </a:lnTo>
                  <a:lnTo>
                    <a:pt x="1155644" y="161505"/>
                  </a:lnTo>
                  <a:lnTo>
                    <a:pt x="1124841" y="136060"/>
                  </a:lnTo>
                  <a:lnTo>
                    <a:pt x="1089440" y="112302"/>
                  </a:lnTo>
                  <a:lnTo>
                    <a:pt x="1049750" y="90387"/>
                  </a:lnTo>
                  <a:lnTo>
                    <a:pt x="1006080" y="70469"/>
                  </a:lnTo>
                  <a:lnTo>
                    <a:pt x="958740" y="52704"/>
                  </a:lnTo>
                  <a:lnTo>
                    <a:pt x="908038" y="37246"/>
                  </a:lnTo>
                  <a:lnTo>
                    <a:pt x="854285" y="24251"/>
                  </a:lnTo>
                  <a:lnTo>
                    <a:pt x="797788" y="13873"/>
                  </a:lnTo>
                  <a:lnTo>
                    <a:pt x="738858" y="6269"/>
                  </a:lnTo>
                  <a:lnTo>
                    <a:pt x="677804" y="1593"/>
                  </a:lnTo>
                  <a:lnTo>
                    <a:pt x="61493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5709" y="5705094"/>
              <a:ext cx="1229995" cy="617220"/>
            </a:xfrm>
            <a:custGeom>
              <a:avLst/>
              <a:gdLst/>
              <a:ahLst/>
              <a:cxnLst/>
              <a:rect l="l" t="t" r="r" b="b"/>
              <a:pathLst>
                <a:path w="1229995" h="617220">
                  <a:moveTo>
                    <a:pt x="0" y="308609"/>
                  </a:moveTo>
                  <a:lnTo>
                    <a:pt x="12494" y="246412"/>
                  </a:lnTo>
                  <a:lnTo>
                    <a:pt x="48327" y="188482"/>
                  </a:lnTo>
                  <a:lnTo>
                    <a:pt x="105026" y="136060"/>
                  </a:lnTo>
                  <a:lnTo>
                    <a:pt x="140427" y="112302"/>
                  </a:lnTo>
                  <a:lnTo>
                    <a:pt x="180117" y="90387"/>
                  </a:lnTo>
                  <a:lnTo>
                    <a:pt x="223787" y="70469"/>
                  </a:lnTo>
                  <a:lnTo>
                    <a:pt x="271127" y="52704"/>
                  </a:lnTo>
                  <a:lnTo>
                    <a:pt x="321829" y="37246"/>
                  </a:lnTo>
                  <a:lnTo>
                    <a:pt x="375582" y="24251"/>
                  </a:lnTo>
                  <a:lnTo>
                    <a:pt x="432079" y="13873"/>
                  </a:lnTo>
                  <a:lnTo>
                    <a:pt x="491009" y="6269"/>
                  </a:lnTo>
                  <a:lnTo>
                    <a:pt x="552063" y="1593"/>
                  </a:lnTo>
                  <a:lnTo>
                    <a:pt x="614934" y="0"/>
                  </a:lnTo>
                  <a:lnTo>
                    <a:pt x="677804" y="1593"/>
                  </a:lnTo>
                  <a:lnTo>
                    <a:pt x="738858" y="6269"/>
                  </a:lnTo>
                  <a:lnTo>
                    <a:pt x="797788" y="13873"/>
                  </a:lnTo>
                  <a:lnTo>
                    <a:pt x="854285" y="24251"/>
                  </a:lnTo>
                  <a:lnTo>
                    <a:pt x="908038" y="37246"/>
                  </a:lnTo>
                  <a:lnTo>
                    <a:pt x="958740" y="52704"/>
                  </a:lnTo>
                  <a:lnTo>
                    <a:pt x="1006080" y="70469"/>
                  </a:lnTo>
                  <a:lnTo>
                    <a:pt x="1049750" y="90387"/>
                  </a:lnTo>
                  <a:lnTo>
                    <a:pt x="1089440" y="112302"/>
                  </a:lnTo>
                  <a:lnTo>
                    <a:pt x="1124841" y="136060"/>
                  </a:lnTo>
                  <a:lnTo>
                    <a:pt x="1155644" y="161505"/>
                  </a:lnTo>
                  <a:lnTo>
                    <a:pt x="1202220" y="216836"/>
                  </a:lnTo>
                  <a:lnTo>
                    <a:pt x="1226692" y="277055"/>
                  </a:lnTo>
                  <a:lnTo>
                    <a:pt x="1229867" y="308609"/>
                  </a:lnTo>
                  <a:lnTo>
                    <a:pt x="1226692" y="340162"/>
                  </a:lnTo>
                  <a:lnTo>
                    <a:pt x="1202220" y="400378"/>
                  </a:lnTo>
                  <a:lnTo>
                    <a:pt x="1155644" y="455708"/>
                  </a:lnTo>
                  <a:lnTo>
                    <a:pt x="1124841" y="481153"/>
                  </a:lnTo>
                  <a:lnTo>
                    <a:pt x="1089440" y="504911"/>
                  </a:lnTo>
                  <a:lnTo>
                    <a:pt x="1049750" y="526827"/>
                  </a:lnTo>
                  <a:lnTo>
                    <a:pt x="1006080" y="546746"/>
                  </a:lnTo>
                  <a:lnTo>
                    <a:pt x="958740" y="564512"/>
                  </a:lnTo>
                  <a:lnTo>
                    <a:pt x="908038" y="579971"/>
                  </a:lnTo>
                  <a:lnTo>
                    <a:pt x="854285" y="592966"/>
                  </a:lnTo>
                  <a:lnTo>
                    <a:pt x="797788" y="603344"/>
                  </a:lnTo>
                  <a:lnTo>
                    <a:pt x="738858" y="610949"/>
                  </a:lnTo>
                  <a:lnTo>
                    <a:pt x="677804" y="615626"/>
                  </a:lnTo>
                  <a:lnTo>
                    <a:pt x="614934" y="617219"/>
                  </a:lnTo>
                  <a:lnTo>
                    <a:pt x="552063" y="615626"/>
                  </a:lnTo>
                  <a:lnTo>
                    <a:pt x="491009" y="610949"/>
                  </a:lnTo>
                  <a:lnTo>
                    <a:pt x="432079" y="603344"/>
                  </a:lnTo>
                  <a:lnTo>
                    <a:pt x="375582" y="592966"/>
                  </a:lnTo>
                  <a:lnTo>
                    <a:pt x="321829" y="579971"/>
                  </a:lnTo>
                  <a:lnTo>
                    <a:pt x="271127" y="564512"/>
                  </a:lnTo>
                  <a:lnTo>
                    <a:pt x="223787" y="546746"/>
                  </a:lnTo>
                  <a:lnTo>
                    <a:pt x="180117" y="526827"/>
                  </a:lnTo>
                  <a:lnTo>
                    <a:pt x="140427" y="504911"/>
                  </a:lnTo>
                  <a:lnTo>
                    <a:pt x="105026" y="481153"/>
                  </a:lnTo>
                  <a:lnTo>
                    <a:pt x="74223" y="455708"/>
                  </a:lnTo>
                  <a:lnTo>
                    <a:pt x="27647" y="400378"/>
                  </a:lnTo>
                  <a:lnTo>
                    <a:pt x="3175" y="340162"/>
                  </a:lnTo>
                  <a:lnTo>
                    <a:pt x="0" y="308609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97735" y="5385917"/>
            <a:ext cx="658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Cliente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4084" y="6474053"/>
            <a:ext cx="885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ransferir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08541" y="4533709"/>
            <a:ext cx="2198370" cy="1154430"/>
            <a:chOff x="2808541" y="4533709"/>
            <a:chExt cx="2198370" cy="1154430"/>
          </a:xfrm>
        </p:grpSpPr>
        <p:sp>
          <p:nvSpPr>
            <p:cNvPr id="12" name="object 12"/>
            <p:cNvSpPr/>
            <p:nvPr/>
          </p:nvSpPr>
          <p:spPr>
            <a:xfrm>
              <a:off x="2809494" y="5002529"/>
              <a:ext cx="1089660" cy="684530"/>
            </a:xfrm>
            <a:custGeom>
              <a:avLst/>
              <a:gdLst/>
              <a:ahLst/>
              <a:cxnLst/>
              <a:rect l="l" t="t" r="r" b="b"/>
              <a:pathLst>
                <a:path w="1089660" h="684529">
                  <a:moveTo>
                    <a:pt x="544068" y="333756"/>
                  </a:moveTo>
                  <a:lnTo>
                    <a:pt x="1089659" y="684276"/>
                  </a:lnTo>
                </a:path>
                <a:path w="1089660" h="684529">
                  <a:moveTo>
                    <a:pt x="544068" y="3337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5710" y="4534661"/>
              <a:ext cx="1229995" cy="619125"/>
            </a:xfrm>
            <a:custGeom>
              <a:avLst/>
              <a:gdLst/>
              <a:ahLst/>
              <a:cxnLst/>
              <a:rect l="l" t="t" r="r" b="b"/>
              <a:pathLst>
                <a:path w="1229995" h="619125">
                  <a:moveTo>
                    <a:pt x="614934" y="0"/>
                  </a:moveTo>
                  <a:lnTo>
                    <a:pt x="552063" y="1597"/>
                  </a:lnTo>
                  <a:lnTo>
                    <a:pt x="491009" y="6287"/>
                  </a:lnTo>
                  <a:lnTo>
                    <a:pt x="432079" y="13912"/>
                  </a:lnTo>
                  <a:lnTo>
                    <a:pt x="375582" y="24318"/>
                  </a:lnTo>
                  <a:lnTo>
                    <a:pt x="321829" y="37348"/>
                  </a:lnTo>
                  <a:lnTo>
                    <a:pt x="271127" y="52848"/>
                  </a:lnTo>
                  <a:lnTo>
                    <a:pt x="223787" y="70660"/>
                  </a:lnTo>
                  <a:lnTo>
                    <a:pt x="180117" y="90630"/>
                  </a:lnTo>
                  <a:lnTo>
                    <a:pt x="140427" y="112601"/>
                  </a:lnTo>
                  <a:lnTo>
                    <a:pt x="105026" y="136419"/>
                  </a:lnTo>
                  <a:lnTo>
                    <a:pt x="74223" y="161927"/>
                  </a:lnTo>
                  <a:lnTo>
                    <a:pt x="27647" y="217391"/>
                  </a:lnTo>
                  <a:lnTo>
                    <a:pt x="3175" y="277748"/>
                  </a:lnTo>
                  <a:lnTo>
                    <a:pt x="0" y="309371"/>
                  </a:lnTo>
                  <a:lnTo>
                    <a:pt x="3175" y="340995"/>
                  </a:lnTo>
                  <a:lnTo>
                    <a:pt x="27647" y="401352"/>
                  </a:lnTo>
                  <a:lnTo>
                    <a:pt x="74223" y="456816"/>
                  </a:lnTo>
                  <a:lnTo>
                    <a:pt x="105026" y="482324"/>
                  </a:lnTo>
                  <a:lnTo>
                    <a:pt x="140427" y="506142"/>
                  </a:lnTo>
                  <a:lnTo>
                    <a:pt x="180117" y="528113"/>
                  </a:lnTo>
                  <a:lnTo>
                    <a:pt x="223787" y="548083"/>
                  </a:lnTo>
                  <a:lnTo>
                    <a:pt x="271127" y="565895"/>
                  </a:lnTo>
                  <a:lnTo>
                    <a:pt x="321829" y="581395"/>
                  </a:lnTo>
                  <a:lnTo>
                    <a:pt x="375582" y="594425"/>
                  </a:lnTo>
                  <a:lnTo>
                    <a:pt x="432079" y="604831"/>
                  </a:lnTo>
                  <a:lnTo>
                    <a:pt x="491009" y="612456"/>
                  </a:lnTo>
                  <a:lnTo>
                    <a:pt x="552063" y="617146"/>
                  </a:lnTo>
                  <a:lnTo>
                    <a:pt x="614934" y="618744"/>
                  </a:lnTo>
                  <a:lnTo>
                    <a:pt x="677804" y="617146"/>
                  </a:lnTo>
                  <a:lnTo>
                    <a:pt x="738858" y="612456"/>
                  </a:lnTo>
                  <a:lnTo>
                    <a:pt x="797788" y="604831"/>
                  </a:lnTo>
                  <a:lnTo>
                    <a:pt x="854285" y="594425"/>
                  </a:lnTo>
                  <a:lnTo>
                    <a:pt x="908038" y="581395"/>
                  </a:lnTo>
                  <a:lnTo>
                    <a:pt x="958740" y="565895"/>
                  </a:lnTo>
                  <a:lnTo>
                    <a:pt x="1006080" y="548083"/>
                  </a:lnTo>
                  <a:lnTo>
                    <a:pt x="1049750" y="528113"/>
                  </a:lnTo>
                  <a:lnTo>
                    <a:pt x="1089440" y="506142"/>
                  </a:lnTo>
                  <a:lnTo>
                    <a:pt x="1124841" y="482324"/>
                  </a:lnTo>
                  <a:lnTo>
                    <a:pt x="1155644" y="456816"/>
                  </a:lnTo>
                  <a:lnTo>
                    <a:pt x="1202220" y="401352"/>
                  </a:lnTo>
                  <a:lnTo>
                    <a:pt x="1226692" y="340995"/>
                  </a:lnTo>
                  <a:lnTo>
                    <a:pt x="1229867" y="309371"/>
                  </a:lnTo>
                  <a:lnTo>
                    <a:pt x="1226692" y="277748"/>
                  </a:lnTo>
                  <a:lnTo>
                    <a:pt x="1202220" y="217391"/>
                  </a:lnTo>
                  <a:lnTo>
                    <a:pt x="1155644" y="161927"/>
                  </a:lnTo>
                  <a:lnTo>
                    <a:pt x="1124841" y="136419"/>
                  </a:lnTo>
                  <a:lnTo>
                    <a:pt x="1089440" y="112601"/>
                  </a:lnTo>
                  <a:lnTo>
                    <a:pt x="1049750" y="90630"/>
                  </a:lnTo>
                  <a:lnTo>
                    <a:pt x="1006080" y="70660"/>
                  </a:lnTo>
                  <a:lnTo>
                    <a:pt x="958740" y="52848"/>
                  </a:lnTo>
                  <a:lnTo>
                    <a:pt x="908038" y="37348"/>
                  </a:lnTo>
                  <a:lnTo>
                    <a:pt x="854285" y="24318"/>
                  </a:lnTo>
                  <a:lnTo>
                    <a:pt x="797788" y="13912"/>
                  </a:lnTo>
                  <a:lnTo>
                    <a:pt x="738858" y="6287"/>
                  </a:lnTo>
                  <a:lnTo>
                    <a:pt x="677804" y="1597"/>
                  </a:lnTo>
                  <a:lnTo>
                    <a:pt x="61493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5710" y="4534661"/>
              <a:ext cx="1229995" cy="619125"/>
            </a:xfrm>
            <a:custGeom>
              <a:avLst/>
              <a:gdLst/>
              <a:ahLst/>
              <a:cxnLst/>
              <a:rect l="l" t="t" r="r" b="b"/>
              <a:pathLst>
                <a:path w="1229995" h="619125">
                  <a:moveTo>
                    <a:pt x="0" y="309371"/>
                  </a:moveTo>
                  <a:lnTo>
                    <a:pt x="12494" y="247036"/>
                  </a:lnTo>
                  <a:lnTo>
                    <a:pt x="48327" y="188970"/>
                  </a:lnTo>
                  <a:lnTo>
                    <a:pt x="105026" y="136419"/>
                  </a:lnTo>
                  <a:lnTo>
                    <a:pt x="140427" y="112601"/>
                  </a:lnTo>
                  <a:lnTo>
                    <a:pt x="180117" y="90630"/>
                  </a:lnTo>
                  <a:lnTo>
                    <a:pt x="223787" y="70660"/>
                  </a:lnTo>
                  <a:lnTo>
                    <a:pt x="271127" y="52848"/>
                  </a:lnTo>
                  <a:lnTo>
                    <a:pt x="321829" y="37348"/>
                  </a:lnTo>
                  <a:lnTo>
                    <a:pt x="375582" y="24318"/>
                  </a:lnTo>
                  <a:lnTo>
                    <a:pt x="432079" y="13912"/>
                  </a:lnTo>
                  <a:lnTo>
                    <a:pt x="491009" y="6287"/>
                  </a:lnTo>
                  <a:lnTo>
                    <a:pt x="552063" y="1597"/>
                  </a:lnTo>
                  <a:lnTo>
                    <a:pt x="614934" y="0"/>
                  </a:lnTo>
                  <a:lnTo>
                    <a:pt x="677804" y="1597"/>
                  </a:lnTo>
                  <a:lnTo>
                    <a:pt x="738858" y="6287"/>
                  </a:lnTo>
                  <a:lnTo>
                    <a:pt x="797788" y="13912"/>
                  </a:lnTo>
                  <a:lnTo>
                    <a:pt x="854285" y="24318"/>
                  </a:lnTo>
                  <a:lnTo>
                    <a:pt x="908038" y="37348"/>
                  </a:lnTo>
                  <a:lnTo>
                    <a:pt x="958740" y="52848"/>
                  </a:lnTo>
                  <a:lnTo>
                    <a:pt x="1006080" y="70660"/>
                  </a:lnTo>
                  <a:lnTo>
                    <a:pt x="1049750" y="90630"/>
                  </a:lnTo>
                  <a:lnTo>
                    <a:pt x="1089440" y="112601"/>
                  </a:lnTo>
                  <a:lnTo>
                    <a:pt x="1124841" y="136419"/>
                  </a:lnTo>
                  <a:lnTo>
                    <a:pt x="1155644" y="161927"/>
                  </a:lnTo>
                  <a:lnTo>
                    <a:pt x="1202220" y="217391"/>
                  </a:lnTo>
                  <a:lnTo>
                    <a:pt x="1226692" y="277748"/>
                  </a:lnTo>
                  <a:lnTo>
                    <a:pt x="1229867" y="309371"/>
                  </a:lnTo>
                  <a:lnTo>
                    <a:pt x="1226692" y="340995"/>
                  </a:lnTo>
                  <a:lnTo>
                    <a:pt x="1202220" y="401352"/>
                  </a:lnTo>
                  <a:lnTo>
                    <a:pt x="1155644" y="456816"/>
                  </a:lnTo>
                  <a:lnTo>
                    <a:pt x="1124841" y="482324"/>
                  </a:lnTo>
                  <a:lnTo>
                    <a:pt x="1089440" y="506142"/>
                  </a:lnTo>
                  <a:lnTo>
                    <a:pt x="1049750" y="528113"/>
                  </a:lnTo>
                  <a:lnTo>
                    <a:pt x="1006080" y="548083"/>
                  </a:lnTo>
                  <a:lnTo>
                    <a:pt x="958740" y="565895"/>
                  </a:lnTo>
                  <a:lnTo>
                    <a:pt x="908038" y="581395"/>
                  </a:lnTo>
                  <a:lnTo>
                    <a:pt x="854285" y="594425"/>
                  </a:lnTo>
                  <a:lnTo>
                    <a:pt x="797788" y="604831"/>
                  </a:lnTo>
                  <a:lnTo>
                    <a:pt x="738858" y="612456"/>
                  </a:lnTo>
                  <a:lnTo>
                    <a:pt x="677804" y="617146"/>
                  </a:lnTo>
                  <a:lnTo>
                    <a:pt x="614934" y="618744"/>
                  </a:lnTo>
                  <a:lnTo>
                    <a:pt x="552063" y="617146"/>
                  </a:lnTo>
                  <a:lnTo>
                    <a:pt x="491009" y="612456"/>
                  </a:lnTo>
                  <a:lnTo>
                    <a:pt x="432079" y="604831"/>
                  </a:lnTo>
                  <a:lnTo>
                    <a:pt x="375582" y="594425"/>
                  </a:lnTo>
                  <a:lnTo>
                    <a:pt x="321829" y="581395"/>
                  </a:lnTo>
                  <a:lnTo>
                    <a:pt x="271127" y="565895"/>
                  </a:lnTo>
                  <a:lnTo>
                    <a:pt x="223787" y="548083"/>
                  </a:lnTo>
                  <a:lnTo>
                    <a:pt x="180117" y="528113"/>
                  </a:lnTo>
                  <a:lnTo>
                    <a:pt x="140427" y="506142"/>
                  </a:lnTo>
                  <a:lnTo>
                    <a:pt x="105026" y="482324"/>
                  </a:lnTo>
                  <a:lnTo>
                    <a:pt x="74223" y="456816"/>
                  </a:lnTo>
                  <a:lnTo>
                    <a:pt x="27647" y="401352"/>
                  </a:lnTo>
                  <a:lnTo>
                    <a:pt x="3175" y="340995"/>
                  </a:lnTo>
                  <a:lnTo>
                    <a:pt x="0" y="309371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71925" y="5303901"/>
            <a:ext cx="894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Depositar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08541" y="3213925"/>
            <a:ext cx="4327525" cy="2473960"/>
            <a:chOff x="2808541" y="3213925"/>
            <a:chExt cx="4327525" cy="2473960"/>
          </a:xfrm>
        </p:grpSpPr>
        <p:sp>
          <p:nvSpPr>
            <p:cNvPr id="17" name="object 17"/>
            <p:cNvSpPr/>
            <p:nvPr/>
          </p:nvSpPr>
          <p:spPr>
            <a:xfrm>
              <a:off x="2809494" y="4434077"/>
              <a:ext cx="4325620" cy="1252855"/>
            </a:xfrm>
            <a:custGeom>
              <a:avLst/>
              <a:gdLst/>
              <a:ahLst/>
              <a:cxnLst/>
              <a:rect l="l" t="t" r="r" b="b"/>
              <a:pathLst>
                <a:path w="4325620" h="1252854">
                  <a:moveTo>
                    <a:pt x="473964" y="368808"/>
                  </a:moveTo>
                  <a:lnTo>
                    <a:pt x="949452" y="370332"/>
                  </a:lnTo>
                </a:path>
                <a:path w="4325620" h="1252854">
                  <a:moveTo>
                    <a:pt x="473964" y="368808"/>
                  </a:moveTo>
                  <a:lnTo>
                    <a:pt x="0" y="370332"/>
                  </a:lnTo>
                </a:path>
                <a:path w="4325620" h="1252854">
                  <a:moveTo>
                    <a:pt x="2918460" y="902208"/>
                  </a:moveTo>
                  <a:lnTo>
                    <a:pt x="2179320" y="1252728"/>
                  </a:lnTo>
                </a:path>
                <a:path w="4325620" h="1252854">
                  <a:moveTo>
                    <a:pt x="3851148" y="150114"/>
                  </a:moveTo>
                  <a:lnTo>
                    <a:pt x="3859188" y="102656"/>
                  </a:lnTo>
                  <a:lnTo>
                    <a:pt x="3881579" y="61447"/>
                  </a:lnTo>
                  <a:lnTo>
                    <a:pt x="3915722" y="28956"/>
                  </a:lnTo>
                  <a:lnTo>
                    <a:pt x="3959022" y="7650"/>
                  </a:lnTo>
                  <a:lnTo>
                    <a:pt x="4008881" y="0"/>
                  </a:lnTo>
                  <a:lnTo>
                    <a:pt x="4058741" y="7650"/>
                  </a:lnTo>
                  <a:lnTo>
                    <a:pt x="4102041" y="28956"/>
                  </a:lnTo>
                  <a:lnTo>
                    <a:pt x="4136184" y="61447"/>
                  </a:lnTo>
                  <a:lnTo>
                    <a:pt x="4158575" y="102656"/>
                  </a:lnTo>
                  <a:lnTo>
                    <a:pt x="4166615" y="150114"/>
                  </a:lnTo>
                  <a:lnTo>
                    <a:pt x="4158575" y="197571"/>
                  </a:lnTo>
                  <a:lnTo>
                    <a:pt x="4136184" y="238780"/>
                  </a:lnTo>
                  <a:lnTo>
                    <a:pt x="4102041" y="271272"/>
                  </a:lnTo>
                  <a:lnTo>
                    <a:pt x="4058741" y="292577"/>
                  </a:lnTo>
                  <a:lnTo>
                    <a:pt x="4008881" y="300228"/>
                  </a:lnTo>
                  <a:lnTo>
                    <a:pt x="3959022" y="292577"/>
                  </a:lnTo>
                  <a:lnTo>
                    <a:pt x="3915722" y="271272"/>
                  </a:lnTo>
                  <a:lnTo>
                    <a:pt x="3881579" y="238780"/>
                  </a:lnTo>
                  <a:lnTo>
                    <a:pt x="3859188" y="197571"/>
                  </a:lnTo>
                  <a:lnTo>
                    <a:pt x="3851148" y="150114"/>
                  </a:lnTo>
                  <a:close/>
                </a:path>
                <a:path w="4325620" h="1252854">
                  <a:moveTo>
                    <a:pt x="3989831" y="284988"/>
                  </a:moveTo>
                  <a:lnTo>
                    <a:pt x="3992879" y="534924"/>
                  </a:lnTo>
                </a:path>
                <a:path w="4325620" h="1252854">
                  <a:moveTo>
                    <a:pt x="3761231" y="352044"/>
                  </a:moveTo>
                  <a:lnTo>
                    <a:pt x="4236720" y="353568"/>
                  </a:lnTo>
                </a:path>
                <a:path w="4325620" h="1252854">
                  <a:moveTo>
                    <a:pt x="3674364" y="835152"/>
                  </a:moveTo>
                  <a:lnTo>
                    <a:pt x="3990975" y="534924"/>
                  </a:lnTo>
                  <a:lnTo>
                    <a:pt x="4325111" y="835152"/>
                  </a:lnTo>
                </a:path>
                <a:path w="4325620" h="1252854">
                  <a:moveTo>
                    <a:pt x="2918460" y="902208"/>
                  </a:moveTo>
                  <a:lnTo>
                    <a:pt x="3657600" y="568452"/>
                  </a:lnTo>
                </a:path>
                <a:path w="4325620" h="1252854">
                  <a:moveTo>
                    <a:pt x="2918460" y="384048"/>
                  </a:moveTo>
                  <a:lnTo>
                    <a:pt x="2179320" y="387096"/>
                  </a:lnTo>
                </a:path>
                <a:path w="4325620" h="1252854">
                  <a:moveTo>
                    <a:pt x="2918460" y="384048"/>
                  </a:moveTo>
                  <a:lnTo>
                    <a:pt x="3657600" y="402336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5710" y="3214878"/>
              <a:ext cx="1229995" cy="619125"/>
            </a:xfrm>
            <a:custGeom>
              <a:avLst/>
              <a:gdLst/>
              <a:ahLst/>
              <a:cxnLst/>
              <a:rect l="l" t="t" r="r" b="b"/>
              <a:pathLst>
                <a:path w="1229995" h="619125">
                  <a:moveTo>
                    <a:pt x="614934" y="0"/>
                  </a:moveTo>
                  <a:lnTo>
                    <a:pt x="552063" y="1597"/>
                  </a:lnTo>
                  <a:lnTo>
                    <a:pt x="491009" y="6287"/>
                  </a:lnTo>
                  <a:lnTo>
                    <a:pt x="432079" y="13912"/>
                  </a:lnTo>
                  <a:lnTo>
                    <a:pt x="375582" y="24318"/>
                  </a:lnTo>
                  <a:lnTo>
                    <a:pt x="321829" y="37348"/>
                  </a:lnTo>
                  <a:lnTo>
                    <a:pt x="271127" y="52848"/>
                  </a:lnTo>
                  <a:lnTo>
                    <a:pt x="223787" y="70660"/>
                  </a:lnTo>
                  <a:lnTo>
                    <a:pt x="180117" y="90630"/>
                  </a:lnTo>
                  <a:lnTo>
                    <a:pt x="140427" y="112601"/>
                  </a:lnTo>
                  <a:lnTo>
                    <a:pt x="105026" y="136419"/>
                  </a:lnTo>
                  <a:lnTo>
                    <a:pt x="74223" y="161927"/>
                  </a:lnTo>
                  <a:lnTo>
                    <a:pt x="27647" y="217391"/>
                  </a:lnTo>
                  <a:lnTo>
                    <a:pt x="3175" y="277748"/>
                  </a:lnTo>
                  <a:lnTo>
                    <a:pt x="0" y="309372"/>
                  </a:lnTo>
                  <a:lnTo>
                    <a:pt x="3175" y="340995"/>
                  </a:lnTo>
                  <a:lnTo>
                    <a:pt x="27647" y="401352"/>
                  </a:lnTo>
                  <a:lnTo>
                    <a:pt x="74223" y="456816"/>
                  </a:lnTo>
                  <a:lnTo>
                    <a:pt x="105026" y="482324"/>
                  </a:lnTo>
                  <a:lnTo>
                    <a:pt x="140427" y="506142"/>
                  </a:lnTo>
                  <a:lnTo>
                    <a:pt x="180117" y="528113"/>
                  </a:lnTo>
                  <a:lnTo>
                    <a:pt x="223787" y="548083"/>
                  </a:lnTo>
                  <a:lnTo>
                    <a:pt x="271127" y="565895"/>
                  </a:lnTo>
                  <a:lnTo>
                    <a:pt x="321829" y="581395"/>
                  </a:lnTo>
                  <a:lnTo>
                    <a:pt x="375582" y="594425"/>
                  </a:lnTo>
                  <a:lnTo>
                    <a:pt x="432079" y="604831"/>
                  </a:lnTo>
                  <a:lnTo>
                    <a:pt x="491009" y="612456"/>
                  </a:lnTo>
                  <a:lnTo>
                    <a:pt x="552063" y="617146"/>
                  </a:lnTo>
                  <a:lnTo>
                    <a:pt x="614934" y="618744"/>
                  </a:lnTo>
                  <a:lnTo>
                    <a:pt x="677804" y="617146"/>
                  </a:lnTo>
                  <a:lnTo>
                    <a:pt x="738858" y="612456"/>
                  </a:lnTo>
                  <a:lnTo>
                    <a:pt x="797788" y="604831"/>
                  </a:lnTo>
                  <a:lnTo>
                    <a:pt x="854285" y="594425"/>
                  </a:lnTo>
                  <a:lnTo>
                    <a:pt x="908038" y="581395"/>
                  </a:lnTo>
                  <a:lnTo>
                    <a:pt x="958740" y="565895"/>
                  </a:lnTo>
                  <a:lnTo>
                    <a:pt x="1006080" y="548083"/>
                  </a:lnTo>
                  <a:lnTo>
                    <a:pt x="1049750" y="528113"/>
                  </a:lnTo>
                  <a:lnTo>
                    <a:pt x="1089440" y="506142"/>
                  </a:lnTo>
                  <a:lnTo>
                    <a:pt x="1124841" y="482324"/>
                  </a:lnTo>
                  <a:lnTo>
                    <a:pt x="1155644" y="456816"/>
                  </a:lnTo>
                  <a:lnTo>
                    <a:pt x="1202220" y="401352"/>
                  </a:lnTo>
                  <a:lnTo>
                    <a:pt x="1226692" y="340995"/>
                  </a:lnTo>
                  <a:lnTo>
                    <a:pt x="1229867" y="309372"/>
                  </a:lnTo>
                  <a:lnTo>
                    <a:pt x="1226692" y="277748"/>
                  </a:lnTo>
                  <a:lnTo>
                    <a:pt x="1202220" y="217391"/>
                  </a:lnTo>
                  <a:lnTo>
                    <a:pt x="1155644" y="161927"/>
                  </a:lnTo>
                  <a:lnTo>
                    <a:pt x="1124841" y="136419"/>
                  </a:lnTo>
                  <a:lnTo>
                    <a:pt x="1089440" y="112601"/>
                  </a:lnTo>
                  <a:lnTo>
                    <a:pt x="1049750" y="90630"/>
                  </a:lnTo>
                  <a:lnTo>
                    <a:pt x="1006080" y="70660"/>
                  </a:lnTo>
                  <a:lnTo>
                    <a:pt x="958740" y="52848"/>
                  </a:lnTo>
                  <a:lnTo>
                    <a:pt x="908038" y="37348"/>
                  </a:lnTo>
                  <a:lnTo>
                    <a:pt x="854285" y="24318"/>
                  </a:lnTo>
                  <a:lnTo>
                    <a:pt x="797788" y="13912"/>
                  </a:lnTo>
                  <a:lnTo>
                    <a:pt x="738858" y="6287"/>
                  </a:lnTo>
                  <a:lnTo>
                    <a:pt x="677804" y="1597"/>
                  </a:lnTo>
                  <a:lnTo>
                    <a:pt x="61493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5710" y="3214878"/>
              <a:ext cx="1229995" cy="619125"/>
            </a:xfrm>
            <a:custGeom>
              <a:avLst/>
              <a:gdLst/>
              <a:ahLst/>
              <a:cxnLst/>
              <a:rect l="l" t="t" r="r" b="b"/>
              <a:pathLst>
                <a:path w="1229995" h="619125">
                  <a:moveTo>
                    <a:pt x="0" y="309372"/>
                  </a:moveTo>
                  <a:lnTo>
                    <a:pt x="12494" y="247036"/>
                  </a:lnTo>
                  <a:lnTo>
                    <a:pt x="48327" y="188970"/>
                  </a:lnTo>
                  <a:lnTo>
                    <a:pt x="105026" y="136419"/>
                  </a:lnTo>
                  <a:lnTo>
                    <a:pt x="140427" y="112601"/>
                  </a:lnTo>
                  <a:lnTo>
                    <a:pt x="180117" y="90630"/>
                  </a:lnTo>
                  <a:lnTo>
                    <a:pt x="223787" y="70660"/>
                  </a:lnTo>
                  <a:lnTo>
                    <a:pt x="271127" y="52848"/>
                  </a:lnTo>
                  <a:lnTo>
                    <a:pt x="321829" y="37348"/>
                  </a:lnTo>
                  <a:lnTo>
                    <a:pt x="375582" y="24318"/>
                  </a:lnTo>
                  <a:lnTo>
                    <a:pt x="432079" y="13912"/>
                  </a:lnTo>
                  <a:lnTo>
                    <a:pt x="491009" y="6287"/>
                  </a:lnTo>
                  <a:lnTo>
                    <a:pt x="552063" y="1597"/>
                  </a:lnTo>
                  <a:lnTo>
                    <a:pt x="614934" y="0"/>
                  </a:lnTo>
                  <a:lnTo>
                    <a:pt x="677804" y="1597"/>
                  </a:lnTo>
                  <a:lnTo>
                    <a:pt x="738858" y="6287"/>
                  </a:lnTo>
                  <a:lnTo>
                    <a:pt x="797788" y="13912"/>
                  </a:lnTo>
                  <a:lnTo>
                    <a:pt x="854285" y="24318"/>
                  </a:lnTo>
                  <a:lnTo>
                    <a:pt x="908038" y="37348"/>
                  </a:lnTo>
                  <a:lnTo>
                    <a:pt x="958740" y="52848"/>
                  </a:lnTo>
                  <a:lnTo>
                    <a:pt x="1006080" y="70660"/>
                  </a:lnTo>
                  <a:lnTo>
                    <a:pt x="1049750" y="90630"/>
                  </a:lnTo>
                  <a:lnTo>
                    <a:pt x="1089440" y="112601"/>
                  </a:lnTo>
                  <a:lnTo>
                    <a:pt x="1124841" y="136419"/>
                  </a:lnTo>
                  <a:lnTo>
                    <a:pt x="1155644" y="161927"/>
                  </a:lnTo>
                  <a:lnTo>
                    <a:pt x="1202220" y="217391"/>
                  </a:lnTo>
                  <a:lnTo>
                    <a:pt x="1226692" y="277748"/>
                  </a:lnTo>
                  <a:lnTo>
                    <a:pt x="1229867" y="309372"/>
                  </a:lnTo>
                  <a:lnTo>
                    <a:pt x="1226692" y="340995"/>
                  </a:lnTo>
                  <a:lnTo>
                    <a:pt x="1202220" y="401352"/>
                  </a:lnTo>
                  <a:lnTo>
                    <a:pt x="1155644" y="456816"/>
                  </a:lnTo>
                  <a:lnTo>
                    <a:pt x="1124841" y="482324"/>
                  </a:lnTo>
                  <a:lnTo>
                    <a:pt x="1089440" y="506142"/>
                  </a:lnTo>
                  <a:lnTo>
                    <a:pt x="1049750" y="528113"/>
                  </a:lnTo>
                  <a:lnTo>
                    <a:pt x="1006080" y="548083"/>
                  </a:lnTo>
                  <a:lnTo>
                    <a:pt x="958740" y="565895"/>
                  </a:lnTo>
                  <a:lnTo>
                    <a:pt x="908038" y="581395"/>
                  </a:lnTo>
                  <a:lnTo>
                    <a:pt x="854285" y="594425"/>
                  </a:lnTo>
                  <a:lnTo>
                    <a:pt x="797788" y="604831"/>
                  </a:lnTo>
                  <a:lnTo>
                    <a:pt x="738858" y="612456"/>
                  </a:lnTo>
                  <a:lnTo>
                    <a:pt x="677804" y="617146"/>
                  </a:lnTo>
                  <a:lnTo>
                    <a:pt x="614934" y="618744"/>
                  </a:lnTo>
                  <a:lnTo>
                    <a:pt x="552063" y="617146"/>
                  </a:lnTo>
                  <a:lnTo>
                    <a:pt x="491009" y="612456"/>
                  </a:lnTo>
                  <a:lnTo>
                    <a:pt x="432079" y="604831"/>
                  </a:lnTo>
                  <a:lnTo>
                    <a:pt x="375582" y="594425"/>
                  </a:lnTo>
                  <a:lnTo>
                    <a:pt x="321829" y="581395"/>
                  </a:lnTo>
                  <a:lnTo>
                    <a:pt x="271127" y="565895"/>
                  </a:lnTo>
                  <a:lnTo>
                    <a:pt x="223787" y="548083"/>
                  </a:lnTo>
                  <a:lnTo>
                    <a:pt x="180117" y="528113"/>
                  </a:lnTo>
                  <a:lnTo>
                    <a:pt x="140427" y="506142"/>
                  </a:lnTo>
                  <a:lnTo>
                    <a:pt x="105026" y="482324"/>
                  </a:lnTo>
                  <a:lnTo>
                    <a:pt x="74223" y="456816"/>
                  </a:lnTo>
                  <a:lnTo>
                    <a:pt x="27647" y="401352"/>
                  </a:lnTo>
                  <a:lnTo>
                    <a:pt x="3175" y="340995"/>
                  </a:lnTo>
                  <a:lnTo>
                    <a:pt x="0" y="309372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61126" y="5437123"/>
            <a:ext cx="1784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Servicio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Cajeros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9084" y="3982592"/>
            <a:ext cx="634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Retirar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08604" y="3063239"/>
            <a:ext cx="3659504" cy="3685540"/>
            <a:chOff x="2808604" y="3063239"/>
            <a:chExt cx="3659504" cy="3685540"/>
          </a:xfrm>
        </p:grpSpPr>
        <p:sp>
          <p:nvSpPr>
            <p:cNvPr id="23" name="object 23"/>
            <p:cNvSpPr/>
            <p:nvPr/>
          </p:nvSpPr>
          <p:spPr>
            <a:xfrm>
              <a:off x="2809493" y="3816857"/>
              <a:ext cx="3657600" cy="835660"/>
            </a:xfrm>
            <a:custGeom>
              <a:avLst/>
              <a:gdLst/>
              <a:ahLst/>
              <a:cxnLst/>
              <a:rect l="l" t="t" r="r" b="b"/>
              <a:pathLst>
                <a:path w="3657600" h="835660">
                  <a:moveTo>
                    <a:pt x="544068" y="384048"/>
                  </a:moveTo>
                  <a:lnTo>
                    <a:pt x="1089659" y="0"/>
                  </a:lnTo>
                </a:path>
                <a:path w="3657600" h="835660">
                  <a:moveTo>
                    <a:pt x="544068" y="384048"/>
                  </a:moveTo>
                  <a:lnTo>
                    <a:pt x="0" y="751332"/>
                  </a:lnTo>
                </a:path>
                <a:path w="3657600" h="835660">
                  <a:moveTo>
                    <a:pt x="2881884" y="417576"/>
                  </a:moveTo>
                  <a:lnTo>
                    <a:pt x="2127504" y="0"/>
                  </a:lnTo>
                </a:path>
                <a:path w="3657600" h="835660">
                  <a:moveTo>
                    <a:pt x="2881884" y="417576"/>
                  </a:moveTo>
                  <a:lnTo>
                    <a:pt x="3657600" y="835152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86099" y="3069335"/>
              <a:ext cx="2638425" cy="3672840"/>
            </a:xfrm>
            <a:custGeom>
              <a:avLst/>
              <a:gdLst/>
              <a:ahLst/>
              <a:cxnLst/>
              <a:rect l="l" t="t" r="r" b="b"/>
              <a:pathLst>
                <a:path w="2638425" h="3672840">
                  <a:moveTo>
                    <a:pt x="0" y="3672840"/>
                  </a:moveTo>
                  <a:lnTo>
                    <a:pt x="2638044" y="3672840"/>
                  </a:lnTo>
                  <a:lnTo>
                    <a:pt x="2638044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73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16737"/>
            <a:ext cx="8038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Construcción</a:t>
            </a:r>
            <a:r>
              <a:rPr sz="4000" spc="10" dirty="0"/>
              <a:t> </a:t>
            </a:r>
            <a:r>
              <a:rPr sz="4000" spc="-5" dirty="0"/>
              <a:t>del</a:t>
            </a:r>
            <a:r>
              <a:rPr sz="4000" spc="-20" dirty="0"/>
              <a:t> </a:t>
            </a:r>
            <a:r>
              <a:rPr sz="4000" spc="-5" dirty="0"/>
              <a:t>Modelo</a:t>
            </a:r>
            <a:r>
              <a:rPr sz="4000" spc="10" dirty="0"/>
              <a:t> </a:t>
            </a:r>
            <a:r>
              <a:rPr sz="4000" spc="-5" dirty="0"/>
              <a:t>- Pasos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83540" y="1323440"/>
            <a:ext cx="7936865" cy="45999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Definir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frontera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Identificar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Actores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cada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Actor,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identificar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qué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cosas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quiere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hacer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cada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determinar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darle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nombre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Dado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caso </a:t>
            </a:r>
            <a:r>
              <a:rPr sz="2400" spc="-5" dirty="0">
                <a:latin typeface="Arial MT"/>
                <a:cs typeface="Arial MT"/>
              </a:rPr>
              <a:t>de uso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Identificar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participan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otros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actores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Describirlo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brevemente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narrativa,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centrándose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flujo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principal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(distintas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variantes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presentación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 contenido)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vez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definido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conjunto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casos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dirty="0">
                <a:latin typeface="Arial MT"/>
                <a:cs typeface="Arial MT"/>
              </a:rPr>
              <a:t> relevante: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Refinarlos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incluyendo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condiciones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especiales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Identificar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comunes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 </a:t>
            </a:r>
            <a:r>
              <a:rPr sz="2000" spc="-5" dirty="0">
                <a:latin typeface="Arial MT"/>
                <a:cs typeface="Arial MT"/>
              </a:rPr>
              <a:t>particulares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(“incluye”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Arial MT"/>
                <a:cs typeface="Arial MT"/>
              </a:rPr>
              <a:t>“extiende”),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generalización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74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8044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Relaciones</a:t>
            </a:r>
            <a:r>
              <a:rPr sz="4400" spc="-15" dirty="0"/>
              <a:t> </a:t>
            </a:r>
            <a:r>
              <a:rPr sz="4400" dirty="0"/>
              <a:t>entre</a:t>
            </a:r>
            <a:r>
              <a:rPr sz="4400" spc="-10" dirty="0"/>
              <a:t> </a:t>
            </a:r>
            <a:r>
              <a:rPr sz="4400" dirty="0"/>
              <a:t>CU</a:t>
            </a:r>
            <a:r>
              <a:rPr sz="4400" spc="-20" dirty="0"/>
              <a:t> </a:t>
            </a:r>
            <a:r>
              <a:rPr sz="4400" dirty="0"/>
              <a:t>–</a:t>
            </a:r>
            <a:r>
              <a:rPr sz="4400" spc="-10" dirty="0"/>
              <a:t> </a:t>
            </a:r>
            <a:r>
              <a:rPr sz="4400" dirty="0"/>
              <a:t>Include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83540" y="1336205"/>
            <a:ext cx="8005445" cy="27095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Escenarios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comunes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más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caso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El </a:t>
            </a:r>
            <a:r>
              <a:rPr sz="2000" spc="5" dirty="0">
                <a:latin typeface="Arial MT"/>
                <a:cs typeface="Arial MT"/>
              </a:rPr>
              <a:t>caso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uso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incluído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caso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uso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Cuando una instancia del caso de </a:t>
            </a:r>
            <a:r>
              <a:rPr sz="2000" spc="5" dirty="0">
                <a:latin typeface="Arial MT"/>
                <a:cs typeface="Arial MT"/>
              </a:rPr>
              <a:t>uso </a:t>
            </a:r>
            <a:r>
              <a:rPr sz="2000" dirty="0">
                <a:latin typeface="Arial MT"/>
                <a:cs typeface="Arial MT"/>
              </a:rPr>
              <a:t>«llega al lugar» donde el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comportamiento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otro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uso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incluido,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ejecuta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todo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comportamiento descrito por el </a:t>
            </a:r>
            <a:r>
              <a:rPr sz="2000" spc="5" dirty="0">
                <a:latin typeface="Arial MT"/>
                <a:cs typeface="Arial MT"/>
              </a:rPr>
              <a:t>caso </a:t>
            </a:r>
            <a:r>
              <a:rPr sz="2000" dirty="0">
                <a:latin typeface="Arial MT"/>
                <a:cs typeface="Arial MT"/>
              </a:rPr>
              <a:t>de uso incluído y luego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continúa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acuerdo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su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uso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original.</a:t>
            </a:r>
            <a:endParaRPr sz="2000">
              <a:latin typeface="Arial MT"/>
              <a:cs typeface="Arial MT"/>
            </a:endParaRPr>
          </a:p>
          <a:p>
            <a:pPr marL="355600" marR="348615" indent="-342900">
              <a:lnSpc>
                <a:spcPct val="100000"/>
              </a:lnSpc>
              <a:spcBef>
                <a:spcPts val="484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5" dirty="0">
                <a:latin typeface="Arial MT"/>
                <a:cs typeface="Arial MT"/>
              </a:rPr>
              <a:t> caso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uso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incluido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comportamiento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encapsulado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puede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reusado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casos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079824"/>
            <a:ext cx="28035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caso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cajero: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21645" y="4167949"/>
            <a:ext cx="1091565" cy="504825"/>
            <a:chOff x="4021645" y="4167949"/>
            <a:chExt cx="1091565" cy="504825"/>
          </a:xfrm>
        </p:grpSpPr>
        <p:sp>
          <p:nvSpPr>
            <p:cNvPr id="7" name="object 7"/>
            <p:cNvSpPr/>
            <p:nvPr/>
          </p:nvSpPr>
          <p:spPr>
            <a:xfrm>
              <a:off x="4022598" y="4168901"/>
              <a:ext cx="1089660" cy="502920"/>
            </a:xfrm>
            <a:custGeom>
              <a:avLst/>
              <a:gdLst/>
              <a:ahLst/>
              <a:cxnLst/>
              <a:rect l="l" t="t" r="r" b="b"/>
              <a:pathLst>
                <a:path w="1089660" h="502920">
                  <a:moveTo>
                    <a:pt x="544829" y="0"/>
                  </a:moveTo>
                  <a:lnTo>
                    <a:pt x="481298" y="1690"/>
                  </a:lnTo>
                  <a:lnTo>
                    <a:pt x="419917" y="6638"/>
                  </a:lnTo>
                  <a:lnTo>
                    <a:pt x="361096" y="14653"/>
                  </a:lnTo>
                  <a:lnTo>
                    <a:pt x="305244" y="25548"/>
                  </a:lnTo>
                  <a:lnTo>
                    <a:pt x="252770" y="39134"/>
                  </a:lnTo>
                  <a:lnTo>
                    <a:pt x="204082" y="55223"/>
                  </a:lnTo>
                  <a:lnTo>
                    <a:pt x="159591" y="73628"/>
                  </a:lnTo>
                  <a:lnTo>
                    <a:pt x="119705" y="94159"/>
                  </a:lnTo>
                  <a:lnTo>
                    <a:pt x="84832" y="116628"/>
                  </a:lnTo>
                  <a:lnTo>
                    <a:pt x="55383" y="140847"/>
                  </a:lnTo>
                  <a:lnTo>
                    <a:pt x="14391" y="193783"/>
                  </a:lnTo>
                  <a:lnTo>
                    <a:pt x="0" y="251460"/>
                  </a:lnTo>
                  <a:lnTo>
                    <a:pt x="3666" y="280796"/>
                  </a:lnTo>
                  <a:lnTo>
                    <a:pt x="31766" y="336291"/>
                  </a:lnTo>
                  <a:lnTo>
                    <a:pt x="84832" y="386291"/>
                  </a:lnTo>
                  <a:lnTo>
                    <a:pt x="119705" y="408760"/>
                  </a:lnTo>
                  <a:lnTo>
                    <a:pt x="159591" y="429291"/>
                  </a:lnTo>
                  <a:lnTo>
                    <a:pt x="204082" y="447696"/>
                  </a:lnTo>
                  <a:lnTo>
                    <a:pt x="252770" y="463785"/>
                  </a:lnTo>
                  <a:lnTo>
                    <a:pt x="305244" y="477371"/>
                  </a:lnTo>
                  <a:lnTo>
                    <a:pt x="361096" y="488266"/>
                  </a:lnTo>
                  <a:lnTo>
                    <a:pt x="419917" y="496281"/>
                  </a:lnTo>
                  <a:lnTo>
                    <a:pt x="481298" y="501229"/>
                  </a:lnTo>
                  <a:lnTo>
                    <a:pt x="544829" y="502920"/>
                  </a:lnTo>
                  <a:lnTo>
                    <a:pt x="608361" y="501229"/>
                  </a:lnTo>
                  <a:lnTo>
                    <a:pt x="669742" y="496281"/>
                  </a:lnTo>
                  <a:lnTo>
                    <a:pt x="728563" y="488266"/>
                  </a:lnTo>
                  <a:lnTo>
                    <a:pt x="784415" y="477371"/>
                  </a:lnTo>
                  <a:lnTo>
                    <a:pt x="836889" y="463785"/>
                  </a:lnTo>
                  <a:lnTo>
                    <a:pt x="885577" y="447696"/>
                  </a:lnTo>
                  <a:lnTo>
                    <a:pt x="930068" y="429291"/>
                  </a:lnTo>
                  <a:lnTo>
                    <a:pt x="969954" y="408760"/>
                  </a:lnTo>
                  <a:lnTo>
                    <a:pt x="1004827" y="386291"/>
                  </a:lnTo>
                  <a:lnTo>
                    <a:pt x="1034276" y="362072"/>
                  </a:lnTo>
                  <a:lnTo>
                    <a:pt x="1075268" y="309136"/>
                  </a:lnTo>
                  <a:lnTo>
                    <a:pt x="1089660" y="251460"/>
                  </a:lnTo>
                  <a:lnTo>
                    <a:pt x="1085993" y="222123"/>
                  </a:lnTo>
                  <a:lnTo>
                    <a:pt x="1057893" y="166628"/>
                  </a:lnTo>
                  <a:lnTo>
                    <a:pt x="1004827" y="116628"/>
                  </a:lnTo>
                  <a:lnTo>
                    <a:pt x="969954" y="94159"/>
                  </a:lnTo>
                  <a:lnTo>
                    <a:pt x="930068" y="73628"/>
                  </a:lnTo>
                  <a:lnTo>
                    <a:pt x="885577" y="55223"/>
                  </a:lnTo>
                  <a:lnTo>
                    <a:pt x="836889" y="39134"/>
                  </a:lnTo>
                  <a:lnTo>
                    <a:pt x="784415" y="25548"/>
                  </a:lnTo>
                  <a:lnTo>
                    <a:pt x="728563" y="14653"/>
                  </a:lnTo>
                  <a:lnTo>
                    <a:pt x="669742" y="6638"/>
                  </a:lnTo>
                  <a:lnTo>
                    <a:pt x="608361" y="1690"/>
                  </a:lnTo>
                  <a:lnTo>
                    <a:pt x="54482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2598" y="4168901"/>
              <a:ext cx="1089660" cy="502920"/>
            </a:xfrm>
            <a:custGeom>
              <a:avLst/>
              <a:gdLst/>
              <a:ahLst/>
              <a:cxnLst/>
              <a:rect l="l" t="t" r="r" b="b"/>
              <a:pathLst>
                <a:path w="1089660" h="502920">
                  <a:moveTo>
                    <a:pt x="0" y="251460"/>
                  </a:moveTo>
                  <a:lnTo>
                    <a:pt x="14391" y="193783"/>
                  </a:lnTo>
                  <a:lnTo>
                    <a:pt x="55383" y="140847"/>
                  </a:lnTo>
                  <a:lnTo>
                    <a:pt x="84832" y="116628"/>
                  </a:lnTo>
                  <a:lnTo>
                    <a:pt x="119705" y="94159"/>
                  </a:lnTo>
                  <a:lnTo>
                    <a:pt x="159591" y="73628"/>
                  </a:lnTo>
                  <a:lnTo>
                    <a:pt x="204082" y="55223"/>
                  </a:lnTo>
                  <a:lnTo>
                    <a:pt x="252770" y="39134"/>
                  </a:lnTo>
                  <a:lnTo>
                    <a:pt x="305244" y="25548"/>
                  </a:lnTo>
                  <a:lnTo>
                    <a:pt x="361096" y="14653"/>
                  </a:lnTo>
                  <a:lnTo>
                    <a:pt x="419917" y="6638"/>
                  </a:lnTo>
                  <a:lnTo>
                    <a:pt x="481298" y="1690"/>
                  </a:lnTo>
                  <a:lnTo>
                    <a:pt x="544829" y="0"/>
                  </a:lnTo>
                  <a:lnTo>
                    <a:pt x="608361" y="1690"/>
                  </a:lnTo>
                  <a:lnTo>
                    <a:pt x="669742" y="6638"/>
                  </a:lnTo>
                  <a:lnTo>
                    <a:pt x="728563" y="14653"/>
                  </a:lnTo>
                  <a:lnTo>
                    <a:pt x="784415" y="25548"/>
                  </a:lnTo>
                  <a:lnTo>
                    <a:pt x="836889" y="39134"/>
                  </a:lnTo>
                  <a:lnTo>
                    <a:pt x="885577" y="55223"/>
                  </a:lnTo>
                  <a:lnTo>
                    <a:pt x="930068" y="73628"/>
                  </a:lnTo>
                  <a:lnTo>
                    <a:pt x="969954" y="94159"/>
                  </a:lnTo>
                  <a:lnTo>
                    <a:pt x="1004827" y="116628"/>
                  </a:lnTo>
                  <a:lnTo>
                    <a:pt x="1034276" y="140847"/>
                  </a:lnTo>
                  <a:lnTo>
                    <a:pt x="1075268" y="193783"/>
                  </a:lnTo>
                  <a:lnTo>
                    <a:pt x="1089660" y="251460"/>
                  </a:lnTo>
                  <a:lnTo>
                    <a:pt x="1085993" y="280796"/>
                  </a:lnTo>
                  <a:lnTo>
                    <a:pt x="1057893" y="336291"/>
                  </a:lnTo>
                  <a:lnTo>
                    <a:pt x="1004827" y="386291"/>
                  </a:lnTo>
                  <a:lnTo>
                    <a:pt x="969954" y="408760"/>
                  </a:lnTo>
                  <a:lnTo>
                    <a:pt x="930068" y="429291"/>
                  </a:lnTo>
                  <a:lnTo>
                    <a:pt x="885577" y="447696"/>
                  </a:lnTo>
                  <a:lnTo>
                    <a:pt x="836889" y="463785"/>
                  </a:lnTo>
                  <a:lnTo>
                    <a:pt x="784415" y="477371"/>
                  </a:lnTo>
                  <a:lnTo>
                    <a:pt x="728563" y="488266"/>
                  </a:lnTo>
                  <a:lnTo>
                    <a:pt x="669742" y="496281"/>
                  </a:lnTo>
                  <a:lnTo>
                    <a:pt x="608361" y="501229"/>
                  </a:lnTo>
                  <a:lnTo>
                    <a:pt x="544829" y="502920"/>
                  </a:lnTo>
                  <a:lnTo>
                    <a:pt x="481298" y="501229"/>
                  </a:lnTo>
                  <a:lnTo>
                    <a:pt x="419917" y="496281"/>
                  </a:lnTo>
                  <a:lnTo>
                    <a:pt x="361096" y="488266"/>
                  </a:lnTo>
                  <a:lnTo>
                    <a:pt x="305244" y="477371"/>
                  </a:lnTo>
                  <a:lnTo>
                    <a:pt x="252770" y="463785"/>
                  </a:lnTo>
                  <a:lnTo>
                    <a:pt x="204082" y="447696"/>
                  </a:lnTo>
                  <a:lnTo>
                    <a:pt x="159591" y="429291"/>
                  </a:lnTo>
                  <a:lnTo>
                    <a:pt x="119705" y="408760"/>
                  </a:lnTo>
                  <a:lnTo>
                    <a:pt x="84832" y="386291"/>
                  </a:lnTo>
                  <a:lnTo>
                    <a:pt x="55383" y="362072"/>
                  </a:lnTo>
                  <a:lnTo>
                    <a:pt x="14391" y="309136"/>
                  </a:lnTo>
                  <a:lnTo>
                    <a:pt x="0" y="251460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47921" y="4792472"/>
            <a:ext cx="13011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Identificar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Cliente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2992" y="4968113"/>
            <a:ext cx="1685925" cy="1088390"/>
            <a:chOff x="2102992" y="4968113"/>
            <a:chExt cx="1685925" cy="1088390"/>
          </a:xfrm>
        </p:grpSpPr>
        <p:sp>
          <p:nvSpPr>
            <p:cNvPr id="11" name="object 11"/>
            <p:cNvSpPr/>
            <p:nvPr/>
          </p:nvSpPr>
          <p:spPr>
            <a:xfrm>
              <a:off x="2103881" y="5554218"/>
              <a:ext cx="1092835" cy="501650"/>
            </a:xfrm>
            <a:custGeom>
              <a:avLst/>
              <a:gdLst/>
              <a:ahLst/>
              <a:cxnLst/>
              <a:rect l="l" t="t" r="r" b="b"/>
              <a:pathLst>
                <a:path w="1092835" h="501650">
                  <a:moveTo>
                    <a:pt x="546354" y="0"/>
                  </a:moveTo>
                  <a:lnTo>
                    <a:pt x="482635" y="1686"/>
                  </a:lnTo>
                  <a:lnTo>
                    <a:pt x="421077" y="6621"/>
                  </a:lnTo>
                  <a:lnTo>
                    <a:pt x="362087" y="14615"/>
                  </a:lnTo>
                  <a:lnTo>
                    <a:pt x="306077" y="25481"/>
                  </a:lnTo>
                  <a:lnTo>
                    <a:pt x="253456" y="39030"/>
                  </a:lnTo>
                  <a:lnTo>
                    <a:pt x="204633" y="55075"/>
                  </a:lnTo>
                  <a:lnTo>
                    <a:pt x="160020" y="73428"/>
                  </a:lnTo>
                  <a:lnTo>
                    <a:pt x="120024" y="93899"/>
                  </a:lnTo>
                  <a:lnTo>
                    <a:pt x="85058" y="116302"/>
                  </a:lnTo>
                  <a:lnTo>
                    <a:pt x="55530" y="140447"/>
                  </a:lnTo>
                  <a:lnTo>
                    <a:pt x="14429" y="193215"/>
                  </a:lnTo>
                  <a:lnTo>
                    <a:pt x="0" y="250697"/>
                  </a:lnTo>
                  <a:lnTo>
                    <a:pt x="3675" y="279934"/>
                  </a:lnTo>
                  <a:lnTo>
                    <a:pt x="31850" y="335247"/>
                  </a:lnTo>
                  <a:lnTo>
                    <a:pt x="85058" y="385093"/>
                  </a:lnTo>
                  <a:lnTo>
                    <a:pt x="120024" y="407496"/>
                  </a:lnTo>
                  <a:lnTo>
                    <a:pt x="160019" y="427967"/>
                  </a:lnTo>
                  <a:lnTo>
                    <a:pt x="204633" y="446320"/>
                  </a:lnTo>
                  <a:lnTo>
                    <a:pt x="253456" y="462365"/>
                  </a:lnTo>
                  <a:lnTo>
                    <a:pt x="306077" y="475914"/>
                  </a:lnTo>
                  <a:lnTo>
                    <a:pt x="362087" y="486780"/>
                  </a:lnTo>
                  <a:lnTo>
                    <a:pt x="421077" y="494774"/>
                  </a:lnTo>
                  <a:lnTo>
                    <a:pt x="482635" y="499709"/>
                  </a:lnTo>
                  <a:lnTo>
                    <a:pt x="546354" y="501395"/>
                  </a:lnTo>
                  <a:lnTo>
                    <a:pt x="610072" y="499709"/>
                  </a:lnTo>
                  <a:lnTo>
                    <a:pt x="671630" y="494774"/>
                  </a:lnTo>
                  <a:lnTo>
                    <a:pt x="730620" y="486780"/>
                  </a:lnTo>
                  <a:lnTo>
                    <a:pt x="786630" y="475914"/>
                  </a:lnTo>
                  <a:lnTo>
                    <a:pt x="839251" y="462365"/>
                  </a:lnTo>
                  <a:lnTo>
                    <a:pt x="888074" y="446320"/>
                  </a:lnTo>
                  <a:lnTo>
                    <a:pt x="932687" y="427967"/>
                  </a:lnTo>
                  <a:lnTo>
                    <a:pt x="972683" y="407496"/>
                  </a:lnTo>
                  <a:lnTo>
                    <a:pt x="1007649" y="385093"/>
                  </a:lnTo>
                  <a:lnTo>
                    <a:pt x="1037177" y="360948"/>
                  </a:lnTo>
                  <a:lnTo>
                    <a:pt x="1078278" y="308180"/>
                  </a:lnTo>
                  <a:lnTo>
                    <a:pt x="1092708" y="250697"/>
                  </a:lnTo>
                  <a:lnTo>
                    <a:pt x="1089032" y="221461"/>
                  </a:lnTo>
                  <a:lnTo>
                    <a:pt x="1060857" y="166148"/>
                  </a:lnTo>
                  <a:lnTo>
                    <a:pt x="1007649" y="116302"/>
                  </a:lnTo>
                  <a:lnTo>
                    <a:pt x="972683" y="93899"/>
                  </a:lnTo>
                  <a:lnTo>
                    <a:pt x="932688" y="73428"/>
                  </a:lnTo>
                  <a:lnTo>
                    <a:pt x="888074" y="55075"/>
                  </a:lnTo>
                  <a:lnTo>
                    <a:pt x="839251" y="39030"/>
                  </a:lnTo>
                  <a:lnTo>
                    <a:pt x="786630" y="25481"/>
                  </a:lnTo>
                  <a:lnTo>
                    <a:pt x="730620" y="14615"/>
                  </a:lnTo>
                  <a:lnTo>
                    <a:pt x="671630" y="6621"/>
                  </a:lnTo>
                  <a:lnTo>
                    <a:pt x="610072" y="1686"/>
                  </a:lnTo>
                  <a:lnTo>
                    <a:pt x="54635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03881" y="5554218"/>
              <a:ext cx="1092835" cy="501650"/>
            </a:xfrm>
            <a:custGeom>
              <a:avLst/>
              <a:gdLst/>
              <a:ahLst/>
              <a:cxnLst/>
              <a:rect l="l" t="t" r="r" b="b"/>
              <a:pathLst>
                <a:path w="1092835" h="501650">
                  <a:moveTo>
                    <a:pt x="0" y="250697"/>
                  </a:moveTo>
                  <a:lnTo>
                    <a:pt x="14429" y="193215"/>
                  </a:lnTo>
                  <a:lnTo>
                    <a:pt x="55530" y="140447"/>
                  </a:lnTo>
                  <a:lnTo>
                    <a:pt x="85058" y="116302"/>
                  </a:lnTo>
                  <a:lnTo>
                    <a:pt x="120024" y="93899"/>
                  </a:lnTo>
                  <a:lnTo>
                    <a:pt x="160020" y="73428"/>
                  </a:lnTo>
                  <a:lnTo>
                    <a:pt x="204633" y="55075"/>
                  </a:lnTo>
                  <a:lnTo>
                    <a:pt x="253456" y="39030"/>
                  </a:lnTo>
                  <a:lnTo>
                    <a:pt x="306077" y="25481"/>
                  </a:lnTo>
                  <a:lnTo>
                    <a:pt x="362087" y="14615"/>
                  </a:lnTo>
                  <a:lnTo>
                    <a:pt x="421077" y="6621"/>
                  </a:lnTo>
                  <a:lnTo>
                    <a:pt x="482635" y="1686"/>
                  </a:lnTo>
                  <a:lnTo>
                    <a:pt x="546354" y="0"/>
                  </a:lnTo>
                  <a:lnTo>
                    <a:pt x="610072" y="1686"/>
                  </a:lnTo>
                  <a:lnTo>
                    <a:pt x="671630" y="6621"/>
                  </a:lnTo>
                  <a:lnTo>
                    <a:pt x="730620" y="14615"/>
                  </a:lnTo>
                  <a:lnTo>
                    <a:pt x="786630" y="25481"/>
                  </a:lnTo>
                  <a:lnTo>
                    <a:pt x="839251" y="39030"/>
                  </a:lnTo>
                  <a:lnTo>
                    <a:pt x="888074" y="55075"/>
                  </a:lnTo>
                  <a:lnTo>
                    <a:pt x="932688" y="73428"/>
                  </a:lnTo>
                  <a:lnTo>
                    <a:pt x="972683" y="93899"/>
                  </a:lnTo>
                  <a:lnTo>
                    <a:pt x="1007649" y="116302"/>
                  </a:lnTo>
                  <a:lnTo>
                    <a:pt x="1037177" y="140447"/>
                  </a:lnTo>
                  <a:lnTo>
                    <a:pt x="1078278" y="193215"/>
                  </a:lnTo>
                  <a:lnTo>
                    <a:pt x="1092708" y="250697"/>
                  </a:lnTo>
                  <a:lnTo>
                    <a:pt x="1089032" y="279934"/>
                  </a:lnTo>
                  <a:lnTo>
                    <a:pt x="1060857" y="335247"/>
                  </a:lnTo>
                  <a:lnTo>
                    <a:pt x="1007649" y="385093"/>
                  </a:lnTo>
                  <a:lnTo>
                    <a:pt x="972683" y="407496"/>
                  </a:lnTo>
                  <a:lnTo>
                    <a:pt x="932687" y="427967"/>
                  </a:lnTo>
                  <a:lnTo>
                    <a:pt x="888074" y="446320"/>
                  </a:lnTo>
                  <a:lnTo>
                    <a:pt x="839251" y="462365"/>
                  </a:lnTo>
                  <a:lnTo>
                    <a:pt x="786630" y="475914"/>
                  </a:lnTo>
                  <a:lnTo>
                    <a:pt x="730620" y="486780"/>
                  </a:lnTo>
                  <a:lnTo>
                    <a:pt x="671630" y="494774"/>
                  </a:lnTo>
                  <a:lnTo>
                    <a:pt x="610072" y="499709"/>
                  </a:lnTo>
                  <a:lnTo>
                    <a:pt x="546354" y="501395"/>
                  </a:lnTo>
                  <a:lnTo>
                    <a:pt x="482635" y="499709"/>
                  </a:lnTo>
                  <a:lnTo>
                    <a:pt x="421077" y="494774"/>
                  </a:lnTo>
                  <a:lnTo>
                    <a:pt x="362087" y="486780"/>
                  </a:lnTo>
                  <a:lnTo>
                    <a:pt x="306077" y="475914"/>
                  </a:lnTo>
                  <a:lnTo>
                    <a:pt x="253456" y="462365"/>
                  </a:lnTo>
                  <a:lnTo>
                    <a:pt x="204633" y="446320"/>
                  </a:lnTo>
                  <a:lnTo>
                    <a:pt x="160019" y="427967"/>
                  </a:lnTo>
                  <a:lnTo>
                    <a:pt x="120024" y="407496"/>
                  </a:lnTo>
                  <a:lnTo>
                    <a:pt x="85058" y="385093"/>
                  </a:lnTo>
                  <a:lnTo>
                    <a:pt x="55530" y="360948"/>
                  </a:lnTo>
                  <a:lnTo>
                    <a:pt x="14429" y="308180"/>
                  </a:lnTo>
                  <a:lnTo>
                    <a:pt x="0" y="250697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7133" y="4969002"/>
              <a:ext cx="810895" cy="570230"/>
            </a:xfrm>
            <a:custGeom>
              <a:avLst/>
              <a:gdLst/>
              <a:ahLst/>
              <a:cxnLst/>
              <a:rect l="l" t="t" r="r" b="b"/>
              <a:pathLst>
                <a:path w="810895" h="570229">
                  <a:moveTo>
                    <a:pt x="0" y="569976"/>
                  </a:moveTo>
                  <a:lnTo>
                    <a:pt x="810768" y="0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1973" y="4969002"/>
              <a:ext cx="186055" cy="149860"/>
            </a:xfrm>
            <a:custGeom>
              <a:avLst/>
              <a:gdLst/>
              <a:ahLst/>
              <a:cxnLst/>
              <a:rect l="l" t="t" r="r" b="b"/>
              <a:pathLst>
                <a:path w="186054" h="149860">
                  <a:moveTo>
                    <a:pt x="185927" y="0"/>
                  </a:moveTo>
                  <a:lnTo>
                    <a:pt x="92963" y="149352"/>
                  </a:lnTo>
                </a:path>
                <a:path w="186054" h="149860">
                  <a:moveTo>
                    <a:pt x="185927" y="0"/>
                  </a:moveTo>
                  <a:lnTo>
                    <a:pt x="0" y="42672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21382" y="6177178"/>
            <a:ext cx="5194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Retirar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99369" y="5117401"/>
            <a:ext cx="3321685" cy="1292860"/>
            <a:chOff x="4099369" y="5117401"/>
            <a:chExt cx="3321685" cy="1292860"/>
          </a:xfrm>
        </p:grpSpPr>
        <p:sp>
          <p:nvSpPr>
            <p:cNvPr id="17" name="object 17"/>
            <p:cNvSpPr/>
            <p:nvPr/>
          </p:nvSpPr>
          <p:spPr>
            <a:xfrm>
              <a:off x="4100322" y="5906262"/>
              <a:ext cx="1089660" cy="502920"/>
            </a:xfrm>
            <a:custGeom>
              <a:avLst/>
              <a:gdLst/>
              <a:ahLst/>
              <a:cxnLst/>
              <a:rect l="l" t="t" r="r" b="b"/>
              <a:pathLst>
                <a:path w="1089660" h="502920">
                  <a:moveTo>
                    <a:pt x="544829" y="0"/>
                  </a:moveTo>
                  <a:lnTo>
                    <a:pt x="481298" y="1691"/>
                  </a:lnTo>
                  <a:lnTo>
                    <a:pt x="419917" y="6641"/>
                  </a:lnTo>
                  <a:lnTo>
                    <a:pt x="361096" y="14660"/>
                  </a:lnTo>
                  <a:lnTo>
                    <a:pt x="305244" y="25559"/>
                  </a:lnTo>
                  <a:lnTo>
                    <a:pt x="252770" y="39150"/>
                  </a:lnTo>
                  <a:lnTo>
                    <a:pt x="204082" y="55243"/>
                  </a:lnTo>
                  <a:lnTo>
                    <a:pt x="159591" y="73652"/>
                  </a:lnTo>
                  <a:lnTo>
                    <a:pt x="119705" y="94185"/>
                  </a:lnTo>
                  <a:lnTo>
                    <a:pt x="84832" y="116656"/>
                  </a:lnTo>
                  <a:lnTo>
                    <a:pt x="55383" y="140875"/>
                  </a:lnTo>
                  <a:lnTo>
                    <a:pt x="14391" y="193803"/>
                  </a:lnTo>
                  <a:lnTo>
                    <a:pt x="0" y="251459"/>
                  </a:lnTo>
                  <a:lnTo>
                    <a:pt x="3666" y="280784"/>
                  </a:lnTo>
                  <a:lnTo>
                    <a:pt x="31766" y="336265"/>
                  </a:lnTo>
                  <a:lnTo>
                    <a:pt x="84832" y="386263"/>
                  </a:lnTo>
                  <a:lnTo>
                    <a:pt x="119705" y="408734"/>
                  </a:lnTo>
                  <a:lnTo>
                    <a:pt x="159591" y="429267"/>
                  </a:lnTo>
                  <a:lnTo>
                    <a:pt x="204082" y="447676"/>
                  </a:lnTo>
                  <a:lnTo>
                    <a:pt x="252770" y="463769"/>
                  </a:lnTo>
                  <a:lnTo>
                    <a:pt x="305244" y="477360"/>
                  </a:lnTo>
                  <a:lnTo>
                    <a:pt x="361096" y="488259"/>
                  </a:lnTo>
                  <a:lnTo>
                    <a:pt x="419917" y="496278"/>
                  </a:lnTo>
                  <a:lnTo>
                    <a:pt x="481298" y="501228"/>
                  </a:lnTo>
                  <a:lnTo>
                    <a:pt x="544829" y="502919"/>
                  </a:lnTo>
                  <a:lnTo>
                    <a:pt x="608361" y="501228"/>
                  </a:lnTo>
                  <a:lnTo>
                    <a:pt x="669742" y="496278"/>
                  </a:lnTo>
                  <a:lnTo>
                    <a:pt x="728563" y="488259"/>
                  </a:lnTo>
                  <a:lnTo>
                    <a:pt x="784415" y="477360"/>
                  </a:lnTo>
                  <a:lnTo>
                    <a:pt x="836889" y="463769"/>
                  </a:lnTo>
                  <a:lnTo>
                    <a:pt x="885577" y="447676"/>
                  </a:lnTo>
                  <a:lnTo>
                    <a:pt x="930068" y="429267"/>
                  </a:lnTo>
                  <a:lnTo>
                    <a:pt x="969954" y="408734"/>
                  </a:lnTo>
                  <a:lnTo>
                    <a:pt x="1004827" y="386263"/>
                  </a:lnTo>
                  <a:lnTo>
                    <a:pt x="1034276" y="362044"/>
                  </a:lnTo>
                  <a:lnTo>
                    <a:pt x="1075268" y="309116"/>
                  </a:lnTo>
                  <a:lnTo>
                    <a:pt x="1089660" y="251459"/>
                  </a:lnTo>
                  <a:lnTo>
                    <a:pt x="1085993" y="222135"/>
                  </a:lnTo>
                  <a:lnTo>
                    <a:pt x="1057893" y="166654"/>
                  </a:lnTo>
                  <a:lnTo>
                    <a:pt x="1004827" y="116656"/>
                  </a:lnTo>
                  <a:lnTo>
                    <a:pt x="969954" y="94185"/>
                  </a:lnTo>
                  <a:lnTo>
                    <a:pt x="930068" y="73652"/>
                  </a:lnTo>
                  <a:lnTo>
                    <a:pt x="885577" y="55243"/>
                  </a:lnTo>
                  <a:lnTo>
                    <a:pt x="836889" y="39150"/>
                  </a:lnTo>
                  <a:lnTo>
                    <a:pt x="784415" y="25559"/>
                  </a:lnTo>
                  <a:lnTo>
                    <a:pt x="728563" y="14660"/>
                  </a:lnTo>
                  <a:lnTo>
                    <a:pt x="669742" y="6641"/>
                  </a:lnTo>
                  <a:lnTo>
                    <a:pt x="608361" y="1691"/>
                  </a:lnTo>
                  <a:lnTo>
                    <a:pt x="54482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322" y="5906262"/>
              <a:ext cx="1089660" cy="502920"/>
            </a:xfrm>
            <a:custGeom>
              <a:avLst/>
              <a:gdLst/>
              <a:ahLst/>
              <a:cxnLst/>
              <a:rect l="l" t="t" r="r" b="b"/>
              <a:pathLst>
                <a:path w="1089660" h="502920">
                  <a:moveTo>
                    <a:pt x="0" y="251459"/>
                  </a:moveTo>
                  <a:lnTo>
                    <a:pt x="14391" y="193803"/>
                  </a:lnTo>
                  <a:lnTo>
                    <a:pt x="55383" y="140875"/>
                  </a:lnTo>
                  <a:lnTo>
                    <a:pt x="84832" y="116656"/>
                  </a:lnTo>
                  <a:lnTo>
                    <a:pt x="119705" y="94185"/>
                  </a:lnTo>
                  <a:lnTo>
                    <a:pt x="159591" y="73652"/>
                  </a:lnTo>
                  <a:lnTo>
                    <a:pt x="204082" y="55243"/>
                  </a:lnTo>
                  <a:lnTo>
                    <a:pt x="252770" y="39150"/>
                  </a:lnTo>
                  <a:lnTo>
                    <a:pt x="305244" y="25559"/>
                  </a:lnTo>
                  <a:lnTo>
                    <a:pt x="361096" y="14660"/>
                  </a:lnTo>
                  <a:lnTo>
                    <a:pt x="419917" y="6641"/>
                  </a:lnTo>
                  <a:lnTo>
                    <a:pt x="481298" y="1691"/>
                  </a:lnTo>
                  <a:lnTo>
                    <a:pt x="544829" y="0"/>
                  </a:lnTo>
                  <a:lnTo>
                    <a:pt x="608361" y="1691"/>
                  </a:lnTo>
                  <a:lnTo>
                    <a:pt x="669742" y="6641"/>
                  </a:lnTo>
                  <a:lnTo>
                    <a:pt x="728563" y="14660"/>
                  </a:lnTo>
                  <a:lnTo>
                    <a:pt x="784415" y="25559"/>
                  </a:lnTo>
                  <a:lnTo>
                    <a:pt x="836889" y="39150"/>
                  </a:lnTo>
                  <a:lnTo>
                    <a:pt x="885577" y="55243"/>
                  </a:lnTo>
                  <a:lnTo>
                    <a:pt x="930068" y="73652"/>
                  </a:lnTo>
                  <a:lnTo>
                    <a:pt x="969954" y="94185"/>
                  </a:lnTo>
                  <a:lnTo>
                    <a:pt x="1004827" y="116656"/>
                  </a:lnTo>
                  <a:lnTo>
                    <a:pt x="1034276" y="140875"/>
                  </a:lnTo>
                  <a:lnTo>
                    <a:pt x="1075268" y="193803"/>
                  </a:lnTo>
                  <a:lnTo>
                    <a:pt x="1089660" y="251459"/>
                  </a:lnTo>
                  <a:lnTo>
                    <a:pt x="1085993" y="280784"/>
                  </a:lnTo>
                  <a:lnTo>
                    <a:pt x="1057893" y="336265"/>
                  </a:lnTo>
                  <a:lnTo>
                    <a:pt x="1004827" y="386263"/>
                  </a:lnTo>
                  <a:lnTo>
                    <a:pt x="969954" y="408734"/>
                  </a:lnTo>
                  <a:lnTo>
                    <a:pt x="930068" y="429267"/>
                  </a:lnTo>
                  <a:lnTo>
                    <a:pt x="885577" y="447676"/>
                  </a:lnTo>
                  <a:lnTo>
                    <a:pt x="836889" y="463769"/>
                  </a:lnTo>
                  <a:lnTo>
                    <a:pt x="784415" y="477360"/>
                  </a:lnTo>
                  <a:lnTo>
                    <a:pt x="728563" y="488259"/>
                  </a:lnTo>
                  <a:lnTo>
                    <a:pt x="669742" y="496278"/>
                  </a:lnTo>
                  <a:lnTo>
                    <a:pt x="608361" y="501228"/>
                  </a:lnTo>
                  <a:lnTo>
                    <a:pt x="544829" y="502919"/>
                  </a:lnTo>
                  <a:lnTo>
                    <a:pt x="481298" y="501228"/>
                  </a:lnTo>
                  <a:lnTo>
                    <a:pt x="419917" y="496278"/>
                  </a:lnTo>
                  <a:lnTo>
                    <a:pt x="361096" y="488259"/>
                  </a:lnTo>
                  <a:lnTo>
                    <a:pt x="305244" y="477360"/>
                  </a:lnTo>
                  <a:lnTo>
                    <a:pt x="252770" y="463769"/>
                  </a:lnTo>
                  <a:lnTo>
                    <a:pt x="204082" y="447676"/>
                  </a:lnTo>
                  <a:lnTo>
                    <a:pt x="159591" y="429267"/>
                  </a:lnTo>
                  <a:lnTo>
                    <a:pt x="119705" y="408734"/>
                  </a:lnTo>
                  <a:lnTo>
                    <a:pt x="84832" y="386263"/>
                  </a:lnTo>
                  <a:lnTo>
                    <a:pt x="55383" y="362044"/>
                  </a:lnTo>
                  <a:lnTo>
                    <a:pt x="14391" y="309116"/>
                  </a:lnTo>
                  <a:lnTo>
                    <a:pt x="0" y="251459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81906" y="5118354"/>
              <a:ext cx="32384" cy="775970"/>
            </a:xfrm>
            <a:custGeom>
              <a:avLst/>
              <a:gdLst/>
              <a:ahLst/>
              <a:cxnLst/>
              <a:rect l="l" t="t" r="r" b="b"/>
              <a:pathLst>
                <a:path w="32385" h="775970">
                  <a:moveTo>
                    <a:pt x="32004" y="7757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182" y="5118354"/>
              <a:ext cx="155575" cy="149860"/>
            </a:xfrm>
            <a:custGeom>
              <a:avLst/>
              <a:gdLst/>
              <a:ahLst/>
              <a:cxnLst/>
              <a:rect l="l" t="t" r="r" b="b"/>
              <a:pathLst>
                <a:path w="155575" h="149860">
                  <a:moveTo>
                    <a:pt x="77723" y="0"/>
                  </a:moveTo>
                  <a:lnTo>
                    <a:pt x="155447" y="149352"/>
                  </a:lnTo>
                </a:path>
                <a:path w="155575" h="149860">
                  <a:moveTo>
                    <a:pt x="77723" y="0"/>
                  </a:moveTo>
                  <a:lnTo>
                    <a:pt x="0" y="149352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26886" y="5703570"/>
              <a:ext cx="1092835" cy="489584"/>
            </a:xfrm>
            <a:custGeom>
              <a:avLst/>
              <a:gdLst/>
              <a:ahLst/>
              <a:cxnLst/>
              <a:rect l="l" t="t" r="r" b="b"/>
              <a:pathLst>
                <a:path w="1092834" h="489585">
                  <a:moveTo>
                    <a:pt x="546354" y="0"/>
                  </a:moveTo>
                  <a:lnTo>
                    <a:pt x="482635" y="1645"/>
                  </a:lnTo>
                  <a:lnTo>
                    <a:pt x="421077" y="6460"/>
                  </a:lnTo>
                  <a:lnTo>
                    <a:pt x="362087" y="14259"/>
                  </a:lnTo>
                  <a:lnTo>
                    <a:pt x="306077" y="24861"/>
                  </a:lnTo>
                  <a:lnTo>
                    <a:pt x="253456" y="38081"/>
                  </a:lnTo>
                  <a:lnTo>
                    <a:pt x="204633" y="53736"/>
                  </a:lnTo>
                  <a:lnTo>
                    <a:pt x="160019" y="71642"/>
                  </a:lnTo>
                  <a:lnTo>
                    <a:pt x="120024" y="91615"/>
                  </a:lnTo>
                  <a:lnTo>
                    <a:pt x="85058" y="113473"/>
                  </a:lnTo>
                  <a:lnTo>
                    <a:pt x="31850" y="162107"/>
                  </a:lnTo>
                  <a:lnTo>
                    <a:pt x="3675" y="216076"/>
                  </a:lnTo>
                  <a:lnTo>
                    <a:pt x="0" y="244601"/>
                  </a:lnTo>
                  <a:lnTo>
                    <a:pt x="3675" y="273127"/>
                  </a:lnTo>
                  <a:lnTo>
                    <a:pt x="31850" y="327096"/>
                  </a:lnTo>
                  <a:lnTo>
                    <a:pt x="85058" y="375730"/>
                  </a:lnTo>
                  <a:lnTo>
                    <a:pt x="120024" y="397588"/>
                  </a:lnTo>
                  <a:lnTo>
                    <a:pt x="160019" y="417561"/>
                  </a:lnTo>
                  <a:lnTo>
                    <a:pt x="204633" y="435467"/>
                  </a:lnTo>
                  <a:lnTo>
                    <a:pt x="253456" y="451122"/>
                  </a:lnTo>
                  <a:lnTo>
                    <a:pt x="306077" y="464342"/>
                  </a:lnTo>
                  <a:lnTo>
                    <a:pt x="362087" y="474944"/>
                  </a:lnTo>
                  <a:lnTo>
                    <a:pt x="421077" y="482743"/>
                  </a:lnTo>
                  <a:lnTo>
                    <a:pt x="482635" y="487558"/>
                  </a:lnTo>
                  <a:lnTo>
                    <a:pt x="546354" y="489203"/>
                  </a:lnTo>
                  <a:lnTo>
                    <a:pt x="610072" y="487558"/>
                  </a:lnTo>
                  <a:lnTo>
                    <a:pt x="671630" y="482743"/>
                  </a:lnTo>
                  <a:lnTo>
                    <a:pt x="730620" y="474944"/>
                  </a:lnTo>
                  <a:lnTo>
                    <a:pt x="786630" y="464342"/>
                  </a:lnTo>
                  <a:lnTo>
                    <a:pt x="839251" y="451122"/>
                  </a:lnTo>
                  <a:lnTo>
                    <a:pt x="888074" y="435467"/>
                  </a:lnTo>
                  <a:lnTo>
                    <a:pt x="932688" y="417561"/>
                  </a:lnTo>
                  <a:lnTo>
                    <a:pt x="972683" y="397588"/>
                  </a:lnTo>
                  <a:lnTo>
                    <a:pt x="1007649" y="375730"/>
                  </a:lnTo>
                  <a:lnTo>
                    <a:pt x="1060857" y="327096"/>
                  </a:lnTo>
                  <a:lnTo>
                    <a:pt x="1089032" y="273127"/>
                  </a:lnTo>
                  <a:lnTo>
                    <a:pt x="1092708" y="244601"/>
                  </a:lnTo>
                  <a:lnTo>
                    <a:pt x="1089032" y="216076"/>
                  </a:lnTo>
                  <a:lnTo>
                    <a:pt x="1060857" y="162107"/>
                  </a:lnTo>
                  <a:lnTo>
                    <a:pt x="1007649" y="113473"/>
                  </a:lnTo>
                  <a:lnTo>
                    <a:pt x="972683" y="91615"/>
                  </a:lnTo>
                  <a:lnTo>
                    <a:pt x="932688" y="71642"/>
                  </a:lnTo>
                  <a:lnTo>
                    <a:pt x="888074" y="53736"/>
                  </a:lnTo>
                  <a:lnTo>
                    <a:pt x="839251" y="38081"/>
                  </a:lnTo>
                  <a:lnTo>
                    <a:pt x="786630" y="24861"/>
                  </a:lnTo>
                  <a:lnTo>
                    <a:pt x="730620" y="14259"/>
                  </a:lnTo>
                  <a:lnTo>
                    <a:pt x="671630" y="6460"/>
                  </a:lnTo>
                  <a:lnTo>
                    <a:pt x="610072" y="1645"/>
                  </a:lnTo>
                  <a:lnTo>
                    <a:pt x="54635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6886" y="5703570"/>
              <a:ext cx="1092835" cy="489584"/>
            </a:xfrm>
            <a:custGeom>
              <a:avLst/>
              <a:gdLst/>
              <a:ahLst/>
              <a:cxnLst/>
              <a:rect l="l" t="t" r="r" b="b"/>
              <a:pathLst>
                <a:path w="1092834" h="489585">
                  <a:moveTo>
                    <a:pt x="0" y="244601"/>
                  </a:moveTo>
                  <a:lnTo>
                    <a:pt x="14429" y="188517"/>
                  </a:lnTo>
                  <a:lnTo>
                    <a:pt x="55530" y="137032"/>
                  </a:lnTo>
                  <a:lnTo>
                    <a:pt x="120024" y="91615"/>
                  </a:lnTo>
                  <a:lnTo>
                    <a:pt x="160019" y="71642"/>
                  </a:lnTo>
                  <a:lnTo>
                    <a:pt x="204633" y="53736"/>
                  </a:lnTo>
                  <a:lnTo>
                    <a:pt x="253456" y="38081"/>
                  </a:lnTo>
                  <a:lnTo>
                    <a:pt x="306077" y="24861"/>
                  </a:lnTo>
                  <a:lnTo>
                    <a:pt x="362087" y="14259"/>
                  </a:lnTo>
                  <a:lnTo>
                    <a:pt x="421077" y="6460"/>
                  </a:lnTo>
                  <a:lnTo>
                    <a:pt x="482635" y="1645"/>
                  </a:lnTo>
                  <a:lnTo>
                    <a:pt x="546354" y="0"/>
                  </a:lnTo>
                  <a:lnTo>
                    <a:pt x="610072" y="1645"/>
                  </a:lnTo>
                  <a:lnTo>
                    <a:pt x="671630" y="6460"/>
                  </a:lnTo>
                  <a:lnTo>
                    <a:pt x="730620" y="14259"/>
                  </a:lnTo>
                  <a:lnTo>
                    <a:pt x="786630" y="24861"/>
                  </a:lnTo>
                  <a:lnTo>
                    <a:pt x="839251" y="38081"/>
                  </a:lnTo>
                  <a:lnTo>
                    <a:pt x="888074" y="53736"/>
                  </a:lnTo>
                  <a:lnTo>
                    <a:pt x="932688" y="71642"/>
                  </a:lnTo>
                  <a:lnTo>
                    <a:pt x="972683" y="91615"/>
                  </a:lnTo>
                  <a:lnTo>
                    <a:pt x="1007649" y="113473"/>
                  </a:lnTo>
                  <a:lnTo>
                    <a:pt x="1060857" y="162107"/>
                  </a:lnTo>
                  <a:lnTo>
                    <a:pt x="1089032" y="216076"/>
                  </a:lnTo>
                  <a:lnTo>
                    <a:pt x="1092708" y="244601"/>
                  </a:lnTo>
                  <a:lnTo>
                    <a:pt x="1089032" y="273127"/>
                  </a:lnTo>
                  <a:lnTo>
                    <a:pt x="1060857" y="327096"/>
                  </a:lnTo>
                  <a:lnTo>
                    <a:pt x="1007649" y="375730"/>
                  </a:lnTo>
                  <a:lnTo>
                    <a:pt x="972683" y="397588"/>
                  </a:lnTo>
                  <a:lnTo>
                    <a:pt x="932688" y="417561"/>
                  </a:lnTo>
                  <a:lnTo>
                    <a:pt x="888074" y="435467"/>
                  </a:lnTo>
                  <a:lnTo>
                    <a:pt x="839251" y="451122"/>
                  </a:lnTo>
                  <a:lnTo>
                    <a:pt x="786630" y="464342"/>
                  </a:lnTo>
                  <a:lnTo>
                    <a:pt x="730620" y="474944"/>
                  </a:lnTo>
                  <a:lnTo>
                    <a:pt x="671630" y="482743"/>
                  </a:lnTo>
                  <a:lnTo>
                    <a:pt x="610072" y="487558"/>
                  </a:lnTo>
                  <a:lnTo>
                    <a:pt x="546354" y="489203"/>
                  </a:lnTo>
                  <a:lnTo>
                    <a:pt x="482635" y="487558"/>
                  </a:lnTo>
                  <a:lnTo>
                    <a:pt x="421077" y="482743"/>
                  </a:lnTo>
                  <a:lnTo>
                    <a:pt x="362087" y="474944"/>
                  </a:lnTo>
                  <a:lnTo>
                    <a:pt x="306077" y="464342"/>
                  </a:lnTo>
                  <a:lnTo>
                    <a:pt x="253456" y="451122"/>
                  </a:lnTo>
                  <a:lnTo>
                    <a:pt x="204633" y="435467"/>
                  </a:lnTo>
                  <a:lnTo>
                    <a:pt x="160019" y="417561"/>
                  </a:lnTo>
                  <a:lnTo>
                    <a:pt x="120024" y="397588"/>
                  </a:lnTo>
                  <a:lnTo>
                    <a:pt x="85058" y="375730"/>
                  </a:lnTo>
                  <a:lnTo>
                    <a:pt x="31850" y="327096"/>
                  </a:lnTo>
                  <a:lnTo>
                    <a:pt x="3675" y="273127"/>
                  </a:lnTo>
                  <a:lnTo>
                    <a:pt x="0" y="244601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01109" y="6529527"/>
            <a:ext cx="7302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Depositar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33515" y="6326225"/>
            <a:ext cx="7251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Transferir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27757" y="5130241"/>
            <a:ext cx="93154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&lt;</a:t>
            </a:r>
            <a:r>
              <a:rPr sz="1300" spc="-10" dirty="0">
                <a:latin typeface="Arial MT"/>
                <a:cs typeface="Arial MT"/>
              </a:rPr>
              <a:t>&lt;</a:t>
            </a:r>
            <a:r>
              <a:rPr sz="1300" spc="-5" dirty="0">
                <a:latin typeface="Arial MT"/>
                <a:cs typeface="Arial MT"/>
              </a:rPr>
              <a:t>incl</a:t>
            </a:r>
            <a:r>
              <a:rPr sz="1300" spc="-15" dirty="0">
                <a:latin typeface="Arial MT"/>
                <a:cs typeface="Arial MT"/>
              </a:rPr>
              <a:t>u</a:t>
            </a:r>
            <a:r>
              <a:rPr sz="1300" spc="-5" dirty="0">
                <a:latin typeface="Arial MT"/>
                <a:cs typeface="Arial MT"/>
              </a:rPr>
              <a:t>de</a:t>
            </a:r>
            <a:r>
              <a:rPr sz="1300" spc="-15" dirty="0">
                <a:latin typeface="Arial MT"/>
                <a:cs typeface="Arial MT"/>
              </a:rPr>
              <a:t>&gt;</a:t>
            </a:r>
            <a:r>
              <a:rPr sz="1300" spc="-5" dirty="0">
                <a:latin typeface="Arial MT"/>
                <a:cs typeface="Arial MT"/>
              </a:rPr>
              <a:t>&gt;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4959" y="5470347"/>
            <a:ext cx="9309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&lt;&lt;include</a:t>
            </a:r>
            <a:r>
              <a:rPr sz="1300" spc="-10" dirty="0">
                <a:latin typeface="Arial MT"/>
                <a:cs typeface="Arial MT"/>
              </a:rPr>
              <a:t>&gt;</a:t>
            </a:r>
            <a:r>
              <a:rPr sz="1300" spc="-5" dirty="0">
                <a:latin typeface="Arial MT"/>
                <a:cs typeface="Arial MT"/>
              </a:rPr>
              <a:t>&gt;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12473" y="4914709"/>
            <a:ext cx="1172845" cy="776605"/>
            <a:chOff x="5312473" y="4914709"/>
            <a:chExt cx="1172845" cy="776605"/>
          </a:xfrm>
        </p:grpSpPr>
        <p:sp>
          <p:nvSpPr>
            <p:cNvPr id="28" name="object 28"/>
            <p:cNvSpPr/>
            <p:nvPr/>
          </p:nvSpPr>
          <p:spPr>
            <a:xfrm>
              <a:off x="5313425" y="4915661"/>
              <a:ext cx="1170940" cy="774700"/>
            </a:xfrm>
            <a:custGeom>
              <a:avLst/>
              <a:gdLst/>
              <a:ahLst/>
              <a:cxnLst/>
              <a:rect l="l" t="t" r="r" b="b"/>
              <a:pathLst>
                <a:path w="1170939" h="774700">
                  <a:moveTo>
                    <a:pt x="1170432" y="7741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13425" y="4915661"/>
              <a:ext cx="187960" cy="137160"/>
            </a:xfrm>
            <a:custGeom>
              <a:avLst/>
              <a:gdLst/>
              <a:ahLst/>
              <a:cxnLst/>
              <a:rect l="l" t="t" r="r" b="b"/>
              <a:pathLst>
                <a:path w="187960" h="137160">
                  <a:moveTo>
                    <a:pt x="0" y="0"/>
                  </a:moveTo>
                  <a:lnTo>
                    <a:pt x="187451" y="41148"/>
                  </a:lnTo>
                </a:path>
                <a:path w="187960" h="137160">
                  <a:moveTo>
                    <a:pt x="0" y="0"/>
                  </a:moveTo>
                  <a:lnTo>
                    <a:pt x="94487" y="137160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58790" y="5225922"/>
            <a:ext cx="9309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&lt;&lt;include</a:t>
            </a:r>
            <a:r>
              <a:rPr sz="1300" spc="-10" dirty="0">
                <a:latin typeface="Arial MT"/>
                <a:cs typeface="Arial MT"/>
              </a:rPr>
              <a:t>&gt;</a:t>
            </a:r>
            <a:r>
              <a:rPr sz="1300" spc="-5" dirty="0">
                <a:latin typeface="Arial MT"/>
                <a:cs typeface="Arial MT"/>
              </a:rPr>
              <a:t>&gt;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4671" y="3933444"/>
            <a:ext cx="3691254" cy="1143000"/>
          </a:xfrm>
          <a:custGeom>
            <a:avLst/>
            <a:gdLst/>
            <a:ahLst/>
            <a:cxnLst/>
            <a:rect l="l" t="t" r="r" b="b"/>
            <a:pathLst>
              <a:path w="3691254" h="1143000">
                <a:moveTo>
                  <a:pt x="1328801" y="190499"/>
                </a:moveTo>
                <a:lnTo>
                  <a:pt x="1333835" y="146837"/>
                </a:lnTo>
                <a:lnTo>
                  <a:pt x="1348173" y="106746"/>
                </a:lnTo>
                <a:lnTo>
                  <a:pt x="1370668" y="71374"/>
                </a:lnTo>
                <a:lnTo>
                  <a:pt x="1400175" y="41867"/>
                </a:lnTo>
                <a:lnTo>
                  <a:pt x="1435547" y="19372"/>
                </a:lnTo>
                <a:lnTo>
                  <a:pt x="1475638" y="5034"/>
                </a:lnTo>
                <a:lnTo>
                  <a:pt x="1519301" y="0"/>
                </a:lnTo>
                <a:lnTo>
                  <a:pt x="1722501" y="0"/>
                </a:lnTo>
                <a:lnTo>
                  <a:pt x="2313051" y="0"/>
                </a:lnTo>
                <a:lnTo>
                  <a:pt x="3500501" y="0"/>
                </a:lnTo>
                <a:lnTo>
                  <a:pt x="3544163" y="5034"/>
                </a:lnTo>
                <a:lnTo>
                  <a:pt x="3584254" y="19372"/>
                </a:lnTo>
                <a:lnTo>
                  <a:pt x="3619626" y="41867"/>
                </a:lnTo>
                <a:lnTo>
                  <a:pt x="3649133" y="71374"/>
                </a:lnTo>
                <a:lnTo>
                  <a:pt x="3671628" y="106746"/>
                </a:lnTo>
                <a:lnTo>
                  <a:pt x="3685966" y="146837"/>
                </a:lnTo>
                <a:lnTo>
                  <a:pt x="3691001" y="190499"/>
                </a:lnTo>
                <a:lnTo>
                  <a:pt x="3691001" y="476249"/>
                </a:lnTo>
                <a:lnTo>
                  <a:pt x="3691001" y="952499"/>
                </a:lnTo>
                <a:lnTo>
                  <a:pt x="3685966" y="996162"/>
                </a:lnTo>
                <a:lnTo>
                  <a:pt x="3671628" y="1036253"/>
                </a:lnTo>
                <a:lnTo>
                  <a:pt x="3649133" y="1071625"/>
                </a:lnTo>
                <a:lnTo>
                  <a:pt x="3619626" y="1101132"/>
                </a:lnTo>
                <a:lnTo>
                  <a:pt x="3584254" y="1123627"/>
                </a:lnTo>
                <a:lnTo>
                  <a:pt x="3544163" y="1137965"/>
                </a:lnTo>
                <a:lnTo>
                  <a:pt x="3500501" y="1142999"/>
                </a:lnTo>
                <a:lnTo>
                  <a:pt x="2313051" y="1142999"/>
                </a:lnTo>
                <a:lnTo>
                  <a:pt x="1722501" y="1142999"/>
                </a:lnTo>
                <a:lnTo>
                  <a:pt x="1519301" y="1142999"/>
                </a:lnTo>
                <a:lnTo>
                  <a:pt x="1475638" y="1137965"/>
                </a:lnTo>
                <a:lnTo>
                  <a:pt x="1435547" y="1123627"/>
                </a:lnTo>
                <a:lnTo>
                  <a:pt x="1400175" y="1101132"/>
                </a:lnTo>
                <a:lnTo>
                  <a:pt x="1370668" y="1071625"/>
                </a:lnTo>
                <a:lnTo>
                  <a:pt x="1348173" y="1036253"/>
                </a:lnTo>
                <a:lnTo>
                  <a:pt x="1333835" y="996162"/>
                </a:lnTo>
                <a:lnTo>
                  <a:pt x="1328801" y="952499"/>
                </a:lnTo>
                <a:lnTo>
                  <a:pt x="1328801" y="476249"/>
                </a:lnTo>
                <a:lnTo>
                  <a:pt x="0" y="442848"/>
                </a:lnTo>
                <a:lnTo>
                  <a:pt x="1328801" y="190499"/>
                </a:lnTo>
                <a:close/>
              </a:path>
            </a:pathLst>
          </a:custGeom>
          <a:ln w="12192">
            <a:solidFill>
              <a:srgbClr val="CC00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30745" y="4035044"/>
            <a:ext cx="186626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7683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Desconoce la </a:t>
            </a:r>
            <a:r>
              <a:rPr sz="2000" spc="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existencia</a:t>
            </a:r>
            <a:r>
              <a:rPr sz="20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de</a:t>
            </a:r>
            <a:r>
              <a:rPr sz="20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los </a:t>
            </a:r>
            <a:r>
              <a:rPr sz="2000" spc="-6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que</a:t>
            </a:r>
            <a:r>
              <a:rPr sz="20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lo</a:t>
            </a:r>
            <a:r>
              <a:rPr sz="2000"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usan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75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556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</a:t>
            </a:r>
            <a:r>
              <a:rPr sz="4400" spc="-25" dirty="0"/>
              <a:t> </a:t>
            </a:r>
            <a:r>
              <a:rPr sz="4400" dirty="0"/>
              <a:t>de</a:t>
            </a:r>
            <a:r>
              <a:rPr sz="4400" spc="-20" dirty="0"/>
              <a:t> </a:t>
            </a:r>
            <a:r>
              <a:rPr sz="4400" dirty="0"/>
              <a:t>Uso:</a:t>
            </a:r>
            <a:r>
              <a:rPr sz="4400" spc="-40" dirty="0"/>
              <a:t> </a:t>
            </a:r>
            <a:r>
              <a:rPr sz="4400" dirty="0"/>
              <a:t>Retirar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90168" y="1028491"/>
            <a:ext cx="8032750" cy="4870450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Flujo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principal:</a:t>
            </a:r>
            <a:endParaRPr sz="2800">
              <a:latin typeface="Arial"/>
              <a:cs typeface="Arial"/>
            </a:endParaRPr>
          </a:p>
          <a:p>
            <a:pPr marL="621665" indent="-609600">
              <a:lnSpc>
                <a:spcPct val="100000"/>
              </a:lnSpc>
              <a:spcBef>
                <a:spcPts val="1700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b="1" spc="-5" dirty="0">
                <a:latin typeface="Arial"/>
                <a:cs typeface="Arial"/>
              </a:rPr>
              <a:t>Incluye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el caso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uso: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Identificar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</a:t>
            </a:r>
            <a:endParaRPr sz="2400">
              <a:latin typeface="Arial MT"/>
              <a:cs typeface="Arial MT"/>
            </a:endParaRPr>
          </a:p>
          <a:p>
            <a:pPr marL="621665" marR="234950" indent="-609600">
              <a:lnSpc>
                <a:spcPts val="23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despliega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distintas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alternativas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disponibles: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retiro,</a:t>
            </a:r>
            <a:r>
              <a:rPr sz="2400" spc="-5" dirty="0">
                <a:latin typeface="Arial MT"/>
                <a:cs typeface="Arial MT"/>
              </a:rPr>
              <a:t> depósito,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consulta</a:t>
            </a:r>
            <a:endParaRPr sz="24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elige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Retiro</a:t>
            </a:r>
            <a:endParaRPr sz="24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cuenta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monto</a:t>
            </a:r>
            <a:endParaRPr sz="24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ingresa</a:t>
            </a:r>
            <a:endParaRPr sz="24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 MT"/>
                <a:cs typeface="Arial MT"/>
              </a:rPr>
              <a:t>CA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envía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código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Tarjeta,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PIN,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cuenta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monto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</a:t>
            </a:r>
            <a:endParaRPr sz="24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contesta: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OK</a:t>
            </a:r>
            <a:endParaRPr sz="24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dispensa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dinero</a:t>
            </a:r>
            <a:endParaRPr sz="24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latin typeface="Arial MT"/>
                <a:cs typeface="Arial MT"/>
              </a:rPr>
              <a:t>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devuelve </a:t>
            </a:r>
            <a:r>
              <a:rPr sz="2400" dirty="0">
                <a:latin typeface="Arial MT"/>
                <a:cs typeface="Arial MT"/>
              </a:rPr>
              <a:t>la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tarjeta</a:t>
            </a:r>
            <a:endParaRPr sz="24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imprime 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recibo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76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16737"/>
            <a:ext cx="7671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Caso</a:t>
            </a:r>
            <a:r>
              <a:rPr sz="4000" spc="-10" dirty="0"/>
              <a:t> </a:t>
            </a:r>
            <a:r>
              <a:rPr sz="4000" spc="-5" dirty="0"/>
              <a:t>de</a:t>
            </a:r>
            <a:r>
              <a:rPr sz="4000" spc="-10" dirty="0"/>
              <a:t> </a:t>
            </a:r>
            <a:r>
              <a:rPr sz="4000" spc="-5" dirty="0"/>
              <a:t>Uso:</a:t>
            </a:r>
            <a:r>
              <a:rPr sz="4000" spc="5" dirty="0"/>
              <a:t> </a:t>
            </a:r>
            <a:r>
              <a:rPr sz="4000" spc="-5" dirty="0"/>
              <a:t>Identificar</a:t>
            </a:r>
            <a:r>
              <a:rPr sz="4000" spc="10" dirty="0"/>
              <a:t> </a:t>
            </a:r>
            <a:r>
              <a:rPr sz="4000" spc="-5" dirty="0"/>
              <a:t>Cliente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0" y="1092453"/>
            <a:ext cx="7856855" cy="564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Descripción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Breve: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1820"/>
              </a:lnSpc>
            </a:pPr>
            <a:r>
              <a:rPr sz="1600" spc="-15" dirty="0">
                <a:latin typeface="Arial MT"/>
                <a:cs typeface="Arial MT"/>
              </a:rPr>
              <a:t>Verifica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 </a:t>
            </a:r>
            <a:r>
              <a:rPr sz="1600" dirty="0">
                <a:latin typeface="Arial MT"/>
                <a:cs typeface="Arial MT"/>
              </a:rPr>
              <a:t>la </a:t>
            </a:r>
            <a:r>
              <a:rPr sz="1600" spc="-5" dirty="0">
                <a:latin typeface="Arial MT"/>
                <a:cs typeface="Arial MT"/>
              </a:rPr>
              <a:t>tarjeta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PIN sean válidos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  <a:spcBef>
                <a:spcPts val="869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Flujo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Principal:</a:t>
            </a:r>
            <a:endParaRPr sz="1800">
              <a:latin typeface="Arial"/>
              <a:cs typeface="Arial"/>
            </a:endParaRPr>
          </a:p>
          <a:p>
            <a:pPr marL="850900" indent="-381635">
              <a:lnSpc>
                <a:spcPts val="1725"/>
              </a:lnSpc>
              <a:buClr>
                <a:srgbClr val="99CA38"/>
              </a:buClr>
              <a:buAutoNum type="arabicPeriod"/>
              <a:tabLst>
                <a:tab pos="850900" algn="l"/>
                <a:tab pos="851535" algn="l"/>
              </a:tabLst>
            </a:pPr>
            <a:r>
              <a:rPr sz="1600" spc="-5" dirty="0">
                <a:latin typeface="Arial MT"/>
                <a:cs typeface="Arial MT"/>
              </a:rPr>
              <a:t>Cliente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 tarjeta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bancaria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 lector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 CA.</a:t>
            </a:r>
            <a:endParaRPr sz="1600">
              <a:latin typeface="Arial MT"/>
              <a:cs typeface="Arial MT"/>
            </a:endParaRPr>
          </a:p>
          <a:p>
            <a:pPr marL="850900" indent="-381635">
              <a:lnSpc>
                <a:spcPts val="1730"/>
              </a:lnSpc>
              <a:buClr>
                <a:srgbClr val="99CA38"/>
              </a:buClr>
              <a:buAutoNum type="arabicPeriod"/>
              <a:tabLst>
                <a:tab pos="850900" algn="l"/>
                <a:tab pos="851535" algn="l"/>
              </a:tabLst>
            </a:pPr>
            <a:r>
              <a:rPr sz="1600" spc="-5" dirty="0">
                <a:latin typeface="Arial MT"/>
                <a:cs typeface="Arial MT"/>
              </a:rPr>
              <a:t>El CA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código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tarjeta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verifica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 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correcto</a:t>
            </a:r>
            <a:endParaRPr sz="1600">
              <a:latin typeface="Arial MT"/>
              <a:cs typeface="Arial MT"/>
            </a:endParaRPr>
          </a:p>
          <a:p>
            <a:pPr marL="850900" indent="-381635">
              <a:lnSpc>
                <a:spcPts val="1730"/>
              </a:lnSpc>
              <a:buClr>
                <a:srgbClr val="99CA38"/>
              </a:buClr>
              <a:buAutoNum type="arabicPeriod"/>
              <a:tabLst>
                <a:tab pos="850900" algn="l"/>
                <a:tab pos="851535" algn="l"/>
              </a:tabLst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código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 PIN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 4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dígitos</a:t>
            </a:r>
            <a:endParaRPr sz="1600">
              <a:latin typeface="Arial MT"/>
              <a:cs typeface="Arial MT"/>
            </a:endParaRPr>
          </a:p>
          <a:p>
            <a:pPr marL="850900" indent="-381635">
              <a:lnSpc>
                <a:spcPts val="1730"/>
              </a:lnSpc>
              <a:buClr>
                <a:srgbClr val="99CA38"/>
              </a:buClr>
              <a:buAutoNum type="arabicPeriod"/>
              <a:tabLst>
                <a:tab pos="850900" algn="l"/>
                <a:tab pos="851535" algn="l"/>
              </a:tabLst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Cliente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ingresa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 PIN</a:t>
            </a:r>
            <a:endParaRPr sz="1600">
              <a:latin typeface="Arial MT"/>
              <a:cs typeface="Arial MT"/>
            </a:endParaRPr>
          </a:p>
          <a:p>
            <a:pPr marL="850900" indent="-381635">
              <a:lnSpc>
                <a:spcPts val="1730"/>
              </a:lnSpc>
              <a:buClr>
                <a:srgbClr val="99CA38"/>
              </a:buClr>
              <a:buAutoNum type="arabicPeriod"/>
              <a:tabLst>
                <a:tab pos="850900" algn="l"/>
                <a:tab pos="851535" algn="l"/>
              </a:tabLst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envía código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30" dirty="0">
                <a:latin typeface="Arial MT"/>
                <a:cs typeface="Arial MT"/>
              </a:rPr>
              <a:t> Tarjeta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PIN al SC</a:t>
            </a:r>
            <a:endParaRPr sz="1600">
              <a:latin typeface="Arial MT"/>
              <a:cs typeface="Arial MT"/>
            </a:endParaRPr>
          </a:p>
          <a:p>
            <a:pPr marL="850900" indent="-381635">
              <a:lnSpc>
                <a:spcPts val="1825"/>
              </a:lnSpc>
              <a:buClr>
                <a:srgbClr val="99CA38"/>
              </a:buClr>
              <a:buAutoNum type="arabicPeriod"/>
              <a:tabLst>
                <a:tab pos="850900" algn="l"/>
                <a:tab pos="851535" algn="l"/>
              </a:tabLst>
            </a:pPr>
            <a:r>
              <a:rPr sz="1600" spc="-5" dirty="0">
                <a:latin typeface="Arial MT"/>
                <a:cs typeface="Arial MT"/>
              </a:rPr>
              <a:t>El SC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verifica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 PIN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sea correcto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contesta: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OK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Flujos</a:t>
            </a:r>
            <a:r>
              <a:rPr sz="20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Alternativos: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  <a:spcBef>
                <a:spcPts val="245"/>
              </a:spcBef>
            </a:pPr>
            <a:r>
              <a:rPr sz="1600" b="1" spc="-20" dirty="0">
                <a:latin typeface="Arial"/>
                <a:cs typeface="Arial"/>
              </a:rPr>
              <a:t>2A.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tarjeta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es</a:t>
            </a:r>
            <a:r>
              <a:rPr sz="1600" b="1" spc="-10" dirty="0">
                <a:latin typeface="Arial"/>
                <a:cs typeface="Arial"/>
              </a:rPr>
              <a:t> válida</a:t>
            </a:r>
            <a:endParaRPr sz="1600">
              <a:latin typeface="Arial"/>
              <a:cs typeface="Arial"/>
            </a:endParaRPr>
          </a:p>
          <a:p>
            <a:pPr marL="523875" indent="-227329">
              <a:lnSpc>
                <a:spcPts val="1535"/>
              </a:lnSpc>
              <a:buAutoNum type="arabicPeriod"/>
              <a:tabLst>
                <a:tab pos="524510" algn="l"/>
              </a:tabLst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devuelve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 tarjeta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 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mensaje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“tarjeta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válida”</a:t>
            </a:r>
            <a:endParaRPr sz="1600">
              <a:latin typeface="Arial MT"/>
              <a:cs typeface="Arial MT"/>
            </a:endParaRPr>
          </a:p>
          <a:p>
            <a:pPr marL="524510" indent="-227965">
              <a:lnSpc>
                <a:spcPts val="1730"/>
              </a:lnSpc>
              <a:buAutoNum type="arabicPeriod"/>
              <a:tabLst>
                <a:tab pos="525145" algn="l"/>
              </a:tabLst>
            </a:pPr>
            <a:r>
              <a:rPr sz="1600" spc="-5" dirty="0">
                <a:latin typeface="Arial MT"/>
                <a:cs typeface="Arial MT"/>
              </a:rPr>
              <a:t>Fin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30"/>
              </a:lnSpc>
              <a:spcBef>
                <a:spcPts val="390"/>
              </a:spcBef>
            </a:pPr>
            <a:r>
              <a:rPr sz="1600" b="1" spc="-20" dirty="0">
                <a:latin typeface="Arial"/>
                <a:cs typeface="Arial"/>
              </a:rPr>
              <a:t>6A.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PIN</a:t>
            </a:r>
            <a:r>
              <a:rPr sz="1600" b="1" spc="-10" dirty="0">
                <a:latin typeface="Arial"/>
                <a:cs typeface="Arial"/>
              </a:rPr>
              <a:t> inválido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menos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intentos</a:t>
            </a:r>
            <a:endParaRPr sz="1600">
              <a:latin typeface="Arial"/>
              <a:cs typeface="Arial"/>
            </a:endParaRPr>
          </a:p>
          <a:p>
            <a:pPr marL="469900" marR="5080" indent="-457200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Cliente puede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realizar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intentos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ingresar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válido.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Sino,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retiene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tarjeta.</a:t>
            </a:r>
            <a:endParaRPr sz="1600">
              <a:latin typeface="Arial MT"/>
              <a:cs typeface="Arial MT"/>
            </a:endParaRPr>
          </a:p>
          <a:p>
            <a:pPr marL="523875" indent="-227329">
              <a:lnSpc>
                <a:spcPts val="1350"/>
              </a:lnSpc>
              <a:buAutoNum type="arabicPeriod"/>
              <a:tabLst>
                <a:tab pos="524510" algn="l"/>
              </a:tabLst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 contesta indicando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inválido</a:t>
            </a:r>
            <a:endParaRPr sz="1600">
              <a:latin typeface="Arial MT"/>
              <a:cs typeface="Arial MT"/>
            </a:endParaRPr>
          </a:p>
          <a:p>
            <a:pPr marL="523875" indent="-227329">
              <a:lnSpc>
                <a:spcPts val="1535"/>
              </a:lnSpc>
              <a:buAutoNum type="arabicPeriod"/>
              <a:tabLst>
                <a:tab pos="524510" algn="l"/>
              </a:tabLst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muestra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 mensaje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“PIN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incorrecto”</a:t>
            </a:r>
            <a:endParaRPr sz="1600">
              <a:latin typeface="Arial MT"/>
              <a:cs typeface="Arial MT"/>
            </a:endParaRPr>
          </a:p>
          <a:p>
            <a:pPr marL="524510" indent="-227965">
              <a:lnSpc>
                <a:spcPts val="1730"/>
              </a:lnSpc>
              <a:buAutoNum type="arabicPeriod"/>
              <a:tabLst>
                <a:tab pos="525145" algn="l"/>
              </a:tabLst>
            </a:pPr>
            <a:r>
              <a:rPr sz="1600" spc="-5" dirty="0">
                <a:latin typeface="Arial MT"/>
                <a:cs typeface="Arial MT"/>
              </a:rPr>
              <a:t>Sigue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punto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30"/>
              </a:lnSpc>
              <a:spcBef>
                <a:spcPts val="580"/>
              </a:spcBef>
            </a:pPr>
            <a:r>
              <a:rPr sz="1600" b="1" spc="-5" dirty="0">
                <a:latin typeface="Arial"/>
                <a:cs typeface="Arial"/>
              </a:rPr>
              <a:t>6B.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PIN</a:t>
            </a:r>
            <a:r>
              <a:rPr sz="1600" b="1" spc="-10" dirty="0">
                <a:latin typeface="Arial"/>
                <a:cs typeface="Arial"/>
              </a:rPr>
              <a:t> inválido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intentos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retener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tarjeta</a:t>
            </a:r>
            <a:endParaRPr sz="1600">
              <a:latin typeface="Arial MT"/>
              <a:cs typeface="Arial MT"/>
            </a:endParaRPr>
          </a:p>
          <a:p>
            <a:pPr marL="523875" indent="-227329">
              <a:lnSpc>
                <a:spcPts val="1535"/>
              </a:lnSpc>
              <a:buAutoNum type="arabicPeriod"/>
              <a:tabLst>
                <a:tab pos="524510" algn="l"/>
              </a:tabLst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 contesta indicando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inválido</a:t>
            </a:r>
            <a:endParaRPr sz="1600">
              <a:latin typeface="Arial MT"/>
              <a:cs typeface="Arial MT"/>
            </a:endParaRPr>
          </a:p>
          <a:p>
            <a:pPr marL="523875" indent="-227329">
              <a:lnSpc>
                <a:spcPts val="1535"/>
              </a:lnSpc>
              <a:buAutoNum type="arabicPeriod"/>
              <a:tabLst>
                <a:tab pos="524510" algn="l"/>
              </a:tabLst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muestra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mensaje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“Se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 retiene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 tarjeta”</a:t>
            </a:r>
            <a:endParaRPr sz="1600">
              <a:latin typeface="Arial MT"/>
              <a:cs typeface="Arial MT"/>
            </a:endParaRPr>
          </a:p>
          <a:p>
            <a:pPr marL="523875" indent="-227329">
              <a:lnSpc>
                <a:spcPts val="1730"/>
              </a:lnSpc>
              <a:buAutoNum type="arabicPeriod"/>
              <a:tabLst>
                <a:tab pos="524510" algn="l"/>
              </a:tabLst>
            </a:pPr>
            <a:r>
              <a:rPr sz="1600" spc="-5" dirty="0">
                <a:latin typeface="Arial MT"/>
                <a:cs typeface="Arial MT"/>
              </a:rPr>
              <a:t>Fin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836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Requisitos</a:t>
            </a:r>
            <a:r>
              <a:rPr sz="4400" spc="-45" dirty="0"/>
              <a:t> </a:t>
            </a:r>
            <a:r>
              <a:rPr sz="4400" dirty="0"/>
              <a:t>vs.</a:t>
            </a:r>
            <a:r>
              <a:rPr sz="4400" spc="-30" dirty="0"/>
              <a:t> </a:t>
            </a:r>
            <a:r>
              <a:rPr sz="4400" dirty="0"/>
              <a:t>Diseño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763000" y="6427241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908174"/>
            <a:ext cx="722249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Requisitos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definen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Qué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(el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problema)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sistema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2A437"/>
              </a:buClr>
              <a:buFont typeface="Arial MT"/>
              <a:buChar char="•"/>
            </a:pPr>
            <a:endParaRPr sz="4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Diseño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define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Cómo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(la</a:t>
            </a:r>
            <a:r>
              <a:rPr sz="2800" dirty="0">
                <a:latin typeface="Arial MT"/>
                <a:cs typeface="Arial MT"/>
              </a:rPr>
              <a:t> solución)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9508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Relaciones</a:t>
            </a:r>
            <a:r>
              <a:rPr sz="4400" spc="-15" dirty="0"/>
              <a:t> </a:t>
            </a:r>
            <a:r>
              <a:rPr sz="4400" dirty="0"/>
              <a:t>entre</a:t>
            </a:r>
            <a:r>
              <a:rPr sz="4400" spc="-15" dirty="0"/>
              <a:t> </a:t>
            </a:r>
            <a:r>
              <a:rPr sz="4400" dirty="0"/>
              <a:t>CU</a:t>
            </a:r>
            <a:r>
              <a:rPr sz="4400" spc="-15" dirty="0"/>
              <a:t> </a:t>
            </a:r>
            <a:r>
              <a:rPr sz="4400" b="0" dirty="0">
                <a:latin typeface="Arial MT"/>
                <a:cs typeface="Arial MT"/>
              </a:rPr>
              <a:t>–</a:t>
            </a:r>
            <a:r>
              <a:rPr sz="4400" b="0" spc="-15" dirty="0">
                <a:latin typeface="Arial MT"/>
                <a:cs typeface="Arial MT"/>
              </a:rPr>
              <a:t> </a:t>
            </a:r>
            <a:r>
              <a:rPr sz="4400" dirty="0"/>
              <a:t>Extend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44853"/>
            <a:ext cx="8435340" cy="485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63040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  <a:tab pos="5421630" algn="l"/>
              </a:tabLst>
            </a:pPr>
            <a:r>
              <a:rPr sz="2400" dirty="0">
                <a:latin typeface="Arial MT"/>
                <a:cs typeface="Arial MT"/>
              </a:rPr>
              <a:t>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fragmento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uso,	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agrega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comportamiento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otro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uso.</a:t>
            </a:r>
            <a:endParaRPr sz="2400">
              <a:latin typeface="Arial MT"/>
              <a:cs typeface="Arial MT"/>
            </a:endParaRPr>
          </a:p>
          <a:p>
            <a:pPr marL="355600" marR="24130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explicar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escenarios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sería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complejo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presentar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flujo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alternativo,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desea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destacar.</a:t>
            </a:r>
            <a:endParaRPr sz="2400">
              <a:latin typeface="Arial MT"/>
              <a:cs typeface="Arial MT"/>
            </a:endParaRPr>
          </a:p>
          <a:p>
            <a:pPr marL="355600" marR="8382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Representan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funcionalidad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siempre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ocurre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(condicional).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ejecuta </a:t>
            </a:r>
            <a:r>
              <a:rPr sz="2400" spc="-5" dirty="0">
                <a:latin typeface="Arial MT"/>
                <a:cs typeface="Arial MT"/>
              </a:rPr>
              <a:t>solo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condición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cumple.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El caso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extendido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referencia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base.</a:t>
            </a:r>
            <a:endParaRPr sz="2400">
              <a:latin typeface="Arial MT"/>
              <a:cs typeface="Arial MT"/>
            </a:endParaRPr>
          </a:p>
          <a:p>
            <a:pPr marL="355600" marR="30988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Punto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extensión: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dentro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uso,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donde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insertar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comportamiento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adicional.</a:t>
            </a:r>
            <a:endParaRPr sz="2400">
              <a:latin typeface="Arial MT"/>
              <a:cs typeface="Arial MT"/>
            </a:endParaRPr>
          </a:p>
          <a:p>
            <a:pPr marL="355600" marR="20701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Al terminar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extendido,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vuelve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sentencia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siguiente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extensión.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4562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Extend</a:t>
            </a:r>
            <a:r>
              <a:rPr sz="4400" spc="-40" dirty="0"/>
              <a:t> </a:t>
            </a:r>
            <a:r>
              <a:rPr sz="4400" dirty="0"/>
              <a:t>-</a:t>
            </a:r>
            <a:r>
              <a:rPr sz="4400" spc="-35" dirty="0"/>
              <a:t> </a:t>
            </a:r>
            <a:r>
              <a:rPr sz="4400" dirty="0"/>
              <a:t>Ejemplo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781365" y="2680525"/>
            <a:ext cx="4697730" cy="1257935"/>
            <a:chOff x="1781365" y="2680525"/>
            <a:chExt cx="4697730" cy="1257935"/>
          </a:xfrm>
        </p:grpSpPr>
        <p:sp>
          <p:nvSpPr>
            <p:cNvPr id="4" name="object 4"/>
            <p:cNvSpPr/>
            <p:nvPr/>
          </p:nvSpPr>
          <p:spPr>
            <a:xfrm>
              <a:off x="1782317" y="3121914"/>
              <a:ext cx="1542415" cy="815340"/>
            </a:xfrm>
            <a:custGeom>
              <a:avLst/>
              <a:gdLst/>
              <a:ahLst/>
              <a:cxnLst/>
              <a:rect l="l" t="t" r="r" b="b"/>
              <a:pathLst>
                <a:path w="1542414" h="815339">
                  <a:moveTo>
                    <a:pt x="771144" y="0"/>
                  </a:moveTo>
                  <a:lnTo>
                    <a:pt x="710887" y="1226"/>
                  </a:lnTo>
                  <a:lnTo>
                    <a:pt x="651897" y="4845"/>
                  </a:lnTo>
                  <a:lnTo>
                    <a:pt x="594346" y="10765"/>
                  </a:lnTo>
                  <a:lnTo>
                    <a:pt x="538405" y="18897"/>
                  </a:lnTo>
                  <a:lnTo>
                    <a:pt x="484246" y="29149"/>
                  </a:lnTo>
                  <a:lnTo>
                    <a:pt x="432040" y="41432"/>
                  </a:lnTo>
                  <a:lnTo>
                    <a:pt x="381959" y="55654"/>
                  </a:lnTo>
                  <a:lnTo>
                    <a:pt x="334174" y="71724"/>
                  </a:lnTo>
                  <a:lnTo>
                    <a:pt x="288857" y="89553"/>
                  </a:lnTo>
                  <a:lnTo>
                    <a:pt x="246180" y="109050"/>
                  </a:lnTo>
                  <a:lnTo>
                    <a:pt x="206314" y="130124"/>
                  </a:lnTo>
                  <a:lnTo>
                    <a:pt x="169430" y="152684"/>
                  </a:lnTo>
                  <a:lnTo>
                    <a:pt x="135701" y="176640"/>
                  </a:lnTo>
                  <a:lnTo>
                    <a:pt x="105297" y="201901"/>
                  </a:lnTo>
                  <a:lnTo>
                    <a:pt x="55152" y="255978"/>
                  </a:lnTo>
                  <a:lnTo>
                    <a:pt x="20369" y="314188"/>
                  </a:lnTo>
                  <a:lnTo>
                    <a:pt x="2320" y="375808"/>
                  </a:lnTo>
                  <a:lnTo>
                    <a:pt x="0" y="407670"/>
                  </a:lnTo>
                  <a:lnTo>
                    <a:pt x="2320" y="439531"/>
                  </a:lnTo>
                  <a:lnTo>
                    <a:pt x="20369" y="501151"/>
                  </a:lnTo>
                  <a:lnTo>
                    <a:pt x="55152" y="559361"/>
                  </a:lnTo>
                  <a:lnTo>
                    <a:pt x="105297" y="613438"/>
                  </a:lnTo>
                  <a:lnTo>
                    <a:pt x="135701" y="638699"/>
                  </a:lnTo>
                  <a:lnTo>
                    <a:pt x="169430" y="662655"/>
                  </a:lnTo>
                  <a:lnTo>
                    <a:pt x="206314" y="685215"/>
                  </a:lnTo>
                  <a:lnTo>
                    <a:pt x="246180" y="706289"/>
                  </a:lnTo>
                  <a:lnTo>
                    <a:pt x="288857" y="725786"/>
                  </a:lnTo>
                  <a:lnTo>
                    <a:pt x="334174" y="743615"/>
                  </a:lnTo>
                  <a:lnTo>
                    <a:pt x="381959" y="759685"/>
                  </a:lnTo>
                  <a:lnTo>
                    <a:pt x="432040" y="773907"/>
                  </a:lnTo>
                  <a:lnTo>
                    <a:pt x="484246" y="786190"/>
                  </a:lnTo>
                  <a:lnTo>
                    <a:pt x="538405" y="796442"/>
                  </a:lnTo>
                  <a:lnTo>
                    <a:pt x="594346" y="804574"/>
                  </a:lnTo>
                  <a:lnTo>
                    <a:pt x="651897" y="810494"/>
                  </a:lnTo>
                  <a:lnTo>
                    <a:pt x="710887" y="814113"/>
                  </a:lnTo>
                  <a:lnTo>
                    <a:pt x="771144" y="815340"/>
                  </a:lnTo>
                  <a:lnTo>
                    <a:pt x="831400" y="814113"/>
                  </a:lnTo>
                  <a:lnTo>
                    <a:pt x="890390" y="810494"/>
                  </a:lnTo>
                  <a:lnTo>
                    <a:pt x="947941" y="804574"/>
                  </a:lnTo>
                  <a:lnTo>
                    <a:pt x="1003882" y="796442"/>
                  </a:lnTo>
                  <a:lnTo>
                    <a:pt x="1058041" y="786190"/>
                  </a:lnTo>
                  <a:lnTo>
                    <a:pt x="1110247" y="773907"/>
                  </a:lnTo>
                  <a:lnTo>
                    <a:pt x="1160328" y="759685"/>
                  </a:lnTo>
                  <a:lnTo>
                    <a:pt x="1208113" y="743615"/>
                  </a:lnTo>
                  <a:lnTo>
                    <a:pt x="1253430" y="725786"/>
                  </a:lnTo>
                  <a:lnTo>
                    <a:pt x="1296107" y="706289"/>
                  </a:lnTo>
                  <a:lnTo>
                    <a:pt x="1335973" y="685215"/>
                  </a:lnTo>
                  <a:lnTo>
                    <a:pt x="1372857" y="662655"/>
                  </a:lnTo>
                  <a:lnTo>
                    <a:pt x="1406586" y="638699"/>
                  </a:lnTo>
                  <a:lnTo>
                    <a:pt x="1436990" y="613438"/>
                  </a:lnTo>
                  <a:lnTo>
                    <a:pt x="1487135" y="559361"/>
                  </a:lnTo>
                  <a:lnTo>
                    <a:pt x="1521918" y="501151"/>
                  </a:lnTo>
                  <a:lnTo>
                    <a:pt x="1539967" y="439531"/>
                  </a:lnTo>
                  <a:lnTo>
                    <a:pt x="1542287" y="407670"/>
                  </a:lnTo>
                  <a:lnTo>
                    <a:pt x="1539967" y="375808"/>
                  </a:lnTo>
                  <a:lnTo>
                    <a:pt x="1521918" y="314188"/>
                  </a:lnTo>
                  <a:lnTo>
                    <a:pt x="1487135" y="255978"/>
                  </a:lnTo>
                  <a:lnTo>
                    <a:pt x="1436990" y="201901"/>
                  </a:lnTo>
                  <a:lnTo>
                    <a:pt x="1406586" y="176640"/>
                  </a:lnTo>
                  <a:lnTo>
                    <a:pt x="1372857" y="152684"/>
                  </a:lnTo>
                  <a:lnTo>
                    <a:pt x="1335973" y="130124"/>
                  </a:lnTo>
                  <a:lnTo>
                    <a:pt x="1296107" y="109050"/>
                  </a:lnTo>
                  <a:lnTo>
                    <a:pt x="1253430" y="89553"/>
                  </a:lnTo>
                  <a:lnTo>
                    <a:pt x="1208113" y="71724"/>
                  </a:lnTo>
                  <a:lnTo>
                    <a:pt x="1160328" y="55654"/>
                  </a:lnTo>
                  <a:lnTo>
                    <a:pt x="1110247" y="41432"/>
                  </a:lnTo>
                  <a:lnTo>
                    <a:pt x="1058041" y="29149"/>
                  </a:lnTo>
                  <a:lnTo>
                    <a:pt x="1003882" y="18897"/>
                  </a:lnTo>
                  <a:lnTo>
                    <a:pt x="947941" y="10765"/>
                  </a:lnTo>
                  <a:lnTo>
                    <a:pt x="890390" y="4845"/>
                  </a:lnTo>
                  <a:lnTo>
                    <a:pt x="831400" y="1226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2317" y="3121914"/>
              <a:ext cx="1542415" cy="815340"/>
            </a:xfrm>
            <a:custGeom>
              <a:avLst/>
              <a:gdLst/>
              <a:ahLst/>
              <a:cxnLst/>
              <a:rect l="l" t="t" r="r" b="b"/>
              <a:pathLst>
                <a:path w="1542414" h="815339">
                  <a:moveTo>
                    <a:pt x="0" y="407670"/>
                  </a:moveTo>
                  <a:lnTo>
                    <a:pt x="9167" y="344617"/>
                  </a:lnTo>
                  <a:lnTo>
                    <a:pt x="35755" y="284611"/>
                  </a:lnTo>
                  <a:lnTo>
                    <a:pt x="78390" y="228377"/>
                  </a:lnTo>
                  <a:lnTo>
                    <a:pt x="135701" y="176640"/>
                  </a:lnTo>
                  <a:lnTo>
                    <a:pt x="169430" y="152684"/>
                  </a:lnTo>
                  <a:lnTo>
                    <a:pt x="206314" y="130124"/>
                  </a:lnTo>
                  <a:lnTo>
                    <a:pt x="246180" y="109050"/>
                  </a:lnTo>
                  <a:lnTo>
                    <a:pt x="288857" y="89553"/>
                  </a:lnTo>
                  <a:lnTo>
                    <a:pt x="334174" y="71724"/>
                  </a:lnTo>
                  <a:lnTo>
                    <a:pt x="381959" y="55654"/>
                  </a:lnTo>
                  <a:lnTo>
                    <a:pt x="432040" y="41432"/>
                  </a:lnTo>
                  <a:lnTo>
                    <a:pt x="484246" y="29149"/>
                  </a:lnTo>
                  <a:lnTo>
                    <a:pt x="538405" y="18897"/>
                  </a:lnTo>
                  <a:lnTo>
                    <a:pt x="594346" y="10765"/>
                  </a:lnTo>
                  <a:lnTo>
                    <a:pt x="651897" y="4845"/>
                  </a:lnTo>
                  <a:lnTo>
                    <a:pt x="710887" y="1226"/>
                  </a:lnTo>
                  <a:lnTo>
                    <a:pt x="771144" y="0"/>
                  </a:lnTo>
                  <a:lnTo>
                    <a:pt x="831400" y="1226"/>
                  </a:lnTo>
                  <a:lnTo>
                    <a:pt x="890390" y="4845"/>
                  </a:lnTo>
                  <a:lnTo>
                    <a:pt x="947941" y="10765"/>
                  </a:lnTo>
                  <a:lnTo>
                    <a:pt x="1003882" y="18897"/>
                  </a:lnTo>
                  <a:lnTo>
                    <a:pt x="1058041" y="29149"/>
                  </a:lnTo>
                  <a:lnTo>
                    <a:pt x="1110247" y="41432"/>
                  </a:lnTo>
                  <a:lnTo>
                    <a:pt x="1160328" y="55654"/>
                  </a:lnTo>
                  <a:lnTo>
                    <a:pt x="1208113" y="71724"/>
                  </a:lnTo>
                  <a:lnTo>
                    <a:pt x="1253430" y="89553"/>
                  </a:lnTo>
                  <a:lnTo>
                    <a:pt x="1296107" y="109050"/>
                  </a:lnTo>
                  <a:lnTo>
                    <a:pt x="1335973" y="130124"/>
                  </a:lnTo>
                  <a:lnTo>
                    <a:pt x="1372857" y="152684"/>
                  </a:lnTo>
                  <a:lnTo>
                    <a:pt x="1406586" y="176640"/>
                  </a:lnTo>
                  <a:lnTo>
                    <a:pt x="1436990" y="201901"/>
                  </a:lnTo>
                  <a:lnTo>
                    <a:pt x="1487135" y="255978"/>
                  </a:lnTo>
                  <a:lnTo>
                    <a:pt x="1521918" y="314188"/>
                  </a:lnTo>
                  <a:lnTo>
                    <a:pt x="1539967" y="375808"/>
                  </a:lnTo>
                  <a:lnTo>
                    <a:pt x="1542287" y="407670"/>
                  </a:lnTo>
                  <a:lnTo>
                    <a:pt x="1539967" y="439531"/>
                  </a:lnTo>
                  <a:lnTo>
                    <a:pt x="1521918" y="501151"/>
                  </a:lnTo>
                  <a:lnTo>
                    <a:pt x="1487135" y="559361"/>
                  </a:lnTo>
                  <a:lnTo>
                    <a:pt x="1436990" y="613438"/>
                  </a:lnTo>
                  <a:lnTo>
                    <a:pt x="1406586" y="638699"/>
                  </a:lnTo>
                  <a:lnTo>
                    <a:pt x="1372857" y="662655"/>
                  </a:lnTo>
                  <a:lnTo>
                    <a:pt x="1335973" y="685215"/>
                  </a:lnTo>
                  <a:lnTo>
                    <a:pt x="1296107" y="706289"/>
                  </a:lnTo>
                  <a:lnTo>
                    <a:pt x="1253430" y="725786"/>
                  </a:lnTo>
                  <a:lnTo>
                    <a:pt x="1208113" y="743615"/>
                  </a:lnTo>
                  <a:lnTo>
                    <a:pt x="1160328" y="759685"/>
                  </a:lnTo>
                  <a:lnTo>
                    <a:pt x="1110247" y="773907"/>
                  </a:lnTo>
                  <a:lnTo>
                    <a:pt x="1058041" y="786190"/>
                  </a:lnTo>
                  <a:lnTo>
                    <a:pt x="1003882" y="796442"/>
                  </a:lnTo>
                  <a:lnTo>
                    <a:pt x="947941" y="804574"/>
                  </a:lnTo>
                  <a:lnTo>
                    <a:pt x="890390" y="810494"/>
                  </a:lnTo>
                  <a:lnTo>
                    <a:pt x="831400" y="814113"/>
                  </a:lnTo>
                  <a:lnTo>
                    <a:pt x="771144" y="815340"/>
                  </a:lnTo>
                  <a:lnTo>
                    <a:pt x="710887" y="814113"/>
                  </a:lnTo>
                  <a:lnTo>
                    <a:pt x="651897" y="810494"/>
                  </a:lnTo>
                  <a:lnTo>
                    <a:pt x="594346" y="804574"/>
                  </a:lnTo>
                  <a:lnTo>
                    <a:pt x="538405" y="796442"/>
                  </a:lnTo>
                  <a:lnTo>
                    <a:pt x="484246" y="786190"/>
                  </a:lnTo>
                  <a:lnTo>
                    <a:pt x="432040" y="773907"/>
                  </a:lnTo>
                  <a:lnTo>
                    <a:pt x="381959" y="759685"/>
                  </a:lnTo>
                  <a:lnTo>
                    <a:pt x="334174" y="743615"/>
                  </a:lnTo>
                  <a:lnTo>
                    <a:pt x="288857" y="725786"/>
                  </a:lnTo>
                  <a:lnTo>
                    <a:pt x="246180" y="706289"/>
                  </a:lnTo>
                  <a:lnTo>
                    <a:pt x="206314" y="685215"/>
                  </a:lnTo>
                  <a:lnTo>
                    <a:pt x="169430" y="662655"/>
                  </a:lnTo>
                  <a:lnTo>
                    <a:pt x="135701" y="638699"/>
                  </a:lnTo>
                  <a:lnTo>
                    <a:pt x="105297" y="613438"/>
                  </a:lnTo>
                  <a:lnTo>
                    <a:pt x="55152" y="559361"/>
                  </a:lnTo>
                  <a:lnTo>
                    <a:pt x="20369" y="501151"/>
                  </a:lnTo>
                  <a:lnTo>
                    <a:pt x="2320" y="439531"/>
                  </a:lnTo>
                  <a:lnTo>
                    <a:pt x="0" y="407670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5473" y="2681478"/>
              <a:ext cx="1542415" cy="792480"/>
            </a:xfrm>
            <a:custGeom>
              <a:avLst/>
              <a:gdLst/>
              <a:ahLst/>
              <a:cxnLst/>
              <a:rect l="l" t="t" r="r" b="b"/>
              <a:pathLst>
                <a:path w="1542414" h="792479">
                  <a:moveTo>
                    <a:pt x="771143" y="0"/>
                  </a:moveTo>
                  <a:lnTo>
                    <a:pt x="707906" y="1313"/>
                  </a:lnTo>
                  <a:lnTo>
                    <a:pt x="646075" y="5186"/>
                  </a:lnTo>
                  <a:lnTo>
                    <a:pt x="585848" y="11516"/>
                  </a:lnTo>
                  <a:lnTo>
                    <a:pt x="527425" y="20202"/>
                  </a:lnTo>
                  <a:lnTo>
                    <a:pt x="471005" y="31140"/>
                  </a:lnTo>
                  <a:lnTo>
                    <a:pt x="416785" y="44230"/>
                  </a:lnTo>
                  <a:lnTo>
                    <a:pt x="364964" y="59369"/>
                  </a:lnTo>
                  <a:lnTo>
                    <a:pt x="315742" y="76456"/>
                  </a:lnTo>
                  <a:lnTo>
                    <a:pt x="269316" y="95387"/>
                  </a:lnTo>
                  <a:lnTo>
                    <a:pt x="225885" y="116062"/>
                  </a:lnTo>
                  <a:lnTo>
                    <a:pt x="185648" y="138377"/>
                  </a:lnTo>
                  <a:lnTo>
                    <a:pt x="148803" y="162232"/>
                  </a:lnTo>
                  <a:lnTo>
                    <a:pt x="115549" y="187524"/>
                  </a:lnTo>
                  <a:lnTo>
                    <a:pt x="86085" y="214152"/>
                  </a:lnTo>
                  <a:lnTo>
                    <a:pt x="39319" y="271003"/>
                  </a:lnTo>
                  <a:lnTo>
                    <a:pt x="10094" y="331971"/>
                  </a:lnTo>
                  <a:lnTo>
                    <a:pt x="0" y="396239"/>
                  </a:lnTo>
                  <a:lnTo>
                    <a:pt x="2556" y="428735"/>
                  </a:lnTo>
                  <a:lnTo>
                    <a:pt x="22414" y="491455"/>
                  </a:lnTo>
                  <a:lnTo>
                    <a:pt x="60608" y="550467"/>
                  </a:lnTo>
                  <a:lnTo>
                    <a:pt x="115549" y="604955"/>
                  </a:lnTo>
                  <a:lnTo>
                    <a:pt x="148803" y="630247"/>
                  </a:lnTo>
                  <a:lnTo>
                    <a:pt x="185648" y="654102"/>
                  </a:lnTo>
                  <a:lnTo>
                    <a:pt x="225885" y="676417"/>
                  </a:lnTo>
                  <a:lnTo>
                    <a:pt x="269316" y="697092"/>
                  </a:lnTo>
                  <a:lnTo>
                    <a:pt x="315742" y="716023"/>
                  </a:lnTo>
                  <a:lnTo>
                    <a:pt x="364964" y="733110"/>
                  </a:lnTo>
                  <a:lnTo>
                    <a:pt x="416785" y="748249"/>
                  </a:lnTo>
                  <a:lnTo>
                    <a:pt x="471005" y="761339"/>
                  </a:lnTo>
                  <a:lnTo>
                    <a:pt x="527425" y="772277"/>
                  </a:lnTo>
                  <a:lnTo>
                    <a:pt x="585848" y="780963"/>
                  </a:lnTo>
                  <a:lnTo>
                    <a:pt x="646075" y="787293"/>
                  </a:lnTo>
                  <a:lnTo>
                    <a:pt x="707906" y="791166"/>
                  </a:lnTo>
                  <a:lnTo>
                    <a:pt x="771143" y="792480"/>
                  </a:lnTo>
                  <a:lnTo>
                    <a:pt x="834381" y="791166"/>
                  </a:lnTo>
                  <a:lnTo>
                    <a:pt x="896212" y="787293"/>
                  </a:lnTo>
                  <a:lnTo>
                    <a:pt x="956439" y="780963"/>
                  </a:lnTo>
                  <a:lnTo>
                    <a:pt x="1014862" y="772277"/>
                  </a:lnTo>
                  <a:lnTo>
                    <a:pt x="1071282" y="761339"/>
                  </a:lnTo>
                  <a:lnTo>
                    <a:pt x="1125502" y="748249"/>
                  </a:lnTo>
                  <a:lnTo>
                    <a:pt x="1177323" y="733110"/>
                  </a:lnTo>
                  <a:lnTo>
                    <a:pt x="1226545" y="716023"/>
                  </a:lnTo>
                  <a:lnTo>
                    <a:pt x="1272971" y="697092"/>
                  </a:lnTo>
                  <a:lnTo>
                    <a:pt x="1316402" y="676417"/>
                  </a:lnTo>
                  <a:lnTo>
                    <a:pt x="1356639" y="654102"/>
                  </a:lnTo>
                  <a:lnTo>
                    <a:pt x="1393484" y="630247"/>
                  </a:lnTo>
                  <a:lnTo>
                    <a:pt x="1426738" y="604955"/>
                  </a:lnTo>
                  <a:lnTo>
                    <a:pt x="1456202" y="578327"/>
                  </a:lnTo>
                  <a:lnTo>
                    <a:pt x="1502968" y="521476"/>
                  </a:lnTo>
                  <a:lnTo>
                    <a:pt x="1532193" y="460508"/>
                  </a:lnTo>
                  <a:lnTo>
                    <a:pt x="1542288" y="396239"/>
                  </a:lnTo>
                  <a:lnTo>
                    <a:pt x="1539731" y="363744"/>
                  </a:lnTo>
                  <a:lnTo>
                    <a:pt x="1519873" y="301024"/>
                  </a:lnTo>
                  <a:lnTo>
                    <a:pt x="1481679" y="242012"/>
                  </a:lnTo>
                  <a:lnTo>
                    <a:pt x="1426738" y="187524"/>
                  </a:lnTo>
                  <a:lnTo>
                    <a:pt x="1393484" y="162232"/>
                  </a:lnTo>
                  <a:lnTo>
                    <a:pt x="1356639" y="138377"/>
                  </a:lnTo>
                  <a:lnTo>
                    <a:pt x="1316402" y="116062"/>
                  </a:lnTo>
                  <a:lnTo>
                    <a:pt x="1272971" y="95387"/>
                  </a:lnTo>
                  <a:lnTo>
                    <a:pt x="1226545" y="76456"/>
                  </a:lnTo>
                  <a:lnTo>
                    <a:pt x="1177323" y="59369"/>
                  </a:lnTo>
                  <a:lnTo>
                    <a:pt x="1125502" y="44230"/>
                  </a:lnTo>
                  <a:lnTo>
                    <a:pt x="1071282" y="31140"/>
                  </a:lnTo>
                  <a:lnTo>
                    <a:pt x="1014862" y="20202"/>
                  </a:lnTo>
                  <a:lnTo>
                    <a:pt x="956439" y="11516"/>
                  </a:lnTo>
                  <a:lnTo>
                    <a:pt x="896212" y="5186"/>
                  </a:lnTo>
                  <a:lnTo>
                    <a:pt x="834381" y="1313"/>
                  </a:lnTo>
                  <a:lnTo>
                    <a:pt x="7711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5473" y="2681478"/>
              <a:ext cx="1542415" cy="792480"/>
            </a:xfrm>
            <a:custGeom>
              <a:avLst/>
              <a:gdLst/>
              <a:ahLst/>
              <a:cxnLst/>
              <a:rect l="l" t="t" r="r" b="b"/>
              <a:pathLst>
                <a:path w="1542414" h="792479">
                  <a:moveTo>
                    <a:pt x="0" y="396239"/>
                  </a:moveTo>
                  <a:lnTo>
                    <a:pt x="10094" y="331971"/>
                  </a:lnTo>
                  <a:lnTo>
                    <a:pt x="39319" y="271003"/>
                  </a:lnTo>
                  <a:lnTo>
                    <a:pt x="86085" y="214152"/>
                  </a:lnTo>
                  <a:lnTo>
                    <a:pt x="115549" y="187524"/>
                  </a:lnTo>
                  <a:lnTo>
                    <a:pt x="148803" y="162232"/>
                  </a:lnTo>
                  <a:lnTo>
                    <a:pt x="185648" y="138377"/>
                  </a:lnTo>
                  <a:lnTo>
                    <a:pt x="225885" y="116062"/>
                  </a:lnTo>
                  <a:lnTo>
                    <a:pt x="269316" y="95387"/>
                  </a:lnTo>
                  <a:lnTo>
                    <a:pt x="315742" y="76456"/>
                  </a:lnTo>
                  <a:lnTo>
                    <a:pt x="364964" y="59369"/>
                  </a:lnTo>
                  <a:lnTo>
                    <a:pt x="416785" y="44230"/>
                  </a:lnTo>
                  <a:lnTo>
                    <a:pt x="471005" y="31140"/>
                  </a:lnTo>
                  <a:lnTo>
                    <a:pt x="527425" y="20202"/>
                  </a:lnTo>
                  <a:lnTo>
                    <a:pt x="585848" y="11516"/>
                  </a:lnTo>
                  <a:lnTo>
                    <a:pt x="646075" y="5186"/>
                  </a:lnTo>
                  <a:lnTo>
                    <a:pt x="707906" y="1313"/>
                  </a:lnTo>
                  <a:lnTo>
                    <a:pt x="771143" y="0"/>
                  </a:lnTo>
                  <a:lnTo>
                    <a:pt x="834381" y="1313"/>
                  </a:lnTo>
                  <a:lnTo>
                    <a:pt x="896212" y="5186"/>
                  </a:lnTo>
                  <a:lnTo>
                    <a:pt x="956439" y="11516"/>
                  </a:lnTo>
                  <a:lnTo>
                    <a:pt x="1014862" y="20202"/>
                  </a:lnTo>
                  <a:lnTo>
                    <a:pt x="1071282" y="31140"/>
                  </a:lnTo>
                  <a:lnTo>
                    <a:pt x="1125502" y="44230"/>
                  </a:lnTo>
                  <a:lnTo>
                    <a:pt x="1177323" y="59369"/>
                  </a:lnTo>
                  <a:lnTo>
                    <a:pt x="1226545" y="76456"/>
                  </a:lnTo>
                  <a:lnTo>
                    <a:pt x="1272971" y="95387"/>
                  </a:lnTo>
                  <a:lnTo>
                    <a:pt x="1316402" y="116062"/>
                  </a:lnTo>
                  <a:lnTo>
                    <a:pt x="1356639" y="138377"/>
                  </a:lnTo>
                  <a:lnTo>
                    <a:pt x="1393484" y="162232"/>
                  </a:lnTo>
                  <a:lnTo>
                    <a:pt x="1426738" y="187524"/>
                  </a:lnTo>
                  <a:lnTo>
                    <a:pt x="1456202" y="214152"/>
                  </a:lnTo>
                  <a:lnTo>
                    <a:pt x="1502968" y="271003"/>
                  </a:lnTo>
                  <a:lnTo>
                    <a:pt x="1532193" y="331971"/>
                  </a:lnTo>
                  <a:lnTo>
                    <a:pt x="1542288" y="396239"/>
                  </a:lnTo>
                  <a:lnTo>
                    <a:pt x="1539731" y="428735"/>
                  </a:lnTo>
                  <a:lnTo>
                    <a:pt x="1519873" y="491455"/>
                  </a:lnTo>
                  <a:lnTo>
                    <a:pt x="1481679" y="550467"/>
                  </a:lnTo>
                  <a:lnTo>
                    <a:pt x="1426738" y="604955"/>
                  </a:lnTo>
                  <a:lnTo>
                    <a:pt x="1393484" y="630247"/>
                  </a:lnTo>
                  <a:lnTo>
                    <a:pt x="1356639" y="654102"/>
                  </a:lnTo>
                  <a:lnTo>
                    <a:pt x="1316402" y="676417"/>
                  </a:lnTo>
                  <a:lnTo>
                    <a:pt x="1272971" y="697092"/>
                  </a:lnTo>
                  <a:lnTo>
                    <a:pt x="1226545" y="716023"/>
                  </a:lnTo>
                  <a:lnTo>
                    <a:pt x="1177323" y="733110"/>
                  </a:lnTo>
                  <a:lnTo>
                    <a:pt x="1125502" y="748249"/>
                  </a:lnTo>
                  <a:lnTo>
                    <a:pt x="1071282" y="761339"/>
                  </a:lnTo>
                  <a:lnTo>
                    <a:pt x="1014862" y="772277"/>
                  </a:lnTo>
                  <a:lnTo>
                    <a:pt x="956439" y="780963"/>
                  </a:lnTo>
                  <a:lnTo>
                    <a:pt x="896212" y="787293"/>
                  </a:lnTo>
                  <a:lnTo>
                    <a:pt x="834381" y="791166"/>
                  </a:lnTo>
                  <a:lnTo>
                    <a:pt x="771143" y="792480"/>
                  </a:lnTo>
                  <a:lnTo>
                    <a:pt x="707906" y="791166"/>
                  </a:lnTo>
                  <a:lnTo>
                    <a:pt x="646075" y="787293"/>
                  </a:lnTo>
                  <a:lnTo>
                    <a:pt x="585848" y="780963"/>
                  </a:lnTo>
                  <a:lnTo>
                    <a:pt x="527425" y="772277"/>
                  </a:lnTo>
                  <a:lnTo>
                    <a:pt x="471005" y="761339"/>
                  </a:lnTo>
                  <a:lnTo>
                    <a:pt x="416785" y="748249"/>
                  </a:lnTo>
                  <a:lnTo>
                    <a:pt x="364964" y="733110"/>
                  </a:lnTo>
                  <a:lnTo>
                    <a:pt x="315742" y="716023"/>
                  </a:lnTo>
                  <a:lnTo>
                    <a:pt x="269316" y="697092"/>
                  </a:lnTo>
                  <a:lnTo>
                    <a:pt x="225885" y="676417"/>
                  </a:lnTo>
                  <a:lnTo>
                    <a:pt x="185648" y="654102"/>
                  </a:lnTo>
                  <a:lnTo>
                    <a:pt x="148803" y="630247"/>
                  </a:lnTo>
                  <a:lnTo>
                    <a:pt x="115549" y="604955"/>
                  </a:lnTo>
                  <a:lnTo>
                    <a:pt x="86085" y="578327"/>
                  </a:lnTo>
                  <a:lnTo>
                    <a:pt x="39319" y="521476"/>
                  </a:lnTo>
                  <a:lnTo>
                    <a:pt x="10094" y="460508"/>
                  </a:lnTo>
                  <a:lnTo>
                    <a:pt x="0" y="396239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3269" y="3166110"/>
              <a:ext cx="1609725" cy="220979"/>
            </a:xfrm>
            <a:custGeom>
              <a:avLst/>
              <a:gdLst/>
              <a:ahLst/>
              <a:cxnLst/>
              <a:rect l="l" t="t" r="r" b="b"/>
              <a:pathLst>
                <a:path w="1609725" h="220979">
                  <a:moveTo>
                    <a:pt x="0" y="220979"/>
                  </a:moveTo>
                  <a:lnTo>
                    <a:pt x="1609343" y="0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7438" y="3079242"/>
              <a:ext cx="265430" cy="219710"/>
            </a:xfrm>
            <a:custGeom>
              <a:avLst/>
              <a:gdLst/>
              <a:ahLst/>
              <a:cxnLst/>
              <a:rect l="l" t="t" r="r" b="b"/>
              <a:pathLst>
                <a:path w="265429" h="219710">
                  <a:moveTo>
                    <a:pt x="265175" y="86868"/>
                  </a:moveTo>
                  <a:lnTo>
                    <a:pt x="44196" y="219456"/>
                  </a:lnTo>
                </a:path>
                <a:path w="265429" h="219710">
                  <a:moveTo>
                    <a:pt x="265175" y="868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84907" y="4139945"/>
            <a:ext cx="8248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 MT"/>
                <a:cs typeface="Arial MT"/>
              </a:rPr>
              <a:t>R</a:t>
            </a:r>
            <a:r>
              <a:rPr sz="2100" spc="-15" dirty="0">
                <a:latin typeface="Arial MT"/>
                <a:cs typeface="Arial MT"/>
              </a:rPr>
              <a:t>e</a:t>
            </a:r>
            <a:r>
              <a:rPr sz="2100" spc="-5" dirty="0">
                <a:latin typeface="Arial MT"/>
                <a:cs typeface="Arial MT"/>
              </a:rPr>
              <a:t>tirar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395424"/>
            <a:ext cx="7994650" cy="264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El </a:t>
            </a:r>
            <a:r>
              <a:rPr sz="2800" dirty="0">
                <a:latin typeface="Arial MT"/>
                <a:cs typeface="Arial MT"/>
              </a:rPr>
              <a:t>cliente puede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querer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retirar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monedas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además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billetes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Arial MT"/>
              <a:cs typeface="Arial MT"/>
            </a:endParaRPr>
          </a:p>
          <a:p>
            <a:pPr marR="1021080" algn="ctr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Arial MT"/>
                <a:cs typeface="Arial MT"/>
              </a:rPr>
              <a:t>&lt;&lt;include&gt;&gt;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L="4337050">
              <a:lnSpc>
                <a:spcPct val="100000"/>
              </a:lnSpc>
              <a:spcBef>
                <a:spcPts val="1770"/>
              </a:spcBef>
            </a:pPr>
            <a:r>
              <a:rPr sz="2100" spc="-5" dirty="0">
                <a:latin typeface="Arial MT"/>
                <a:cs typeface="Arial MT"/>
              </a:rPr>
              <a:t>Identificar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Cliente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02380" y="3915028"/>
            <a:ext cx="2844165" cy="1478915"/>
            <a:chOff x="3302380" y="3915028"/>
            <a:chExt cx="2844165" cy="1478915"/>
          </a:xfrm>
        </p:grpSpPr>
        <p:sp>
          <p:nvSpPr>
            <p:cNvPr id="13" name="object 13"/>
            <p:cNvSpPr/>
            <p:nvPr/>
          </p:nvSpPr>
          <p:spPr>
            <a:xfrm>
              <a:off x="4603241" y="4598669"/>
              <a:ext cx="1542415" cy="794385"/>
            </a:xfrm>
            <a:custGeom>
              <a:avLst/>
              <a:gdLst/>
              <a:ahLst/>
              <a:cxnLst/>
              <a:rect l="l" t="t" r="r" b="b"/>
              <a:pathLst>
                <a:path w="1542414" h="794385">
                  <a:moveTo>
                    <a:pt x="771144" y="0"/>
                  </a:moveTo>
                  <a:lnTo>
                    <a:pt x="707906" y="1316"/>
                  </a:lnTo>
                  <a:lnTo>
                    <a:pt x="646075" y="5197"/>
                  </a:lnTo>
                  <a:lnTo>
                    <a:pt x="585848" y="11541"/>
                  </a:lnTo>
                  <a:lnTo>
                    <a:pt x="527425" y="20244"/>
                  </a:lnTo>
                  <a:lnTo>
                    <a:pt x="471005" y="31206"/>
                  </a:lnTo>
                  <a:lnTo>
                    <a:pt x="416785" y="44323"/>
                  </a:lnTo>
                  <a:lnTo>
                    <a:pt x="364964" y="59493"/>
                  </a:lnTo>
                  <a:lnTo>
                    <a:pt x="315742" y="76614"/>
                  </a:lnTo>
                  <a:lnTo>
                    <a:pt x="269316" y="95584"/>
                  </a:lnTo>
                  <a:lnTo>
                    <a:pt x="225885" y="116300"/>
                  </a:lnTo>
                  <a:lnTo>
                    <a:pt x="185648" y="138660"/>
                  </a:lnTo>
                  <a:lnTo>
                    <a:pt x="148803" y="162562"/>
                  </a:lnTo>
                  <a:lnTo>
                    <a:pt x="115549" y="187903"/>
                  </a:lnTo>
                  <a:lnTo>
                    <a:pt x="86085" y="214581"/>
                  </a:lnTo>
                  <a:lnTo>
                    <a:pt x="39319" y="271540"/>
                  </a:lnTo>
                  <a:lnTo>
                    <a:pt x="10094" y="332619"/>
                  </a:lnTo>
                  <a:lnTo>
                    <a:pt x="0" y="397001"/>
                  </a:lnTo>
                  <a:lnTo>
                    <a:pt x="2556" y="429554"/>
                  </a:lnTo>
                  <a:lnTo>
                    <a:pt x="22414" y="492387"/>
                  </a:lnTo>
                  <a:lnTo>
                    <a:pt x="60608" y="551509"/>
                  </a:lnTo>
                  <a:lnTo>
                    <a:pt x="115549" y="606100"/>
                  </a:lnTo>
                  <a:lnTo>
                    <a:pt x="148803" y="631441"/>
                  </a:lnTo>
                  <a:lnTo>
                    <a:pt x="185648" y="655343"/>
                  </a:lnTo>
                  <a:lnTo>
                    <a:pt x="225885" y="677703"/>
                  </a:lnTo>
                  <a:lnTo>
                    <a:pt x="269316" y="698419"/>
                  </a:lnTo>
                  <a:lnTo>
                    <a:pt x="315742" y="717389"/>
                  </a:lnTo>
                  <a:lnTo>
                    <a:pt x="364964" y="734510"/>
                  </a:lnTo>
                  <a:lnTo>
                    <a:pt x="416785" y="749680"/>
                  </a:lnTo>
                  <a:lnTo>
                    <a:pt x="471005" y="762797"/>
                  </a:lnTo>
                  <a:lnTo>
                    <a:pt x="527425" y="773759"/>
                  </a:lnTo>
                  <a:lnTo>
                    <a:pt x="585848" y="782462"/>
                  </a:lnTo>
                  <a:lnTo>
                    <a:pt x="646075" y="788806"/>
                  </a:lnTo>
                  <a:lnTo>
                    <a:pt x="707906" y="792687"/>
                  </a:lnTo>
                  <a:lnTo>
                    <a:pt x="771144" y="794003"/>
                  </a:lnTo>
                  <a:lnTo>
                    <a:pt x="834381" y="792687"/>
                  </a:lnTo>
                  <a:lnTo>
                    <a:pt x="896212" y="788806"/>
                  </a:lnTo>
                  <a:lnTo>
                    <a:pt x="956439" y="782462"/>
                  </a:lnTo>
                  <a:lnTo>
                    <a:pt x="1014862" y="773759"/>
                  </a:lnTo>
                  <a:lnTo>
                    <a:pt x="1071282" y="762797"/>
                  </a:lnTo>
                  <a:lnTo>
                    <a:pt x="1125502" y="749680"/>
                  </a:lnTo>
                  <a:lnTo>
                    <a:pt x="1177323" y="734510"/>
                  </a:lnTo>
                  <a:lnTo>
                    <a:pt x="1226545" y="717389"/>
                  </a:lnTo>
                  <a:lnTo>
                    <a:pt x="1272971" y="698419"/>
                  </a:lnTo>
                  <a:lnTo>
                    <a:pt x="1316402" y="677703"/>
                  </a:lnTo>
                  <a:lnTo>
                    <a:pt x="1356639" y="655343"/>
                  </a:lnTo>
                  <a:lnTo>
                    <a:pt x="1393484" y="631441"/>
                  </a:lnTo>
                  <a:lnTo>
                    <a:pt x="1426738" y="606100"/>
                  </a:lnTo>
                  <a:lnTo>
                    <a:pt x="1456202" y="579422"/>
                  </a:lnTo>
                  <a:lnTo>
                    <a:pt x="1502968" y="522463"/>
                  </a:lnTo>
                  <a:lnTo>
                    <a:pt x="1532193" y="461384"/>
                  </a:lnTo>
                  <a:lnTo>
                    <a:pt x="1542288" y="397001"/>
                  </a:lnTo>
                  <a:lnTo>
                    <a:pt x="1539731" y="364449"/>
                  </a:lnTo>
                  <a:lnTo>
                    <a:pt x="1519873" y="301616"/>
                  </a:lnTo>
                  <a:lnTo>
                    <a:pt x="1481679" y="242494"/>
                  </a:lnTo>
                  <a:lnTo>
                    <a:pt x="1426738" y="187903"/>
                  </a:lnTo>
                  <a:lnTo>
                    <a:pt x="1393484" y="162562"/>
                  </a:lnTo>
                  <a:lnTo>
                    <a:pt x="1356639" y="138660"/>
                  </a:lnTo>
                  <a:lnTo>
                    <a:pt x="1316402" y="116300"/>
                  </a:lnTo>
                  <a:lnTo>
                    <a:pt x="1272971" y="95584"/>
                  </a:lnTo>
                  <a:lnTo>
                    <a:pt x="1226545" y="76614"/>
                  </a:lnTo>
                  <a:lnTo>
                    <a:pt x="1177323" y="59493"/>
                  </a:lnTo>
                  <a:lnTo>
                    <a:pt x="1125502" y="44323"/>
                  </a:lnTo>
                  <a:lnTo>
                    <a:pt x="1071282" y="31206"/>
                  </a:lnTo>
                  <a:lnTo>
                    <a:pt x="1014862" y="20244"/>
                  </a:lnTo>
                  <a:lnTo>
                    <a:pt x="956439" y="11541"/>
                  </a:lnTo>
                  <a:lnTo>
                    <a:pt x="896212" y="5197"/>
                  </a:lnTo>
                  <a:lnTo>
                    <a:pt x="834381" y="1316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3241" y="4598669"/>
              <a:ext cx="1542415" cy="794385"/>
            </a:xfrm>
            <a:custGeom>
              <a:avLst/>
              <a:gdLst/>
              <a:ahLst/>
              <a:cxnLst/>
              <a:rect l="l" t="t" r="r" b="b"/>
              <a:pathLst>
                <a:path w="1542414" h="794385">
                  <a:moveTo>
                    <a:pt x="0" y="397001"/>
                  </a:moveTo>
                  <a:lnTo>
                    <a:pt x="10094" y="332619"/>
                  </a:lnTo>
                  <a:lnTo>
                    <a:pt x="39319" y="271540"/>
                  </a:lnTo>
                  <a:lnTo>
                    <a:pt x="86085" y="214581"/>
                  </a:lnTo>
                  <a:lnTo>
                    <a:pt x="115549" y="187903"/>
                  </a:lnTo>
                  <a:lnTo>
                    <a:pt x="148803" y="162562"/>
                  </a:lnTo>
                  <a:lnTo>
                    <a:pt x="185648" y="138660"/>
                  </a:lnTo>
                  <a:lnTo>
                    <a:pt x="225885" y="116300"/>
                  </a:lnTo>
                  <a:lnTo>
                    <a:pt x="269316" y="95584"/>
                  </a:lnTo>
                  <a:lnTo>
                    <a:pt x="315742" y="76614"/>
                  </a:lnTo>
                  <a:lnTo>
                    <a:pt x="364964" y="59493"/>
                  </a:lnTo>
                  <a:lnTo>
                    <a:pt x="416785" y="44323"/>
                  </a:lnTo>
                  <a:lnTo>
                    <a:pt x="471005" y="31206"/>
                  </a:lnTo>
                  <a:lnTo>
                    <a:pt x="527425" y="20244"/>
                  </a:lnTo>
                  <a:lnTo>
                    <a:pt x="585848" y="11541"/>
                  </a:lnTo>
                  <a:lnTo>
                    <a:pt x="646075" y="5197"/>
                  </a:lnTo>
                  <a:lnTo>
                    <a:pt x="707906" y="1316"/>
                  </a:lnTo>
                  <a:lnTo>
                    <a:pt x="771144" y="0"/>
                  </a:lnTo>
                  <a:lnTo>
                    <a:pt x="834381" y="1316"/>
                  </a:lnTo>
                  <a:lnTo>
                    <a:pt x="896212" y="5197"/>
                  </a:lnTo>
                  <a:lnTo>
                    <a:pt x="956439" y="11541"/>
                  </a:lnTo>
                  <a:lnTo>
                    <a:pt x="1014862" y="20244"/>
                  </a:lnTo>
                  <a:lnTo>
                    <a:pt x="1071282" y="31206"/>
                  </a:lnTo>
                  <a:lnTo>
                    <a:pt x="1125502" y="44323"/>
                  </a:lnTo>
                  <a:lnTo>
                    <a:pt x="1177323" y="59493"/>
                  </a:lnTo>
                  <a:lnTo>
                    <a:pt x="1226545" y="76614"/>
                  </a:lnTo>
                  <a:lnTo>
                    <a:pt x="1272971" y="95584"/>
                  </a:lnTo>
                  <a:lnTo>
                    <a:pt x="1316402" y="116300"/>
                  </a:lnTo>
                  <a:lnTo>
                    <a:pt x="1356639" y="138660"/>
                  </a:lnTo>
                  <a:lnTo>
                    <a:pt x="1393484" y="162562"/>
                  </a:lnTo>
                  <a:lnTo>
                    <a:pt x="1426738" y="187903"/>
                  </a:lnTo>
                  <a:lnTo>
                    <a:pt x="1456202" y="214581"/>
                  </a:lnTo>
                  <a:lnTo>
                    <a:pt x="1502968" y="271540"/>
                  </a:lnTo>
                  <a:lnTo>
                    <a:pt x="1532193" y="332619"/>
                  </a:lnTo>
                  <a:lnTo>
                    <a:pt x="1542288" y="397001"/>
                  </a:lnTo>
                  <a:lnTo>
                    <a:pt x="1539731" y="429554"/>
                  </a:lnTo>
                  <a:lnTo>
                    <a:pt x="1519873" y="492387"/>
                  </a:lnTo>
                  <a:lnTo>
                    <a:pt x="1481679" y="551509"/>
                  </a:lnTo>
                  <a:lnTo>
                    <a:pt x="1426738" y="606100"/>
                  </a:lnTo>
                  <a:lnTo>
                    <a:pt x="1393484" y="631441"/>
                  </a:lnTo>
                  <a:lnTo>
                    <a:pt x="1356639" y="655343"/>
                  </a:lnTo>
                  <a:lnTo>
                    <a:pt x="1316402" y="677703"/>
                  </a:lnTo>
                  <a:lnTo>
                    <a:pt x="1272971" y="698419"/>
                  </a:lnTo>
                  <a:lnTo>
                    <a:pt x="1226545" y="717389"/>
                  </a:lnTo>
                  <a:lnTo>
                    <a:pt x="1177323" y="734510"/>
                  </a:lnTo>
                  <a:lnTo>
                    <a:pt x="1125502" y="749680"/>
                  </a:lnTo>
                  <a:lnTo>
                    <a:pt x="1071282" y="762797"/>
                  </a:lnTo>
                  <a:lnTo>
                    <a:pt x="1014862" y="773759"/>
                  </a:lnTo>
                  <a:lnTo>
                    <a:pt x="956439" y="782462"/>
                  </a:lnTo>
                  <a:lnTo>
                    <a:pt x="896212" y="788806"/>
                  </a:lnTo>
                  <a:lnTo>
                    <a:pt x="834381" y="792687"/>
                  </a:lnTo>
                  <a:lnTo>
                    <a:pt x="771144" y="794003"/>
                  </a:lnTo>
                  <a:lnTo>
                    <a:pt x="707906" y="792687"/>
                  </a:lnTo>
                  <a:lnTo>
                    <a:pt x="646075" y="788806"/>
                  </a:lnTo>
                  <a:lnTo>
                    <a:pt x="585848" y="782462"/>
                  </a:lnTo>
                  <a:lnTo>
                    <a:pt x="527425" y="773759"/>
                  </a:lnTo>
                  <a:lnTo>
                    <a:pt x="471005" y="762797"/>
                  </a:lnTo>
                  <a:lnTo>
                    <a:pt x="416785" y="749680"/>
                  </a:lnTo>
                  <a:lnTo>
                    <a:pt x="364964" y="734510"/>
                  </a:lnTo>
                  <a:lnTo>
                    <a:pt x="315742" y="717389"/>
                  </a:lnTo>
                  <a:lnTo>
                    <a:pt x="269316" y="698419"/>
                  </a:lnTo>
                  <a:lnTo>
                    <a:pt x="225885" y="677703"/>
                  </a:lnTo>
                  <a:lnTo>
                    <a:pt x="185648" y="655343"/>
                  </a:lnTo>
                  <a:lnTo>
                    <a:pt x="148803" y="631441"/>
                  </a:lnTo>
                  <a:lnTo>
                    <a:pt x="115549" y="606100"/>
                  </a:lnTo>
                  <a:lnTo>
                    <a:pt x="86085" y="579422"/>
                  </a:lnTo>
                  <a:lnTo>
                    <a:pt x="39319" y="522463"/>
                  </a:lnTo>
                  <a:lnTo>
                    <a:pt x="10094" y="461384"/>
                  </a:lnTo>
                  <a:lnTo>
                    <a:pt x="0" y="397001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3269" y="3915917"/>
              <a:ext cx="1278890" cy="660400"/>
            </a:xfrm>
            <a:custGeom>
              <a:avLst/>
              <a:gdLst/>
              <a:ahLst/>
              <a:cxnLst/>
              <a:rect l="l" t="t" r="r" b="b"/>
              <a:pathLst>
                <a:path w="1278889" h="660400">
                  <a:moveTo>
                    <a:pt x="1278635" y="6598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3269" y="3915917"/>
              <a:ext cx="265430" cy="198120"/>
            </a:xfrm>
            <a:custGeom>
              <a:avLst/>
              <a:gdLst/>
              <a:ahLst/>
              <a:cxnLst/>
              <a:rect l="l" t="t" r="r" b="b"/>
              <a:pathLst>
                <a:path w="265429" h="198120">
                  <a:moveTo>
                    <a:pt x="0" y="0"/>
                  </a:moveTo>
                  <a:lnTo>
                    <a:pt x="265175" y="21335"/>
                  </a:lnTo>
                </a:path>
                <a:path w="265429" h="198120">
                  <a:moveTo>
                    <a:pt x="0" y="0"/>
                  </a:moveTo>
                  <a:lnTo>
                    <a:pt x="175259" y="198119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23028" y="5616650"/>
            <a:ext cx="19939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 MT"/>
                <a:cs typeface="Arial MT"/>
              </a:rPr>
              <a:t>Retirar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Monedas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251708" y="4162170"/>
            <a:ext cx="14471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 MT"/>
                <a:cs typeface="Arial MT"/>
              </a:rPr>
              <a:t>&lt;&lt;</a:t>
            </a:r>
            <a:r>
              <a:rPr sz="2100" spc="-15" dirty="0">
                <a:latin typeface="Arial MT"/>
                <a:cs typeface="Arial MT"/>
              </a:rPr>
              <a:t>e</a:t>
            </a:r>
            <a:r>
              <a:rPr sz="2100" spc="-5" dirty="0">
                <a:latin typeface="Arial MT"/>
                <a:cs typeface="Arial MT"/>
              </a:rPr>
              <a:t>xte</a:t>
            </a:r>
            <a:r>
              <a:rPr sz="2100" spc="-15" dirty="0">
                <a:latin typeface="Arial MT"/>
                <a:cs typeface="Arial MT"/>
              </a:rPr>
              <a:t>n</a:t>
            </a:r>
            <a:r>
              <a:rPr sz="2100" spc="-5" dirty="0">
                <a:latin typeface="Arial MT"/>
                <a:cs typeface="Arial MT"/>
              </a:rPr>
              <a:t>d&gt;&gt;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79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711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</a:t>
            </a:r>
            <a:r>
              <a:rPr sz="4400" spc="-20" dirty="0"/>
              <a:t> </a:t>
            </a:r>
            <a:r>
              <a:rPr sz="4400" dirty="0"/>
              <a:t>de</a:t>
            </a:r>
            <a:r>
              <a:rPr sz="4400" spc="-10" dirty="0"/>
              <a:t> </a:t>
            </a:r>
            <a:r>
              <a:rPr sz="4400" dirty="0"/>
              <a:t>Uso</a:t>
            </a:r>
            <a:r>
              <a:rPr sz="4400" spc="-15" dirty="0"/>
              <a:t> </a:t>
            </a:r>
            <a:r>
              <a:rPr sz="4400" dirty="0"/>
              <a:t>:</a:t>
            </a:r>
            <a:r>
              <a:rPr sz="4400" spc="-10" dirty="0"/>
              <a:t> </a:t>
            </a:r>
            <a:r>
              <a:rPr sz="4400" spc="-5" dirty="0"/>
              <a:t>Retirar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90168" y="1293698"/>
            <a:ext cx="7327900" cy="417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Flujo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principal:</a:t>
            </a:r>
            <a:endParaRPr sz="2400">
              <a:latin typeface="Arial"/>
              <a:cs typeface="Arial"/>
            </a:endParaRPr>
          </a:p>
          <a:p>
            <a:pPr marL="621665" indent="-609600">
              <a:lnSpc>
                <a:spcPct val="100000"/>
              </a:lnSpc>
              <a:spcBef>
                <a:spcPts val="1445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b="1" spc="-5" dirty="0">
                <a:latin typeface="Arial"/>
                <a:cs typeface="Arial"/>
              </a:rPr>
              <a:t>Incluye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Identificar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endParaRPr sz="2000">
              <a:latin typeface="Arial MT"/>
              <a:cs typeface="Arial MT"/>
            </a:endParaRPr>
          </a:p>
          <a:p>
            <a:pPr marL="621665" marR="5080" indent="-609600">
              <a:lnSpc>
                <a:spcPts val="1920"/>
              </a:lnSpc>
              <a:spcBef>
                <a:spcPts val="465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despliega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 distintas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alternativas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disponibles: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retiro,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depósito,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consulta</a:t>
            </a:r>
            <a:endParaRPr sz="20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elige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Retiro</a:t>
            </a:r>
            <a:endParaRPr sz="20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cuenta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monto</a:t>
            </a:r>
            <a:endParaRPr sz="20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ingresa</a:t>
            </a:r>
            <a:endParaRPr sz="20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envía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código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Tarjeta,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PIN,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cuenta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</a:t>
            </a:r>
            <a:endParaRPr sz="20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contesta: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OK</a:t>
            </a:r>
            <a:endParaRPr sz="20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dispensar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dinero</a:t>
            </a:r>
            <a:endParaRPr sz="20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dispensa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dinero</a:t>
            </a:r>
            <a:endParaRPr sz="20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devuelve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tarjeta</a:t>
            </a:r>
            <a:endParaRPr sz="200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imprime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recibo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5806236"/>
            <a:ext cx="692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Puntos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Extensión: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Retiro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Monedas: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 el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 del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flujo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principal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80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16737"/>
            <a:ext cx="739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Caso</a:t>
            </a:r>
            <a:r>
              <a:rPr sz="4000" spc="-20" dirty="0"/>
              <a:t> </a:t>
            </a:r>
            <a:r>
              <a:rPr sz="4000" spc="-5" dirty="0"/>
              <a:t>de</a:t>
            </a:r>
            <a:r>
              <a:rPr sz="4000" spc="-20" dirty="0"/>
              <a:t> </a:t>
            </a:r>
            <a:r>
              <a:rPr sz="4000" spc="-5" dirty="0"/>
              <a:t>Uso:</a:t>
            </a:r>
            <a:r>
              <a:rPr sz="4000" dirty="0"/>
              <a:t> </a:t>
            </a:r>
            <a:r>
              <a:rPr sz="4000" spc="-5" dirty="0"/>
              <a:t>Retirar</a:t>
            </a:r>
            <a:r>
              <a:rPr sz="4000" spc="20" dirty="0"/>
              <a:t> </a:t>
            </a:r>
            <a:r>
              <a:rPr sz="4000" spc="-5" dirty="0"/>
              <a:t>Monedas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83540" y="1352753"/>
            <a:ext cx="7228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Descripción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Breve: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El </a:t>
            </a:r>
            <a:r>
              <a:rPr sz="2800" dirty="0">
                <a:latin typeface="Arial MT"/>
                <a:cs typeface="Arial MT"/>
              </a:rPr>
              <a:t>cliente opcionalmente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694204"/>
            <a:ext cx="5292725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2787015" algn="l"/>
              </a:tabLst>
            </a:pPr>
            <a:r>
              <a:rPr sz="2800" spc="-5" dirty="0">
                <a:latin typeface="Arial MT"/>
                <a:cs typeface="Arial MT"/>
              </a:rPr>
              <a:t>puede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querer	</a:t>
            </a:r>
            <a:r>
              <a:rPr sz="2800" dirty="0">
                <a:latin typeface="Arial MT"/>
                <a:cs typeface="Arial MT"/>
              </a:rPr>
              <a:t>retirar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monedas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Flujo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Principal: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671394"/>
            <a:ext cx="7989570" cy="358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Extensión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Retirar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Retirar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Monedas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cliente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también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elegir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“monedas”,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 ese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caso:</a:t>
            </a:r>
            <a:endParaRPr sz="2400">
              <a:latin typeface="Arial MT"/>
              <a:cs typeface="Arial MT"/>
            </a:endParaRPr>
          </a:p>
          <a:p>
            <a:pPr marL="469900" marR="5080" indent="-457834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El Cliente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elige retirar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monedas,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especificando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tipos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monedas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cantidad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rollos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cada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uno.</a:t>
            </a:r>
            <a:endParaRPr sz="2000">
              <a:latin typeface="Arial MT"/>
              <a:cs typeface="Arial MT"/>
            </a:endParaRPr>
          </a:p>
          <a:p>
            <a:pPr marL="469900" indent="-457834">
              <a:lnSpc>
                <a:spcPts val="2280"/>
              </a:lnSpc>
              <a:spcBef>
                <a:spcPts val="210"/>
              </a:spcBef>
              <a:buClr>
                <a:srgbClr val="33339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calcula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importe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retirar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cada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moneda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</a:t>
            </a:r>
            <a:r>
              <a:rPr sz="2000" spc="-5" dirty="0">
                <a:latin typeface="Arial MT"/>
                <a:cs typeface="Arial MT"/>
              </a:rPr>
              <a:t>total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5" dirty="0">
                <a:latin typeface="Arial MT"/>
                <a:cs typeface="Arial MT"/>
              </a:rPr>
              <a:t> lo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muestra</a:t>
            </a:r>
            <a:endParaRPr sz="20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El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confirma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Flujos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Alternativos: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 MT"/>
                <a:cs typeface="Arial MT"/>
              </a:rPr>
              <a:t>3A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dirty="0">
                <a:latin typeface="Arial MT"/>
                <a:cs typeface="Arial MT"/>
              </a:rPr>
              <a:t> cliente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puede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querer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selección,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vuelve 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 MT"/>
                <a:cs typeface="Arial MT"/>
              </a:rPr>
              <a:t>G1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cancela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retiro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monedas.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 CU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Retirar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Monedas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6534" y="1701545"/>
            <a:ext cx="2971800" cy="911860"/>
          </a:xfrm>
          <a:custGeom>
            <a:avLst/>
            <a:gdLst/>
            <a:ahLst/>
            <a:cxnLst/>
            <a:rect l="l" t="t" r="r" b="b"/>
            <a:pathLst>
              <a:path w="2971800" h="9118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  <a:lnTo>
                  <a:pt x="495300" y="0"/>
                </a:lnTo>
                <a:lnTo>
                  <a:pt x="1238249" y="0"/>
                </a:lnTo>
                <a:lnTo>
                  <a:pt x="2851658" y="0"/>
                </a:lnTo>
                <a:lnTo>
                  <a:pt x="2898397" y="9449"/>
                </a:lnTo>
                <a:lnTo>
                  <a:pt x="2936589" y="35210"/>
                </a:lnTo>
                <a:lnTo>
                  <a:pt x="2962350" y="73402"/>
                </a:lnTo>
                <a:lnTo>
                  <a:pt x="2971799" y="120141"/>
                </a:lnTo>
                <a:lnTo>
                  <a:pt x="2971799" y="420496"/>
                </a:lnTo>
                <a:lnTo>
                  <a:pt x="2971799" y="600709"/>
                </a:lnTo>
                <a:lnTo>
                  <a:pt x="2962350" y="647449"/>
                </a:lnTo>
                <a:lnTo>
                  <a:pt x="2936589" y="685641"/>
                </a:lnTo>
                <a:lnTo>
                  <a:pt x="2898397" y="711402"/>
                </a:lnTo>
                <a:lnTo>
                  <a:pt x="2851658" y="720851"/>
                </a:lnTo>
                <a:lnTo>
                  <a:pt x="1238249" y="720851"/>
                </a:lnTo>
                <a:lnTo>
                  <a:pt x="120650" y="911351"/>
                </a:lnTo>
                <a:lnTo>
                  <a:pt x="495300" y="720851"/>
                </a:lnTo>
                <a:lnTo>
                  <a:pt x="120141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09"/>
                </a:lnTo>
                <a:lnTo>
                  <a:pt x="0" y="420496"/>
                </a:lnTo>
                <a:lnTo>
                  <a:pt x="0" y="120141"/>
                </a:lnTo>
                <a:close/>
              </a:path>
            </a:pathLst>
          </a:custGeom>
          <a:ln w="28955">
            <a:solidFill>
              <a:srgbClr val="CC00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03009" y="1767332"/>
            <a:ext cx="195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99"/>
                </a:solidFill>
                <a:latin typeface="Tahoma"/>
                <a:cs typeface="Tahoma"/>
              </a:rPr>
              <a:t>Punto</a:t>
            </a:r>
            <a:r>
              <a:rPr sz="1800" spc="-6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CC0099"/>
                </a:solidFill>
                <a:latin typeface="Tahoma"/>
                <a:cs typeface="Tahoma"/>
              </a:rPr>
              <a:t>de</a:t>
            </a:r>
            <a:r>
              <a:rPr sz="1800" spc="-4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CC0099"/>
                </a:solidFill>
                <a:latin typeface="Tahoma"/>
                <a:cs typeface="Tahoma"/>
              </a:rPr>
              <a:t>extensión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5265" y="2041347"/>
            <a:ext cx="2433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99"/>
                </a:solidFill>
                <a:latin typeface="Tahoma"/>
                <a:cs typeface="Tahoma"/>
              </a:rPr>
              <a:t>indicado</a:t>
            </a:r>
            <a:r>
              <a:rPr sz="1800" spc="-2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CC0099"/>
                </a:solidFill>
                <a:latin typeface="Tahoma"/>
                <a:cs typeface="Tahoma"/>
              </a:rPr>
              <a:t>por</a:t>
            </a:r>
            <a:r>
              <a:rPr sz="1800" spc="-1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CC0099"/>
                </a:solidFill>
                <a:latin typeface="Tahoma"/>
                <a:cs typeface="Tahoma"/>
              </a:rPr>
              <a:t>un</a:t>
            </a:r>
            <a:r>
              <a:rPr sz="1800" spc="-2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CC0099"/>
                </a:solidFill>
                <a:latin typeface="Tahoma"/>
                <a:cs typeface="Tahoma"/>
              </a:rPr>
              <a:t>nombre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9340" y="64103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81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48741"/>
            <a:ext cx="823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Relaciones entre</a:t>
            </a:r>
            <a:r>
              <a:rPr spc="-20" dirty="0"/>
              <a:t> </a:t>
            </a:r>
            <a:r>
              <a:rPr spc="-5" dirty="0"/>
              <a:t>CU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Generalización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90" y="1360373"/>
            <a:ext cx="820039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Algunas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veces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más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</a:t>
            </a:r>
            <a:r>
              <a:rPr sz="2400" spc="-5" dirty="0">
                <a:latin typeface="Arial MT"/>
                <a:cs typeface="Arial MT"/>
              </a:rPr>
              <a:t> escenario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principal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abstracto,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cada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escenario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principal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que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hereden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dirty="0">
                <a:latin typeface="Arial MT"/>
                <a:cs typeface="Arial MT"/>
              </a:rPr>
              <a:t> caso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abstracto</a:t>
            </a:r>
            <a:endParaRPr sz="2400">
              <a:latin typeface="Arial MT"/>
              <a:cs typeface="Arial MT"/>
            </a:endParaRPr>
          </a:p>
          <a:p>
            <a:pPr marL="355600" marR="172720" indent="-342900">
              <a:lnSpc>
                <a:spcPts val="2590"/>
              </a:lnSpc>
              <a:spcBef>
                <a:spcPts val="5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hijo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hereda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escenarios,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puntos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extensión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definidos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padre</a:t>
            </a:r>
            <a:endParaRPr sz="2400">
              <a:latin typeface="Arial MT"/>
              <a:cs typeface="Arial MT"/>
            </a:endParaRPr>
          </a:p>
          <a:p>
            <a:pPr marL="355600" marR="241935" indent="-342900">
              <a:lnSpc>
                <a:spcPct val="90000"/>
              </a:lnSpc>
              <a:spcBef>
                <a:spcPts val="54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caso 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hijo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nuevas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operaciones,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como</a:t>
            </a:r>
            <a:r>
              <a:rPr sz="2400" dirty="0">
                <a:latin typeface="Arial MT"/>
                <a:cs typeface="Arial MT"/>
              </a:rPr>
              <a:t> también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redefinir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enriquecer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nuevas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secuencias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acciones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operaciones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existentes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 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padre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71683" y="5316333"/>
            <a:ext cx="878840" cy="304800"/>
            <a:chOff x="4071683" y="5316333"/>
            <a:chExt cx="878840" cy="304800"/>
          </a:xfrm>
        </p:grpSpPr>
        <p:sp>
          <p:nvSpPr>
            <p:cNvPr id="6" name="object 6"/>
            <p:cNvSpPr/>
            <p:nvPr/>
          </p:nvSpPr>
          <p:spPr>
            <a:xfrm>
              <a:off x="4074889" y="5319539"/>
              <a:ext cx="872490" cy="298450"/>
            </a:xfrm>
            <a:custGeom>
              <a:avLst/>
              <a:gdLst/>
              <a:ahLst/>
              <a:cxnLst/>
              <a:rect l="l" t="t" r="r" b="b"/>
              <a:pathLst>
                <a:path w="872489" h="298450">
                  <a:moveTo>
                    <a:pt x="435990" y="0"/>
                  </a:moveTo>
                  <a:lnTo>
                    <a:pt x="365695" y="1942"/>
                  </a:lnTo>
                  <a:lnTo>
                    <a:pt x="298854" y="7562"/>
                  </a:lnTo>
                  <a:lnTo>
                    <a:pt x="236397" y="16547"/>
                  </a:lnTo>
                  <a:lnTo>
                    <a:pt x="179254" y="28584"/>
                  </a:lnTo>
                  <a:lnTo>
                    <a:pt x="128353" y="43362"/>
                  </a:lnTo>
                  <a:lnTo>
                    <a:pt x="84623" y="60567"/>
                  </a:lnTo>
                  <a:lnTo>
                    <a:pt x="48994" y="79889"/>
                  </a:lnTo>
                  <a:lnTo>
                    <a:pt x="5753" y="123629"/>
                  </a:lnTo>
                  <a:lnTo>
                    <a:pt x="0" y="147424"/>
                  </a:lnTo>
                  <a:lnTo>
                    <a:pt x="5753" y="172017"/>
                  </a:lnTo>
                  <a:lnTo>
                    <a:pt x="48994" y="216917"/>
                  </a:lnTo>
                  <a:lnTo>
                    <a:pt x="84623" y="236631"/>
                  </a:lnTo>
                  <a:lnTo>
                    <a:pt x="128353" y="254125"/>
                  </a:lnTo>
                  <a:lnTo>
                    <a:pt x="179254" y="269103"/>
                  </a:lnTo>
                  <a:lnTo>
                    <a:pt x="236397" y="281269"/>
                  </a:lnTo>
                  <a:lnTo>
                    <a:pt x="298854" y="290325"/>
                  </a:lnTo>
                  <a:lnTo>
                    <a:pt x="365694" y="295977"/>
                  </a:lnTo>
                  <a:lnTo>
                    <a:pt x="435990" y="297927"/>
                  </a:lnTo>
                  <a:lnTo>
                    <a:pt x="506202" y="295977"/>
                  </a:lnTo>
                  <a:lnTo>
                    <a:pt x="572987" y="290325"/>
                  </a:lnTo>
                  <a:lnTo>
                    <a:pt x="635412" y="281269"/>
                  </a:lnTo>
                  <a:lnTo>
                    <a:pt x="692543" y="269103"/>
                  </a:lnTo>
                  <a:lnTo>
                    <a:pt x="743447" y="254125"/>
                  </a:lnTo>
                  <a:lnTo>
                    <a:pt x="787189" y="236630"/>
                  </a:lnTo>
                  <a:lnTo>
                    <a:pt x="822836" y="216917"/>
                  </a:lnTo>
                  <a:lnTo>
                    <a:pt x="866110" y="172017"/>
                  </a:lnTo>
                  <a:lnTo>
                    <a:pt x="871870" y="147424"/>
                  </a:lnTo>
                  <a:lnTo>
                    <a:pt x="866110" y="123629"/>
                  </a:lnTo>
                  <a:lnTo>
                    <a:pt x="822836" y="79889"/>
                  </a:lnTo>
                  <a:lnTo>
                    <a:pt x="787189" y="60567"/>
                  </a:lnTo>
                  <a:lnTo>
                    <a:pt x="743447" y="43362"/>
                  </a:lnTo>
                  <a:lnTo>
                    <a:pt x="692543" y="28584"/>
                  </a:lnTo>
                  <a:lnTo>
                    <a:pt x="635412" y="16547"/>
                  </a:lnTo>
                  <a:lnTo>
                    <a:pt x="572987" y="7562"/>
                  </a:lnTo>
                  <a:lnTo>
                    <a:pt x="506202" y="1942"/>
                  </a:lnTo>
                  <a:lnTo>
                    <a:pt x="43599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4889" y="5319539"/>
              <a:ext cx="872490" cy="298450"/>
            </a:xfrm>
            <a:custGeom>
              <a:avLst/>
              <a:gdLst/>
              <a:ahLst/>
              <a:cxnLst/>
              <a:rect l="l" t="t" r="r" b="b"/>
              <a:pathLst>
                <a:path w="872489" h="298450">
                  <a:moveTo>
                    <a:pt x="435990" y="0"/>
                  </a:moveTo>
                  <a:lnTo>
                    <a:pt x="365695" y="1942"/>
                  </a:lnTo>
                  <a:lnTo>
                    <a:pt x="298854" y="7562"/>
                  </a:lnTo>
                  <a:lnTo>
                    <a:pt x="236397" y="16547"/>
                  </a:lnTo>
                  <a:lnTo>
                    <a:pt x="179254" y="28584"/>
                  </a:lnTo>
                  <a:lnTo>
                    <a:pt x="128353" y="43362"/>
                  </a:lnTo>
                  <a:lnTo>
                    <a:pt x="84623" y="60567"/>
                  </a:lnTo>
                  <a:lnTo>
                    <a:pt x="48994" y="79889"/>
                  </a:lnTo>
                  <a:lnTo>
                    <a:pt x="5753" y="123629"/>
                  </a:lnTo>
                  <a:lnTo>
                    <a:pt x="0" y="147424"/>
                  </a:lnTo>
                  <a:lnTo>
                    <a:pt x="5753" y="172017"/>
                  </a:lnTo>
                  <a:lnTo>
                    <a:pt x="22394" y="195280"/>
                  </a:lnTo>
                  <a:lnTo>
                    <a:pt x="48994" y="216917"/>
                  </a:lnTo>
                  <a:lnTo>
                    <a:pt x="84623" y="236631"/>
                  </a:lnTo>
                  <a:lnTo>
                    <a:pt x="128353" y="254125"/>
                  </a:lnTo>
                  <a:lnTo>
                    <a:pt x="179254" y="269103"/>
                  </a:lnTo>
                  <a:lnTo>
                    <a:pt x="236397" y="281269"/>
                  </a:lnTo>
                  <a:lnTo>
                    <a:pt x="298854" y="290325"/>
                  </a:lnTo>
                  <a:lnTo>
                    <a:pt x="365694" y="295977"/>
                  </a:lnTo>
                  <a:lnTo>
                    <a:pt x="435990" y="297927"/>
                  </a:lnTo>
                  <a:lnTo>
                    <a:pt x="506202" y="295977"/>
                  </a:lnTo>
                  <a:lnTo>
                    <a:pt x="572987" y="290325"/>
                  </a:lnTo>
                  <a:lnTo>
                    <a:pt x="635412" y="281269"/>
                  </a:lnTo>
                  <a:lnTo>
                    <a:pt x="692543" y="269103"/>
                  </a:lnTo>
                  <a:lnTo>
                    <a:pt x="743447" y="254125"/>
                  </a:lnTo>
                  <a:lnTo>
                    <a:pt x="787189" y="236630"/>
                  </a:lnTo>
                  <a:lnTo>
                    <a:pt x="822836" y="216917"/>
                  </a:lnTo>
                  <a:lnTo>
                    <a:pt x="866110" y="172017"/>
                  </a:lnTo>
                  <a:lnTo>
                    <a:pt x="871870" y="147424"/>
                  </a:lnTo>
                  <a:lnTo>
                    <a:pt x="866110" y="123629"/>
                  </a:lnTo>
                  <a:lnTo>
                    <a:pt x="849455" y="101013"/>
                  </a:lnTo>
                  <a:lnTo>
                    <a:pt x="822836" y="79889"/>
                  </a:lnTo>
                  <a:lnTo>
                    <a:pt x="787189" y="60567"/>
                  </a:lnTo>
                  <a:lnTo>
                    <a:pt x="743447" y="43362"/>
                  </a:lnTo>
                  <a:lnTo>
                    <a:pt x="692543" y="28584"/>
                  </a:lnTo>
                  <a:lnTo>
                    <a:pt x="635412" y="16547"/>
                  </a:lnTo>
                  <a:lnTo>
                    <a:pt x="572987" y="7562"/>
                  </a:lnTo>
                  <a:lnTo>
                    <a:pt x="506202" y="1942"/>
                  </a:lnTo>
                  <a:lnTo>
                    <a:pt x="435990" y="0"/>
                  </a:lnTo>
                </a:path>
              </a:pathLst>
            </a:custGeom>
            <a:ln w="609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9104" y="5682122"/>
            <a:ext cx="108966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90" dirty="0">
                <a:latin typeface="Arial MT"/>
                <a:cs typeface="Arial MT"/>
              </a:rPr>
              <a:t>Validar</a:t>
            </a:r>
            <a:r>
              <a:rPr sz="850" spc="70" dirty="0">
                <a:latin typeface="Arial MT"/>
                <a:cs typeface="Arial MT"/>
              </a:rPr>
              <a:t> </a:t>
            </a:r>
            <a:r>
              <a:rPr sz="850" spc="190" dirty="0">
                <a:latin typeface="Arial MT"/>
                <a:cs typeface="Arial MT"/>
              </a:rPr>
              <a:t>Cliente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15236" y="5782643"/>
            <a:ext cx="1250950" cy="605155"/>
            <a:chOff x="2715236" y="5782643"/>
            <a:chExt cx="1250950" cy="605155"/>
          </a:xfrm>
        </p:grpSpPr>
        <p:sp>
          <p:nvSpPr>
            <p:cNvPr id="10" name="object 10"/>
            <p:cNvSpPr/>
            <p:nvPr/>
          </p:nvSpPr>
          <p:spPr>
            <a:xfrm>
              <a:off x="2718242" y="6086569"/>
              <a:ext cx="871855" cy="297815"/>
            </a:xfrm>
            <a:custGeom>
              <a:avLst/>
              <a:gdLst/>
              <a:ahLst/>
              <a:cxnLst/>
              <a:rect l="l" t="t" r="r" b="b"/>
              <a:pathLst>
                <a:path w="871854" h="297814">
                  <a:moveTo>
                    <a:pt x="435901" y="0"/>
                  </a:moveTo>
                  <a:lnTo>
                    <a:pt x="365662" y="1943"/>
                  </a:lnTo>
                  <a:lnTo>
                    <a:pt x="298860" y="7565"/>
                  </a:lnTo>
                  <a:lnTo>
                    <a:pt x="236426" y="16554"/>
                  </a:lnTo>
                  <a:lnTo>
                    <a:pt x="179292" y="28596"/>
                  </a:lnTo>
                  <a:lnTo>
                    <a:pt x="128392" y="43379"/>
                  </a:lnTo>
                  <a:lnTo>
                    <a:pt x="84656" y="60591"/>
                  </a:lnTo>
                  <a:lnTo>
                    <a:pt x="49017" y="79919"/>
                  </a:lnTo>
                  <a:lnTo>
                    <a:pt x="5757" y="123674"/>
                  </a:lnTo>
                  <a:lnTo>
                    <a:pt x="0" y="147475"/>
                  </a:lnTo>
                  <a:lnTo>
                    <a:pt x="5757" y="172058"/>
                  </a:lnTo>
                  <a:lnTo>
                    <a:pt x="49017" y="216924"/>
                  </a:lnTo>
                  <a:lnTo>
                    <a:pt x="84656" y="236616"/>
                  </a:lnTo>
                  <a:lnTo>
                    <a:pt x="128392" y="254087"/>
                  </a:lnTo>
                  <a:lnTo>
                    <a:pt x="179292" y="269043"/>
                  </a:lnTo>
                  <a:lnTo>
                    <a:pt x="236426" y="281189"/>
                  </a:lnTo>
                  <a:lnTo>
                    <a:pt x="298859" y="290230"/>
                  </a:lnTo>
                  <a:lnTo>
                    <a:pt x="365662" y="295871"/>
                  </a:lnTo>
                  <a:lnTo>
                    <a:pt x="435901" y="297817"/>
                  </a:lnTo>
                  <a:lnTo>
                    <a:pt x="506194" y="295871"/>
                  </a:lnTo>
                  <a:lnTo>
                    <a:pt x="573026" y="290230"/>
                  </a:lnTo>
                  <a:lnTo>
                    <a:pt x="635470" y="281189"/>
                  </a:lnTo>
                  <a:lnTo>
                    <a:pt x="692598" y="269043"/>
                  </a:lnTo>
                  <a:lnTo>
                    <a:pt x="743483" y="254087"/>
                  </a:lnTo>
                  <a:lnTo>
                    <a:pt x="787196" y="236616"/>
                  </a:lnTo>
                  <a:lnTo>
                    <a:pt x="822810" y="216924"/>
                  </a:lnTo>
                  <a:lnTo>
                    <a:pt x="866031" y="172058"/>
                  </a:lnTo>
                  <a:lnTo>
                    <a:pt x="871781" y="147475"/>
                  </a:lnTo>
                  <a:lnTo>
                    <a:pt x="866031" y="123674"/>
                  </a:lnTo>
                  <a:lnTo>
                    <a:pt x="822810" y="79919"/>
                  </a:lnTo>
                  <a:lnTo>
                    <a:pt x="787196" y="60591"/>
                  </a:lnTo>
                  <a:lnTo>
                    <a:pt x="743483" y="43379"/>
                  </a:lnTo>
                  <a:lnTo>
                    <a:pt x="692599" y="28596"/>
                  </a:lnTo>
                  <a:lnTo>
                    <a:pt x="635470" y="16554"/>
                  </a:lnTo>
                  <a:lnTo>
                    <a:pt x="573026" y="7565"/>
                  </a:lnTo>
                  <a:lnTo>
                    <a:pt x="506194" y="1943"/>
                  </a:lnTo>
                  <a:lnTo>
                    <a:pt x="4359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18242" y="6086569"/>
              <a:ext cx="871855" cy="297815"/>
            </a:xfrm>
            <a:custGeom>
              <a:avLst/>
              <a:gdLst/>
              <a:ahLst/>
              <a:cxnLst/>
              <a:rect l="l" t="t" r="r" b="b"/>
              <a:pathLst>
                <a:path w="871854" h="297814">
                  <a:moveTo>
                    <a:pt x="435901" y="0"/>
                  </a:moveTo>
                  <a:lnTo>
                    <a:pt x="365662" y="1943"/>
                  </a:lnTo>
                  <a:lnTo>
                    <a:pt x="298860" y="7565"/>
                  </a:lnTo>
                  <a:lnTo>
                    <a:pt x="236426" y="16554"/>
                  </a:lnTo>
                  <a:lnTo>
                    <a:pt x="179292" y="28596"/>
                  </a:lnTo>
                  <a:lnTo>
                    <a:pt x="128392" y="43379"/>
                  </a:lnTo>
                  <a:lnTo>
                    <a:pt x="84656" y="60591"/>
                  </a:lnTo>
                  <a:lnTo>
                    <a:pt x="49017" y="79919"/>
                  </a:lnTo>
                  <a:lnTo>
                    <a:pt x="5757" y="123674"/>
                  </a:lnTo>
                  <a:lnTo>
                    <a:pt x="0" y="147475"/>
                  </a:lnTo>
                  <a:lnTo>
                    <a:pt x="5757" y="172058"/>
                  </a:lnTo>
                  <a:lnTo>
                    <a:pt x="49017" y="216924"/>
                  </a:lnTo>
                  <a:lnTo>
                    <a:pt x="84656" y="236616"/>
                  </a:lnTo>
                  <a:lnTo>
                    <a:pt x="128392" y="254087"/>
                  </a:lnTo>
                  <a:lnTo>
                    <a:pt x="179292" y="269043"/>
                  </a:lnTo>
                  <a:lnTo>
                    <a:pt x="236426" y="281189"/>
                  </a:lnTo>
                  <a:lnTo>
                    <a:pt x="298859" y="290230"/>
                  </a:lnTo>
                  <a:lnTo>
                    <a:pt x="365662" y="295871"/>
                  </a:lnTo>
                  <a:lnTo>
                    <a:pt x="435901" y="297817"/>
                  </a:lnTo>
                  <a:lnTo>
                    <a:pt x="506194" y="295871"/>
                  </a:lnTo>
                  <a:lnTo>
                    <a:pt x="573026" y="290230"/>
                  </a:lnTo>
                  <a:lnTo>
                    <a:pt x="635470" y="281189"/>
                  </a:lnTo>
                  <a:lnTo>
                    <a:pt x="692598" y="269043"/>
                  </a:lnTo>
                  <a:lnTo>
                    <a:pt x="743483" y="254087"/>
                  </a:lnTo>
                  <a:lnTo>
                    <a:pt x="787196" y="236616"/>
                  </a:lnTo>
                  <a:lnTo>
                    <a:pt x="822810" y="216924"/>
                  </a:lnTo>
                  <a:lnTo>
                    <a:pt x="866030" y="172058"/>
                  </a:lnTo>
                  <a:lnTo>
                    <a:pt x="871781" y="147475"/>
                  </a:lnTo>
                  <a:lnTo>
                    <a:pt x="866030" y="123674"/>
                  </a:lnTo>
                  <a:lnTo>
                    <a:pt x="822810" y="79919"/>
                  </a:lnTo>
                  <a:lnTo>
                    <a:pt x="787196" y="60591"/>
                  </a:lnTo>
                  <a:lnTo>
                    <a:pt x="743483" y="43379"/>
                  </a:lnTo>
                  <a:lnTo>
                    <a:pt x="729274" y="39251"/>
                  </a:lnTo>
                  <a:lnTo>
                    <a:pt x="692598" y="28596"/>
                  </a:lnTo>
                  <a:lnTo>
                    <a:pt x="635470" y="16554"/>
                  </a:lnTo>
                  <a:lnTo>
                    <a:pt x="573026" y="7565"/>
                  </a:lnTo>
                  <a:lnTo>
                    <a:pt x="506194" y="1943"/>
                  </a:lnTo>
                  <a:lnTo>
                    <a:pt x="435901" y="0"/>
                  </a:lnTo>
                </a:path>
              </a:pathLst>
            </a:custGeom>
            <a:ln w="571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4738" y="5786956"/>
              <a:ext cx="545465" cy="298450"/>
            </a:xfrm>
            <a:custGeom>
              <a:avLst/>
              <a:gdLst/>
              <a:ahLst/>
              <a:cxnLst/>
              <a:rect l="l" t="t" r="r" b="b"/>
              <a:pathLst>
                <a:path w="545464" h="298450">
                  <a:moveTo>
                    <a:pt x="0" y="298220"/>
                  </a:moveTo>
                  <a:lnTo>
                    <a:pt x="545182" y="0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0091" y="5782643"/>
              <a:ext cx="245613" cy="1496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576299" y="6449204"/>
            <a:ext cx="116522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90" dirty="0">
                <a:latin typeface="Arial MT"/>
                <a:cs typeface="Arial MT"/>
              </a:rPr>
              <a:t>Validar</a:t>
            </a:r>
            <a:r>
              <a:rPr sz="850" spc="90" dirty="0">
                <a:latin typeface="Arial MT"/>
                <a:cs typeface="Arial MT"/>
              </a:rPr>
              <a:t> </a:t>
            </a:r>
            <a:r>
              <a:rPr sz="850" spc="235" dirty="0">
                <a:latin typeface="Arial MT"/>
                <a:cs typeface="Arial MT"/>
              </a:rPr>
              <a:t>con</a:t>
            </a:r>
            <a:r>
              <a:rPr sz="850" spc="120" dirty="0">
                <a:latin typeface="Arial MT"/>
                <a:cs typeface="Arial MT"/>
              </a:rPr>
              <a:t> </a:t>
            </a:r>
            <a:r>
              <a:rPr sz="850" spc="229" dirty="0">
                <a:latin typeface="Arial MT"/>
                <a:cs typeface="Arial MT"/>
              </a:rPr>
              <a:t>PIN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64356" y="5814576"/>
            <a:ext cx="1177290" cy="615950"/>
            <a:chOff x="5064356" y="5814576"/>
            <a:chExt cx="1177290" cy="615950"/>
          </a:xfrm>
        </p:grpSpPr>
        <p:sp>
          <p:nvSpPr>
            <p:cNvPr id="16" name="object 16"/>
            <p:cNvSpPr/>
            <p:nvPr/>
          </p:nvSpPr>
          <p:spPr>
            <a:xfrm>
              <a:off x="5366755" y="6129235"/>
              <a:ext cx="871855" cy="297815"/>
            </a:xfrm>
            <a:custGeom>
              <a:avLst/>
              <a:gdLst/>
              <a:ahLst/>
              <a:cxnLst/>
              <a:rect l="l" t="t" r="r" b="b"/>
              <a:pathLst>
                <a:path w="871854" h="297814">
                  <a:moveTo>
                    <a:pt x="435879" y="0"/>
                  </a:moveTo>
                  <a:lnTo>
                    <a:pt x="365668" y="1942"/>
                  </a:lnTo>
                  <a:lnTo>
                    <a:pt x="298882" y="7563"/>
                  </a:lnTo>
                  <a:lnTo>
                    <a:pt x="236457" y="16549"/>
                  </a:lnTo>
                  <a:lnTo>
                    <a:pt x="179326" y="28588"/>
                  </a:lnTo>
                  <a:lnTo>
                    <a:pt x="128422" y="43368"/>
                  </a:lnTo>
                  <a:lnTo>
                    <a:pt x="84680" y="60577"/>
                  </a:lnTo>
                  <a:lnTo>
                    <a:pt x="49033" y="79902"/>
                  </a:lnTo>
                  <a:lnTo>
                    <a:pt x="5759" y="123652"/>
                  </a:lnTo>
                  <a:lnTo>
                    <a:pt x="0" y="147453"/>
                  </a:lnTo>
                  <a:lnTo>
                    <a:pt x="5759" y="172036"/>
                  </a:lnTo>
                  <a:lnTo>
                    <a:pt x="49033" y="216902"/>
                  </a:lnTo>
                  <a:lnTo>
                    <a:pt x="84680" y="236594"/>
                  </a:lnTo>
                  <a:lnTo>
                    <a:pt x="128422" y="254065"/>
                  </a:lnTo>
                  <a:lnTo>
                    <a:pt x="179326" y="269021"/>
                  </a:lnTo>
                  <a:lnTo>
                    <a:pt x="236457" y="281167"/>
                  </a:lnTo>
                  <a:lnTo>
                    <a:pt x="298882" y="290208"/>
                  </a:lnTo>
                  <a:lnTo>
                    <a:pt x="365667" y="295849"/>
                  </a:lnTo>
                  <a:lnTo>
                    <a:pt x="435879" y="297795"/>
                  </a:lnTo>
                  <a:lnTo>
                    <a:pt x="506172" y="295849"/>
                  </a:lnTo>
                  <a:lnTo>
                    <a:pt x="573004" y="290208"/>
                  </a:lnTo>
                  <a:lnTo>
                    <a:pt x="635448" y="281167"/>
                  </a:lnTo>
                  <a:lnTo>
                    <a:pt x="692576" y="269021"/>
                  </a:lnTo>
                  <a:lnTo>
                    <a:pt x="743461" y="254065"/>
                  </a:lnTo>
                  <a:lnTo>
                    <a:pt x="787174" y="236594"/>
                  </a:lnTo>
                  <a:lnTo>
                    <a:pt x="822788" y="216902"/>
                  </a:lnTo>
                  <a:lnTo>
                    <a:pt x="866008" y="172036"/>
                  </a:lnTo>
                  <a:lnTo>
                    <a:pt x="871759" y="147453"/>
                  </a:lnTo>
                  <a:lnTo>
                    <a:pt x="866008" y="123652"/>
                  </a:lnTo>
                  <a:lnTo>
                    <a:pt x="822788" y="79902"/>
                  </a:lnTo>
                  <a:lnTo>
                    <a:pt x="787174" y="60577"/>
                  </a:lnTo>
                  <a:lnTo>
                    <a:pt x="743461" y="43368"/>
                  </a:lnTo>
                  <a:lnTo>
                    <a:pt x="692576" y="28588"/>
                  </a:lnTo>
                  <a:lnTo>
                    <a:pt x="635448" y="16549"/>
                  </a:lnTo>
                  <a:lnTo>
                    <a:pt x="573004" y="7563"/>
                  </a:lnTo>
                  <a:lnTo>
                    <a:pt x="506172" y="1942"/>
                  </a:lnTo>
                  <a:lnTo>
                    <a:pt x="4358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66755" y="6129235"/>
              <a:ext cx="871855" cy="297815"/>
            </a:xfrm>
            <a:custGeom>
              <a:avLst/>
              <a:gdLst/>
              <a:ahLst/>
              <a:cxnLst/>
              <a:rect l="l" t="t" r="r" b="b"/>
              <a:pathLst>
                <a:path w="871854" h="297814">
                  <a:moveTo>
                    <a:pt x="435879" y="0"/>
                  </a:moveTo>
                  <a:lnTo>
                    <a:pt x="365668" y="1942"/>
                  </a:lnTo>
                  <a:lnTo>
                    <a:pt x="298882" y="7563"/>
                  </a:lnTo>
                  <a:lnTo>
                    <a:pt x="236457" y="16549"/>
                  </a:lnTo>
                  <a:lnTo>
                    <a:pt x="179326" y="28588"/>
                  </a:lnTo>
                  <a:lnTo>
                    <a:pt x="128422" y="43368"/>
                  </a:lnTo>
                  <a:lnTo>
                    <a:pt x="84680" y="60577"/>
                  </a:lnTo>
                  <a:lnTo>
                    <a:pt x="49033" y="79902"/>
                  </a:lnTo>
                  <a:lnTo>
                    <a:pt x="5759" y="123652"/>
                  </a:lnTo>
                  <a:lnTo>
                    <a:pt x="0" y="147453"/>
                  </a:lnTo>
                  <a:lnTo>
                    <a:pt x="5759" y="172036"/>
                  </a:lnTo>
                  <a:lnTo>
                    <a:pt x="49033" y="216902"/>
                  </a:lnTo>
                  <a:lnTo>
                    <a:pt x="84680" y="236594"/>
                  </a:lnTo>
                  <a:lnTo>
                    <a:pt x="128422" y="254065"/>
                  </a:lnTo>
                  <a:lnTo>
                    <a:pt x="179326" y="269021"/>
                  </a:lnTo>
                  <a:lnTo>
                    <a:pt x="236457" y="281167"/>
                  </a:lnTo>
                  <a:lnTo>
                    <a:pt x="298882" y="290208"/>
                  </a:lnTo>
                  <a:lnTo>
                    <a:pt x="365667" y="295849"/>
                  </a:lnTo>
                  <a:lnTo>
                    <a:pt x="435879" y="297795"/>
                  </a:lnTo>
                  <a:lnTo>
                    <a:pt x="506172" y="295849"/>
                  </a:lnTo>
                  <a:lnTo>
                    <a:pt x="573004" y="290208"/>
                  </a:lnTo>
                  <a:lnTo>
                    <a:pt x="635448" y="281167"/>
                  </a:lnTo>
                  <a:lnTo>
                    <a:pt x="692576" y="269021"/>
                  </a:lnTo>
                  <a:lnTo>
                    <a:pt x="743461" y="254065"/>
                  </a:lnTo>
                  <a:lnTo>
                    <a:pt x="787174" y="236594"/>
                  </a:lnTo>
                  <a:lnTo>
                    <a:pt x="822788" y="216902"/>
                  </a:lnTo>
                  <a:lnTo>
                    <a:pt x="866008" y="172036"/>
                  </a:lnTo>
                  <a:lnTo>
                    <a:pt x="871759" y="147453"/>
                  </a:lnTo>
                  <a:lnTo>
                    <a:pt x="866008" y="123652"/>
                  </a:lnTo>
                  <a:lnTo>
                    <a:pt x="822788" y="79902"/>
                  </a:lnTo>
                  <a:lnTo>
                    <a:pt x="787174" y="60577"/>
                  </a:lnTo>
                  <a:lnTo>
                    <a:pt x="743461" y="43368"/>
                  </a:lnTo>
                  <a:lnTo>
                    <a:pt x="692576" y="28588"/>
                  </a:lnTo>
                  <a:lnTo>
                    <a:pt x="635448" y="16549"/>
                  </a:lnTo>
                  <a:lnTo>
                    <a:pt x="573004" y="7563"/>
                  </a:lnTo>
                  <a:lnTo>
                    <a:pt x="506172" y="1942"/>
                  </a:lnTo>
                  <a:lnTo>
                    <a:pt x="435879" y="0"/>
                  </a:lnTo>
                </a:path>
              </a:pathLst>
            </a:custGeom>
            <a:ln w="571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170" y="5818772"/>
              <a:ext cx="484505" cy="309245"/>
            </a:xfrm>
            <a:custGeom>
              <a:avLst/>
              <a:gdLst/>
              <a:ahLst/>
              <a:cxnLst/>
              <a:rect l="l" t="t" r="r" b="b"/>
              <a:pathLst>
                <a:path w="484504" h="309245">
                  <a:moveTo>
                    <a:pt x="484421" y="3090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356" y="5814576"/>
              <a:ext cx="237565" cy="15772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724007" y="6491847"/>
            <a:ext cx="21570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90" dirty="0">
                <a:latin typeface="Arial MT"/>
                <a:cs typeface="Arial MT"/>
              </a:rPr>
              <a:t>Validar</a:t>
            </a:r>
            <a:r>
              <a:rPr sz="850" spc="110" dirty="0">
                <a:latin typeface="Arial MT"/>
                <a:cs typeface="Arial MT"/>
              </a:rPr>
              <a:t> </a:t>
            </a:r>
            <a:r>
              <a:rPr sz="850" spc="235" dirty="0">
                <a:latin typeface="Arial MT"/>
                <a:cs typeface="Arial MT"/>
              </a:rPr>
              <a:t>con</a:t>
            </a:r>
            <a:r>
              <a:rPr sz="850" spc="140" dirty="0">
                <a:latin typeface="Arial MT"/>
                <a:cs typeface="Arial MT"/>
              </a:rPr>
              <a:t> </a:t>
            </a:r>
            <a:r>
              <a:rPr sz="850" spc="225" dirty="0">
                <a:latin typeface="Arial MT"/>
                <a:cs typeface="Arial MT"/>
              </a:rPr>
              <a:t>Scaner</a:t>
            </a:r>
            <a:r>
              <a:rPr sz="850" spc="114" dirty="0">
                <a:latin typeface="Arial MT"/>
                <a:cs typeface="Arial MT"/>
              </a:rPr>
              <a:t> </a:t>
            </a:r>
            <a:r>
              <a:rPr sz="850" spc="235" dirty="0">
                <a:latin typeface="Arial MT"/>
                <a:cs typeface="Arial MT"/>
              </a:rPr>
              <a:t>de</a:t>
            </a:r>
            <a:r>
              <a:rPr sz="850" spc="135" dirty="0">
                <a:latin typeface="Arial MT"/>
                <a:cs typeface="Arial MT"/>
              </a:rPr>
              <a:t> </a:t>
            </a:r>
            <a:r>
              <a:rPr sz="850" spc="200" dirty="0">
                <a:latin typeface="Arial MT"/>
                <a:cs typeface="Arial MT"/>
              </a:rPr>
              <a:t>Retina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3164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Actividades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9077"/>
            <a:ext cx="6447790" cy="2075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Encontrar actores</a:t>
            </a:r>
            <a:r>
              <a:rPr sz="2800" spc="-5" dirty="0">
                <a:latin typeface="Arial MT"/>
                <a:cs typeface="Arial MT"/>
              </a:rPr>
              <a:t> y </a:t>
            </a:r>
            <a:r>
              <a:rPr sz="2800" dirty="0">
                <a:latin typeface="Arial MT"/>
                <a:cs typeface="Arial MT"/>
              </a:rPr>
              <a:t>casos</a:t>
            </a:r>
            <a:r>
              <a:rPr sz="2800" spc="-5" dirty="0">
                <a:latin typeface="Arial MT"/>
                <a:cs typeface="Arial MT"/>
              </a:rPr>
              <a:t> de </a:t>
            </a:r>
            <a:r>
              <a:rPr sz="2800" dirty="0">
                <a:latin typeface="Arial MT"/>
                <a:cs typeface="Arial MT"/>
              </a:rPr>
              <a:t>uso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Priorizar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uso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Detallar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dirty="0">
                <a:latin typeface="Arial MT"/>
                <a:cs typeface="Arial MT"/>
              </a:rPr>
              <a:t> caso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uso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Estructurar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 </a:t>
            </a:r>
            <a:r>
              <a:rPr sz="2800" dirty="0">
                <a:latin typeface="Arial MT"/>
                <a:cs typeface="Arial MT"/>
              </a:rPr>
              <a:t>modelo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casos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dirty="0">
                <a:latin typeface="Arial MT"/>
                <a:cs typeface="Arial MT"/>
              </a:rPr>
              <a:t> uso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8293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Casos</a:t>
            </a:r>
            <a:r>
              <a:rPr sz="4400" spc="-10" dirty="0"/>
              <a:t> </a:t>
            </a:r>
            <a:r>
              <a:rPr sz="4400" dirty="0"/>
              <a:t>de</a:t>
            </a:r>
            <a:r>
              <a:rPr sz="4400" spc="-10" dirty="0"/>
              <a:t> </a:t>
            </a:r>
            <a:r>
              <a:rPr sz="4400" dirty="0"/>
              <a:t>Uso</a:t>
            </a:r>
            <a:r>
              <a:rPr sz="4400" spc="-10" dirty="0"/>
              <a:t> </a:t>
            </a:r>
            <a:r>
              <a:rPr sz="4400" dirty="0"/>
              <a:t>-</a:t>
            </a:r>
            <a:r>
              <a:rPr sz="4400" spc="-15" dirty="0"/>
              <a:t> </a:t>
            </a:r>
            <a:r>
              <a:rPr sz="4400" dirty="0"/>
              <a:t>Nivel</a:t>
            </a:r>
            <a:r>
              <a:rPr sz="4400" spc="-10" dirty="0"/>
              <a:t> </a:t>
            </a:r>
            <a:r>
              <a:rPr sz="4400" dirty="0"/>
              <a:t>de</a:t>
            </a:r>
            <a:r>
              <a:rPr sz="4400" spc="-5" dirty="0"/>
              <a:t> </a:t>
            </a:r>
            <a:r>
              <a:rPr sz="4400" dirty="0"/>
              <a:t>detalle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39037"/>
            <a:ext cx="7947659" cy="48761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19812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Calibri"/>
                <a:cs typeface="Calibri"/>
              </a:rPr>
              <a:t>¿A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qué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nivel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deben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 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análisis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requerimientos?</a:t>
            </a:r>
            <a:endParaRPr sz="2800">
              <a:latin typeface="Calibri"/>
              <a:cs typeface="Calibri"/>
            </a:endParaRPr>
          </a:p>
          <a:p>
            <a:pPr marL="355600" marR="669925" indent="-342900">
              <a:lnSpc>
                <a:spcPts val="3020"/>
              </a:lnSpc>
              <a:spcBef>
                <a:spcPts val="6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Enfocarse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 </a:t>
            </a:r>
            <a:r>
              <a:rPr sz="2800" spc="-5" dirty="0">
                <a:latin typeface="Calibri"/>
                <a:cs typeface="Calibri"/>
              </a:rPr>
              <a:t>CU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nivel</a:t>
            </a:r>
            <a:r>
              <a:rPr sz="2800" spc="-5" dirty="0">
                <a:latin typeface="Calibri"/>
                <a:cs typeface="Calibri"/>
              </a:rPr>
              <a:t> 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Negocio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b="1" spc="-10" dirty="0">
                <a:latin typeface="Calibri"/>
                <a:cs typeface="Calibri"/>
              </a:rPr>
              <a:t>elementary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business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process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(EBP)):</a:t>
            </a:r>
            <a:endParaRPr sz="2800">
              <a:latin typeface="Calibri"/>
              <a:cs typeface="Calibri"/>
            </a:endParaRPr>
          </a:p>
          <a:p>
            <a:pPr marL="756285" marR="5080" indent="-82550">
              <a:lnSpc>
                <a:spcPts val="2590"/>
              </a:lnSpc>
              <a:spcBef>
                <a:spcPts val="605"/>
              </a:spcBef>
            </a:pPr>
            <a:r>
              <a:rPr sz="2400" dirty="0">
                <a:latin typeface="Calibri"/>
                <a:cs typeface="Calibri"/>
              </a:rPr>
              <a:t>Una </a:t>
            </a:r>
            <a:r>
              <a:rPr sz="2400" spc="-15" dirty="0">
                <a:latin typeface="Calibri"/>
                <a:cs typeface="Calibri"/>
              </a:rPr>
              <a:t>tarea </a:t>
            </a:r>
            <a:r>
              <a:rPr sz="2400" spc="-5" dirty="0">
                <a:latin typeface="Calibri"/>
                <a:cs typeface="Calibri"/>
              </a:rPr>
              <a:t>ejecutada por una </a:t>
            </a:r>
            <a:r>
              <a:rPr sz="2400" spc="-10" dirty="0">
                <a:latin typeface="Calibri"/>
                <a:cs typeface="Calibri"/>
              </a:rPr>
              <a:t>persona 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5" dirty="0">
                <a:latin typeface="Calibri"/>
                <a:cs typeface="Calibri"/>
              </a:rPr>
              <a:t>un </a:t>
            </a:r>
            <a:r>
              <a:rPr sz="2400" spc="-10" dirty="0">
                <a:latin typeface="Calibri"/>
                <a:cs typeface="Calibri"/>
              </a:rPr>
              <a:t>lugar 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5" dirty="0">
                <a:latin typeface="Calibri"/>
                <a:cs typeface="Calibri"/>
              </a:rPr>
              <a:t>un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determinado </a:t>
            </a:r>
            <a:r>
              <a:rPr sz="2400" spc="-15" dirty="0">
                <a:latin typeface="Calibri"/>
                <a:cs typeface="Calibri"/>
              </a:rPr>
              <a:t>momento, 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10" dirty="0">
                <a:latin typeface="Calibri"/>
                <a:cs typeface="Calibri"/>
              </a:rPr>
              <a:t>respuesta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 </a:t>
            </a:r>
            <a:r>
              <a:rPr sz="2400" spc="-15" dirty="0">
                <a:latin typeface="Calibri"/>
                <a:cs typeface="Calibri"/>
              </a:rPr>
              <a:t>evento </a:t>
            </a:r>
            <a:r>
              <a:rPr sz="2400" spc="-5" dirty="0">
                <a:latin typeface="Calibri"/>
                <a:cs typeface="Calibri"/>
              </a:rPr>
              <a:t>del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negocio,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agrega </a:t>
            </a:r>
            <a:r>
              <a:rPr sz="2400" spc="-10" dirty="0">
                <a:latin typeface="Calibri"/>
                <a:cs typeface="Calibri"/>
              </a:rPr>
              <a:t>valor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negocio </a:t>
            </a:r>
            <a:r>
              <a:rPr sz="2400" spc="-5" dirty="0">
                <a:latin typeface="Calibri"/>
                <a:cs typeface="Calibri"/>
              </a:rPr>
              <a:t>mesurable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deja </a:t>
            </a:r>
            <a:r>
              <a:rPr sz="2400" dirty="0">
                <a:latin typeface="Calibri"/>
                <a:cs typeface="Calibri"/>
              </a:rPr>
              <a:t>los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10" dirty="0">
                <a:latin typeface="Calibri"/>
                <a:cs typeface="Calibri"/>
              </a:rPr>
              <a:t>estado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consistente.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cumpla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objetivo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</a:t>
            </a:r>
            <a:r>
              <a:rPr sz="2800" spc="-10" dirty="0">
                <a:latin typeface="Calibri"/>
                <a:cs typeface="Calibri"/>
              </a:rPr>
              <a:t> usuario.</a:t>
            </a:r>
            <a:endParaRPr sz="2800">
              <a:latin typeface="Calibri"/>
              <a:cs typeface="Calibri"/>
            </a:endParaRPr>
          </a:p>
          <a:p>
            <a:pPr marL="355600" marR="267335" indent="-342900">
              <a:lnSpc>
                <a:spcPts val="3030"/>
              </a:lnSpc>
              <a:spcBef>
                <a:spcPts val="71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común: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definir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muchos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nivel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demasiado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bajo: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subtarea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dentro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EBP.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Excepciones: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casos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incluidos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1236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UML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323440"/>
            <a:ext cx="8047990" cy="48069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Unified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Language</a:t>
            </a:r>
            <a:endParaRPr sz="2400">
              <a:latin typeface="Arial MT"/>
              <a:cs typeface="Arial MT"/>
            </a:endParaRPr>
          </a:p>
          <a:p>
            <a:pPr marL="355600" marR="622935" indent="-342900">
              <a:lnSpc>
                <a:spcPts val="2590"/>
              </a:lnSpc>
              <a:spcBef>
                <a:spcPts val="62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Objetivo: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Proveer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lenguaje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común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usado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software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Lenguaje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dirty="0">
                <a:latin typeface="Arial MT"/>
                <a:cs typeface="Arial MT"/>
              </a:rPr>
              <a:t>permite: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Visualizar: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comunicación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través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gráficos</a:t>
            </a:r>
            <a:endParaRPr sz="2000">
              <a:latin typeface="Arial MT"/>
              <a:cs typeface="Arial MT"/>
            </a:endParaRPr>
          </a:p>
          <a:p>
            <a:pPr marL="756285" marR="622935" lvl="1" indent="-287020">
              <a:lnSpc>
                <a:spcPts val="2160"/>
              </a:lnSpc>
              <a:spcBef>
                <a:spcPts val="50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Especificar: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construyendo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análisis,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diseño,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implementación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ct val="90100"/>
              </a:lnSpc>
              <a:spcBef>
                <a:spcPts val="4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Construir: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Permite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generación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código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partir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UML, y la construcción de un modelo a partir del código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(ingeniería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reversa)</a:t>
            </a:r>
            <a:endParaRPr sz="2000">
              <a:latin typeface="Arial MT"/>
              <a:cs typeface="Arial MT"/>
            </a:endParaRPr>
          </a:p>
          <a:p>
            <a:pPr marL="756285" marR="541655" lvl="1" indent="-287020">
              <a:lnSpc>
                <a:spcPts val="2160"/>
              </a:lnSpc>
              <a:spcBef>
                <a:spcPts val="5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Documentar: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Permite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documentación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Aprobado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como estándar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OMG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1997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Actualmente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encuentra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versión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2.1.2 </a:t>
            </a:r>
            <a:r>
              <a:rPr sz="2400" spc="-5" dirty="0">
                <a:latin typeface="Arial MT"/>
                <a:cs typeface="Arial MT"/>
              </a:rPr>
              <a:t>(nov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2007)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864" y="260604"/>
            <a:ext cx="1836420" cy="11140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8839200" cy="990600"/>
          </a:xfrm>
          <a:custGeom>
            <a:avLst/>
            <a:gdLst/>
            <a:ahLst/>
            <a:cxnLst/>
            <a:rect l="l" t="t" r="r" b="b"/>
            <a:pathLst>
              <a:path w="8839200" h="990600">
                <a:moveTo>
                  <a:pt x="8839200" y="0"/>
                </a:moveTo>
                <a:lnTo>
                  <a:pt x="0" y="0"/>
                </a:lnTo>
                <a:lnTo>
                  <a:pt x="0" y="990600"/>
                </a:lnTo>
                <a:lnTo>
                  <a:pt x="8839200" y="990600"/>
                </a:lnTo>
                <a:lnTo>
                  <a:pt x="88392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060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Diagramas</a:t>
            </a:r>
            <a:r>
              <a:rPr sz="4400" spc="-35" dirty="0"/>
              <a:t> </a:t>
            </a:r>
            <a:r>
              <a:rPr sz="4400" dirty="0"/>
              <a:t>en</a:t>
            </a:r>
            <a:r>
              <a:rPr sz="4400" spc="-35" dirty="0"/>
              <a:t> </a:t>
            </a:r>
            <a:r>
              <a:rPr sz="4400" dirty="0"/>
              <a:t>UML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3" y="1554480"/>
            <a:ext cx="7560477" cy="44561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329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Tipos</a:t>
            </a:r>
            <a:r>
              <a:rPr sz="4400" spc="-30" dirty="0"/>
              <a:t> </a:t>
            </a:r>
            <a:r>
              <a:rPr sz="4400" dirty="0"/>
              <a:t>de</a:t>
            </a:r>
            <a:r>
              <a:rPr sz="4400" spc="-25" dirty="0"/>
              <a:t> </a:t>
            </a:r>
            <a:r>
              <a:rPr sz="4400" dirty="0"/>
              <a:t>Diagramas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23486"/>
            <a:ext cx="7724140" cy="47536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Modelo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Estático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Construye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documenta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aspectos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estáticos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 sistema.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Refleja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estructura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básica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estable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software.</a:t>
            </a:r>
            <a:endParaRPr sz="2000">
              <a:latin typeface="Arial MT"/>
              <a:cs typeface="Arial MT"/>
            </a:endParaRPr>
          </a:p>
          <a:p>
            <a:pPr marL="756285" marR="483234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Crea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representación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 principales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elementos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dominio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problema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Modelo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Dinámico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Crea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diagramas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muestran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comportamiento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sistema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utilizan los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siguientes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diagramas: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Diagrama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Uso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Diagrama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(Modelo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Conceptual)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Diagrama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Actividad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Diagramas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Estados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8839200" cy="990600"/>
          </a:xfrm>
          <a:custGeom>
            <a:avLst/>
            <a:gdLst/>
            <a:ahLst/>
            <a:cxnLst/>
            <a:rect l="l" t="t" r="r" b="b"/>
            <a:pathLst>
              <a:path w="8839200" h="990600">
                <a:moveTo>
                  <a:pt x="8839200" y="0"/>
                </a:moveTo>
                <a:lnTo>
                  <a:pt x="0" y="0"/>
                </a:lnTo>
                <a:lnTo>
                  <a:pt x="0" y="990600"/>
                </a:lnTo>
                <a:lnTo>
                  <a:pt x="8839200" y="990600"/>
                </a:lnTo>
                <a:lnTo>
                  <a:pt x="88392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27000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Moti</a:t>
            </a:r>
            <a:r>
              <a:rPr sz="4400" b="0" spc="10" dirty="0">
                <a:latin typeface="Arial MT"/>
                <a:cs typeface="Arial MT"/>
              </a:rPr>
              <a:t>v</a:t>
            </a:r>
            <a:r>
              <a:rPr sz="4400" b="0" dirty="0">
                <a:latin typeface="Arial MT"/>
                <a:cs typeface="Arial MT"/>
              </a:rPr>
              <a:t>ación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194"/>
            <a:ext cx="8964168" cy="67269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235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Diagrama</a:t>
            </a:r>
            <a:r>
              <a:rPr sz="4400" spc="-15" dirty="0"/>
              <a:t> </a:t>
            </a:r>
            <a:r>
              <a:rPr sz="4400" dirty="0"/>
              <a:t>de</a:t>
            </a:r>
            <a:r>
              <a:rPr sz="4400" spc="-15" dirty="0"/>
              <a:t> </a:t>
            </a:r>
            <a:r>
              <a:rPr sz="4400" dirty="0"/>
              <a:t>Casos</a:t>
            </a:r>
            <a:r>
              <a:rPr sz="4400" spc="-10" dirty="0"/>
              <a:t> de</a:t>
            </a:r>
            <a:r>
              <a:rPr sz="4400" spc="-15" dirty="0"/>
              <a:t> </a:t>
            </a:r>
            <a:r>
              <a:rPr sz="4400" dirty="0"/>
              <a:t>Uso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6949"/>
            <a:ext cx="7851140" cy="484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Permite</a:t>
            </a:r>
            <a:r>
              <a:rPr sz="2400" spc="-5" dirty="0">
                <a:latin typeface="Arial MT"/>
                <a:cs typeface="Arial MT"/>
              </a:rPr>
              <a:t> visualizar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una forma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compacta los casos de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actores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participan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cada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uso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Presenta las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existen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casos de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uso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Muestra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límites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 </a:t>
            </a:r>
            <a:r>
              <a:rPr sz="2400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835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Arial MT"/>
                <a:cs typeface="Arial MT"/>
              </a:rPr>
              <a:t>Visión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estática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805"/>
              </a:lnSpc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Consta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siguientes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elementos: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ts val="2335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Actor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33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Caso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335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Relaciones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ts val="21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Include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ts val="2095"/>
              </a:lnSpc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Extend</a:t>
            </a:r>
            <a:endParaRPr sz="1800">
              <a:latin typeface="Arial MT"/>
              <a:cs typeface="Arial MT"/>
            </a:endParaRPr>
          </a:p>
          <a:p>
            <a:pPr marL="1155700" lvl="2" indent="-229235">
              <a:lnSpc>
                <a:spcPts val="2125"/>
              </a:lnSpc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Generalización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48741"/>
            <a:ext cx="810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Diagrama</a:t>
            </a:r>
            <a:r>
              <a:rPr spc="-1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5" dirty="0"/>
              <a:t>Casos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Uso -</a:t>
            </a:r>
            <a:r>
              <a:rPr spc="-10" dirty="0"/>
              <a:t> </a:t>
            </a:r>
            <a:r>
              <a:rPr dirty="0"/>
              <a:t>Ejemplo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09625" y="2514409"/>
            <a:ext cx="1120775" cy="593725"/>
            <a:chOff x="6909625" y="2514409"/>
            <a:chExt cx="1120775" cy="593725"/>
          </a:xfrm>
        </p:grpSpPr>
        <p:sp>
          <p:nvSpPr>
            <p:cNvPr id="4" name="object 4"/>
            <p:cNvSpPr/>
            <p:nvPr/>
          </p:nvSpPr>
          <p:spPr>
            <a:xfrm>
              <a:off x="6910578" y="2515362"/>
              <a:ext cx="1118870" cy="591820"/>
            </a:xfrm>
            <a:custGeom>
              <a:avLst/>
              <a:gdLst/>
              <a:ahLst/>
              <a:cxnLst/>
              <a:rect l="l" t="t" r="r" b="b"/>
              <a:pathLst>
                <a:path w="1118870" h="591819">
                  <a:moveTo>
                    <a:pt x="559307" y="0"/>
                  </a:moveTo>
                  <a:lnTo>
                    <a:pt x="498371" y="1734"/>
                  </a:lnTo>
                  <a:lnTo>
                    <a:pt x="439333" y="6817"/>
                  </a:lnTo>
                  <a:lnTo>
                    <a:pt x="382536" y="15069"/>
                  </a:lnTo>
                  <a:lnTo>
                    <a:pt x="328321" y="26309"/>
                  </a:lnTo>
                  <a:lnTo>
                    <a:pt x="277029" y="40357"/>
                  </a:lnTo>
                  <a:lnTo>
                    <a:pt x="229002" y="57034"/>
                  </a:lnTo>
                  <a:lnTo>
                    <a:pt x="184581" y="76158"/>
                  </a:lnTo>
                  <a:lnTo>
                    <a:pt x="144108" y="97550"/>
                  </a:lnTo>
                  <a:lnTo>
                    <a:pt x="107923" y="121029"/>
                  </a:lnTo>
                  <a:lnTo>
                    <a:pt x="76369" y="146416"/>
                  </a:lnTo>
                  <a:lnTo>
                    <a:pt x="28517" y="202192"/>
                  </a:lnTo>
                  <a:lnTo>
                    <a:pt x="3282" y="263434"/>
                  </a:lnTo>
                  <a:lnTo>
                    <a:pt x="0" y="295655"/>
                  </a:lnTo>
                  <a:lnTo>
                    <a:pt x="3282" y="327877"/>
                  </a:lnTo>
                  <a:lnTo>
                    <a:pt x="28517" y="389119"/>
                  </a:lnTo>
                  <a:lnTo>
                    <a:pt x="76369" y="444895"/>
                  </a:lnTo>
                  <a:lnTo>
                    <a:pt x="107923" y="470282"/>
                  </a:lnTo>
                  <a:lnTo>
                    <a:pt x="144108" y="493761"/>
                  </a:lnTo>
                  <a:lnTo>
                    <a:pt x="184581" y="515153"/>
                  </a:lnTo>
                  <a:lnTo>
                    <a:pt x="229002" y="534277"/>
                  </a:lnTo>
                  <a:lnTo>
                    <a:pt x="277029" y="550954"/>
                  </a:lnTo>
                  <a:lnTo>
                    <a:pt x="328321" y="565002"/>
                  </a:lnTo>
                  <a:lnTo>
                    <a:pt x="382536" y="576242"/>
                  </a:lnTo>
                  <a:lnTo>
                    <a:pt x="439333" y="584494"/>
                  </a:lnTo>
                  <a:lnTo>
                    <a:pt x="498371" y="589577"/>
                  </a:lnTo>
                  <a:lnTo>
                    <a:pt x="559307" y="591312"/>
                  </a:lnTo>
                  <a:lnTo>
                    <a:pt x="620244" y="589577"/>
                  </a:lnTo>
                  <a:lnTo>
                    <a:pt x="679282" y="584494"/>
                  </a:lnTo>
                  <a:lnTo>
                    <a:pt x="736079" y="576242"/>
                  </a:lnTo>
                  <a:lnTo>
                    <a:pt x="790294" y="565002"/>
                  </a:lnTo>
                  <a:lnTo>
                    <a:pt x="841586" y="550954"/>
                  </a:lnTo>
                  <a:lnTo>
                    <a:pt x="889613" y="534277"/>
                  </a:lnTo>
                  <a:lnTo>
                    <a:pt x="934034" y="515153"/>
                  </a:lnTo>
                  <a:lnTo>
                    <a:pt x="974507" y="493761"/>
                  </a:lnTo>
                  <a:lnTo>
                    <a:pt x="1010692" y="470282"/>
                  </a:lnTo>
                  <a:lnTo>
                    <a:pt x="1042246" y="444895"/>
                  </a:lnTo>
                  <a:lnTo>
                    <a:pt x="1090098" y="389119"/>
                  </a:lnTo>
                  <a:lnTo>
                    <a:pt x="1115333" y="327877"/>
                  </a:lnTo>
                  <a:lnTo>
                    <a:pt x="1118616" y="295655"/>
                  </a:lnTo>
                  <a:lnTo>
                    <a:pt x="1115333" y="263434"/>
                  </a:lnTo>
                  <a:lnTo>
                    <a:pt x="1090098" y="202192"/>
                  </a:lnTo>
                  <a:lnTo>
                    <a:pt x="1042246" y="146416"/>
                  </a:lnTo>
                  <a:lnTo>
                    <a:pt x="1010692" y="121029"/>
                  </a:lnTo>
                  <a:lnTo>
                    <a:pt x="974507" y="97550"/>
                  </a:lnTo>
                  <a:lnTo>
                    <a:pt x="934034" y="76158"/>
                  </a:lnTo>
                  <a:lnTo>
                    <a:pt x="889613" y="57034"/>
                  </a:lnTo>
                  <a:lnTo>
                    <a:pt x="841586" y="40357"/>
                  </a:lnTo>
                  <a:lnTo>
                    <a:pt x="790294" y="26309"/>
                  </a:lnTo>
                  <a:lnTo>
                    <a:pt x="736079" y="15069"/>
                  </a:lnTo>
                  <a:lnTo>
                    <a:pt x="679282" y="6817"/>
                  </a:lnTo>
                  <a:lnTo>
                    <a:pt x="620244" y="1734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10578" y="2515362"/>
              <a:ext cx="1118870" cy="591820"/>
            </a:xfrm>
            <a:custGeom>
              <a:avLst/>
              <a:gdLst/>
              <a:ahLst/>
              <a:cxnLst/>
              <a:rect l="l" t="t" r="r" b="b"/>
              <a:pathLst>
                <a:path w="1118870" h="591819">
                  <a:moveTo>
                    <a:pt x="0" y="295655"/>
                  </a:moveTo>
                  <a:lnTo>
                    <a:pt x="12901" y="232220"/>
                  </a:lnTo>
                  <a:lnTo>
                    <a:pt x="49786" y="173530"/>
                  </a:lnTo>
                  <a:lnTo>
                    <a:pt x="107923" y="121029"/>
                  </a:lnTo>
                  <a:lnTo>
                    <a:pt x="144108" y="97550"/>
                  </a:lnTo>
                  <a:lnTo>
                    <a:pt x="184581" y="76158"/>
                  </a:lnTo>
                  <a:lnTo>
                    <a:pt x="229002" y="57034"/>
                  </a:lnTo>
                  <a:lnTo>
                    <a:pt x="277029" y="40357"/>
                  </a:lnTo>
                  <a:lnTo>
                    <a:pt x="328321" y="26309"/>
                  </a:lnTo>
                  <a:lnTo>
                    <a:pt x="382536" y="15069"/>
                  </a:lnTo>
                  <a:lnTo>
                    <a:pt x="439333" y="6817"/>
                  </a:lnTo>
                  <a:lnTo>
                    <a:pt x="498371" y="1734"/>
                  </a:lnTo>
                  <a:lnTo>
                    <a:pt x="559307" y="0"/>
                  </a:lnTo>
                  <a:lnTo>
                    <a:pt x="620244" y="1734"/>
                  </a:lnTo>
                  <a:lnTo>
                    <a:pt x="679282" y="6817"/>
                  </a:lnTo>
                  <a:lnTo>
                    <a:pt x="736079" y="15069"/>
                  </a:lnTo>
                  <a:lnTo>
                    <a:pt x="790294" y="26309"/>
                  </a:lnTo>
                  <a:lnTo>
                    <a:pt x="841586" y="40357"/>
                  </a:lnTo>
                  <a:lnTo>
                    <a:pt x="889613" y="57034"/>
                  </a:lnTo>
                  <a:lnTo>
                    <a:pt x="934034" y="76158"/>
                  </a:lnTo>
                  <a:lnTo>
                    <a:pt x="974507" y="97550"/>
                  </a:lnTo>
                  <a:lnTo>
                    <a:pt x="1010692" y="121029"/>
                  </a:lnTo>
                  <a:lnTo>
                    <a:pt x="1042246" y="146416"/>
                  </a:lnTo>
                  <a:lnTo>
                    <a:pt x="1090098" y="202192"/>
                  </a:lnTo>
                  <a:lnTo>
                    <a:pt x="1115333" y="263434"/>
                  </a:lnTo>
                  <a:lnTo>
                    <a:pt x="1118616" y="295655"/>
                  </a:lnTo>
                  <a:lnTo>
                    <a:pt x="1115333" y="327877"/>
                  </a:lnTo>
                  <a:lnTo>
                    <a:pt x="1090098" y="389119"/>
                  </a:lnTo>
                  <a:lnTo>
                    <a:pt x="1042246" y="444895"/>
                  </a:lnTo>
                  <a:lnTo>
                    <a:pt x="1010692" y="470282"/>
                  </a:lnTo>
                  <a:lnTo>
                    <a:pt x="974507" y="493761"/>
                  </a:lnTo>
                  <a:lnTo>
                    <a:pt x="934034" y="515153"/>
                  </a:lnTo>
                  <a:lnTo>
                    <a:pt x="889613" y="534277"/>
                  </a:lnTo>
                  <a:lnTo>
                    <a:pt x="841586" y="550954"/>
                  </a:lnTo>
                  <a:lnTo>
                    <a:pt x="790294" y="565002"/>
                  </a:lnTo>
                  <a:lnTo>
                    <a:pt x="736079" y="576242"/>
                  </a:lnTo>
                  <a:lnTo>
                    <a:pt x="679282" y="584494"/>
                  </a:lnTo>
                  <a:lnTo>
                    <a:pt x="620244" y="589577"/>
                  </a:lnTo>
                  <a:lnTo>
                    <a:pt x="559307" y="591312"/>
                  </a:lnTo>
                  <a:lnTo>
                    <a:pt x="498371" y="589577"/>
                  </a:lnTo>
                  <a:lnTo>
                    <a:pt x="439333" y="584494"/>
                  </a:lnTo>
                  <a:lnTo>
                    <a:pt x="382536" y="576242"/>
                  </a:lnTo>
                  <a:lnTo>
                    <a:pt x="328321" y="565002"/>
                  </a:lnTo>
                  <a:lnTo>
                    <a:pt x="277029" y="550954"/>
                  </a:lnTo>
                  <a:lnTo>
                    <a:pt x="229002" y="534277"/>
                  </a:lnTo>
                  <a:lnTo>
                    <a:pt x="184581" y="515153"/>
                  </a:lnTo>
                  <a:lnTo>
                    <a:pt x="144108" y="493761"/>
                  </a:lnTo>
                  <a:lnTo>
                    <a:pt x="107923" y="470282"/>
                  </a:lnTo>
                  <a:lnTo>
                    <a:pt x="76369" y="444895"/>
                  </a:lnTo>
                  <a:lnTo>
                    <a:pt x="28517" y="389119"/>
                  </a:lnTo>
                  <a:lnTo>
                    <a:pt x="3282" y="327877"/>
                  </a:lnTo>
                  <a:lnTo>
                    <a:pt x="0" y="295655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40981" y="3233166"/>
            <a:ext cx="141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 MT"/>
                <a:cs typeface="Arial MT"/>
              </a:rPr>
              <a:t>Validar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15137" y="4239577"/>
            <a:ext cx="1119505" cy="593725"/>
            <a:chOff x="6815137" y="4239577"/>
            <a:chExt cx="1119505" cy="593725"/>
          </a:xfrm>
        </p:grpSpPr>
        <p:sp>
          <p:nvSpPr>
            <p:cNvPr id="8" name="object 8"/>
            <p:cNvSpPr/>
            <p:nvPr/>
          </p:nvSpPr>
          <p:spPr>
            <a:xfrm>
              <a:off x="6816090" y="4240530"/>
              <a:ext cx="1117600" cy="591820"/>
            </a:xfrm>
            <a:custGeom>
              <a:avLst/>
              <a:gdLst/>
              <a:ahLst/>
              <a:cxnLst/>
              <a:rect l="l" t="t" r="r" b="b"/>
              <a:pathLst>
                <a:path w="1117600" h="591820">
                  <a:moveTo>
                    <a:pt x="558545" y="0"/>
                  </a:moveTo>
                  <a:lnTo>
                    <a:pt x="497685" y="1734"/>
                  </a:lnTo>
                  <a:lnTo>
                    <a:pt x="438722" y="6817"/>
                  </a:lnTo>
                  <a:lnTo>
                    <a:pt x="381999" y="15069"/>
                  </a:lnTo>
                  <a:lnTo>
                    <a:pt x="327856" y="26309"/>
                  </a:lnTo>
                  <a:lnTo>
                    <a:pt x="276634" y="40357"/>
                  </a:lnTo>
                  <a:lnTo>
                    <a:pt x="228673" y="57034"/>
                  </a:lnTo>
                  <a:lnTo>
                    <a:pt x="184314" y="76158"/>
                  </a:lnTo>
                  <a:lnTo>
                    <a:pt x="143897" y="97550"/>
                  </a:lnTo>
                  <a:lnTo>
                    <a:pt x="107765" y="121029"/>
                  </a:lnTo>
                  <a:lnTo>
                    <a:pt x="76256" y="146416"/>
                  </a:lnTo>
                  <a:lnTo>
                    <a:pt x="28474" y="202192"/>
                  </a:lnTo>
                  <a:lnTo>
                    <a:pt x="3277" y="263434"/>
                  </a:lnTo>
                  <a:lnTo>
                    <a:pt x="0" y="295656"/>
                  </a:lnTo>
                  <a:lnTo>
                    <a:pt x="3277" y="327877"/>
                  </a:lnTo>
                  <a:lnTo>
                    <a:pt x="28474" y="389119"/>
                  </a:lnTo>
                  <a:lnTo>
                    <a:pt x="76256" y="444895"/>
                  </a:lnTo>
                  <a:lnTo>
                    <a:pt x="107765" y="470282"/>
                  </a:lnTo>
                  <a:lnTo>
                    <a:pt x="143897" y="493761"/>
                  </a:lnTo>
                  <a:lnTo>
                    <a:pt x="184314" y="515153"/>
                  </a:lnTo>
                  <a:lnTo>
                    <a:pt x="228673" y="534277"/>
                  </a:lnTo>
                  <a:lnTo>
                    <a:pt x="276634" y="550954"/>
                  </a:lnTo>
                  <a:lnTo>
                    <a:pt x="327856" y="565002"/>
                  </a:lnTo>
                  <a:lnTo>
                    <a:pt x="381999" y="576242"/>
                  </a:lnTo>
                  <a:lnTo>
                    <a:pt x="438722" y="584494"/>
                  </a:lnTo>
                  <a:lnTo>
                    <a:pt x="497685" y="589577"/>
                  </a:lnTo>
                  <a:lnTo>
                    <a:pt x="558545" y="591312"/>
                  </a:lnTo>
                  <a:lnTo>
                    <a:pt x="619406" y="589577"/>
                  </a:lnTo>
                  <a:lnTo>
                    <a:pt x="678369" y="584494"/>
                  </a:lnTo>
                  <a:lnTo>
                    <a:pt x="735092" y="576242"/>
                  </a:lnTo>
                  <a:lnTo>
                    <a:pt x="789235" y="565002"/>
                  </a:lnTo>
                  <a:lnTo>
                    <a:pt x="840457" y="550954"/>
                  </a:lnTo>
                  <a:lnTo>
                    <a:pt x="888418" y="534277"/>
                  </a:lnTo>
                  <a:lnTo>
                    <a:pt x="932777" y="515153"/>
                  </a:lnTo>
                  <a:lnTo>
                    <a:pt x="973194" y="493761"/>
                  </a:lnTo>
                  <a:lnTo>
                    <a:pt x="1009326" y="470282"/>
                  </a:lnTo>
                  <a:lnTo>
                    <a:pt x="1040835" y="444895"/>
                  </a:lnTo>
                  <a:lnTo>
                    <a:pt x="1088617" y="389119"/>
                  </a:lnTo>
                  <a:lnTo>
                    <a:pt x="1113814" y="327877"/>
                  </a:lnTo>
                  <a:lnTo>
                    <a:pt x="1117091" y="295656"/>
                  </a:lnTo>
                  <a:lnTo>
                    <a:pt x="1113814" y="263434"/>
                  </a:lnTo>
                  <a:lnTo>
                    <a:pt x="1088617" y="202192"/>
                  </a:lnTo>
                  <a:lnTo>
                    <a:pt x="1040835" y="146416"/>
                  </a:lnTo>
                  <a:lnTo>
                    <a:pt x="1009326" y="121029"/>
                  </a:lnTo>
                  <a:lnTo>
                    <a:pt x="973194" y="97550"/>
                  </a:lnTo>
                  <a:lnTo>
                    <a:pt x="932777" y="76158"/>
                  </a:lnTo>
                  <a:lnTo>
                    <a:pt x="888418" y="57034"/>
                  </a:lnTo>
                  <a:lnTo>
                    <a:pt x="840457" y="40357"/>
                  </a:lnTo>
                  <a:lnTo>
                    <a:pt x="789235" y="26309"/>
                  </a:lnTo>
                  <a:lnTo>
                    <a:pt x="735092" y="15069"/>
                  </a:lnTo>
                  <a:lnTo>
                    <a:pt x="678369" y="6817"/>
                  </a:lnTo>
                  <a:lnTo>
                    <a:pt x="619406" y="1734"/>
                  </a:lnTo>
                  <a:lnTo>
                    <a:pt x="55854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6090" y="4240530"/>
              <a:ext cx="1117600" cy="591820"/>
            </a:xfrm>
            <a:custGeom>
              <a:avLst/>
              <a:gdLst/>
              <a:ahLst/>
              <a:cxnLst/>
              <a:rect l="l" t="t" r="r" b="b"/>
              <a:pathLst>
                <a:path w="1117600" h="591820">
                  <a:moveTo>
                    <a:pt x="0" y="295656"/>
                  </a:moveTo>
                  <a:lnTo>
                    <a:pt x="12882" y="232220"/>
                  </a:lnTo>
                  <a:lnTo>
                    <a:pt x="49712" y="173530"/>
                  </a:lnTo>
                  <a:lnTo>
                    <a:pt x="107765" y="121029"/>
                  </a:lnTo>
                  <a:lnTo>
                    <a:pt x="143897" y="97550"/>
                  </a:lnTo>
                  <a:lnTo>
                    <a:pt x="184314" y="76158"/>
                  </a:lnTo>
                  <a:lnTo>
                    <a:pt x="228673" y="57034"/>
                  </a:lnTo>
                  <a:lnTo>
                    <a:pt x="276634" y="40357"/>
                  </a:lnTo>
                  <a:lnTo>
                    <a:pt x="327856" y="26309"/>
                  </a:lnTo>
                  <a:lnTo>
                    <a:pt x="381999" y="15069"/>
                  </a:lnTo>
                  <a:lnTo>
                    <a:pt x="438722" y="6817"/>
                  </a:lnTo>
                  <a:lnTo>
                    <a:pt x="497685" y="1734"/>
                  </a:lnTo>
                  <a:lnTo>
                    <a:pt x="558545" y="0"/>
                  </a:lnTo>
                  <a:lnTo>
                    <a:pt x="619406" y="1734"/>
                  </a:lnTo>
                  <a:lnTo>
                    <a:pt x="678369" y="6817"/>
                  </a:lnTo>
                  <a:lnTo>
                    <a:pt x="735092" y="15069"/>
                  </a:lnTo>
                  <a:lnTo>
                    <a:pt x="789235" y="26309"/>
                  </a:lnTo>
                  <a:lnTo>
                    <a:pt x="840457" y="40357"/>
                  </a:lnTo>
                  <a:lnTo>
                    <a:pt x="888418" y="57034"/>
                  </a:lnTo>
                  <a:lnTo>
                    <a:pt x="932777" y="76158"/>
                  </a:lnTo>
                  <a:lnTo>
                    <a:pt x="973194" y="97550"/>
                  </a:lnTo>
                  <a:lnTo>
                    <a:pt x="1009326" y="121029"/>
                  </a:lnTo>
                  <a:lnTo>
                    <a:pt x="1040835" y="146416"/>
                  </a:lnTo>
                  <a:lnTo>
                    <a:pt x="1088617" y="202192"/>
                  </a:lnTo>
                  <a:lnTo>
                    <a:pt x="1113814" y="263434"/>
                  </a:lnTo>
                  <a:lnTo>
                    <a:pt x="1117091" y="295656"/>
                  </a:lnTo>
                  <a:lnTo>
                    <a:pt x="1113814" y="327877"/>
                  </a:lnTo>
                  <a:lnTo>
                    <a:pt x="1088617" y="389119"/>
                  </a:lnTo>
                  <a:lnTo>
                    <a:pt x="1040835" y="444895"/>
                  </a:lnTo>
                  <a:lnTo>
                    <a:pt x="1009326" y="470282"/>
                  </a:lnTo>
                  <a:lnTo>
                    <a:pt x="973194" y="493761"/>
                  </a:lnTo>
                  <a:lnTo>
                    <a:pt x="932777" y="515153"/>
                  </a:lnTo>
                  <a:lnTo>
                    <a:pt x="888418" y="534277"/>
                  </a:lnTo>
                  <a:lnTo>
                    <a:pt x="840457" y="550954"/>
                  </a:lnTo>
                  <a:lnTo>
                    <a:pt x="789235" y="565002"/>
                  </a:lnTo>
                  <a:lnTo>
                    <a:pt x="735092" y="576242"/>
                  </a:lnTo>
                  <a:lnTo>
                    <a:pt x="678369" y="584494"/>
                  </a:lnTo>
                  <a:lnTo>
                    <a:pt x="619406" y="589577"/>
                  </a:lnTo>
                  <a:lnTo>
                    <a:pt x="558545" y="591312"/>
                  </a:lnTo>
                  <a:lnTo>
                    <a:pt x="497685" y="589577"/>
                  </a:lnTo>
                  <a:lnTo>
                    <a:pt x="438722" y="584494"/>
                  </a:lnTo>
                  <a:lnTo>
                    <a:pt x="381999" y="576242"/>
                  </a:lnTo>
                  <a:lnTo>
                    <a:pt x="327856" y="565002"/>
                  </a:lnTo>
                  <a:lnTo>
                    <a:pt x="276634" y="550954"/>
                  </a:lnTo>
                  <a:lnTo>
                    <a:pt x="228673" y="534277"/>
                  </a:lnTo>
                  <a:lnTo>
                    <a:pt x="184314" y="515153"/>
                  </a:lnTo>
                  <a:lnTo>
                    <a:pt x="143897" y="493761"/>
                  </a:lnTo>
                  <a:lnTo>
                    <a:pt x="107765" y="470282"/>
                  </a:lnTo>
                  <a:lnTo>
                    <a:pt x="76256" y="444895"/>
                  </a:lnTo>
                  <a:lnTo>
                    <a:pt x="28474" y="389119"/>
                  </a:lnTo>
                  <a:lnTo>
                    <a:pt x="3277" y="327877"/>
                  </a:lnTo>
                  <a:lnTo>
                    <a:pt x="0" y="295656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14364" y="4959222"/>
            <a:ext cx="2649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 MT"/>
                <a:cs typeface="Arial MT"/>
              </a:rPr>
              <a:t>Validar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Scaner 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Retina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06733" y="3344989"/>
            <a:ext cx="1119505" cy="578485"/>
            <a:chOff x="5106733" y="3344989"/>
            <a:chExt cx="1119505" cy="578485"/>
          </a:xfrm>
        </p:grpSpPr>
        <p:sp>
          <p:nvSpPr>
            <p:cNvPr id="12" name="object 12"/>
            <p:cNvSpPr/>
            <p:nvPr/>
          </p:nvSpPr>
          <p:spPr>
            <a:xfrm>
              <a:off x="5107686" y="3345942"/>
              <a:ext cx="1117600" cy="576580"/>
            </a:xfrm>
            <a:custGeom>
              <a:avLst/>
              <a:gdLst/>
              <a:ahLst/>
              <a:cxnLst/>
              <a:rect l="l" t="t" r="r" b="b"/>
              <a:pathLst>
                <a:path w="1117600" h="576579">
                  <a:moveTo>
                    <a:pt x="558546" y="0"/>
                  </a:moveTo>
                  <a:lnTo>
                    <a:pt x="497685" y="1689"/>
                  </a:lnTo>
                  <a:lnTo>
                    <a:pt x="438722" y="6641"/>
                  </a:lnTo>
                  <a:lnTo>
                    <a:pt x="381999" y="14679"/>
                  </a:lnTo>
                  <a:lnTo>
                    <a:pt x="327856" y="25628"/>
                  </a:lnTo>
                  <a:lnTo>
                    <a:pt x="276634" y="39313"/>
                  </a:lnTo>
                  <a:lnTo>
                    <a:pt x="228673" y="55558"/>
                  </a:lnTo>
                  <a:lnTo>
                    <a:pt x="184314" y="74189"/>
                  </a:lnTo>
                  <a:lnTo>
                    <a:pt x="143897" y="95028"/>
                  </a:lnTo>
                  <a:lnTo>
                    <a:pt x="107765" y="117902"/>
                  </a:lnTo>
                  <a:lnTo>
                    <a:pt x="76256" y="142635"/>
                  </a:lnTo>
                  <a:lnTo>
                    <a:pt x="28474" y="196973"/>
                  </a:lnTo>
                  <a:lnTo>
                    <a:pt x="3277" y="256642"/>
                  </a:lnTo>
                  <a:lnTo>
                    <a:pt x="0" y="288036"/>
                  </a:lnTo>
                  <a:lnTo>
                    <a:pt x="3277" y="319429"/>
                  </a:lnTo>
                  <a:lnTo>
                    <a:pt x="28474" y="379098"/>
                  </a:lnTo>
                  <a:lnTo>
                    <a:pt x="76256" y="433436"/>
                  </a:lnTo>
                  <a:lnTo>
                    <a:pt x="107765" y="458169"/>
                  </a:lnTo>
                  <a:lnTo>
                    <a:pt x="143897" y="481043"/>
                  </a:lnTo>
                  <a:lnTo>
                    <a:pt x="184314" y="501882"/>
                  </a:lnTo>
                  <a:lnTo>
                    <a:pt x="228673" y="520513"/>
                  </a:lnTo>
                  <a:lnTo>
                    <a:pt x="276634" y="536758"/>
                  </a:lnTo>
                  <a:lnTo>
                    <a:pt x="327856" y="550443"/>
                  </a:lnTo>
                  <a:lnTo>
                    <a:pt x="381999" y="561392"/>
                  </a:lnTo>
                  <a:lnTo>
                    <a:pt x="438722" y="569430"/>
                  </a:lnTo>
                  <a:lnTo>
                    <a:pt x="497685" y="574382"/>
                  </a:lnTo>
                  <a:lnTo>
                    <a:pt x="558546" y="576072"/>
                  </a:lnTo>
                  <a:lnTo>
                    <a:pt x="619406" y="574382"/>
                  </a:lnTo>
                  <a:lnTo>
                    <a:pt x="678369" y="569430"/>
                  </a:lnTo>
                  <a:lnTo>
                    <a:pt x="735092" y="561392"/>
                  </a:lnTo>
                  <a:lnTo>
                    <a:pt x="789235" y="550443"/>
                  </a:lnTo>
                  <a:lnTo>
                    <a:pt x="840457" y="536758"/>
                  </a:lnTo>
                  <a:lnTo>
                    <a:pt x="888418" y="520513"/>
                  </a:lnTo>
                  <a:lnTo>
                    <a:pt x="932777" y="501882"/>
                  </a:lnTo>
                  <a:lnTo>
                    <a:pt x="973194" y="481043"/>
                  </a:lnTo>
                  <a:lnTo>
                    <a:pt x="1009326" y="458169"/>
                  </a:lnTo>
                  <a:lnTo>
                    <a:pt x="1040835" y="433436"/>
                  </a:lnTo>
                  <a:lnTo>
                    <a:pt x="1088617" y="379098"/>
                  </a:lnTo>
                  <a:lnTo>
                    <a:pt x="1113814" y="319429"/>
                  </a:lnTo>
                  <a:lnTo>
                    <a:pt x="1117091" y="288036"/>
                  </a:lnTo>
                  <a:lnTo>
                    <a:pt x="1113814" y="256642"/>
                  </a:lnTo>
                  <a:lnTo>
                    <a:pt x="1088617" y="196973"/>
                  </a:lnTo>
                  <a:lnTo>
                    <a:pt x="1040835" y="142635"/>
                  </a:lnTo>
                  <a:lnTo>
                    <a:pt x="1009326" y="117902"/>
                  </a:lnTo>
                  <a:lnTo>
                    <a:pt x="973194" y="95028"/>
                  </a:lnTo>
                  <a:lnTo>
                    <a:pt x="932777" y="74189"/>
                  </a:lnTo>
                  <a:lnTo>
                    <a:pt x="888418" y="55558"/>
                  </a:lnTo>
                  <a:lnTo>
                    <a:pt x="840457" y="39313"/>
                  </a:lnTo>
                  <a:lnTo>
                    <a:pt x="789235" y="25628"/>
                  </a:lnTo>
                  <a:lnTo>
                    <a:pt x="735092" y="14679"/>
                  </a:lnTo>
                  <a:lnTo>
                    <a:pt x="678369" y="6641"/>
                  </a:lnTo>
                  <a:lnTo>
                    <a:pt x="619406" y="1689"/>
                  </a:lnTo>
                  <a:lnTo>
                    <a:pt x="55854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7686" y="3345942"/>
              <a:ext cx="1117600" cy="576580"/>
            </a:xfrm>
            <a:custGeom>
              <a:avLst/>
              <a:gdLst/>
              <a:ahLst/>
              <a:cxnLst/>
              <a:rect l="l" t="t" r="r" b="b"/>
              <a:pathLst>
                <a:path w="1117600" h="576579">
                  <a:moveTo>
                    <a:pt x="0" y="288036"/>
                  </a:moveTo>
                  <a:lnTo>
                    <a:pt x="12882" y="226229"/>
                  </a:lnTo>
                  <a:lnTo>
                    <a:pt x="49712" y="169050"/>
                  </a:lnTo>
                  <a:lnTo>
                    <a:pt x="107765" y="117902"/>
                  </a:lnTo>
                  <a:lnTo>
                    <a:pt x="143897" y="95028"/>
                  </a:lnTo>
                  <a:lnTo>
                    <a:pt x="184314" y="74189"/>
                  </a:lnTo>
                  <a:lnTo>
                    <a:pt x="228673" y="55558"/>
                  </a:lnTo>
                  <a:lnTo>
                    <a:pt x="276634" y="39313"/>
                  </a:lnTo>
                  <a:lnTo>
                    <a:pt x="327856" y="25628"/>
                  </a:lnTo>
                  <a:lnTo>
                    <a:pt x="381999" y="14679"/>
                  </a:lnTo>
                  <a:lnTo>
                    <a:pt x="438722" y="6641"/>
                  </a:lnTo>
                  <a:lnTo>
                    <a:pt x="497685" y="1689"/>
                  </a:lnTo>
                  <a:lnTo>
                    <a:pt x="558546" y="0"/>
                  </a:lnTo>
                  <a:lnTo>
                    <a:pt x="619406" y="1689"/>
                  </a:lnTo>
                  <a:lnTo>
                    <a:pt x="678369" y="6641"/>
                  </a:lnTo>
                  <a:lnTo>
                    <a:pt x="735092" y="14679"/>
                  </a:lnTo>
                  <a:lnTo>
                    <a:pt x="789235" y="25628"/>
                  </a:lnTo>
                  <a:lnTo>
                    <a:pt x="840457" y="39313"/>
                  </a:lnTo>
                  <a:lnTo>
                    <a:pt x="888418" y="55558"/>
                  </a:lnTo>
                  <a:lnTo>
                    <a:pt x="932777" y="74189"/>
                  </a:lnTo>
                  <a:lnTo>
                    <a:pt x="973194" y="95028"/>
                  </a:lnTo>
                  <a:lnTo>
                    <a:pt x="1009326" y="117902"/>
                  </a:lnTo>
                  <a:lnTo>
                    <a:pt x="1040835" y="142635"/>
                  </a:lnTo>
                  <a:lnTo>
                    <a:pt x="1088617" y="196973"/>
                  </a:lnTo>
                  <a:lnTo>
                    <a:pt x="1113814" y="256642"/>
                  </a:lnTo>
                  <a:lnTo>
                    <a:pt x="1117091" y="288036"/>
                  </a:lnTo>
                  <a:lnTo>
                    <a:pt x="1113814" y="319429"/>
                  </a:lnTo>
                  <a:lnTo>
                    <a:pt x="1088617" y="379098"/>
                  </a:lnTo>
                  <a:lnTo>
                    <a:pt x="1040835" y="433436"/>
                  </a:lnTo>
                  <a:lnTo>
                    <a:pt x="1009326" y="458169"/>
                  </a:lnTo>
                  <a:lnTo>
                    <a:pt x="973194" y="481043"/>
                  </a:lnTo>
                  <a:lnTo>
                    <a:pt x="932777" y="501882"/>
                  </a:lnTo>
                  <a:lnTo>
                    <a:pt x="888418" y="520513"/>
                  </a:lnTo>
                  <a:lnTo>
                    <a:pt x="840457" y="536758"/>
                  </a:lnTo>
                  <a:lnTo>
                    <a:pt x="789235" y="550443"/>
                  </a:lnTo>
                  <a:lnTo>
                    <a:pt x="735092" y="561392"/>
                  </a:lnTo>
                  <a:lnTo>
                    <a:pt x="678369" y="569430"/>
                  </a:lnTo>
                  <a:lnTo>
                    <a:pt x="619406" y="574382"/>
                  </a:lnTo>
                  <a:lnTo>
                    <a:pt x="558546" y="576072"/>
                  </a:lnTo>
                  <a:lnTo>
                    <a:pt x="497685" y="574382"/>
                  </a:lnTo>
                  <a:lnTo>
                    <a:pt x="438722" y="569430"/>
                  </a:lnTo>
                  <a:lnTo>
                    <a:pt x="381999" y="561392"/>
                  </a:lnTo>
                  <a:lnTo>
                    <a:pt x="327856" y="550443"/>
                  </a:lnTo>
                  <a:lnTo>
                    <a:pt x="276634" y="536758"/>
                  </a:lnTo>
                  <a:lnTo>
                    <a:pt x="228673" y="520513"/>
                  </a:lnTo>
                  <a:lnTo>
                    <a:pt x="184314" y="501882"/>
                  </a:lnTo>
                  <a:lnTo>
                    <a:pt x="143897" y="481043"/>
                  </a:lnTo>
                  <a:lnTo>
                    <a:pt x="107765" y="458169"/>
                  </a:lnTo>
                  <a:lnTo>
                    <a:pt x="76256" y="433436"/>
                  </a:lnTo>
                  <a:lnTo>
                    <a:pt x="28474" y="379098"/>
                  </a:lnTo>
                  <a:lnTo>
                    <a:pt x="3277" y="319429"/>
                  </a:lnTo>
                  <a:lnTo>
                    <a:pt x="0" y="288036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12765" y="4063746"/>
            <a:ext cx="1329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 MT"/>
                <a:cs typeface="Arial MT"/>
              </a:rPr>
              <a:t>Validar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Cliente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8501" y="1779841"/>
            <a:ext cx="4408170" cy="2446655"/>
            <a:chOff x="2488501" y="1779841"/>
            <a:chExt cx="4408170" cy="2446655"/>
          </a:xfrm>
        </p:grpSpPr>
        <p:sp>
          <p:nvSpPr>
            <p:cNvPr id="16" name="object 16"/>
            <p:cNvSpPr/>
            <p:nvPr/>
          </p:nvSpPr>
          <p:spPr>
            <a:xfrm>
              <a:off x="6209538" y="3042666"/>
              <a:ext cx="685800" cy="318770"/>
            </a:xfrm>
            <a:custGeom>
              <a:avLst/>
              <a:gdLst/>
              <a:ahLst/>
              <a:cxnLst/>
              <a:rect l="l" t="t" r="r" b="b"/>
              <a:pathLst>
                <a:path w="685800" h="318770">
                  <a:moveTo>
                    <a:pt x="685800" y="0"/>
                  </a:moveTo>
                  <a:lnTo>
                    <a:pt x="0" y="318516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9538" y="3121914"/>
              <a:ext cx="318770" cy="239395"/>
            </a:xfrm>
            <a:custGeom>
              <a:avLst/>
              <a:gdLst/>
              <a:ahLst/>
              <a:cxnLst/>
              <a:rect l="l" t="t" r="r" b="b"/>
              <a:pathLst>
                <a:path w="318770" h="239395">
                  <a:moveTo>
                    <a:pt x="239267" y="0"/>
                  </a:moveTo>
                  <a:lnTo>
                    <a:pt x="0" y="239268"/>
                  </a:lnTo>
                  <a:lnTo>
                    <a:pt x="318515" y="207518"/>
                  </a:lnTo>
                  <a:lnTo>
                    <a:pt x="239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09538" y="3121914"/>
              <a:ext cx="318770" cy="239395"/>
            </a:xfrm>
            <a:custGeom>
              <a:avLst/>
              <a:gdLst/>
              <a:ahLst/>
              <a:cxnLst/>
              <a:rect l="l" t="t" r="r" b="b"/>
              <a:pathLst>
                <a:path w="318770" h="239395">
                  <a:moveTo>
                    <a:pt x="0" y="239268"/>
                  </a:moveTo>
                  <a:lnTo>
                    <a:pt x="318515" y="207518"/>
                  </a:lnTo>
                  <a:lnTo>
                    <a:pt x="239267" y="0"/>
                  </a:lnTo>
                  <a:lnTo>
                    <a:pt x="0" y="239268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9454" y="2515362"/>
              <a:ext cx="1118870" cy="591820"/>
            </a:xfrm>
            <a:custGeom>
              <a:avLst/>
              <a:gdLst/>
              <a:ahLst/>
              <a:cxnLst/>
              <a:rect l="l" t="t" r="r" b="b"/>
              <a:pathLst>
                <a:path w="1118870" h="591819">
                  <a:moveTo>
                    <a:pt x="559307" y="0"/>
                  </a:moveTo>
                  <a:lnTo>
                    <a:pt x="498371" y="1734"/>
                  </a:lnTo>
                  <a:lnTo>
                    <a:pt x="439333" y="6817"/>
                  </a:lnTo>
                  <a:lnTo>
                    <a:pt x="382536" y="15069"/>
                  </a:lnTo>
                  <a:lnTo>
                    <a:pt x="328321" y="26309"/>
                  </a:lnTo>
                  <a:lnTo>
                    <a:pt x="277029" y="40357"/>
                  </a:lnTo>
                  <a:lnTo>
                    <a:pt x="229002" y="57034"/>
                  </a:lnTo>
                  <a:lnTo>
                    <a:pt x="184581" y="76158"/>
                  </a:lnTo>
                  <a:lnTo>
                    <a:pt x="144108" y="97550"/>
                  </a:lnTo>
                  <a:lnTo>
                    <a:pt x="107923" y="121029"/>
                  </a:lnTo>
                  <a:lnTo>
                    <a:pt x="76369" y="146416"/>
                  </a:lnTo>
                  <a:lnTo>
                    <a:pt x="28517" y="202192"/>
                  </a:lnTo>
                  <a:lnTo>
                    <a:pt x="3282" y="263434"/>
                  </a:lnTo>
                  <a:lnTo>
                    <a:pt x="0" y="295655"/>
                  </a:lnTo>
                  <a:lnTo>
                    <a:pt x="3282" y="327877"/>
                  </a:lnTo>
                  <a:lnTo>
                    <a:pt x="28517" y="389119"/>
                  </a:lnTo>
                  <a:lnTo>
                    <a:pt x="76369" y="444895"/>
                  </a:lnTo>
                  <a:lnTo>
                    <a:pt x="107923" y="470282"/>
                  </a:lnTo>
                  <a:lnTo>
                    <a:pt x="144108" y="493761"/>
                  </a:lnTo>
                  <a:lnTo>
                    <a:pt x="184581" y="515153"/>
                  </a:lnTo>
                  <a:lnTo>
                    <a:pt x="229002" y="534277"/>
                  </a:lnTo>
                  <a:lnTo>
                    <a:pt x="277029" y="550954"/>
                  </a:lnTo>
                  <a:lnTo>
                    <a:pt x="328321" y="565002"/>
                  </a:lnTo>
                  <a:lnTo>
                    <a:pt x="382536" y="576242"/>
                  </a:lnTo>
                  <a:lnTo>
                    <a:pt x="439333" y="584494"/>
                  </a:lnTo>
                  <a:lnTo>
                    <a:pt x="498371" y="589577"/>
                  </a:lnTo>
                  <a:lnTo>
                    <a:pt x="559307" y="591312"/>
                  </a:lnTo>
                  <a:lnTo>
                    <a:pt x="620244" y="589577"/>
                  </a:lnTo>
                  <a:lnTo>
                    <a:pt x="679282" y="584494"/>
                  </a:lnTo>
                  <a:lnTo>
                    <a:pt x="736079" y="576242"/>
                  </a:lnTo>
                  <a:lnTo>
                    <a:pt x="790294" y="565002"/>
                  </a:lnTo>
                  <a:lnTo>
                    <a:pt x="841586" y="550954"/>
                  </a:lnTo>
                  <a:lnTo>
                    <a:pt x="889613" y="534277"/>
                  </a:lnTo>
                  <a:lnTo>
                    <a:pt x="934034" y="515153"/>
                  </a:lnTo>
                  <a:lnTo>
                    <a:pt x="974507" y="493761"/>
                  </a:lnTo>
                  <a:lnTo>
                    <a:pt x="1010692" y="470282"/>
                  </a:lnTo>
                  <a:lnTo>
                    <a:pt x="1042246" y="444895"/>
                  </a:lnTo>
                  <a:lnTo>
                    <a:pt x="1090098" y="389119"/>
                  </a:lnTo>
                  <a:lnTo>
                    <a:pt x="1115333" y="327877"/>
                  </a:lnTo>
                  <a:lnTo>
                    <a:pt x="1118616" y="295655"/>
                  </a:lnTo>
                  <a:lnTo>
                    <a:pt x="1115333" y="263434"/>
                  </a:lnTo>
                  <a:lnTo>
                    <a:pt x="1090098" y="202192"/>
                  </a:lnTo>
                  <a:lnTo>
                    <a:pt x="1042246" y="146416"/>
                  </a:lnTo>
                  <a:lnTo>
                    <a:pt x="1010692" y="121029"/>
                  </a:lnTo>
                  <a:lnTo>
                    <a:pt x="974507" y="97550"/>
                  </a:lnTo>
                  <a:lnTo>
                    <a:pt x="934034" y="76158"/>
                  </a:lnTo>
                  <a:lnTo>
                    <a:pt x="889613" y="57034"/>
                  </a:lnTo>
                  <a:lnTo>
                    <a:pt x="841586" y="40357"/>
                  </a:lnTo>
                  <a:lnTo>
                    <a:pt x="790294" y="26309"/>
                  </a:lnTo>
                  <a:lnTo>
                    <a:pt x="736079" y="15069"/>
                  </a:lnTo>
                  <a:lnTo>
                    <a:pt x="679282" y="6817"/>
                  </a:lnTo>
                  <a:lnTo>
                    <a:pt x="620244" y="1734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89454" y="2515362"/>
              <a:ext cx="1118870" cy="591820"/>
            </a:xfrm>
            <a:custGeom>
              <a:avLst/>
              <a:gdLst/>
              <a:ahLst/>
              <a:cxnLst/>
              <a:rect l="l" t="t" r="r" b="b"/>
              <a:pathLst>
                <a:path w="1118870" h="591819">
                  <a:moveTo>
                    <a:pt x="0" y="295655"/>
                  </a:moveTo>
                  <a:lnTo>
                    <a:pt x="12901" y="232220"/>
                  </a:lnTo>
                  <a:lnTo>
                    <a:pt x="49786" y="173530"/>
                  </a:lnTo>
                  <a:lnTo>
                    <a:pt x="107923" y="121029"/>
                  </a:lnTo>
                  <a:lnTo>
                    <a:pt x="144108" y="97550"/>
                  </a:lnTo>
                  <a:lnTo>
                    <a:pt x="184581" y="76158"/>
                  </a:lnTo>
                  <a:lnTo>
                    <a:pt x="229002" y="57034"/>
                  </a:lnTo>
                  <a:lnTo>
                    <a:pt x="277029" y="40357"/>
                  </a:lnTo>
                  <a:lnTo>
                    <a:pt x="328321" y="26309"/>
                  </a:lnTo>
                  <a:lnTo>
                    <a:pt x="382536" y="15069"/>
                  </a:lnTo>
                  <a:lnTo>
                    <a:pt x="439333" y="6817"/>
                  </a:lnTo>
                  <a:lnTo>
                    <a:pt x="498371" y="1734"/>
                  </a:lnTo>
                  <a:lnTo>
                    <a:pt x="559307" y="0"/>
                  </a:lnTo>
                  <a:lnTo>
                    <a:pt x="620244" y="1734"/>
                  </a:lnTo>
                  <a:lnTo>
                    <a:pt x="679282" y="6817"/>
                  </a:lnTo>
                  <a:lnTo>
                    <a:pt x="736079" y="15069"/>
                  </a:lnTo>
                  <a:lnTo>
                    <a:pt x="790294" y="26309"/>
                  </a:lnTo>
                  <a:lnTo>
                    <a:pt x="841586" y="40357"/>
                  </a:lnTo>
                  <a:lnTo>
                    <a:pt x="889613" y="57034"/>
                  </a:lnTo>
                  <a:lnTo>
                    <a:pt x="934034" y="76158"/>
                  </a:lnTo>
                  <a:lnTo>
                    <a:pt x="974507" y="97550"/>
                  </a:lnTo>
                  <a:lnTo>
                    <a:pt x="1010692" y="121029"/>
                  </a:lnTo>
                  <a:lnTo>
                    <a:pt x="1042246" y="146416"/>
                  </a:lnTo>
                  <a:lnTo>
                    <a:pt x="1090098" y="202192"/>
                  </a:lnTo>
                  <a:lnTo>
                    <a:pt x="1115333" y="263434"/>
                  </a:lnTo>
                  <a:lnTo>
                    <a:pt x="1118616" y="295655"/>
                  </a:lnTo>
                  <a:lnTo>
                    <a:pt x="1115333" y="327877"/>
                  </a:lnTo>
                  <a:lnTo>
                    <a:pt x="1090098" y="389119"/>
                  </a:lnTo>
                  <a:lnTo>
                    <a:pt x="1042246" y="444895"/>
                  </a:lnTo>
                  <a:lnTo>
                    <a:pt x="1010692" y="470282"/>
                  </a:lnTo>
                  <a:lnTo>
                    <a:pt x="974507" y="493761"/>
                  </a:lnTo>
                  <a:lnTo>
                    <a:pt x="934034" y="515153"/>
                  </a:lnTo>
                  <a:lnTo>
                    <a:pt x="889613" y="534277"/>
                  </a:lnTo>
                  <a:lnTo>
                    <a:pt x="841586" y="550954"/>
                  </a:lnTo>
                  <a:lnTo>
                    <a:pt x="790294" y="565002"/>
                  </a:lnTo>
                  <a:lnTo>
                    <a:pt x="736079" y="576242"/>
                  </a:lnTo>
                  <a:lnTo>
                    <a:pt x="679282" y="584494"/>
                  </a:lnTo>
                  <a:lnTo>
                    <a:pt x="620244" y="589577"/>
                  </a:lnTo>
                  <a:lnTo>
                    <a:pt x="559307" y="591312"/>
                  </a:lnTo>
                  <a:lnTo>
                    <a:pt x="498371" y="589577"/>
                  </a:lnTo>
                  <a:lnTo>
                    <a:pt x="439333" y="584494"/>
                  </a:lnTo>
                  <a:lnTo>
                    <a:pt x="382536" y="576242"/>
                  </a:lnTo>
                  <a:lnTo>
                    <a:pt x="328321" y="565002"/>
                  </a:lnTo>
                  <a:lnTo>
                    <a:pt x="277029" y="550954"/>
                  </a:lnTo>
                  <a:lnTo>
                    <a:pt x="229002" y="534277"/>
                  </a:lnTo>
                  <a:lnTo>
                    <a:pt x="184581" y="515153"/>
                  </a:lnTo>
                  <a:lnTo>
                    <a:pt x="144108" y="493761"/>
                  </a:lnTo>
                  <a:lnTo>
                    <a:pt x="107923" y="470282"/>
                  </a:lnTo>
                  <a:lnTo>
                    <a:pt x="76369" y="444895"/>
                  </a:lnTo>
                  <a:lnTo>
                    <a:pt x="28517" y="389119"/>
                  </a:lnTo>
                  <a:lnTo>
                    <a:pt x="3282" y="327877"/>
                  </a:lnTo>
                  <a:lnTo>
                    <a:pt x="0" y="295655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8438" y="1780794"/>
              <a:ext cx="1117600" cy="589915"/>
            </a:xfrm>
            <a:custGeom>
              <a:avLst/>
              <a:gdLst/>
              <a:ahLst/>
              <a:cxnLst/>
              <a:rect l="l" t="t" r="r" b="b"/>
              <a:pathLst>
                <a:path w="1117600" h="589914">
                  <a:moveTo>
                    <a:pt x="558546" y="0"/>
                  </a:moveTo>
                  <a:lnTo>
                    <a:pt x="497685" y="1731"/>
                  </a:lnTo>
                  <a:lnTo>
                    <a:pt x="438722" y="6804"/>
                  </a:lnTo>
                  <a:lnTo>
                    <a:pt x="381999" y="15038"/>
                  </a:lnTo>
                  <a:lnTo>
                    <a:pt x="327856" y="26255"/>
                  </a:lnTo>
                  <a:lnTo>
                    <a:pt x="276634" y="40273"/>
                  </a:lnTo>
                  <a:lnTo>
                    <a:pt x="228673" y="56912"/>
                  </a:lnTo>
                  <a:lnTo>
                    <a:pt x="184314" y="75992"/>
                  </a:lnTo>
                  <a:lnTo>
                    <a:pt x="143897" y="97333"/>
                  </a:lnTo>
                  <a:lnTo>
                    <a:pt x="107765" y="120755"/>
                  </a:lnTo>
                  <a:lnTo>
                    <a:pt x="76256" y="146078"/>
                  </a:lnTo>
                  <a:lnTo>
                    <a:pt x="28474" y="201704"/>
                  </a:lnTo>
                  <a:lnTo>
                    <a:pt x="3277" y="262771"/>
                  </a:lnTo>
                  <a:lnTo>
                    <a:pt x="0" y="294893"/>
                  </a:lnTo>
                  <a:lnTo>
                    <a:pt x="3277" y="327016"/>
                  </a:lnTo>
                  <a:lnTo>
                    <a:pt x="28474" y="388083"/>
                  </a:lnTo>
                  <a:lnTo>
                    <a:pt x="76256" y="443709"/>
                  </a:lnTo>
                  <a:lnTo>
                    <a:pt x="107765" y="469032"/>
                  </a:lnTo>
                  <a:lnTo>
                    <a:pt x="143897" y="492454"/>
                  </a:lnTo>
                  <a:lnTo>
                    <a:pt x="184314" y="513795"/>
                  </a:lnTo>
                  <a:lnTo>
                    <a:pt x="228673" y="532875"/>
                  </a:lnTo>
                  <a:lnTo>
                    <a:pt x="276634" y="549514"/>
                  </a:lnTo>
                  <a:lnTo>
                    <a:pt x="327856" y="563532"/>
                  </a:lnTo>
                  <a:lnTo>
                    <a:pt x="381999" y="574749"/>
                  </a:lnTo>
                  <a:lnTo>
                    <a:pt x="438722" y="582983"/>
                  </a:lnTo>
                  <a:lnTo>
                    <a:pt x="497685" y="588056"/>
                  </a:lnTo>
                  <a:lnTo>
                    <a:pt x="558546" y="589788"/>
                  </a:lnTo>
                  <a:lnTo>
                    <a:pt x="619406" y="588056"/>
                  </a:lnTo>
                  <a:lnTo>
                    <a:pt x="678369" y="582983"/>
                  </a:lnTo>
                  <a:lnTo>
                    <a:pt x="735092" y="574749"/>
                  </a:lnTo>
                  <a:lnTo>
                    <a:pt x="789235" y="563532"/>
                  </a:lnTo>
                  <a:lnTo>
                    <a:pt x="840457" y="549514"/>
                  </a:lnTo>
                  <a:lnTo>
                    <a:pt x="888418" y="532875"/>
                  </a:lnTo>
                  <a:lnTo>
                    <a:pt x="932777" y="513795"/>
                  </a:lnTo>
                  <a:lnTo>
                    <a:pt x="973194" y="492454"/>
                  </a:lnTo>
                  <a:lnTo>
                    <a:pt x="1009326" y="469032"/>
                  </a:lnTo>
                  <a:lnTo>
                    <a:pt x="1040835" y="443709"/>
                  </a:lnTo>
                  <a:lnTo>
                    <a:pt x="1088617" y="388083"/>
                  </a:lnTo>
                  <a:lnTo>
                    <a:pt x="1113814" y="327016"/>
                  </a:lnTo>
                  <a:lnTo>
                    <a:pt x="1117091" y="294893"/>
                  </a:lnTo>
                  <a:lnTo>
                    <a:pt x="1113814" y="262771"/>
                  </a:lnTo>
                  <a:lnTo>
                    <a:pt x="1088617" y="201704"/>
                  </a:lnTo>
                  <a:lnTo>
                    <a:pt x="1040835" y="146078"/>
                  </a:lnTo>
                  <a:lnTo>
                    <a:pt x="1009326" y="120755"/>
                  </a:lnTo>
                  <a:lnTo>
                    <a:pt x="973194" y="97333"/>
                  </a:lnTo>
                  <a:lnTo>
                    <a:pt x="932777" y="75992"/>
                  </a:lnTo>
                  <a:lnTo>
                    <a:pt x="888418" y="56912"/>
                  </a:lnTo>
                  <a:lnTo>
                    <a:pt x="840457" y="40273"/>
                  </a:lnTo>
                  <a:lnTo>
                    <a:pt x="789235" y="26255"/>
                  </a:lnTo>
                  <a:lnTo>
                    <a:pt x="735092" y="15038"/>
                  </a:lnTo>
                  <a:lnTo>
                    <a:pt x="678369" y="6804"/>
                  </a:lnTo>
                  <a:lnTo>
                    <a:pt x="619406" y="1731"/>
                  </a:lnTo>
                  <a:lnTo>
                    <a:pt x="55854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8438" y="1780794"/>
              <a:ext cx="1788160" cy="2444750"/>
            </a:xfrm>
            <a:custGeom>
              <a:avLst/>
              <a:gdLst/>
              <a:ahLst/>
              <a:cxnLst/>
              <a:rect l="l" t="t" r="r" b="b"/>
              <a:pathLst>
                <a:path w="1788159" h="2444750">
                  <a:moveTo>
                    <a:pt x="0" y="294893"/>
                  </a:moveTo>
                  <a:lnTo>
                    <a:pt x="12882" y="231647"/>
                  </a:lnTo>
                  <a:lnTo>
                    <a:pt x="49712" y="173121"/>
                  </a:lnTo>
                  <a:lnTo>
                    <a:pt x="107765" y="120755"/>
                  </a:lnTo>
                  <a:lnTo>
                    <a:pt x="143897" y="97333"/>
                  </a:lnTo>
                  <a:lnTo>
                    <a:pt x="184314" y="75992"/>
                  </a:lnTo>
                  <a:lnTo>
                    <a:pt x="228673" y="56912"/>
                  </a:lnTo>
                  <a:lnTo>
                    <a:pt x="276634" y="40273"/>
                  </a:lnTo>
                  <a:lnTo>
                    <a:pt x="327856" y="26255"/>
                  </a:lnTo>
                  <a:lnTo>
                    <a:pt x="381999" y="15038"/>
                  </a:lnTo>
                  <a:lnTo>
                    <a:pt x="438722" y="6804"/>
                  </a:lnTo>
                  <a:lnTo>
                    <a:pt x="497685" y="1731"/>
                  </a:lnTo>
                  <a:lnTo>
                    <a:pt x="558546" y="0"/>
                  </a:lnTo>
                  <a:lnTo>
                    <a:pt x="619406" y="1731"/>
                  </a:lnTo>
                  <a:lnTo>
                    <a:pt x="678369" y="6804"/>
                  </a:lnTo>
                  <a:lnTo>
                    <a:pt x="735092" y="15038"/>
                  </a:lnTo>
                  <a:lnTo>
                    <a:pt x="789235" y="26255"/>
                  </a:lnTo>
                  <a:lnTo>
                    <a:pt x="840457" y="40273"/>
                  </a:lnTo>
                  <a:lnTo>
                    <a:pt x="888418" y="56912"/>
                  </a:lnTo>
                  <a:lnTo>
                    <a:pt x="932777" y="75992"/>
                  </a:lnTo>
                  <a:lnTo>
                    <a:pt x="973194" y="97333"/>
                  </a:lnTo>
                  <a:lnTo>
                    <a:pt x="1009326" y="120755"/>
                  </a:lnTo>
                  <a:lnTo>
                    <a:pt x="1040835" y="146078"/>
                  </a:lnTo>
                  <a:lnTo>
                    <a:pt x="1088617" y="201704"/>
                  </a:lnTo>
                  <a:lnTo>
                    <a:pt x="1113814" y="262771"/>
                  </a:lnTo>
                  <a:lnTo>
                    <a:pt x="1117091" y="294893"/>
                  </a:lnTo>
                  <a:lnTo>
                    <a:pt x="1113814" y="327016"/>
                  </a:lnTo>
                  <a:lnTo>
                    <a:pt x="1088617" y="388083"/>
                  </a:lnTo>
                  <a:lnTo>
                    <a:pt x="1040835" y="443709"/>
                  </a:lnTo>
                  <a:lnTo>
                    <a:pt x="1009326" y="469032"/>
                  </a:lnTo>
                  <a:lnTo>
                    <a:pt x="973194" y="492454"/>
                  </a:lnTo>
                  <a:lnTo>
                    <a:pt x="932777" y="513795"/>
                  </a:lnTo>
                  <a:lnTo>
                    <a:pt x="888418" y="532875"/>
                  </a:lnTo>
                  <a:lnTo>
                    <a:pt x="840457" y="549514"/>
                  </a:lnTo>
                  <a:lnTo>
                    <a:pt x="789235" y="563532"/>
                  </a:lnTo>
                  <a:lnTo>
                    <a:pt x="735092" y="574749"/>
                  </a:lnTo>
                  <a:lnTo>
                    <a:pt x="678369" y="582983"/>
                  </a:lnTo>
                  <a:lnTo>
                    <a:pt x="619406" y="588056"/>
                  </a:lnTo>
                  <a:lnTo>
                    <a:pt x="558546" y="589788"/>
                  </a:lnTo>
                  <a:lnTo>
                    <a:pt x="497685" y="588056"/>
                  </a:lnTo>
                  <a:lnTo>
                    <a:pt x="438722" y="582983"/>
                  </a:lnTo>
                  <a:lnTo>
                    <a:pt x="381999" y="574749"/>
                  </a:lnTo>
                  <a:lnTo>
                    <a:pt x="327856" y="563532"/>
                  </a:lnTo>
                  <a:lnTo>
                    <a:pt x="276634" y="549514"/>
                  </a:lnTo>
                  <a:lnTo>
                    <a:pt x="228673" y="532875"/>
                  </a:lnTo>
                  <a:lnTo>
                    <a:pt x="184314" y="513795"/>
                  </a:lnTo>
                  <a:lnTo>
                    <a:pt x="143897" y="492454"/>
                  </a:lnTo>
                  <a:lnTo>
                    <a:pt x="107765" y="469032"/>
                  </a:lnTo>
                  <a:lnTo>
                    <a:pt x="76256" y="443709"/>
                  </a:lnTo>
                  <a:lnTo>
                    <a:pt x="28474" y="388083"/>
                  </a:lnTo>
                  <a:lnTo>
                    <a:pt x="3277" y="327016"/>
                  </a:lnTo>
                  <a:lnTo>
                    <a:pt x="0" y="294893"/>
                  </a:lnTo>
                  <a:close/>
                </a:path>
                <a:path w="1788159" h="2444750">
                  <a:moveTo>
                    <a:pt x="1787652" y="2444495"/>
                  </a:moveTo>
                  <a:lnTo>
                    <a:pt x="1324356" y="2188463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52794" y="3969258"/>
              <a:ext cx="318770" cy="239395"/>
            </a:xfrm>
            <a:custGeom>
              <a:avLst/>
              <a:gdLst/>
              <a:ahLst/>
              <a:cxnLst/>
              <a:rect l="l" t="t" r="r" b="b"/>
              <a:pathLst>
                <a:path w="318770" h="239395">
                  <a:moveTo>
                    <a:pt x="0" y="0"/>
                  </a:moveTo>
                  <a:lnTo>
                    <a:pt x="223392" y="239268"/>
                  </a:lnTo>
                  <a:lnTo>
                    <a:pt x="318515" y="47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52794" y="3969258"/>
              <a:ext cx="318770" cy="239395"/>
            </a:xfrm>
            <a:custGeom>
              <a:avLst/>
              <a:gdLst/>
              <a:ahLst/>
              <a:cxnLst/>
              <a:rect l="l" t="t" r="r" b="b"/>
              <a:pathLst>
                <a:path w="318770" h="239395">
                  <a:moveTo>
                    <a:pt x="0" y="0"/>
                  </a:moveTo>
                  <a:lnTo>
                    <a:pt x="318515" y="47498"/>
                  </a:lnTo>
                  <a:lnTo>
                    <a:pt x="223392" y="23926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10382" y="3233166"/>
            <a:ext cx="634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Retirar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90353" y="2226373"/>
            <a:ext cx="1503045" cy="1216660"/>
            <a:chOff x="3590353" y="2226373"/>
            <a:chExt cx="1503045" cy="1216660"/>
          </a:xfrm>
        </p:grpSpPr>
        <p:sp>
          <p:nvSpPr>
            <p:cNvPr id="27" name="object 27"/>
            <p:cNvSpPr/>
            <p:nvPr/>
          </p:nvSpPr>
          <p:spPr>
            <a:xfrm>
              <a:off x="3591305" y="2963417"/>
              <a:ext cx="1501140" cy="463550"/>
            </a:xfrm>
            <a:custGeom>
              <a:avLst/>
              <a:gdLst/>
              <a:ahLst/>
              <a:cxnLst/>
              <a:rect l="l" t="t" r="r" b="b"/>
              <a:pathLst>
                <a:path w="1501139" h="463550">
                  <a:moveTo>
                    <a:pt x="0" y="0"/>
                  </a:moveTo>
                  <a:lnTo>
                    <a:pt x="1501140" y="463296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01945" y="3298697"/>
              <a:ext cx="190500" cy="143510"/>
            </a:xfrm>
            <a:custGeom>
              <a:avLst/>
              <a:gdLst/>
              <a:ahLst/>
              <a:cxnLst/>
              <a:rect l="l" t="t" r="r" b="b"/>
              <a:pathLst>
                <a:path w="190500" h="143510">
                  <a:moveTo>
                    <a:pt x="190500" y="128015"/>
                  </a:moveTo>
                  <a:lnTo>
                    <a:pt x="30479" y="0"/>
                  </a:lnTo>
                </a:path>
                <a:path w="190500" h="143510">
                  <a:moveTo>
                    <a:pt x="190500" y="128015"/>
                  </a:moveTo>
                  <a:lnTo>
                    <a:pt x="0" y="143255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1305" y="2227325"/>
              <a:ext cx="1405255" cy="414655"/>
            </a:xfrm>
            <a:custGeom>
              <a:avLst/>
              <a:gdLst/>
              <a:ahLst/>
              <a:cxnLst/>
              <a:rect l="l" t="t" r="r" b="b"/>
              <a:pathLst>
                <a:path w="1405254" h="414655">
                  <a:moveTo>
                    <a:pt x="1405128" y="0"/>
                  </a:moveTo>
                  <a:lnTo>
                    <a:pt x="0" y="414527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1305" y="2515361"/>
              <a:ext cx="208915" cy="144780"/>
            </a:xfrm>
            <a:custGeom>
              <a:avLst/>
              <a:gdLst/>
              <a:ahLst/>
              <a:cxnLst/>
              <a:rect l="l" t="t" r="r" b="b"/>
              <a:pathLst>
                <a:path w="208914" h="144780">
                  <a:moveTo>
                    <a:pt x="0" y="126491"/>
                  </a:moveTo>
                  <a:lnTo>
                    <a:pt x="208788" y="144779"/>
                  </a:lnTo>
                </a:path>
                <a:path w="208914" h="144780">
                  <a:moveTo>
                    <a:pt x="0" y="126491"/>
                  </a:moveTo>
                  <a:lnTo>
                    <a:pt x="160020" y="0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516884" y="2066036"/>
            <a:ext cx="2959100" cy="113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&lt;&lt;extend&gt;&gt;</a:t>
            </a:r>
            <a:endParaRPr sz="1600">
              <a:latin typeface="Arial MT"/>
              <a:cs typeface="Arial MT"/>
            </a:endParaRPr>
          </a:p>
          <a:p>
            <a:pPr marL="1445895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latin typeface="Arial MT"/>
                <a:cs typeface="Arial MT"/>
              </a:rPr>
              <a:t>Retirar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Monedas</a:t>
            </a:r>
            <a:endParaRPr sz="1600">
              <a:latin typeface="Arial MT"/>
              <a:cs typeface="Arial MT"/>
            </a:endParaRPr>
          </a:p>
          <a:p>
            <a:pPr marL="384175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latin typeface="Arial MT"/>
                <a:cs typeface="Arial MT"/>
              </a:rPr>
              <a:t>&lt;&lt;include&gt;&gt;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69273" y="3631501"/>
            <a:ext cx="2524125" cy="626745"/>
            <a:chOff x="2569273" y="3631501"/>
            <a:chExt cx="2524125" cy="626745"/>
          </a:xfrm>
        </p:grpSpPr>
        <p:sp>
          <p:nvSpPr>
            <p:cNvPr id="33" name="object 33"/>
            <p:cNvSpPr/>
            <p:nvPr/>
          </p:nvSpPr>
          <p:spPr>
            <a:xfrm>
              <a:off x="2570225" y="3665982"/>
              <a:ext cx="1117600" cy="591820"/>
            </a:xfrm>
            <a:custGeom>
              <a:avLst/>
              <a:gdLst/>
              <a:ahLst/>
              <a:cxnLst/>
              <a:rect l="l" t="t" r="r" b="b"/>
              <a:pathLst>
                <a:path w="1117600" h="591820">
                  <a:moveTo>
                    <a:pt x="558546" y="0"/>
                  </a:moveTo>
                  <a:lnTo>
                    <a:pt x="497685" y="1734"/>
                  </a:lnTo>
                  <a:lnTo>
                    <a:pt x="438722" y="6817"/>
                  </a:lnTo>
                  <a:lnTo>
                    <a:pt x="381999" y="15069"/>
                  </a:lnTo>
                  <a:lnTo>
                    <a:pt x="327856" y="26309"/>
                  </a:lnTo>
                  <a:lnTo>
                    <a:pt x="276634" y="40357"/>
                  </a:lnTo>
                  <a:lnTo>
                    <a:pt x="228673" y="57034"/>
                  </a:lnTo>
                  <a:lnTo>
                    <a:pt x="184314" y="76158"/>
                  </a:lnTo>
                  <a:lnTo>
                    <a:pt x="143897" y="97550"/>
                  </a:lnTo>
                  <a:lnTo>
                    <a:pt x="107765" y="121029"/>
                  </a:lnTo>
                  <a:lnTo>
                    <a:pt x="76256" y="146416"/>
                  </a:lnTo>
                  <a:lnTo>
                    <a:pt x="28474" y="202192"/>
                  </a:lnTo>
                  <a:lnTo>
                    <a:pt x="3277" y="263434"/>
                  </a:lnTo>
                  <a:lnTo>
                    <a:pt x="0" y="295656"/>
                  </a:lnTo>
                  <a:lnTo>
                    <a:pt x="3277" y="327877"/>
                  </a:lnTo>
                  <a:lnTo>
                    <a:pt x="28474" y="389119"/>
                  </a:lnTo>
                  <a:lnTo>
                    <a:pt x="76256" y="444895"/>
                  </a:lnTo>
                  <a:lnTo>
                    <a:pt x="107765" y="470282"/>
                  </a:lnTo>
                  <a:lnTo>
                    <a:pt x="143897" y="493761"/>
                  </a:lnTo>
                  <a:lnTo>
                    <a:pt x="184314" y="515153"/>
                  </a:lnTo>
                  <a:lnTo>
                    <a:pt x="228673" y="534277"/>
                  </a:lnTo>
                  <a:lnTo>
                    <a:pt x="276634" y="550954"/>
                  </a:lnTo>
                  <a:lnTo>
                    <a:pt x="327856" y="565002"/>
                  </a:lnTo>
                  <a:lnTo>
                    <a:pt x="381999" y="576242"/>
                  </a:lnTo>
                  <a:lnTo>
                    <a:pt x="438722" y="584494"/>
                  </a:lnTo>
                  <a:lnTo>
                    <a:pt x="497685" y="589577"/>
                  </a:lnTo>
                  <a:lnTo>
                    <a:pt x="558546" y="591312"/>
                  </a:lnTo>
                  <a:lnTo>
                    <a:pt x="619406" y="589577"/>
                  </a:lnTo>
                  <a:lnTo>
                    <a:pt x="678369" y="584494"/>
                  </a:lnTo>
                  <a:lnTo>
                    <a:pt x="735092" y="576242"/>
                  </a:lnTo>
                  <a:lnTo>
                    <a:pt x="789235" y="565002"/>
                  </a:lnTo>
                  <a:lnTo>
                    <a:pt x="840457" y="550954"/>
                  </a:lnTo>
                  <a:lnTo>
                    <a:pt x="888418" y="534277"/>
                  </a:lnTo>
                  <a:lnTo>
                    <a:pt x="932777" y="515153"/>
                  </a:lnTo>
                  <a:lnTo>
                    <a:pt x="973194" y="493761"/>
                  </a:lnTo>
                  <a:lnTo>
                    <a:pt x="1009326" y="470282"/>
                  </a:lnTo>
                  <a:lnTo>
                    <a:pt x="1040835" y="444895"/>
                  </a:lnTo>
                  <a:lnTo>
                    <a:pt x="1088617" y="389119"/>
                  </a:lnTo>
                  <a:lnTo>
                    <a:pt x="1113814" y="327877"/>
                  </a:lnTo>
                  <a:lnTo>
                    <a:pt x="1117091" y="295656"/>
                  </a:lnTo>
                  <a:lnTo>
                    <a:pt x="1113814" y="263434"/>
                  </a:lnTo>
                  <a:lnTo>
                    <a:pt x="1088617" y="202192"/>
                  </a:lnTo>
                  <a:lnTo>
                    <a:pt x="1040835" y="146416"/>
                  </a:lnTo>
                  <a:lnTo>
                    <a:pt x="1009326" y="121029"/>
                  </a:lnTo>
                  <a:lnTo>
                    <a:pt x="973194" y="97550"/>
                  </a:lnTo>
                  <a:lnTo>
                    <a:pt x="932777" y="76158"/>
                  </a:lnTo>
                  <a:lnTo>
                    <a:pt x="888418" y="57034"/>
                  </a:lnTo>
                  <a:lnTo>
                    <a:pt x="840457" y="40357"/>
                  </a:lnTo>
                  <a:lnTo>
                    <a:pt x="789235" y="26309"/>
                  </a:lnTo>
                  <a:lnTo>
                    <a:pt x="735092" y="15069"/>
                  </a:lnTo>
                  <a:lnTo>
                    <a:pt x="678369" y="6817"/>
                  </a:lnTo>
                  <a:lnTo>
                    <a:pt x="619406" y="1734"/>
                  </a:lnTo>
                  <a:lnTo>
                    <a:pt x="55854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0225" y="3665982"/>
              <a:ext cx="1117600" cy="591820"/>
            </a:xfrm>
            <a:custGeom>
              <a:avLst/>
              <a:gdLst/>
              <a:ahLst/>
              <a:cxnLst/>
              <a:rect l="l" t="t" r="r" b="b"/>
              <a:pathLst>
                <a:path w="1117600" h="591820">
                  <a:moveTo>
                    <a:pt x="0" y="295656"/>
                  </a:moveTo>
                  <a:lnTo>
                    <a:pt x="12882" y="232220"/>
                  </a:lnTo>
                  <a:lnTo>
                    <a:pt x="49712" y="173530"/>
                  </a:lnTo>
                  <a:lnTo>
                    <a:pt x="107765" y="121029"/>
                  </a:lnTo>
                  <a:lnTo>
                    <a:pt x="143897" y="97550"/>
                  </a:lnTo>
                  <a:lnTo>
                    <a:pt x="184314" y="76158"/>
                  </a:lnTo>
                  <a:lnTo>
                    <a:pt x="228673" y="57034"/>
                  </a:lnTo>
                  <a:lnTo>
                    <a:pt x="276634" y="40357"/>
                  </a:lnTo>
                  <a:lnTo>
                    <a:pt x="327856" y="26309"/>
                  </a:lnTo>
                  <a:lnTo>
                    <a:pt x="381999" y="15069"/>
                  </a:lnTo>
                  <a:lnTo>
                    <a:pt x="438722" y="6817"/>
                  </a:lnTo>
                  <a:lnTo>
                    <a:pt x="497685" y="1734"/>
                  </a:lnTo>
                  <a:lnTo>
                    <a:pt x="558546" y="0"/>
                  </a:lnTo>
                  <a:lnTo>
                    <a:pt x="619406" y="1734"/>
                  </a:lnTo>
                  <a:lnTo>
                    <a:pt x="678369" y="6817"/>
                  </a:lnTo>
                  <a:lnTo>
                    <a:pt x="735092" y="15069"/>
                  </a:lnTo>
                  <a:lnTo>
                    <a:pt x="789235" y="26309"/>
                  </a:lnTo>
                  <a:lnTo>
                    <a:pt x="840457" y="40357"/>
                  </a:lnTo>
                  <a:lnTo>
                    <a:pt x="888418" y="57034"/>
                  </a:lnTo>
                  <a:lnTo>
                    <a:pt x="932777" y="76158"/>
                  </a:lnTo>
                  <a:lnTo>
                    <a:pt x="973194" y="97550"/>
                  </a:lnTo>
                  <a:lnTo>
                    <a:pt x="1009326" y="121029"/>
                  </a:lnTo>
                  <a:lnTo>
                    <a:pt x="1040835" y="146416"/>
                  </a:lnTo>
                  <a:lnTo>
                    <a:pt x="1088617" y="202192"/>
                  </a:lnTo>
                  <a:lnTo>
                    <a:pt x="1113814" y="263434"/>
                  </a:lnTo>
                  <a:lnTo>
                    <a:pt x="1117091" y="295656"/>
                  </a:lnTo>
                  <a:lnTo>
                    <a:pt x="1113814" y="327877"/>
                  </a:lnTo>
                  <a:lnTo>
                    <a:pt x="1088617" y="389119"/>
                  </a:lnTo>
                  <a:lnTo>
                    <a:pt x="1040835" y="444895"/>
                  </a:lnTo>
                  <a:lnTo>
                    <a:pt x="1009326" y="470282"/>
                  </a:lnTo>
                  <a:lnTo>
                    <a:pt x="973194" y="493761"/>
                  </a:lnTo>
                  <a:lnTo>
                    <a:pt x="932777" y="515153"/>
                  </a:lnTo>
                  <a:lnTo>
                    <a:pt x="888418" y="534277"/>
                  </a:lnTo>
                  <a:lnTo>
                    <a:pt x="840457" y="550954"/>
                  </a:lnTo>
                  <a:lnTo>
                    <a:pt x="789235" y="565002"/>
                  </a:lnTo>
                  <a:lnTo>
                    <a:pt x="735092" y="576242"/>
                  </a:lnTo>
                  <a:lnTo>
                    <a:pt x="678369" y="584494"/>
                  </a:lnTo>
                  <a:lnTo>
                    <a:pt x="619406" y="589577"/>
                  </a:lnTo>
                  <a:lnTo>
                    <a:pt x="558546" y="591312"/>
                  </a:lnTo>
                  <a:lnTo>
                    <a:pt x="497685" y="589577"/>
                  </a:lnTo>
                  <a:lnTo>
                    <a:pt x="438722" y="584494"/>
                  </a:lnTo>
                  <a:lnTo>
                    <a:pt x="381999" y="576242"/>
                  </a:lnTo>
                  <a:lnTo>
                    <a:pt x="327856" y="565002"/>
                  </a:lnTo>
                  <a:lnTo>
                    <a:pt x="276634" y="550954"/>
                  </a:lnTo>
                  <a:lnTo>
                    <a:pt x="228673" y="534277"/>
                  </a:lnTo>
                  <a:lnTo>
                    <a:pt x="184314" y="515153"/>
                  </a:lnTo>
                  <a:lnTo>
                    <a:pt x="143897" y="493761"/>
                  </a:lnTo>
                  <a:lnTo>
                    <a:pt x="107765" y="470282"/>
                  </a:lnTo>
                  <a:lnTo>
                    <a:pt x="76256" y="444895"/>
                  </a:lnTo>
                  <a:lnTo>
                    <a:pt x="28474" y="389119"/>
                  </a:lnTo>
                  <a:lnTo>
                    <a:pt x="3277" y="327877"/>
                  </a:lnTo>
                  <a:lnTo>
                    <a:pt x="0" y="295656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0553" y="3682746"/>
              <a:ext cx="1422400" cy="173990"/>
            </a:xfrm>
            <a:custGeom>
              <a:avLst/>
              <a:gdLst/>
              <a:ahLst/>
              <a:cxnLst/>
              <a:rect l="l" t="t" r="r" b="b"/>
              <a:pathLst>
                <a:path w="1422400" h="173989">
                  <a:moveTo>
                    <a:pt x="0" y="173735"/>
                  </a:moveTo>
                  <a:lnTo>
                    <a:pt x="1421892" y="0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83657" y="3632454"/>
              <a:ext cx="208915" cy="161925"/>
            </a:xfrm>
            <a:custGeom>
              <a:avLst/>
              <a:gdLst/>
              <a:ahLst/>
              <a:cxnLst/>
              <a:rect l="l" t="t" r="r" b="b"/>
              <a:pathLst>
                <a:path w="208914" h="161925">
                  <a:moveTo>
                    <a:pt x="208787" y="50292"/>
                  </a:moveTo>
                  <a:lnTo>
                    <a:pt x="33527" y="161544"/>
                  </a:lnTo>
                </a:path>
                <a:path w="208914" h="161925">
                  <a:moveTo>
                    <a:pt x="208787" y="502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4985" y="3728720"/>
            <a:ext cx="1144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&lt;&lt;include&gt;&gt;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63346" y="2739389"/>
            <a:ext cx="589915" cy="798830"/>
          </a:xfrm>
          <a:custGeom>
            <a:avLst/>
            <a:gdLst/>
            <a:ahLst/>
            <a:cxnLst/>
            <a:rect l="l" t="t" r="r" b="b"/>
            <a:pathLst>
              <a:path w="589915" h="798829">
                <a:moveTo>
                  <a:pt x="173735" y="143256"/>
                </a:moveTo>
                <a:lnTo>
                  <a:pt x="181078" y="97974"/>
                </a:lnTo>
                <a:lnTo>
                  <a:pt x="201522" y="58649"/>
                </a:lnTo>
                <a:lnTo>
                  <a:pt x="232698" y="27639"/>
                </a:lnTo>
                <a:lnTo>
                  <a:pt x="272232" y="7303"/>
                </a:lnTo>
                <a:lnTo>
                  <a:pt x="317753" y="0"/>
                </a:lnTo>
                <a:lnTo>
                  <a:pt x="363275" y="7303"/>
                </a:lnTo>
                <a:lnTo>
                  <a:pt x="402809" y="27639"/>
                </a:lnTo>
                <a:lnTo>
                  <a:pt x="433985" y="58649"/>
                </a:lnTo>
                <a:lnTo>
                  <a:pt x="454429" y="97974"/>
                </a:lnTo>
                <a:lnTo>
                  <a:pt x="461772" y="143256"/>
                </a:lnTo>
                <a:lnTo>
                  <a:pt x="454429" y="188537"/>
                </a:lnTo>
                <a:lnTo>
                  <a:pt x="433985" y="227862"/>
                </a:lnTo>
                <a:lnTo>
                  <a:pt x="402809" y="258872"/>
                </a:lnTo>
                <a:lnTo>
                  <a:pt x="363275" y="279208"/>
                </a:lnTo>
                <a:lnTo>
                  <a:pt x="317753" y="286512"/>
                </a:lnTo>
                <a:lnTo>
                  <a:pt x="272232" y="279208"/>
                </a:lnTo>
                <a:lnTo>
                  <a:pt x="232698" y="258872"/>
                </a:lnTo>
                <a:lnTo>
                  <a:pt x="201522" y="227862"/>
                </a:lnTo>
                <a:lnTo>
                  <a:pt x="181078" y="188537"/>
                </a:lnTo>
                <a:lnTo>
                  <a:pt x="173735" y="143256"/>
                </a:lnTo>
                <a:close/>
              </a:path>
              <a:path w="589915" h="798829">
                <a:moveTo>
                  <a:pt x="303275" y="256032"/>
                </a:moveTo>
                <a:lnTo>
                  <a:pt x="304800" y="510539"/>
                </a:lnTo>
              </a:path>
              <a:path w="589915" h="798829">
                <a:moveTo>
                  <a:pt x="94487" y="335280"/>
                </a:moveTo>
                <a:lnTo>
                  <a:pt x="510540" y="336804"/>
                </a:lnTo>
              </a:path>
              <a:path w="589915" h="798829">
                <a:moveTo>
                  <a:pt x="0" y="798576"/>
                </a:moveTo>
                <a:lnTo>
                  <a:pt x="302869" y="510539"/>
                </a:lnTo>
                <a:lnTo>
                  <a:pt x="589788" y="798576"/>
                </a:lnTo>
              </a:path>
            </a:pathLst>
          </a:custGeom>
          <a:ln w="317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6635" y="3680840"/>
            <a:ext cx="657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Cliente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52181" y="2881693"/>
            <a:ext cx="2411730" cy="2765425"/>
            <a:chOff x="1452181" y="2881693"/>
            <a:chExt cx="2411730" cy="2765425"/>
          </a:xfrm>
        </p:grpSpPr>
        <p:sp>
          <p:nvSpPr>
            <p:cNvPr id="41" name="object 41"/>
            <p:cNvSpPr/>
            <p:nvPr/>
          </p:nvSpPr>
          <p:spPr>
            <a:xfrm>
              <a:off x="1453134" y="2882645"/>
              <a:ext cx="1102360" cy="815340"/>
            </a:xfrm>
            <a:custGeom>
              <a:avLst/>
              <a:gdLst/>
              <a:ahLst/>
              <a:cxnLst/>
              <a:rect l="l" t="t" r="r" b="b"/>
              <a:pathLst>
                <a:path w="1102360" h="815339">
                  <a:moveTo>
                    <a:pt x="512064" y="96012"/>
                  </a:moveTo>
                  <a:lnTo>
                    <a:pt x="1021079" y="0"/>
                  </a:lnTo>
                </a:path>
                <a:path w="1102360" h="815339">
                  <a:moveTo>
                    <a:pt x="512064" y="96012"/>
                  </a:moveTo>
                  <a:lnTo>
                    <a:pt x="0" y="192024"/>
                  </a:lnTo>
                </a:path>
                <a:path w="1102360" h="815339">
                  <a:moveTo>
                    <a:pt x="559308" y="591312"/>
                  </a:moveTo>
                  <a:lnTo>
                    <a:pt x="1101852" y="815339"/>
                  </a:lnTo>
                </a:path>
                <a:path w="1102360" h="815339">
                  <a:moveTo>
                    <a:pt x="559308" y="591312"/>
                  </a:moveTo>
                  <a:lnTo>
                    <a:pt x="0" y="367283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30246" y="5055870"/>
              <a:ext cx="1132840" cy="589915"/>
            </a:xfrm>
            <a:custGeom>
              <a:avLst/>
              <a:gdLst/>
              <a:ahLst/>
              <a:cxnLst/>
              <a:rect l="l" t="t" r="r" b="b"/>
              <a:pathLst>
                <a:path w="1132839" h="589914">
                  <a:moveTo>
                    <a:pt x="566166" y="0"/>
                  </a:moveTo>
                  <a:lnTo>
                    <a:pt x="504477" y="1731"/>
                  </a:lnTo>
                  <a:lnTo>
                    <a:pt x="444713" y="6804"/>
                  </a:lnTo>
                  <a:lnTo>
                    <a:pt x="387217" y="15038"/>
                  </a:lnTo>
                  <a:lnTo>
                    <a:pt x="332336" y="26255"/>
                  </a:lnTo>
                  <a:lnTo>
                    <a:pt x="280416" y="40273"/>
                  </a:lnTo>
                  <a:lnTo>
                    <a:pt x="231800" y="56912"/>
                  </a:lnTo>
                  <a:lnTo>
                    <a:pt x="186835" y="75992"/>
                  </a:lnTo>
                  <a:lnTo>
                    <a:pt x="145867" y="97333"/>
                  </a:lnTo>
                  <a:lnTo>
                    <a:pt x="109240" y="120755"/>
                  </a:lnTo>
                  <a:lnTo>
                    <a:pt x="77300" y="146078"/>
                  </a:lnTo>
                  <a:lnTo>
                    <a:pt x="50393" y="173121"/>
                  </a:lnTo>
                  <a:lnTo>
                    <a:pt x="13058" y="231647"/>
                  </a:lnTo>
                  <a:lnTo>
                    <a:pt x="0" y="294893"/>
                  </a:lnTo>
                  <a:lnTo>
                    <a:pt x="3322" y="327016"/>
                  </a:lnTo>
                  <a:lnTo>
                    <a:pt x="28864" y="388083"/>
                  </a:lnTo>
                  <a:lnTo>
                    <a:pt x="77300" y="443709"/>
                  </a:lnTo>
                  <a:lnTo>
                    <a:pt x="109240" y="469032"/>
                  </a:lnTo>
                  <a:lnTo>
                    <a:pt x="145867" y="492454"/>
                  </a:lnTo>
                  <a:lnTo>
                    <a:pt x="186835" y="513795"/>
                  </a:lnTo>
                  <a:lnTo>
                    <a:pt x="231800" y="532875"/>
                  </a:lnTo>
                  <a:lnTo>
                    <a:pt x="280415" y="549514"/>
                  </a:lnTo>
                  <a:lnTo>
                    <a:pt x="332336" y="563532"/>
                  </a:lnTo>
                  <a:lnTo>
                    <a:pt x="387217" y="574749"/>
                  </a:lnTo>
                  <a:lnTo>
                    <a:pt x="444713" y="582983"/>
                  </a:lnTo>
                  <a:lnTo>
                    <a:pt x="504477" y="588056"/>
                  </a:lnTo>
                  <a:lnTo>
                    <a:pt x="566166" y="589787"/>
                  </a:lnTo>
                  <a:lnTo>
                    <a:pt x="627854" y="588056"/>
                  </a:lnTo>
                  <a:lnTo>
                    <a:pt x="687618" y="582983"/>
                  </a:lnTo>
                  <a:lnTo>
                    <a:pt x="745114" y="574749"/>
                  </a:lnTo>
                  <a:lnTo>
                    <a:pt x="799995" y="563532"/>
                  </a:lnTo>
                  <a:lnTo>
                    <a:pt x="851916" y="549514"/>
                  </a:lnTo>
                  <a:lnTo>
                    <a:pt x="900531" y="532875"/>
                  </a:lnTo>
                  <a:lnTo>
                    <a:pt x="945496" y="513795"/>
                  </a:lnTo>
                  <a:lnTo>
                    <a:pt x="986464" y="492454"/>
                  </a:lnTo>
                  <a:lnTo>
                    <a:pt x="1023091" y="469032"/>
                  </a:lnTo>
                  <a:lnTo>
                    <a:pt x="1055031" y="443709"/>
                  </a:lnTo>
                  <a:lnTo>
                    <a:pt x="1081938" y="416666"/>
                  </a:lnTo>
                  <a:lnTo>
                    <a:pt x="1119273" y="358140"/>
                  </a:lnTo>
                  <a:lnTo>
                    <a:pt x="1132332" y="294893"/>
                  </a:lnTo>
                  <a:lnTo>
                    <a:pt x="1129009" y="262771"/>
                  </a:lnTo>
                  <a:lnTo>
                    <a:pt x="1103467" y="201704"/>
                  </a:lnTo>
                  <a:lnTo>
                    <a:pt x="1055031" y="146078"/>
                  </a:lnTo>
                  <a:lnTo>
                    <a:pt x="1023091" y="120755"/>
                  </a:lnTo>
                  <a:lnTo>
                    <a:pt x="986464" y="97333"/>
                  </a:lnTo>
                  <a:lnTo>
                    <a:pt x="945496" y="75992"/>
                  </a:lnTo>
                  <a:lnTo>
                    <a:pt x="900531" y="56912"/>
                  </a:lnTo>
                  <a:lnTo>
                    <a:pt x="851915" y="40273"/>
                  </a:lnTo>
                  <a:lnTo>
                    <a:pt x="799995" y="26255"/>
                  </a:lnTo>
                  <a:lnTo>
                    <a:pt x="745114" y="15038"/>
                  </a:lnTo>
                  <a:lnTo>
                    <a:pt x="687618" y="6804"/>
                  </a:lnTo>
                  <a:lnTo>
                    <a:pt x="627854" y="1731"/>
                  </a:lnTo>
                  <a:lnTo>
                    <a:pt x="56616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30246" y="5055870"/>
              <a:ext cx="1132840" cy="589915"/>
            </a:xfrm>
            <a:custGeom>
              <a:avLst/>
              <a:gdLst/>
              <a:ahLst/>
              <a:cxnLst/>
              <a:rect l="l" t="t" r="r" b="b"/>
              <a:pathLst>
                <a:path w="1132839" h="589914">
                  <a:moveTo>
                    <a:pt x="0" y="294893"/>
                  </a:moveTo>
                  <a:lnTo>
                    <a:pt x="13058" y="231647"/>
                  </a:lnTo>
                  <a:lnTo>
                    <a:pt x="50393" y="173121"/>
                  </a:lnTo>
                  <a:lnTo>
                    <a:pt x="77300" y="146078"/>
                  </a:lnTo>
                  <a:lnTo>
                    <a:pt x="109240" y="120755"/>
                  </a:lnTo>
                  <a:lnTo>
                    <a:pt x="145867" y="97333"/>
                  </a:lnTo>
                  <a:lnTo>
                    <a:pt x="186835" y="75992"/>
                  </a:lnTo>
                  <a:lnTo>
                    <a:pt x="231800" y="56912"/>
                  </a:lnTo>
                  <a:lnTo>
                    <a:pt x="280416" y="40273"/>
                  </a:lnTo>
                  <a:lnTo>
                    <a:pt x="332336" y="26255"/>
                  </a:lnTo>
                  <a:lnTo>
                    <a:pt x="387217" y="15038"/>
                  </a:lnTo>
                  <a:lnTo>
                    <a:pt x="444713" y="6804"/>
                  </a:lnTo>
                  <a:lnTo>
                    <a:pt x="504477" y="1731"/>
                  </a:lnTo>
                  <a:lnTo>
                    <a:pt x="566166" y="0"/>
                  </a:lnTo>
                  <a:lnTo>
                    <a:pt x="627854" y="1731"/>
                  </a:lnTo>
                  <a:lnTo>
                    <a:pt x="687618" y="6804"/>
                  </a:lnTo>
                  <a:lnTo>
                    <a:pt x="745114" y="15038"/>
                  </a:lnTo>
                  <a:lnTo>
                    <a:pt x="799995" y="26255"/>
                  </a:lnTo>
                  <a:lnTo>
                    <a:pt x="851915" y="40273"/>
                  </a:lnTo>
                  <a:lnTo>
                    <a:pt x="900531" y="56912"/>
                  </a:lnTo>
                  <a:lnTo>
                    <a:pt x="945496" y="75992"/>
                  </a:lnTo>
                  <a:lnTo>
                    <a:pt x="986464" y="97333"/>
                  </a:lnTo>
                  <a:lnTo>
                    <a:pt x="1023091" y="120755"/>
                  </a:lnTo>
                  <a:lnTo>
                    <a:pt x="1055031" y="146078"/>
                  </a:lnTo>
                  <a:lnTo>
                    <a:pt x="1081938" y="173121"/>
                  </a:lnTo>
                  <a:lnTo>
                    <a:pt x="1119273" y="231647"/>
                  </a:lnTo>
                  <a:lnTo>
                    <a:pt x="1132332" y="294893"/>
                  </a:lnTo>
                  <a:lnTo>
                    <a:pt x="1129009" y="327016"/>
                  </a:lnTo>
                  <a:lnTo>
                    <a:pt x="1103467" y="388083"/>
                  </a:lnTo>
                  <a:lnTo>
                    <a:pt x="1055031" y="443709"/>
                  </a:lnTo>
                  <a:lnTo>
                    <a:pt x="1023091" y="469032"/>
                  </a:lnTo>
                  <a:lnTo>
                    <a:pt x="986464" y="492454"/>
                  </a:lnTo>
                  <a:lnTo>
                    <a:pt x="945496" y="513795"/>
                  </a:lnTo>
                  <a:lnTo>
                    <a:pt x="900531" y="532875"/>
                  </a:lnTo>
                  <a:lnTo>
                    <a:pt x="851916" y="549514"/>
                  </a:lnTo>
                  <a:lnTo>
                    <a:pt x="799995" y="563532"/>
                  </a:lnTo>
                  <a:lnTo>
                    <a:pt x="745114" y="574749"/>
                  </a:lnTo>
                  <a:lnTo>
                    <a:pt x="687618" y="582983"/>
                  </a:lnTo>
                  <a:lnTo>
                    <a:pt x="627854" y="588056"/>
                  </a:lnTo>
                  <a:lnTo>
                    <a:pt x="566166" y="589787"/>
                  </a:lnTo>
                  <a:lnTo>
                    <a:pt x="504477" y="588056"/>
                  </a:lnTo>
                  <a:lnTo>
                    <a:pt x="444713" y="582983"/>
                  </a:lnTo>
                  <a:lnTo>
                    <a:pt x="387217" y="574749"/>
                  </a:lnTo>
                  <a:lnTo>
                    <a:pt x="332336" y="563532"/>
                  </a:lnTo>
                  <a:lnTo>
                    <a:pt x="280415" y="549514"/>
                  </a:lnTo>
                  <a:lnTo>
                    <a:pt x="231800" y="532875"/>
                  </a:lnTo>
                  <a:lnTo>
                    <a:pt x="186835" y="513795"/>
                  </a:lnTo>
                  <a:lnTo>
                    <a:pt x="145867" y="492454"/>
                  </a:lnTo>
                  <a:lnTo>
                    <a:pt x="109240" y="469032"/>
                  </a:lnTo>
                  <a:lnTo>
                    <a:pt x="77300" y="443709"/>
                  </a:lnTo>
                  <a:lnTo>
                    <a:pt x="50393" y="416666"/>
                  </a:lnTo>
                  <a:lnTo>
                    <a:pt x="13058" y="358140"/>
                  </a:lnTo>
                  <a:lnTo>
                    <a:pt x="0" y="294893"/>
                  </a:lnTo>
                  <a:close/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988055" y="5773927"/>
            <a:ext cx="885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ransferir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669601" y="4111561"/>
            <a:ext cx="1296035" cy="929005"/>
            <a:chOff x="3669601" y="4111561"/>
            <a:chExt cx="1296035" cy="929005"/>
          </a:xfrm>
        </p:grpSpPr>
        <p:sp>
          <p:nvSpPr>
            <p:cNvPr id="46" name="object 46"/>
            <p:cNvSpPr/>
            <p:nvPr/>
          </p:nvSpPr>
          <p:spPr>
            <a:xfrm>
              <a:off x="3670554" y="4112513"/>
              <a:ext cx="1294130" cy="927100"/>
            </a:xfrm>
            <a:custGeom>
              <a:avLst/>
              <a:gdLst/>
              <a:ahLst/>
              <a:cxnLst/>
              <a:rect l="l" t="t" r="r" b="b"/>
              <a:pathLst>
                <a:path w="1294129" h="927100">
                  <a:moveTo>
                    <a:pt x="0" y="926592"/>
                  </a:moveTo>
                  <a:lnTo>
                    <a:pt x="1293876" y="0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57166" y="4112513"/>
              <a:ext cx="207645" cy="177165"/>
            </a:xfrm>
            <a:custGeom>
              <a:avLst/>
              <a:gdLst/>
              <a:ahLst/>
              <a:cxnLst/>
              <a:rect l="l" t="t" r="r" b="b"/>
              <a:pathLst>
                <a:path w="207645" h="177164">
                  <a:moveTo>
                    <a:pt x="207263" y="0"/>
                  </a:moveTo>
                  <a:lnTo>
                    <a:pt x="94487" y="176784"/>
                  </a:lnTo>
                </a:path>
                <a:path w="207645" h="177164">
                  <a:moveTo>
                    <a:pt x="207263" y="0"/>
                  </a:moveTo>
                  <a:lnTo>
                    <a:pt x="0" y="48768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777744" y="4355870"/>
            <a:ext cx="2223770" cy="5689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Arial MT"/>
                <a:cs typeface="Arial MT"/>
              </a:rPr>
              <a:t>Depositar</a:t>
            </a:r>
            <a:endParaRPr sz="1600">
              <a:latin typeface="Arial MT"/>
              <a:cs typeface="Arial MT"/>
            </a:endParaRPr>
          </a:p>
          <a:p>
            <a:pPr marL="1091565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latin typeface="Arial MT"/>
                <a:cs typeface="Arial MT"/>
              </a:rPr>
              <a:t>&lt;&lt;include&gt;&gt;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52244" y="1191767"/>
            <a:ext cx="7303134" cy="4980940"/>
            <a:chOff x="1452244" y="1191767"/>
            <a:chExt cx="7303134" cy="4980940"/>
          </a:xfrm>
        </p:grpSpPr>
        <p:sp>
          <p:nvSpPr>
            <p:cNvPr id="50" name="object 50"/>
            <p:cNvSpPr/>
            <p:nvPr/>
          </p:nvSpPr>
          <p:spPr>
            <a:xfrm>
              <a:off x="1453133" y="3441953"/>
              <a:ext cx="1548765" cy="1597660"/>
            </a:xfrm>
            <a:custGeom>
              <a:avLst/>
              <a:gdLst/>
              <a:ahLst/>
              <a:cxnLst/>
              <a:rect l="l" t="t" r="r" b="b"/>
              <a:pathLst>
                <a:path w="1548764" h="1597660">
                  <a:moveTo>
                    <a:pt x="765047" y="798576"/>
                  </a:moveTo>
                  <a:lnTo>
                    <a:pt x="1548384" y="1597152"/>
                  </a:lnTo>
                </a:path>
                <a:path w="1548764" h="1597660">
                  <a:moveTo>
                    <a:pt x="765047" y="7985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08047" y="1197863"/>
              <a:ext cx="6841490" cy="4968240"/>
            </a:xfrm>
            <a:custGeom>
              <a:avLst/>
              <a:gdLst/>
              <a:ahLst/>
              <a:cxnLst/>
              <a:rect l="l" t="t" r="r" b="b"/>
              <a:pathLst>
                <a:path w="6841490" h="4968240">
                  <a:moveTo>
                    <a:pt x="0" y="4968240"/>
                  </a:moveTo>
                  <a:lnTo>
                    <a:pt x="6841235" y="4968240"/>
                  </a:lnTo>
                  <a:lnTo>
                    <a:pt x="6841235" y="0"/>
                  </a:lnTo>
                  <a:lnTo>
                    <a:pt x="0" y="0"/>
                  </a:lnTo>
                  <a:lnTo>
                    <a:pt x="0" y="49682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341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Diagrama</a:t>
            </a:r>
            <a:r>
              <a:rPr sz="4400" spc="-35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Clases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360373"/>
            <a:ext cx="8006080" cy="477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Muestra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clases 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interfaces que componen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Arial MT"/>
                <a:cs typeface="Arial MT"/>
              </a:rPr>
              <a:t>sistema 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relaciones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entre </a:t>
            </a:r>
            <a:r>
              <a:rPr sz="2400" spc="-5" dirty="0">
                <a:latin typeface="Arial MT"/>
                <a:cs typeface="Arial MT"/>
              </a:rPr>
              <a:t>ellas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Muestra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aspectos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estáticos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Clase: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conjunto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objetos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comparten: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Atributos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Operaciones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Relaciones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Semántica</a:t>
            </a:r>
            <a:endParaRPr sz="1800">
              <a:latin typeface="Arial MT"/>
              <a:cs typeface="Arial MT"/>
            </a:endParaRPr>
          </a:p>
          <a:p>
            <a:pPr marL="355600" marR="55244" indent="-342900">
              <a:lnSpc>
                <a:spcPct val="90000"/>
              </a:lnSpc>
              <a:spcBef>
                <a:spcPts val="470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Modelo de Dominio (Conceptual)</a:t>
            </a:r>
            <a:r>
              <a:rPr sz="2000" dirty="0">
                <a:latin typeface="Arial MT"/>
                <a:cs typeface="Arial MT"/>
              </a:rPr>
              <a:t>: ayudan a entender los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conceptos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dominio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vocabulario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mismo.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excluyen detalles referentes a la implementación o al lenguaje de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programación.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ts val="2160"/>
              </a:lnSpc>
              <a:spcBef>
                <a:spcPts val="515"/>
              </a:spcBef>
              <a:buClr>
                <a:srgbClr val="62A437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Diagramas de clases de </a:t>
            </a:r>
            <a:r>
              <a:rPr sz="2000" b="1" spc="-5" dirty="0">
                <a:latin typeface="Arial"/>
                <a:cs typeface="Arial"/>
              </a:rPr>
              <a:t>implementación</a:t>
            </a:r>
            <a:r>
              <a:rPr sz="2000" spc="-5" dirty="0">
                <a:latin typeface="Arial MT"/>
                <a:cs typeface="Arial MT"/>
              </a:rPr>
              <a:t>: </a:t>
            </a:r>
            <a:r>
              <a:rPr sz="2000" dirty="0">
                <a:latin typeface="Arial MT"/>
                <a:cs typeface="Arial MT"/>
              </a:rPr>
              <a:t>muestran todos los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métodos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atributos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necesarios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implementar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cada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clase.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diagrama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dependiente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implementación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lenguaje.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76117" y="289111"/>
          <a:ext cx="1204595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714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900" spc="-9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mb</a:t>
                      </a:r>
                      <a:r>
                        <a:rPr sz="900" spc="2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900" spc="-4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3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13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5" dirty="0">
                          <a:latin typeface="Arial MT"/>
                          <a:cs typeface="Arial MT"/>
                        </a:rPr>
                        <a:t>Atributos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62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Arial MT"/>
                          <a:cs typeface="Arial MT"/>
                        </a:rPr>
                        <a:t>Operaciones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176094" y="289108"/>
            <a:ext cx="1188720" cy="721360"/>
            <a:chOff x="7176094" y="289108"/>
            <a:chExt cx="1188720" cy="721360"/>
          </a:xfrm>
        </p:grpSpPr>
        <p:sp>
          <p:nvSpPr>
            <p:cNvPr id="6" name="object 6"/>
            <p:cNvSpPr/>
            <p:nvPr/>
          </p:nvSpPr>
          <p:spPr>
            <a:xfrm>
              <a:off x="7176084" y="289115"/>
              <a:ext cx="1188720" cy="243840"/>
            </a:xfrm>
            <a:custGeom>
              <a:avLst/>
              <a:gdLst/>
              <a:ahLst/>
              <a:cxnLst/>
              <a:rect l="l" t="t" r="r" b="b"/>
              <a:pathLst>
                <a:path w="1188720" h="243840">
                  <a:moveTo>
                    <a:pt x="1188554" y="0"/>
                  </a:moveTo>
                  <a:lnTo>
                    <a:pt x="0" y="0"/>
                  </a:lnTo>
                  <a:lnTo>
                    <a:pt x="0" y="243713"/>
                  </a:lnTo>
                  <a:lnTo>
                    <a:pt x="1188554" y="243713"/>
                  </a:lnTo>
                  <a:lnTo>
                    <a:pt x="1188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76084" y="532828"/>
              <a:ext cx="1188720" cy="477520"/>
            </a:xfrm>
            <a:custGeom>
              <a:avLst/>
              <a:gdLst/>
              <a:ahLst/>
              <a:cxnLst/>
              <a:rect l="l" t="t" r="r" b="b"/>
              <a:pathLst>
                <a:path w="1188720" h="477519">
                  <a:moveTo>
                    <a:pt x="1188554" y="0"/>
                  </a:moveTo>
                  <a:lnTo>
                    <a:pt x="0" y="0"/>
                  </a:lnTo>
                  <a:lnTo>
                    <a:pt x="0" y="233197"/>
                  </a:lnTo>
                  <a:lnTo>
                    <a:pt x="0" y="477266"/>
                  </a:lnTo>
                  <a:lnTo>
                    <a:pt x="1188554" y="477266"/>
                  </a:lnTo>
                  <a:lnTo>
                    <a:pt x="1188554" y="233197"/>
                  </a:lnTo>
                  <a:lnTo>
                    <a:pt x="1188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16737"/>
            <a:ext cx="8087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Modelo del</a:t>
            </a:r>
            <a:r>
              <a:rPr sz="4000" spc="-20" dirty="0"/>
              <a:t> </a:t>
            </a:r>
            <a:r>
              <a:rPr sz="4000" spc="-5" dirty="0"/>
              <a:t>Dominio</a:t>
            </a:r>
            <a:r>
              <a:rPr sz="4000" spc="-20" dirty="0"/>
              <a:t> </a:t>
            </a:r>
            <a:r>
              <a:rPr sz="4000" spc="-5" dirty="0"/>
              <a:t>(Conceptual)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396949"/>
            <a:ext cx="698754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Permite </a:t>
            </a:r>
            <a:r>
              <a:rPr sz="2400" spc="-5" dirty="0">
                <a:latin typeface="Arial MT"/>
                <a:cs typeface="Arial MT"/>
              </a:rPr>
              <a:t>describir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entidades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conforman el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dominio,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atributos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representan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conceptos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dominio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Muestra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aspectos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estáticos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141" y="3430593"/>
            <a:ext cx="6540708" cy="3238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035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Diagrama</a:t>
            </a:r>
            <a:r>
              <a:rPr sz="4400" spc="-35" dirty="0"/>
              <a:t> </a:t>
            </a:r>
            <a:r>
              <a:rPr sz="4400" dirty="0"/>
              <a:t>de</a:t>
            </a:r>
            <a:r>
              <a:rPr sz="4400" spc="-190" dirty="0"/>
              <a:t> </a:t>
            </a:r>
            <a:r>
              <a:rPr sz="4400" dirty="0"/>
              <a:t>Actividad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323440"/>
            <a:ext cx="7970520" cy="83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construye para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flujo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 control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(workflow)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Elementos: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280810"/>
            <a:ext cx="5086350" cy="10998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Permite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modelar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flujo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trabajo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organización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62616" y="2916096"/>
            <a:ext cx="278130" cy="271780"/>
            <a:chOff x="5962616" y="2916096"/>
            <a:chExt cx="278130" cy="271780"/>
          </a:xfrm>
        </p:grpSpPr>
        <p:sp>
          <p:nvSpPr>
            <p:cNvPr id="6" name="object 6"/>
            <p:cNvSpPr/>
            <p:nvPr/>
          </p:nvSpPr>
          <p:spPr>
            <a:xfrm>
              <a:off x="5964293" y="2917773"/>
              <a:ext cx="274955" cy="267970"/>
            </a:xfrm>
            <a:custGeom>
              <a:avLst/>
              <a:gdLst/>
              <a:ahLst/>
              <a:cxnLst/>
              <a:rect l="l" t="t" r="r" b="b"/>
              <a:pathLst>
                <a:path w="274954" h="267969">
                  <a:moveTo>
                    <a:pt x="274396" y="133939"/>
                  </a:moveTo>
                  <a:lnTo>
                    <a:pt x="267402" y="176271"/>
                  </a:lnTo>
                  <a:lnTo>
                    <a:pt x="247926" y="213037"/>
                  </a:lnTo>
                  <a:lnTo>
                    <a:pt x="218227" y="242031"/>
                  </a:lnTo>
                  <a:lnTo>
                    <a:pt x="180565" y="261045"/>
                  </a:lnTo>
                  <a:lnTo>
                    <a:pt x="137199" y="267873"/>
                  </a:lnTo>
                  <a:lnTo>
                    <a:pt x="93833" y="261045"/>
                  </a:lnTo>
                  <a:lnTo>
                    <a:pt x="56170" y="242031"/>
                  </a:lnTo>
                  <a:lnTo>
                    <a:pt x="26470" y="213037"/>
                  </a:lnTo>
                  <a:lnTo>
                    <a:pt x="6994" y="176271"/>
                  </a:lnTo>
                  <a:lnTo>
                    <a:pt x="0" y="133939"/>
                  </a:lnTo>
                  <a:lnTo>
                    <a:pt x="6994" y="91605"/>
                  </a:lnTo>
                  <a:lnTo>
                    <a:pt x="26470" y="54838"/>
                  </a:lnTo>
                  <a:lnTo>
                    <a:pt x="56170" y="25843"/>
                  </a:lnTo>
                  <a:lnTo>
                    <a:pt x="93833" y="6828"/>
                  </a:lnTo>
                  <a:lnTo>
                    <a:pt x="137199" y="0"/>
                  </a:lnTo>
                  <a:lnTo>
                    <a:pt x="180565" y="6828"/>
                  </a:lnTo>
                  <a:lnTo>
                    <a:pt x="218227" y="25843"/>
                  </a:lnTo>
                  <a:lnTo>
                    <a:pt x="247926" y="54838"/>
                  </a:lnTo>
                  <a:lnTo>
                    <a:pt x="267402" y="91605"/>
                  </a:lnTo>
                  <a:lnTo>
                    <a:pt x="274396" y="133939"/>
                  </a:lnTo>
                  <a:close/>
                </a:path>
              </a:pathLst>
            </a:custGeom>
            <a:ln w="335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3268" y="2955781"/>
              <a:ext cx="196448" cy="191862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97151" y="2196656"/>
          <a:ext cx="5459095" cy="281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54">
                <a:tc>
                  <a:txBody>
                    <a:bodyPr/>
                    <a:lstStyle/>
                    <a:p>
                      <a:pPr marL="12700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Estado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Actividad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Acción)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Estado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Inicial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Estado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Final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2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Transiciones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127000">
                        <a:lnSpc>
                          <a:spcPts val="1789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Actividades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concurrentes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68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Bifurcaciones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3745229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Condiciones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bifurcación	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guarda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]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1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Andariveles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879591" y="2205227"/>
            <a:ext cx="1371600" cy="280670"/>
          </a:xfrm>
          <a:custGeom>
            <a:avLst/>
            <a:gdLst/>
            <a:ahLst/>
            <a:cxnLst/>
            <a:rect l="l" t="t" r="r" b="b"/>
            <a:pathLst>
              <a:path w="1371600" h="280669">
                <a:moveTo>
                  <a:pt x="0" y="82169"/>
                </a:moveTo>
                <a:lnTo>
                  <a:pt x="82169" y="0"/>
                </a:lnTo>
                <a:lnTo>
                  <a:pt x="1289431" y="0"/>
                </a:lnTo>
                <a:lnTo>
                  <a:pt x="1371600" y="82169"/>
                </a:lnTo>
                <a:lnTo>
                  <a:pt x="1371600" y="198247"/>
                </a:lnTo>
                <a:lnTo>
                  <a:pt x="1289431" y="280416"/>
                </a:lnTo>
                <a:lnTo>
                  <a:pt x="82169" y="280416"/>
                </a:lnTo>
                <a:lnTo>
                  <a:pt x="0" y="198247"/>
                </a:lnTo>
                <a:lnTo>
                  <a:pt x="0" y="8216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696" y="2549651"/>
            <a:ext cx="240792" cy="22250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032753" y="3394583"/>
            <a:ext cx="990600" cy="149860"/>
          </a:xfrm>
          <a:custGeom>
            <a:avLst/>
            <a:gdLst/>
            <a:ahLst/>
            <a:cxnLst/>
            <a:rect l="l" t="t" r="r" b="b"/>
            <a:pathLst>
              <a:path w="990600" h="149860">
                <a:moveTo>
                  <a:pt x="949782" y="74802"/>
                </a:moveTo>
                <a:lnTo>
                  <a:pt x="851026" y="129666"/>
                </a:lnTo>
                <a:lnTo>
                  <a:pt x="846327" y="132333"/>
                </a:lnTo>
                <a:lnTo>
                  <a:pt x="844550" y="138302"/>
                </a:lnTo>
                <a:lnTo>
                  <a:pt x="849884" y="147954"/>
                </a:lnTo>
                <a:lnTo>
                  <a:pt x="855979" y="149605"/>
                </a:lnTo>
                <a:lnTo>
                  <a:pt x="860678" y="146938"/>
                </a:lnTo>
                <a:lnTo>
                  <a:pt x="972758" y="84708"/>
                </a:lnTo>
                <a:lnTo>
                  <a:pt x="970152" y="84708"/>
                </a:lnTo>
                <a:lnTo>
                  <a:pt x="970152" y="83438"/>
                </a:lnTo>
                <a:lnTo>
                  <a:pt x="965326" y="83438"/>
                </a:lnTo>
                <a:lnTo>
                  <a:pt x="949782" y="74802"/>
                </a:lnTo>
                <a:close/>
              </a:path>
              <a:path w="990600" h="149860">
                <a:moveTo>
                  <a:pt x="931951" y="64896"/>
                </a:moveTo>
                <a:lnTo>
                  <a:pt x="0" y="64896"/>
                </a:lnTo>
                <a:lnTo>
                  <a:pt x="0" y="84708"/>
                </a:lnTo>
                <a:lnTo>
                  <a:pt x="931951" y="84708"/>
                </a:lnTo>
                <a:lnTo>
                  <a:pt x="949782" y="74802"/>
                </a:lnTo>
                <a:lnTo>
                  <a:pt x="931951" y="64896"/>
                </a:lnTo>
                <a:close/>
              </a:path>
              <a:path w="990600" h="149860">
                <a:moveTo>
                  <a:pt x="972758" y="64896"/>
                </a:moveTo>
                <a:lnTo>
                  <a:pt x="970152" y="64896"/>
                </a:lnTo>
                <a:lnTo>
                  <a:pt x="970152" y="84708"/>
                </a:lnTo>
                <a:lnTo>
                  <a:pt x="972758" y="84708"/>
                </a:lnTo>
                <a:lnTo>
                  <a:pt x="990600" y="74802"/>
                </a:lnTo>
                <a:lnTo>
                  <a:pt x="972758" y="64896"/>
                </a:lnTo>
                <a:close/>
              </a:path>
              <a:path w="990600" h="149860">
                <a:moveTo>
                  <a:pt x="965326" y="66166"/>
                </a:moveTo>
                <a:lnTo>
                  <a:pt x="949782" y="74802"/>
                </a:lnTo>
                <a:lnTo>
                  <a:pt x="965326" y="83438"/>
                </a:lnTo>
                <a:lnTo>
                  <a:pt x="965326" y="66166"/>
                </a:lnTo>
                <a:close/>
              </a:path>
              <a:path w="990600" h="149860">
                <a:moveTo>
                  <a:pt x="970152" y="66166"/>
                </a:moveTo>
                <a:lnTo>
                  <a:pt x="965326" y="66166"/>
                </a:lnTo>
                <a:lnTo>
                  <a:pt x="965326" y="83438"/>
                </a:lnTo>
                <a:lnTo>
                  <a:pt x="970152" y="83438"/>
                </a:lnTo>
                <a:lnTo>
                  <a:pt x="970152" y="66166"/>
                </a:lnTo>
                <a:close/>
              </a:path>
              <a:path w="990600" h="149860">
                <a:moveTo>
                  <a:pt x="855979" y="0"/>
                </a:moveTo>
                <a:lnTo>
                  <a:pt x="849884" y="1650"/>
                </a:lnTo>
                <a:lnTo>
                  <a:pt x="844550" y="11302"/>
                </a:lnTo>
                <a:lnTo>
                  <a:pt x="846327" y="17271"/>
                </a:lnTo>
                <a:lnTo>
                  <a:pt x="851026" y="19938"/>
                </a:lnTo>
                <a:lnTo>
                  <a:pt x="949782" y="74802"/>
                </a:lnTo>
                <a:lnTo>
                  <a:pt x="965326" y="66166"/>
                </a:lnTo>
                <a:lnTo>
                  <a:pt x="970152" y="66166"/>
                </a:lnTo>
                <a:lnTo>
                  <a:pt x="970152" y="64896"/>
                </a:lnTo>
                <a:lnTo>
                  <a:pt x="972758" y="64896"/>
                </a:lnTo>
                <a:lnTo>
                  <a:pt x="860678" y="2666"/>
                </a:lnTo>
                <a:lnTo>
                  <a:pt x="855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1353" y="4732782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8191" y="3960876"/>
            <a:ext cx="762000" cy="421005"/>
          </a:xfrm>
          <a:custGeom>
            <a:avLst/>
            <a:gdLst/>
            <a:ahLst/>
            <a:cxnLst/>
            <a:rect l="l" t="t" r="r" b="b"/>
            <a:pathLst>
              <a:path w="762000" h="421004">
                <a:moveTo>
                  <a:pt x="0" y="210312"/>
                </a:moveTo>
                <a:lnTo>
                  <a:pt x="381000" y="0"/>
                </a:lnTo>
                <a:lnTo>
                  <a:pt x="762000" y="210312"/>
                </a:lnTo>
                <a:lnTo>
                  <a:pt x="381000" y="420624"/>
                </a:lnTo>
                <a:lnTo>
                  <a:pt x="0" y="2103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6154" y="4732782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16737"/>
            <a:ext cx="7911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Diagrama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spc="-170" dirty="0"/>
              <a:t> </a:t>
            </a:r>
            <a:r>
              <a:rPr sz="4000" spc="-5" dirty="0"/>
              <a:t>Actividad</a:t>
            </a:r>
            <a:r>
              <a:rPr sz="4000" spc="25" dirty="0"/>
              <a:t> </a:t>
            </a:r>
            <a:r>
              <a:rPr sz="4000" spc="-5" dirty="0"/>
              <a:t>-</a:t>
            </a:r>
            <a:r>
              <a:rPr sz="4000" dirty="0"/>
              <a:t> </a:t>
            </a:r>
            <a:r>
              <a:rPr sz="4000" spc="-5" dirty="0"/>
              <a:t>Ejemplo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270760" y="1727205"/>
            <a:ext cx="6198870" cy="4684395"/>
            <a:chOff x="2270760" y="1727205"/>
            <a:chExt cx="6198870" cy="4684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60" y="1727205"/>
              <a:ext cx="4693920" cy="46842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99836" y="3429762"/>
              <a:ext cx="3159125" cy="1068705"/>
            </a:xfrm>
            <a:custGeom>
              <a:avLst/>
              <a:gdLst/>
              <a:ahLst/>
              <a:cxnLst/>
              <a:rect l="l" t="t" r="r" b="b"/>
              <a:pathLst>
                <a:path w="3159125" h="1068704">
                  <a:moveTo>
                    <a:pt x="1025525" y="127000"/>
                  </a:moveTo>
                  <a:lnTo>
                    <a:pt x="1035510" y="77581"/>
                  </a:lnTo>
                  <a:lnTo>
                    <a:pt x="1062736" y="37211"/>
                  </a:lnTo>
                  <a:lnTo>
                    <a:pt x="1103106" y="9985"/>
                  </a:lnTo>
                  <a:lnTo>
                    <a:pt x="1152525" y="0"/>
                  </a:lnTo>
                  <a:lnTo>
                    <a:pt x="1381124" y="0"/>
                  </a:lnTo>
                  <a:lnTo>
                    <a:pt x="1914524" y="0"/>
                  </a:lnTo>
                  <a:lnTo>
                    <a:pt x="3032124" y="0"/>
                  </a:lnTo>
                  <a:lnTo>
                    <a:pt x="3081543" y="9985"/>
                  </a:lnTo>
                  <a:lnTo>
                    <a:pt x="3121914" y="37211"/>
                  </a:lnTo>
                  <a:lnTo>
                    <a:pt x="3149139" y="77581"/>
                  </a:lnTo>
                  <a:lnTo>
                    <a:pt x="3159124" y="127000"/>
                  </a:lnTo>
                  <a:lnTo>
                    <a:pt x="3159124" y="444500"/>
                  </a:lnTo>
                  <a:lnTo>
                    <a:pt x="3159124" y="635000"/>
                  </a:lnTo>
                  <a:lnTo>
                    <a:pt x="3149139" y="684418"/>
                  </a:lnTo>
                  <a:lnTo>
                    <a:pt x="3121914" y="724789"/>
                  </a:lnTo>
                  <a:lnTo>
                    <a:pt x="3081543" y="752014"/>
                  </a:lnTo>
                  <a:lnTo>
                    <a:pt x="3032124" y="762000"/>
                  </a:lnTo>
                  <a:lnTo>
                    <a:pt x="1914524" y="762000"/>
                  </a:lnTo>
                  <a:lnTo>
                    <a:pt x="1381124" y="762000"/>
                  </a:lnTo>
                  <a:lnTo>
                    <a:pt x="1152525" y="762000"/>
                  </a:lnTo>
                  <a:lnTo>
                    <a:pt x="1103106" y="752014"/>
                  </a:lnTo>
                  <a:lnTo>
                    <a:pt x="1062736" y="724788"/>
                  </a:lnTo>
                  <a:lnTo>
                    <a:pt x="1035510" y="684418"/>
                  </a:lnTo>
                  <a:lnTo>
                    <a:pt x="1025525" y="635000"/>
                  </a:lnTo>
                  <a:lnTo>
                    <a:pt x="0" y="1068324"/>
                  </a:lnTo>
                  <a:lnTo>
                    <a:pt x="1025525" y="444500"/>
                  </a:lnTo>
                  <a:lnTo>
                    <a:pt x="1025525" y="127000"/>
                  </a:lnTo>
                  <a:close/>
                </a:path>
              </a:pathLst>
            </a:custGeom>
            <a:ln w="19812">
              <a:solidFill>
                <a:srgbClr val="CC00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14338" y="3498596"/>
            <a:ext cx="17532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Se</a:t>
            </a:r>
            <a:r>
              <a:rPr sz="20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abren</a:t>
            </a:r>
            <a:r>
              <a:rPr sz="20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Flujos </a:t>
            </a:r>
            <a:r>
              <a:rPr sz="2000" spc="-6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Tahoma"/>
                <a:cs typeface="Tahoma"/>
              </a:rPr>
              <a:t>Paralelos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8313" y="5490336"/>
            <a:ext cx="2399030" cy="606425"/>
          </a:xfrm>
          <a:custGeom>
            <a:avLst/>
            <a:gdLst/>
            <a:ahLst/>
            <a:cxnLst/>
            <a:rect l="l" t="t" r="r" b="b"/>
            <a:pathLst>
              <a:path w="2399029" h="606425">
                <a:moveTo>
                  <a:pt x="341249" y="161925"/>
                </a:moveTo>
                <a:lnTo>
                  <a:pt x="348228" y="127321"/>
                </a:lnTo>
                <a:lnTo>
                  <a:pt x="367268" y="99063"/>
                </a:lnTo>
                <a:lnTo>
                  <a:pt x="395523" y="80011"/>
                </a:lnTo>
                <a:lnTo>
                  <a:pt x="430149" y="73025"/>
                </a:lnTo>
                <a:lnTo>
                  <a:pt x="684149" y="73025"/>
                </a:lnTo>
                <a:lnTo>
                  <a:pt x="1198499" y="73025"/>
                </a:lnTo>
                <a:lnTo>
                  <a:pt x="2309748" y="73025"/>
                </a:lnTo>
                <a:lnTo>
                  <a:pt x="2344374" y="80011"/>
                </a:lnTo>
                <a:lnTo>
                  <a:pt x="2372629" y="99063"/>
                </a:lnTo>
                <a:lnTo>
                  <a:pt x="2391669" y="127321"/>
                </a:lnTo>
                <a:lnTo>
                  <a:pt x="2398648" y="161925"/>
                </a:lnTo>
                <a:lnTo>
                  <a:pt x="2398648" y="295275"/>
                </a:lnTo>
                <a:lnTo>
                  <a:pt x="2398648" y="517525"/>
                </a:lnTo>
                <a:lnTo>
                  <a:pt x="2391669" y="552128"/>
                </a:lnTo>
                <a:lnTo>
                  <a:pt x="2372629" y="580386"/>
                </a:lnTo>
                <a:lnTo>
                  <a:pt x="2344374" y="599438"/>
                </a:lnTo>
                <a:lnTo>
                  <a:pt x="2309748" y="606425"/>
                </a:lnTo>
                <a:lnTo>
                  <a:pt x="1198499" y="606425"/>
                </a:lnTo>
                <a:lnTo>
                  <a:pt x="684149" y="606425"/>
                </a:lnTo>
                <a:lnTo>
                  <a:pt x="430149" y="606425"/>
                </a:lnTo>
                <a:lnTo>
                  <a:pt x="395523" y="599438"/>
                </a:lnTo>
                <a:lnTo>
                  <a:pt x="367268" y="580386"/>
                </a:lnTo>
                <a:lnTo>
                  <a:pt x="348228" y="552128"/>
                </a:lnTo>
                <a:lnTo>
                  <a:pt x="341249" y="517525"/>
                </a:lnTo>
                <a:lnTo>
                  <a:pt x="341249" y="295275"/>
                </a:lnTo>
                <a:lnTo>
                  <a:pt x="0" y="0"/>
                </a:lnTo>
                <a:lnTo>
                  <a:pt x="341249" y="161925"/>
                </a:lnTo>
                <a:close/>
              </a:path>
            </a:pathLst>
          </a:custGeom>
          <a:ln w="19812">
            <a:solidFill>
              <a:srgbClr val="CC00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61430" y="5621528"/>
            <a:ext cx="161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Sincronización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1981961"/>
            <a:ext cx="2057400" cy="1089025"/>
          </a:xfrm>
          <a:custGeom>
            <a:avLst/>
            <a:gdLst/>
            <a:ahLst/>
            <a:cxnLst/>
            <a:rect l="l" t="t" r="r" b="b"/>
            <a:pathLst>
              <a:path w="2057400" h="1089025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00150" y="0"/>
                </a:lnTo>
                <a:lnTo>
                  <a:pt x="1714500" y="0"/>
                </a:lnTo>
                <a:lnTo>
                  <a:pt x="1943100" y="0"/>
                </a:lnTo>
                <a:lnTo>
                  <a:pt x="1987587" y="8983"/>
                </a:lnTo>
                <a:lnTo>
                  <a:pt x="2023919" y="33480"/>
                </a:lnTo>
                <a:lnTo>
                  <a:pt x="2048416" y="69812"/>
                </a:lnTo>
                <a:lnTo>
                  <a:pt x="2057400" y="114300"/>
                </a:lnTo>
                <a:lnTo>
                  <a:pt x="2057400" y="400050"/>
                </a:lnTo>
                <a:lnTo>
                  <a:pt x="2057400" y="571500"/>
                </a:lnTo>
                <a:lnTo>
                  <a:pt x="2048416" y="615987"/>
                </a:lnTo>
                <a:lnTo>
                  <a:pt x="2023919" y="652319"/>
                </a:lnTo>
                <a:lnTo>
                  <a:pt x="1987587" y="676816"/>
                </a:lnTo>
                <a:lnTo>
                  <a:pt x="1943100" y="685800"/>
                </a:lnTo>
                <a:lnTo>
                  <a:pt x="1714500" y="685800"/>
                </a:lnTo>
                <a:lnTo>
                  <a:pt x="1901825" y="1089025"/>
                </a:lnTo>
                <a:lnTo>
                  <a:pt x="120015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19812">
            <a:solidFill>
              <a:srgbClr val="CC00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9241" y="2046858"/>
            <a:ext cx="11874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" marR="5080" indent="-12953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Guarda</a:t>
            </a:r>
            <a:r>
              <a:rPr sz="20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de </a:t>
            </a:r>
            <a:r>
              <a:rPr sz="2000" spc="-6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decisión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5712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Diagrama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40" dirty="0"/>
              <a:t> </a:t>
            </a:r>
            <a:r>
              <a:rPr sz="4400" dirty="0"/>
              <a:t>Estados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6949"/>
            <a:ext cx="7886065" cy="457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Muestra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comportamiento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representando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estados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encontrar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los</a:t>
            </a:r>
            <a:r>
              <a:rPr sz="2400" dirty="0">
                <a:latin typeface="Arial MT"/>
                <a:cs typeface="Arial MT"/>
              </a:rPr>
              <a:t> eventos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 hace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otro.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utiliza</a:t>
            </a:r>
            <a:r>
              <a:rPr sz="2400" dirty="0">
                <a:latin typeface="Arial MT"/>
                <a:cs typeface="Arial MT"/>
              </a:rPr>
              <a:t> para: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Modelar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estado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interno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entidad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Modelar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estado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Da una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vista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dinámica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Permite: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Anidamiento: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estado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subestados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Estados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paralelos: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reduce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nro.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estados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necesarios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modelo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Condiciones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bifurcación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16737"/>
            <a:ext cx="815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Diagrama</a:t>
            </a:r>
            <a:r>
              <a:rPr sz="4000" spc="25" dirty="0"/>
              <a:t> </a:t>
            </a:r>
            <a:r>
              <a:rPr sz="4000" spc="-5" dirty="0"/>
              <a:t>de</a:t>
            </a:r>
            <a:r>
              <a:rPr sz="4000" spc="-10" dirty="0"/>
              <a:t> Estados</a:t>
            </a:r>
            <a:r>
              <a:rPr sz="4000" spc="20" dirty="0"/>
              <a:t> </a:t>
            </a:r>
            <a:r>
              <a:rPr sz="4000" spc="-5" dirty="0"/>
              <a:t>–</a:t>
            </a:r>
            <a:r>
              <a:rPr sz="4000" dirty="0"/>
              <a:t> </a:t>
            </a:r>
            <a:r>
              <a:rPr sz="4000" spc="-5" dirty="0"/>
              <a:t>Ejemplo</a:t>
            </a:r>
            <a:r>
              <a:rPr sz="4000" dirty="0"/>
              <a:t> </a:t>
            </a:r>
            <a:r>
              <a:rPr sz="4000" spc="-5" dirty="0"/>
              <a:t>1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39174" y="1958671"/>
            <a:ext cx="918844" cy="832485"/>
            <a:chOff x="439174" y="1958671"/>
            <a:chExt cx="918844" cy="832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451" y="1958671"/>
              <a:ext cx="178186" cy="433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2667" y="2385859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60" h="401955">
                  <a:moveTo>
                    <a:pt x="844088" y="0"/>
                  </a:moveTo>
                  <a:lnTo>
                    <a:pt x="67384" y="0"/>
                  </a:lnTo>
                  <a:lnTo>
                    <a:pt x="41351" y="5381"/>
                  </a:lnTo>
                  <a:lnTo>
                    <a:pt x="19910" y="19973"/>
                  </a:lnTo>
                  <a:lnTo>
                    <a:pt x="5360" y="41447"/>
                  </a:lnTo>
                  <a:lnTo>
                    <a:pt x="0" y="67477"/>
                  </a:lnTo>
                  <a:lnTo>
                    <a:pt x="0" y="333930"/>
                  </a:lnTo>
                  <a:lnTo>
                    <a:pt x="5360" y="359914"/>
                  </a:lnTo>
                  <a:lnTo>
                    <a:pt x="19910" y="381394"/>
                  </a:lnTo>
                  <a:lnTo>
                    <a:pt x="41351" y="396011"/>
                  </a:lnTo>
                  <a:lnTo>
                    <a:pt x="67384" y="401407"/>
                  </a:lnTo>
                  <a:lnTo>
                    <a:pt x="844088" y="401407"/>
                  </a:lnTo>
                  <a:lnTo>
                    <a:pt x="870278" y="396011"/>
                  </a:lnTo>
                  <a:lnTo>
                    <a:pt x="891799" y="381394"/>
                  </a:lnTo>
                  <a:lnTo>
                    <a:pt x="906379" y="359914"/>
                  </a:lnTo>
                  <a:lnTo>
                    <a:pt x="911744" y="333930"/>
                  </a:lnTo>
                  <a:lnTo>
                    <a:pt x="911744" y="67477"/>
                  </a:lnTo>
                  <a:lnTo>
                    <a:pt x="906379" y="41447"/>
                  </a:lnTo>
                  <a:lnTo>
                    <a:pt x="891799" y="19973"/>
                  </a:lnTo>
                  <a:lnTo>
                    <a:pt x="870278" y="5381"/>
                  </a:lnTo>
                  <a:lnTo>
                    <a:pt x="8440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667" y="2385859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60" h="401955">
                  <a:moveTo>
                    <a:pt x="911744" y="333930"/>
                  </a:moveTo>
                  <a:lnTo>
                    <a:pt x="911744" y="67477"/>
                  </a:lnTo>
                  <a:lnTo>
                    <a:pt x="906379" y="41447"/>
                  </a:lnTo>
                  <a:lnTo>
                    <a:pt x="891799" y="19973"/>
                  </a:lnTo>
                  <a:lnTo>
                    <a:pt x="870278" y="5381"/>
                  </a:lnTo>
                  <a:lnTo>
                    <a:pt x="844088" y="0"/>
                  </a:lnTo>
                  <a:lnTo>
                    <a:pt x="67384" y="0"/>
                  </a:lnTo>
                  <a:lnTo>
                    <a:pt x="41351" y="5381"/>
                  </a:lnTo>
                  <a:lnTo>
                    <a:pt x="19910" y="19973"/>
                  </a:lnTo>
                  <a:lnTo>
                    <a:pt x="5360" y="41447"/>
                  </a:lnTo>
                  <a:lnTo>
                    <a:pt x="0" y="67477"/>
                  </a:lnTo>
                  <a:lnTo>
                    <a:pt x="0" y="333930"/>
                  </a:lnTo>
                  <a:lnTo>
                    <a:pt x="5360" y="359914"/>
                  </a:lnTo>
                  <a:lnTo>
                    <a:pt x="19910" y="381394"/>
                  </a:lnTo>
                  <a:lnTo>
                    <a:pt x="41351" y="396011"/>
                  </a:lnTo>
                  <a:lnTo>
                    <a:pt x="67384" y="401407"/>
                  </a:lnTo>
                  <a:lnTo>
                    <a:pt x="844088" y="401407"/>
                  </a:lnTo>
                  <a:lnTo>
                    <a:pt x="870278" y="396011"/>
                  </a:lnTo>
                  <a:lnTo>
                    <a:pt x="891799" y="381394"/>
                  </a:lnTo>
                  <a:lnTo>
                    <a:pt x="906379" y="359914"/>
                  </a:lnTo>
                  <a:lnTo>
                    <a:pt x="911744" y="333930"/>
                  </a:lnTo>
                </a:path>
              </a:pathLst>
            </a:custGeom>
            <a:ln w="637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7169" y="2382455"/>
            <a:ext cx="461009" cy="329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8419" marR="5080" indent="-46355">
              <a:lnSpc>
                <a:spcPct val="105700"/>
              </a:lnSpc>
              <a:spcBef>
                <a:spcPts val="75"/>
              </a:spcBef>
            </a:pPr>
            <a:r>
              <a:rPr sz="950" spc="35" dirty="0">
                <a:latin typeface="Arial MT"/>
                <a:cs typeface="Arial MT"/>
              </a:rPr>
              <a:t>E</a:t>
            </a:r>
            <a:r>
              <a:rPr sz="950" spc="55" dirty="0">
                <a:latin typeface="Arial MT"/>
                <a:cs typeface="Arial MT"/>
              </a:rPr>
              <a:t>s</a:t>
            </a:r>
            <a:r>
              <a:rPr sz="950" dirty="0">
                <a:latin typeface="Arial MT"/>
                <a:cs typeface="Arial MT"/>
              </a:rPr>
              <a:t>pe</a:t>
            </a:r>
            <a:r>
              <a:rPr sz="950" spc="-30" dirty="0">
                <a:latin typeface="Arial MT"/>
                <a:cs typeface="Arial MT"/>
              </a:rPr>
              <a:t>r</a:t>
            </a:r>
            <a:r>
              <a:rPr sz="950" dirty="0">
                <a:latin typeface="Arial MT"/>
                <a:cs typeface="Arial MT"/>
              </a:rPr>
              <a:t>a</a:t>
            </a:r>
            <a:r>
              <a:rPr sz="950" spc="10" dirty="0">
                <a:latin typeface="Arial MT"/>
                <a:cs typeface="Arial MT"/>
              </a:rPr>
              <a:t>r  </a:t>
            </a:r>
            <a:r>
              <a:rPr sz="950" spc="-50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a</a:t>
            </a:r>
            <a:r>
              <a:rPr sz="950" spc="-30" dirty="0">
                <a:latin typeface="Arial MT"/>
                <a:cs typeface="Arial MT"/>
              </a:rPr>
              <a:t>r</a:t>
            </a:r>
            <a:r>
              <a:rPr sz="950" spc="25" dirty="0">
                <a:latin typeface="Arial MT"/>
                <a:cs typeface="Arial MT"/>
              </a:rPr>
              <a:t>j</a:t>
            </a:r>
            <a:r>
              <a:rPr sz="950" dirty="0">
                <a:latin typeface="Arial MT"/>
                <a:cs typeface="Arial MT"/>
              </a:rPr>
              <a:t>e</a:t>
            </a:r>
            <a:r>
              <a:rPr sz="950" spc="20" dirty="0">
                <a:latin typeface="Arial MT"/>
                <a:cs typeface="Arial MT"/>
              </a:rPr>
              <a:t>ta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0008" y="2146975"/>
            <a:ext cx="2217420" cy="643890"/>
            <a:chOff x="860008" y="2146975"/>
            <a:chExt cx="2217420" cy="643890"/>
          </a:xfrm>
        </p:grpSpPr>
        <p:sp>
          <p:nvSpPr>
            <p:cNvPr id="9" name="object 9"/>
            <p:cNvSpPr/>
            <p:nvPr/>
          </p:nvSpPr>
          <p:spPr>
            <a:xfrm>
              <a:off x="861913" y="2148880"/>
              <a:ext cx="1304925" cy="493395"/>
            </a:xfrm>
            <a:custGeom>
              <a:avLst/>
              <a:gdLst/>
              <a:ahLst/>
              <a:cxnLst/>
              <a:rect l="l" t="t" r="r" b="b"/>
              <a:pathLst>
                <a:path w="1304925" h="493394">
                  <a:moveTo>
                    <a:pt x="506353" y="447076"/>
                  </a:moveTo>
                  <a:lnTo>
                    <a:pt x="1301438" y="447076"/>
                  </a:lnTo>
                </a:path>
                <a:path w="1304925" h="493394">
                  <a:moveTo>
                    <a:pt x="1304685" y="447076"/>
                  </a:moveTo>
                  <a:lnTo>
                    <a:pt x="1197303" y="493069"/>
                  </a:lnTo>
                </a:path>
                <a:path w="1304925" h="493394">
                  <a:moveTo>
                    <a:pt x="1304685" y="447076"/>
                  </a:moveTo>
                  <a:lnTo>
                    <a:pt x="1197303" y="401084"/>
                  </a:lnTo>
                </a:path>
                <a:path w="1304925" h="493394">
                  <a:moveTo>
                    <a:pt x="46081" y="0"/>
                  </a:moveTo>
                  <a:lnTo>
                    <a:pt x="46081" y="238815"/>
                  </a:lnTo>
                </a:path>
                <a:path w="1304925" h="493394">
                  <a:moveTo>
                    <a:pt x="46081" y="241730"/>
                  </a:moveTo>
                  <a:lnTo>
                    <a:pt x="91902" y="134630"/>
                  </a:lnTo>
                </a:path>
                <a:path w="1304925" h="493394">
                  <a:moveTo>
                    <a:pt x="46081" y="241730"/>
                  </a:moveTo>
                  <a:lnTo>
                    <a:pt x="0" y="134630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1728" y="2385860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60" h="401955">
                  <a:moveTo>
                    <a:pt x="844337" y="0"/>
                  </a:moveTo>
                  <a:lnTo>
                    <a:pt x="67655" y="0"/>
                  </a:lnTo>
                  <a:lnTo>
                    <a:pt x="41465" y="5381"/>
                  </a:lnTo>
                  <a:lnTo>
                    <a:pt x="19944" y="19973"/>
                  </a:lnTo>
                  <a:lnTo>
                    <a:pt x="5365" y="41447"/>
                  </a:lnTo>
                  <a:lnTo>
                    <a:pt x="0" y="67476"/>
                  </a:lnTo>
                  <a:lnTo>
                    <a:pt x="0" y="333931"/>
                  </a:lnTo>
                  <a:lnTo>
                    <a:pt x="5365" y="359914"/>
                  </a:lnTo>
                  <a:lnTo>
                    <a:pt x="19944" y="381394"/>
                  </a:lnTo>
                  <a:lnTo>
                    <a:pt x="41465" y="396011"/>
                  </a:lnTo>
                  <a:lnTo>
                    <a:pt x="67655" y="401407"/>
                  </a:lnTo>
                  <a:lnTo>
                    <a:pt x="844337" y="401407"/>
                  </a:lnTo>
                  <a:lnTo>
                    <a:pt x="870402" y="396011"/>
                  </a:lnTo>
                  <a:lnTo>
                    <a:pt x="891858" y="381394"/>
                  </a:lnTo>
                  <a:lnTo>
                    <a:pt x="906414" y="359914"/>
                  </a:lnTo>
                  <a:lnTo>
                    <a:pt x="911776" y="333931"/>
                  </a:lnTo>
                  <a:lnTo>
                    <a:pt x="911776" y="67476"/>
                  </a:lnTo>
                  <a:lnTo>
                    <a:pt x="906414" y="41447"/>
                  </a:lnTo>
                  <a:lnTo>
                    <a:pt x="891858" y="19973"/>
                  </a:lnTo>
                  <a:lnTo>
                    <a:pt x="870402" y="5381"/>
                  </a:lnTo>
                  <a:lnTo>
                    <a:pt x="84433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1728" y="2385860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60" h="401955">
                  <a:moveTo>
                    <a:pt x="906414" y="359914"/>
                  </a:moveTo>
                  <a:lnTo>
                    <a:pt x="911776" y="333931"/>
                  </a:lnTo>
                  <a:lnTo>
                    <a:pt x="911776" y="67477"/>
                  </a:lnTo>
                  <a:lnTo>
                    <a:pt x="906414" y="41447"/>
                  </a:lnTo>
                  <a:lnTo>
                    <a:pt x="891858" y="19973"/>
                  </a:lnTo>
                  <a:lnTo>
                    <a:pt x="870401" y="5381"/>
                  </a:lnTo>
                  <a:lnTo>
                    <a:pt x="844337" y="0"/>
                  </a:lnTo>
                  <a:lnTo>
                    <a:pt x="67655" y="0"/>
                  </a:lnTo>
                  <a:lnTo>
                    <a:pt x="41465" y="5381"/>
                  </a:lnTo>
                  <a:lnTo>
                    <a:pt x="19944" y="19973"/>
                  </a:lnTo>
                  <a:lnTo>
                    <a:pt x="5365" y="41447"/>
                  </a:lnTo>
                  <a:lnTo>
                    <a:pt x="0" y="67476"/>
                  </a:lnTo>
                  <a:lnTo>
                    <a:pt x="0" y="333930"/>
                  </a:lnTo>
                  <a:lnTo>
                    <a:pt x="5365" y="359914"/>
                  </a:lnTo>
                  <a:lnTo>
                    <a:pt x="19944" y="381394"/>
                  </a:lnTo>
                  <a:lnTo>
                    <a:pt x="41465" y="396011"/>
                  </a:lnTo>
                  <a:lnTo>
                    <a:pt x="67655" y="401407"/>
                  </a:lnTo>
                  <a:lnTo>
                    <a:pt x="844337" y="401407"/>
                  </a:lnTo>
                  <a:lnTo>
                    <a:pt x="870402" y="396011"/>
                  </a:lnTo>
                  <a:lnTo>
                    <a:pt x="891858" y="381394"/>
                  </a:lnTo>
                  <a:lnTo>
                    <a:pt x="906414" y="359914"/>
                  </a:lnTo>
                </a:path>
              </a:pathLst>
            </a:custGeom>
            <a:ln w="637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5607" y="2382455"/>
            <a:ext cx="5594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0" dirty="0">
                <a:latin typeface="Arial MT"/>
                <a:cs typeface="Arial MT"/>
              </a:rPr>
              <a:t>Pedir</a:t>
            </a:r>
            <a:r>
              <a:rPr sz="950" spc="-5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PIN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66362" y="1929320"/>
            <a:ext cx="1471930" cy="1416050"/>
            <a:chOff x="1366362" y="1929320"/>
            <a:chExt cx="1471930" cy="1416050"/>
          </a:xfrm>
        </p:grpSpPr>
        <p:sp>
          <p:nvSpPr>
            <p:cNvPr id="14" name="object 14"/>
            <p:cNvSpPr/>
            <p:nvPr/>
          </p:nvSpPr>
          <p:spPr>
            <a:xfrm>
              <a:off x="1368267" y="2549964"/>
              <a:ext cx="1305560" cy="793750"/>
            </a:xfrm>
            <a:custGeom>
              <a:avLst/>
              <a:gdLst/>
              <a:ahLst/>
              <a:cxnLst/>
              <a:rect l="l" t="t" r="r" b="b"/>
              <a:pathLst>
                <a:path w="1305560" h="793750">
                  <a:moveTo>
                    <a:pt x="0" y="45992"/>
                  </a:moveTo>
                  <a:lnTo>
                    <a:pt x="795084" y="45992"/>
                  </a:lnTo>
                </a:path>
                <a:path w="1305560" h="793750">
                  <a:moveTo>
                    <a:pt x="798332" y="45992"/>
                  </a:moveTo>
                  <a:lnTo>
                    <a:pt x="690949" y="91984"/>
                  </a:lnTo>
                </a:path>
                <a:path w="1305560" h="793750">
                  <a:moveTo>
                    <a:pt x="798332" y="45992"/>
                  </a:moveTo>
                  <a:lnTo>
                    <a:pt x="690949" y="0"/>
                  </a:lnTo>
                </a:path>
                <a:path w="1305560" h="793750">
                  <a:moveTo>
                    <a:pt x="1258821" y="251123"/>
                  </a:moveTo>
                  <a:lnTo>
                    <a:pt x="1258821" y="790400"/>
                  </a:lnTo>
                </a:path>
                <a:path w="1305560" h="793750">
                  <a:moveTo>
                    <a:pt x="1258821" y="793315"/>
                  </a:moveTo>
                  <a:lnTo>
                    <a:pt x="1304934" y="686215"/>
                  </a:lnTo>
                </a:path>
                <a:path w="1305560" h="793750">
                  <a:moveTo>
                    <a:pt x="1258821" y="793315"/>
                  </a:moveTo>
                  <a:lnTo>
                    <a:pt x="1212707" y="686215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2050" y="1931225"/>
              <a:ext cx="340995" cy="453390"/>
            </a:xfrm>
            <a:custGeom>
              <a:avLst/>
              <a:gdLst/>
              <a:ahLst/>
              <a:cxnLst/>
              <a:rect l="l" t="t" r="r" b="b"/>
              <a:pathLst>
                <a:path w="340994" h="453389">
                  <a:moveTo>
                    <a:pt x="334595" y="450315"/>
                  </a:moveTo>
                  <a:lnTo>
                    <a:pt x="336867" y="429082"/>
                  </a:lnTo>
                  <a:lnTo>
                    <a:pt x="338804" y="407008"/>
                  </a:lnTo>
                  <a:lnTo>
                    <a:pt x="340152" y="384348"/>
                  </a:lnTo>
                  <a:lnTo>
                    <a:pt x="340657" y="361353"/>
                  </a:lnTo>
                  <a:lnTo>
                    <a:pt x="337899" y="296556"/>
                  </a:lnTo>
                  <a:lnTo>
                    <a:pt x="329941" y="235505"/>
                  </a:lnTo>
                  <a:lnTo>
                    <a:pt x="317264" y="179235"/>
                  </a:lnTo>
                  <a:lnTo>
                    <a:pt x="300344" y="128782"/>
                  </a:lnTo>
                  <a:lnTo>
                    <a:pt x="279662" y="85181"/>
                  </a:lnTo>
                  <a:lnTo>
                    <a:pt x="255694" y="49467"/>
                  </a:lnTo>
                  <a:lnTo>
                    <a:pt x="199819" y="5841"/>
                  </a:lnTo>
                  <a:lnTo>
                    <a:pt x="168867" y="0"/>
                  </a:lnTo>
                  <a:lnTo>
                    <a:pt x="137959" y="5841"/>
                  </a:lnTo>
                  <a:lnTo>
                    <a:pt x="82701" y="49467"/>
                  </a:lnTo>
                  <a:lnTo>
                    <a:pt x="59202" y="85181"/>
                  </a:lnTo>
                  <a:lnTo>
                    <a:pt x="39022" y="128782"/>
                  </a:lnTo>
                  <a:lnTo>
                    <a:pt x="22587" y="179235"/>
                  </a:lnTo>
                  <a:lnTo>
                    <a:pt x="10322" y="235505"/>
                  </a:lnTo>
                  <a:lnTo>
                    <a:pt x="2651" y="296556"/>
                  </a:lnTo>
                  <a:lnTo>
                    <a:pt x="0" y="361353"/>
                  </a:lnTo>
                  <a:lnTo>
                    <a:pt x="45" y="384393"/>
                  </a:lnTo>
                  <a:lnTo>
                    <a:pt x="365" y="407373"/>
                  </a:lnTo>
                  <a:lnTo>
                    <a:pt x="1233" y="430312"/>
                  </a:lnTo>
                  <a:lnTo>
                    <a:pt x="2922" y="453230"/>
                  </a:lnTo>
                </a:path>
              </a:pathLst>
            </a:custGeom>
            <a:ln w="319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8267" y="2280379"/>
              <a:ext cx="1468120" cy="361950"/>
            </a:xfrm>
            <a:custGeom>
              <a:avLst/>
              <a:gdLst/>
              <a:ahLst/>
              <a:cxnLst/>
              <a:rect l="l" t="t" r="r" b="b"/>
              <a:pathLst>
                <a:path w="1468120" h="361950">
                  <a:moveTo>
                    <a:pt x="1421518" y="107315"/>
                  </a:moveTo>
                  <a:lnTo>
                    <a:pt x="1467632" y="0"/>
                  </a:lnTo>
                </a:path>
                <a:path w="1468120" h="361950">
                  <a:moveTo>
                    <a:pt x="1421518" y="107315"/>
                  </a:moveTo>
                  <a:lnTo>
                    <a:pt x="1375512" y="0"/>
                  </a:lnTo>
                </a:path>
                <a:path w="1468120" h="361950">
                  <a:moveTo>
                    <a:pt x="0" y="315577"/>
                  </a:moveTo>
                  <a:lnTo>
                    <a:pt x="795084" y="315577"/>
                  </a:lnTo>
                </a:path>
                <a:path w="1468120" h="361950">
                  <a:moveTo>
                    <a:pt x="798332" y="315577"/>
                  </a:moveTo>
                  <a:lnTo>
                    <a:pt x="690949" y="361569"/>
                  </a:lnTo>
                </a:path>
                <a:path w="1468120" h="361950">
                  <a:moveTo>
                    <a:pt x="798332" y="315577"/>
                  </a:moveTo>
                  <a:lnTo>
                    <a:pt x="690949" y="269584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69423" y="2360862"/>
            <a:ext cx="81788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" dirty="0">
                <a:latin typeface="Arial MT"/>
                <a:cs typeface="Arial MT"/>
              </a:rPr>
              <a:t>ingreso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tarjeta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0008" y="2146975"/>
            <a:ext cx="2398395" cy="1651635"/>
            <a:chOff x="860008" y="2146975"/>
            <a:chExt cx="2398395" cy="1651635"/>
          </a:xfrm>
        </p:grpSpPr>
        <p:sp>
          <p:nvSpPr>
            <p:cNvPr id="19" name="object 19"/>
            <p:cNvSpPr/>
            <p:nvPr/>
          </p:nvSpPr>
          <p:spPr>
            <a:xfrm>
              <a:off x="861913" y="2148880"/>
              <a:ext cx="92075" cy="241935"/>
            </a:xfrm>
            <a:custGeom>
              <a:avLst/>
              <a:gdLst/>
              <a:ahLst/>
              <a:cxnLst/>
              <a:rect l="l" t="t" r="r" b="b"/>
              <a:pathLst>
                <a:path w="92075" h="241935">
                  <a:moveTo>
                    <a:pt x="46081" y="0"/>
                  </a:moveTo>
                  <a:lnTo>
                    <a:pt x="46081" y="238815"/>
                  </a:lnTo>
                </a:path>
                <a:path w="92075" h="241935">
                  <a:moveTo>
                    <a:pt x="46081" y="241730"/>
                  </a:moveTo>
                  <a:lnTo>
                    <a:pt x="91902" y="134630"/>
                  </a:lnTo>
                </a:path>
                <a:path w="92075" h="241935">
                  <a:moveTo>
                    <a:pt x="46081" y="241730"/>
                  </a:moveTo>
                  <a:lnTo>
                    <a:pt x="0" y="134630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0628" y="3338422"/>
              <a:ext cx="1274445" cy="456565"/>
            </a:xfrm>
            <a:custGeom>
              <a:avLst/>
              <a:gdLst/>
              <a:ahLst/>
              <a:cxnLst/>
              <a:rect l="l" t="t" r="r" b="b"/>
              <a:pathLst>
                <a:path w="1274445" h="456564">
                  <a:moveTo>
                    <a:pt x="1206645" y="0"/>
                  </a:moveTo>
                  <a:lnTo>
                    <a:pt x="67655" y="0"/>
                  </a:lnTo>
                  <a:lnTo>
                    <a:pt x="41465" y="5350"/>
                  </a:lnTo>
                  <a:lnTo>
                    <a:pt x="19944" y="19892"/>
                  </a:lnTo>
                  <a:lnTo>
                    <a:pt x="5365" y="41356"/>
                  </a:lnTo>
                  <a:lnTo>
                    <a:pt x="0" y="67476"/>
                  </a:lnTo>
                  <a:lnTo>
                    <a:pt x="0" y="388992"/>
                  </a:lnTo>
                  <a:lnTo>
                    <a:pt x="5365" y="415112"/>
                  </a:lnTo>
                  <a:lnTo>
                    <a:pt x="19944" y="436577"/>
                  </a:lnTo>
                  <a:lnTo>
                    <a:pt x="41465" y="451118"/>
                  </a:lnTo>
                  <a:lnTo>
                    <a:pt x="67655" y="456469"/>
                  </a:lnTo>
                  <a:lnTo>
                    <a:pt x="1206645" y="456469"/>
                  </a:lnTo>
                  <a:lnTo>
                    <a:pt x="1232647" y="451118"/>
                  </a:lnTo>
                  <a:lnTo>
                    <a:pt x="1254071" y="436577"/>
                  </a:lnTo>
                  <a:lnTo>
                    <a:pt x="1268615" y="415112"/>
                  </a:lnTo>
                  <a:lnTo>
                    <a:pt x="1273975" y="388992"/>
                  </a:lnTo>
                  <a:lnTo>
                    <a:pt x="1273975" y="67476"/>
                  </a:lnTo>
                  <a:lnTo>
                    <a:pt x="1268615" y="41356"/>
                  </a:lnTo>
                  <a:lnTo>
                    <a:pt x="1254071" y="19892"/>
                  </a:lnTo>
                  <a:lnTo>
                    <a:pt x="1232646" y="5350"/>
                  </a:lnTo>
                  <a:lnTo>
                    <a:pt x="120664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0628" y="3338421"/>
              <a:ext cx="1274445" cy="456565"/>
            </a:xfrm>
            <a:custGeom>
              <a:avLst/>
              <a:gdLst/>
              <a:ahLst/>
              <a:cxnLst/>
              <a:rect l="l" t="t" r="r" b="b"/>
              <a:pathLst>
                <a:path w="1274445" h="456564">
                  <a:moveTo>
                    <a:pt x="1268615" y="415112"/>
                  </a:moveTo>
                  <a:lnTo>
                    <a:pt x="1273975" y="388992"/>
                  </a:lnTo>
                  <a:lnTo>
                    <a:pt x="1273975" y="67477"/>
                  </a:lnTo>
                  <a:lnTo>
                    <a:pt x="1268615" y="41356"/>
                  </a:lnTo>
                  <a:lnTo>
                    <a:pt x="1254071" y="19892"/>
                  </a:lnTo>
                  <a:lnTo>
                    <a:pt x="1232646" y="5350"/>
                  </a:lnTo>
                  <a:lnTo>
                    <a:pt x="1206645" y="0"/>
                  </a:lnTo>
                  <a:lnTo>
                    <a:pt x="67655" y="0"/>
                  </a:lnTo>
                  <a:lnTo>
                    <a:pt x="41465" y="5350"/>
                  </a:lnTo>
                  <a:lnTo>
                    <a:pt x="19944" y="19892"/>
                  </a:lnTo>
                  <a:lnTo>
                    <a:pt x="5365" y="41356"/>
                  </a:lnTo>
                  <a:lnTo>
                    <a:pt x="0" y="67476"/>
                  </a:lnTo>
                  <a:lnTo>
                    <a:pt x="0" y="388992"/>
                  </a:lnTo>
                  <a:lnTo>
                    <a:pt x="5365" y="415112"/>
                  </a:lnTo>
                  <a:lnTo>
                    <a:pt x="19944" y="436577"/>
                  </a:lnTo>
                  <a:lnTo>
                    <a:pt x="41465" y="451118"/>
                  </a:lnTo>
                  <a:lnTo>
                    <a:pt x="67655" y="456469"/>
                  </a:lnTo>
                  <a:lnTo>
                    <a:pt x="1206645" y="456469"/>
                  </a:lnTo>
                  <a:lnTo>
                    <a:pt x="1232647" y="451118"/>
                  </a:lnTo>
                  <a:lnTo>
                    <a:pt x="1254071" y="436577"/>
                  </a:lnTo>
                  <a:lnTo>
                    <a:pt x="1268615" y="415112"/>
                  </a:lnTo>
                </a:path>
              </a:pathLst>
            </a:custGeom>
            <a:ln w="637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79662" y="3334801"/>
            <a:ext cx="894715" cy="3295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85725">
              <a:lnSpc>
                <a:spcPct val="105900"/>
              </a:lnSpc>
              <a:spcBef>
                <a:spcPts val="70"/>
              </a:spcBef>
            </a:pPr>
            <a:r>
              <a:rPr sz="950" spc="15" dirty="0">
                <a:latin typeface="Arial MT"/>
                <a:cs typeface="Arial MT"/>
              </a:rPr>
              <a:t>Seleccionar 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cuenta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y</a:t>
            </a:r>
            <a:r>
              <a:rPr sz="950" spc="45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monto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79069" y="2799182"/>
            <a:ext cx="5017135" cy="972185"/>
            <a:chOff x="2579069" y="2799182"/>
            <a:chExt cx="5017135" cy="972185"/>
          </a:xfrm>
        </p:grpSpPr>
        <p:sp>
          <p:nvSpPr>
            <p:cNvPr id="24" name="object 24"/>
            <p:cNvSpPr/>
            <p:nvPr/>
          </p:nvSpPr>
          <p:spPr>
            <a:xfrm>
              <a:off x="2580974" y="2801087"/>
              <a:ext cx="2041525" cy="821055"/>
            </a:xfrm>
            <a:custGeom>
              <a:avLst/>
              <a:gdLst/>
              <a:ahLst/>
              <a:cxnLst/>
              <a:rect l="l" t="t" r="r" b="b"/>
              <a:pathLst>
                <a:path w="2041525" h="821054">
                  <a:moveTo>
                    <a:pt x="46113" y="0"/>
                  </a:moveTo>
                  <a:lnTo>
                    <a:pt x="46113" y="539277"/>
                  </a:lnTo>
                </a:path>
                <a:path w="2041525" h="821054">
                  <a:moveTo>
                    <a:pt x="46113" y="542192"/>
                  </a:moveTo>
                  <a:lnTo>
                    <a:pt x="92227" y="435092"/>
                  </a:lnTo>
                </a:path>
                <a:path w="2041525" h="821054">
                  <a:moveTo>
                    <a:pt x="46113" y="542192"/>
                  </a:moveTo>
                  <a:lnTo>
                    <a:pt x="0" y="435092"/>
                  </a:lnTo>
                </a:path>
                <a:path w="2041525" h="821054">
                  <a:moveTo>
                    <a:pt x="687810" y="774853"/>
                  </a:moveTo>
                  <a:lnTo>
                    <a:pt x="2038426" y="774853"/>
                  </a:lnTo>
                </a:path>
                <a:path w="2041525" h="821054">
                  <a:moveTo>
                    <a:pt x="2041457" y="774853"/>
                  </a:moveTo>
                  <a:lnTo>
                    <a:pt x="1934074" y="820846"/>
                  </a:lnTo>
                </a:path>
                <a:path w="2041525" h="821054">
                  <a:moveTo>
                    <a:pt x="2041457" y="774853"/>
                  </a:moveTo>
                  <a:lnTo>
                    <a:pt x="1934074" y="728969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80559" y="3366060"/>
              <a:ext cx="911860" cy="401320"/>
            </a:xfrm>
            <a:custGeom>
              <a:avLst/>
              <a:gdLst/>
              <a:ahLst/>
              <a:cxnLst/>
              <a:rect l="l" t="t" r="r" b="b"/>
              <a:pathLst>
                <a:path w="911859" h="401320">
                  <a:moveTo>
                    <a:pt x="844337" y="0"/>
                  </a:moveTo>
                  <a:lnTo>
                    <a:pt x="67655" y="0"/>
                  </a:lnTo>
                  <a:lnTo>
                    <a:pt x="41557" y="5350"/>
                  </a:lnTo>
                  <a:lnTo>
                    <a:pt x="20025" y="19892"/>
                  </a:lnTo>
                  <a:lnTo>
                    <a:pt x="5395" y="41356"/>
                  </a:lnTo>
                  <a:lnTo>
                    <a:pt x="0" y="67476"/>
                  </a:lnTo>
                  <a:lnTo>
                    <a:pt x="0" y="333931"/>
                  </a:lnTo>
                  <a:lnTo>
                    <a:pt x="5395" y="359926"/>
                  </a:lnTo>
                  <a:lnTo>
                    <a:pt x="20025" y="381326"/>
                  </a:lnTo>
                  <a:lnTo>
                    <a:pt x="41557" y="395844"/>
                  </a:lnTo>
                  <a:lnTo>
                    <a:pt x="67655" y="401192"/>
                  </a:lnTo>
                  <a:lnTo>
                    <a:pt x="844337" y="401192"/>
                  </a:lnTo>
                  <a:lnTo>
                    <a:pt x="870402" y="395844"/>
                  </a:lnTo>
                  <a:lnTo>
                    <a:pt x="891858" y="381326"/>
                  </a:lnTo>
                  <a:lnTo>
                    <a:pt x="906414" y="359926"/>
                  </a:lnTo>
                  <a:lnTo>
                    <a:pt x="911776" y="333931"/>
                  </a:lnTo>
                  <a:lnTo>
                    <a:pt x="911776" y="67476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80559" y="3366060"/>
              <a:ext cx="911860" cy="401320"/>
            </a:xfrm>
            <a:custGeom>
              <a:avLst/>
              <a:gdLst/>
              <a:ahLst/>
              <a:cxnLst/>
              <a:rect l="l" t="t" r="r" b="b"/>
              <a:pathLst>
                <a:path w="911859" h="401320">
                  <a:moveTo>
                    <a:pt x="891858" y="381326"/>
                  </a:moveTo>
                  <a:lnTo>
                    <a:pt x="906414" y="359926"/>
                  </a:lnTo>
                  <a:lnTo>
                    <a:pt x="911776" y="33393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lnTo>
                    <a:pt x="67655" y="0"/>
                  </a:lnTo>
                  <a:lnTo>
                    <a:pt x="41557" y="5350"/>
                  </a:lnTo>
                  <a:lnTo>
                    <a:pt x="20025" y="19892"/>
                  </a:lnTo>
                  <a:lnTo>
                    <a:pt x="5395" y="41356"/>
                  </a:lnTo>
                  <a:lnTo>
                    <a:pt x="0" y="67476"/>
                  </a:lnTo>
                  <a:lnTo>
                    <a:pt x="0" y="333930"/>
                  </a:lnTo>
                  <a:lnTo>
                    <a:pt x="5395" y="359926"/>
                  </a:lnTo>
                  <a:lnTo>
                    <a:pt x="20025" y="381326"/>
                  </a:lnTo>
                  <a:lnTo>
                    <a:pt x="41557" y="395844"/>
                  </a:lnTo>
                  <a:lnTo>
                    <a:pt x="67655" y="401192"/>
                  </a:lnTo>
                  <a:lnTo>
                    <a:pt x="844337" y="401192"/>
                  </a:lnTo>
                  <a:lnTo>
                    <a:pt x="870402" y="395844"/>
                  </a:lnTo>
                  <a:lnTo>
                    <a:pt x="891858" y="381326"/>
                  </a:lnTo>
                </a:path>
              </a:pathLst>
            </a:custGeom>
            <a:ln w="637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85980" y="3362440"/>
            <a:ext cx="480059" cy="3295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7310" marR="5080" indent="-55244">
              <a:lnSpc>
                <a:spcPct val="105900"/>
              </a:lnSpc>
              <a:spcBef>
                <a:spcPts val="70"/>
              </a:spcBef>
            </a:pPr>
            <a:r>
              <a:rPr sz="950" spc="-10" dirty="0">
                <a:latin typeface="Arial MT"/>
                <a:cs typeface="Arial MT"/>
              </a:rPr>
              <a:t>D</a:t>
            </a:r>
            <a:r>
              <a:rPr sz="950" dirty="0">
                <a:latin typeface="Arial MT"/>
                <a:cs typeface="Arial MT"/>
              </a:rPr>
              <a:t>e</a:t>
            </a:r>
            <a:r>
              <a:rPr sz="950" spc="-90" dirty="0">
                <a:latin typeface="Arial MT"/>
                <a:cs typeface="Arial MT"/>
              </a:rPr>
              <a:t>v</a:t>
            </a:r>
            <a:r>
              <a:rPr sz="950" dirty="0">
                <a:latin typeface="Arial MT"/>
                <a:cs typeface="Arial MT"/>
              </a:rPr>
              <a:t>o</a:t>
            </a:r>
            <a:r>
              <a:rPr sz="950" spc="5" dirty="0">
                <a:latin typeface="Arial MT"/>
                <a:cs typeface="Arial MT"/>
              </a:rPr>
              <a:t>l</a:t>
            </a:r>
            <a:r>
              <a:rPr sz="950" spc="-95" dirty="0">
                <a:latin typeface="Arial MT"/>
                <a:cs typeface="Arial MT"/>
              </a:rPr>
              <a:t>v</a:t>
            </a:r>
            <a:r>
              <a:rPr sz="950" spc="-25" dirty="0">
                <a:latin typeface="Arial MT"/>
                <a:cs typeface="Arial MT"/>
              </a:rPr>
              <a:t>e</a:t>
            </a:r>
            <a:r>
              <a:rPr sz="950" spc="10" dirty="0">
                <a:latin typeface="Arial MT"/>
                <a:cs typeface="Arial MT"/>
              </a:rPr>
              <a:t>r  </a:t>
            </a:r>
            <a:r>
              <a:rPr sz="950" dirty="0">
                <a:latin typeface="Arial MT"/>
                <a:cs typeface="Arial MT"/>
              </a:rPr>
              <a:t>Tarjeta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86206" y="3444141"/>
            <a:ext cx="5546725" cy="2002155"/>
            <a:chOff x="3386206" y="3444141"/>
            <a:chExt cx="5546725" cy="2002155"/>
          </a:xfrm>
        </p:grpSpPr>
        <p:sp>
          <p:nvSpPr>
            <p:cNvPr id="29" name="object 29"/>
            <p:cNvSpPr/>
            <p:nvPr/>
          </p:nvSpPr>
          <p:spPr>
            <a:xfrm>
              <a:off x="5543409" y="3530056"/>
              <a:ext cx="3143885" cy="1008380"/>
            </a:xfrm>
            <a:custGeom>
              <a:avLst/>
              <a:gdLst/>
              <a:ahLst/>
              <a:cxnLst/>
              <a:rect l="l" t="t" r="r" b="b"/>
              <a:pathLst>
                <a:path w="3143884" h="1008379">
                  <a:moveTo>
                    <a:pt x="2062998" y="45884"/>
                  </a:moveTo>
                  <a:lnTo>
                    <a:pt x="3140395" y="45884"/>
                  </a:lnTo>
                </a:path>
                <a:path w="3143884" h="1008379">
                  <a:moveTo>
                    <a:pt x="3143643" y="45884"/>
                  </a:moveTo>
                  <a:lnTo>
                    <a:pt x="3036260" y="91876"/>
                  </a:lnTo>
                </a:path>
                <a:path w="3143884" h="1008379">
                  <a:moveTo>
                    <a:pt x="3143643" y="45884"/>
                  </a:moveTo>
                  <a:lnTo>
                    <a:pt x="3036260" y="0"/>
                  </a:lnTo>
                </a:path>
                <a:path w="3143884" h="1008379">
                  <a:moveTo>
                    <a:pt x="405173" y="1007839"/>
                  </a:moveTo>
                  <a:lnTo>
                    <a:pt x="1341739" y="254146"/>
                  </a:lnTo>
                </a:path>
                <a:path w="3143884" h="1008379">
                  <a:moveTo>
                    <a:pt x="1344662" y="251231"/>
                  </a:moveTo>
                  <a:lnTo>
                    <a:pt x="1286316" y="355415"/>
                  </a:lnTo>
                </a:path>
                <a:path w="3143884" h="1008379">
                  <a:moveTo>
                    <a:pt x="1344662" y="251231"/>
                  </a:moveTo>
                  <a:lnTo>
                    <a:pt x="1234032" y="285023"/>
                  </a:lnTo>
                </a:path>
                <a:path w="3143884" h="1008379">
                  <a:moveTo>
                    <a:pt x="0" y="45884"/>
                  </a:moveTo>
                  <a:lnTo>
                    <a:pt x="1138990" y="45884"/>
                  </a:lnTo>
                </a:path>
                <a:path w="3143884" h="1008379">
                  <a:moveTo>
                    <a:pt x="1141912" y="45884"/>
                  </a:moveTo>
                  <a:lnTo>
                    <a:pt x="1034530" y="91876"/>
                  </a:lnTo>
                </a:path>
                <a:path w="3143884" h="1008379">
                  <a:moveTo>
                    <a:pt x="1141912" y="45884"/>
                  </a:moveTo>
                  <a:lnTo>
                    <a:pt x="1034530" y="0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0585" y="3444141"/>
              <a:ext cx="252055" cy="251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606408" y="3530056"/>
              <a:ext cx="1080770" cy="92075"/>
            </a:xfrm>
            <a:custGeom>
              <a:avLst/>
              <a:gdLst/>
              <a:ahLst/>
              <a:cxnLst/>
              <a:rect l="l" t="t" r="r" b="b"/>
              <a:pathLst>
                <a:path w="1080770" h="92075">
                  <a:moveTo>
                    <a:pt x="0" y="45884"/>
                  </a:moveTo>
                  <a:lnTo>
                    <a:pt x="1077396" y="45884"/>
                  </a:lnTo>
                </a:path>
                <a:path w="1080770" h="92075">
                  <a:moveTo>
                    <a:pt x="1080644" y="45884"/>
                  </a:moveTo>
                  <a:lnTo>
                    <a:pt x="973261" y="91876"/>
                  </a:lnTo>
                </a:path>
                <a:path w="1080770" h="92075">
                  <a:moveTo>
                    <a:pt x="1080644" y="45884"/>
                  </a:moveTo>
                  <a:lnTo>
                    <a:pt x="973261" y="0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89698" y="4533145"/>
              <a:ext cx="3957320" cy="909955"/>
            </a:xfrm>
            <a:custGeom>
              <a:avLst/>
              <a:gdLst/>
              <a:ahLst/>
              <a:cxnLst/>
              <a:rect l="l" t="t" r="r" b="b"/>
              <a:pathLst>
                <a:path w="3957320" h="909954">
                  <a:moveTo>
                    <a:pt x="3889583" y="0"/>
                  </a:moveTo>
                  <a:lnTo>
                    <a:pt x="67655" y="0"/>
                  </a:lnTo>
                  <a:lnTo>
                    <a:pt x="41465" y="5343"/>
                  </a:lnTo>
                  <a:lnTo>
                    <a:pt x="19944" y="19849"/>
                  </a:lnTo>
                  <a:lnTo>
                    <a:pt x="5365" y="41229"/>
                  </a:lnTo>
                  <a:lnTo>
                    <a:pt x="0" y="67196"/>
                  </a:lnTo>
                  <a:lnTo>
                    <a:pt x="0" y="842126"/>
                  </a:lnTo>
                  <a:lnTo>
                    <a:pt x="5365" y="868246"/>
                  </a:lnTo>
                  <a:lnTo>
                    <a:pt x="19944" y="889710"/>
                  </a:lnTo>
                  <a:lnTo>
                    <a:pt x="41465" y="904252"/>
                  </a:lnTo>
                  <a:lnTo>
                    <a:pt x="67655" y="909603"/>
                  </a:lnTo>
                  <a:lnTo>
                    <a:pt x="3889583" y="909603"/>
                  </a:lnTo>
                  <a:lnTo>
                    <a:pt x="3915647" y="904252"/>
                  </a:lnTo>
                  <a:lnTo>
                    <a:pt x="3937104" y="889710"/>
                  </a:lnTo>
                  <a:lnTo>
                    <a:pt x="3951660" y="868246"/>
                  </a:lnTo>
                  <a:lnTo>
                    <a:pt x="3957021" y="842126"/>
                  </a:lnTo>
                  <a:lnTo>
                    <a:pt x="3957021" y="67196"/>
                  </a:lnTo>
                  <a:lnTo>
                    <a:pt x="3951660" y="41229"/>
                  </a:lnTo>
                  <a:lnTo>
                    <a:pt x="3937104" y="19849"/>
                  </a:lnTo>
                  <a:lnTo>
                    <a:pt x="3915647" y="5343"/>
                  </a:lnTo>
                  <a:lnTo>
                    <a:pt x="38895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89698" y="4533145"/>
              <a:ext cx="3957320" cy="909955"/>
            </a:xfrm>
            <a:custGeom>
              <a:avLst/>
              <a:gdLst/>
              <a:ahLst/>
              <a:cxnLst/>
              <a:rect l="l" t="t" r="r" b="b"/>
              <a:pathLst>
                <a:path w="3957320" h="909954">
                  <a:moveTo>
                    <a:pt x="3915647" y="904252"/>
                  </a:moveTo>
                  <a:lnTo>
                    <a:pt x="3937104" y="889710"/>
                  </a:lnTo>
                  <a:lnTo>
                    <a:pt x="3951660" y="868246"/>
                  </a:lnTo>
                  <a:lnTo>
                    <a:pt x="3957021" y="842126"/>
                  </a:lnTo>
                  <a:lnTo>
                    <a:pt x="3957021" y="67196"/>
                  </a:lnTo>
                  <a:lnTo>
                    <a:pt x="3951660" y="41229"/>
                  </a:lnTo>
                  <a:lnTo>
                    <a:pt x="3937104" y="19849"/>
                  </a:lnTo>
                  <a:lnTo>
                    <a:pt x="3915647" y="5343"/>
                  </a:lnTo>
                  <a:lnTo>
                    <a:pt x="3889582" y="0"/>
                  </a:lnTo>
                  <a:lnTo>
                    <a:pt x="67655" y="0"/>
                  </a:lnTo>
                  <a:lnTo>
                    <a:pt x="41465" y="5343"/>
                  </a:lnTo>
                  <a:lnTo>
                    <a:pt x="19944" y="19849"/>
                  </a:lnTo>
                  <a:lnTo>
                    <a:pt x="5365" y="41229"/>
                  </a:lnTo>
                  <a:lnTo>
                    <a:pt x="0" y="67196"/>
                  </a:lnTo>
                  <a:lnTo>
                    <a:pt x="0" y="842125"/>
                  </a:lnTo>
                  <a:lnTo>
                    <a:pt x="5365" y="868246"/>
                  </a:lnTo>
                  <a:lnTo>
                    <a:pt x="19944" y="889710"/>
                  </a:lnTo>
                  <a:lnTo>
                    <a:pt x="41465" y="904252"/>
                  </a:lnTo>
                  <a:lnTo>
                    <a:pt x="67655" y="909603"/>
                  </a:lnTo>
                  <a:lnTo>
                    <a:pt x="3889583" y="909603"/>
                  </a:lnTo>
                  <a:lnTo>
                    <a:pt x="3915647" y="904252"/>
                  </a:lnTo>
                </a:path>
              </a:pathLst>
            </a:custGeom>
            <a:ln w="637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0109" y="4898938"/>
              <a:ext cx="327070" cy="1779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880821" y="4836242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60" h="401954">
                  <a:moveTo>
                    <a:pt x="844337" y="0"/>
                  </a:moveTo>
                  <a:lnTo>
                    <a:pt x="67655" y="0"/>
                  </a:lnTo>
                  <a:lnTo>
                    <a:pt x="41602" y="5350"/>
                  </a:lnTo>
                  <a:lnTo>
                    <a:pt x="20066" y="19892"/>
                  </a:lnTo>
                  <a:lnTo>
                    <a:pt x="5410" y="41356"/>
                  </a:lnTo>
                  <a:lnTo>
                    <a:pt x="0" y="67477"/>
                  </a:lnTo>
                  <a:lnTo>
                    <a:pt x="0" y="333941"/>
                  </a:lnTo>
                  <a:lnTo>
                    <a:pt x="5410" y="359948"/>
                  </a:lnTo>
                  <a:lnTo>
                    <a:pt x="20066" y="381425"/>
                  </a:lnTo>
                  <a:lnTo>
                    <a:pt x="41602" y="396030"/>
                  </a:lnTo>
                  <a:lnTo>
                    <a:pt x="67655" y="401418"/>
                  </a:lnTo>
                  <a:lnTo>
                    <a:pt x="844337" y="401418"/>
                  </a:lnTo>
                  <a:lnTo>
                    <a:pt x="870402" y="396030"/>
                  </a:lnTo>
                  <a:lnTo>
                    <a:pt x="891858" y="381425"/>
                  </a:lnTo>
                  <a:lnTo>
                    <a:pt x="906414" y="359948"/>
                  </a:lnTo>
                  <a:lnTo>
                    <a:pt x="911776" y="33394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80821" y="4836242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60" h="401954">
                  <a:moveTo>
                    <a:pt x="891858" y="381425"/>
                  </a:moveTo>
                  <a:lnTo>
                    <a:pt x="906414" y="359948"/>
                  </a:lnTo>
                  <a:lnTo>
                    <a:pt x="911776" y="33394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lnTo>
                    <a:pt x="67655" y="0"/>
                  </a:lnTo>
                  <a:lnTo>
                    <a:pt x="41602" y="5350"/>
                  </a:lnTo>
                  <a:lnTo>
                    <a:pt x="20066" y="19892"/>
                  </a:lnTo>
                  <a:lnTo>
                    <a:pt x="5410" y="41356"/>
                  </a:lnTo>
                  <a:lnTo>
                    <a:pt x="0" y="67477"/>
                  </a:lnTo>
                  <a:lnTo>
                    <a:pt x="0" y="333941"/>
                  </a:lnTo>
                  <a:lnTo>
                    <a:pt x="5410" y="359948"/>
                  </a:lnTo>
                  <a:lnTo>
                    <a:pt x="20066" y="381425"/>
                  </a:lnTo>
                  <a:lnTo>
                    <a:pt x="41602" y="396030"/>
                  </a:lnTo>
                  <a:lnTo>
                    <a:pt x="67655" y="401418"/>
                  </a:lnTo>
                  <a:lnTo>
                    <a:pt x="844337" y="401418"/>
                  </a:lnTo>
                  <a:lnTo>
                    <a:pt x="870402" y="396030"/>
                  </a:lnTo>
                  <a:lnTo>
                    <a:pt x="891858" y="381425"/>
                  </a:lnTo>
                </a:path>
              </a:pathLst>
            </a:custGeom>
            <a:ln w="637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0598" y="4960573"/>
              <a:ext cx="2051050" cy="132080"/>
            </a:xfrm>
            <a:custGeom>
              <a:avLst/>
              <a:gdLst/>
              <a:ahLst/>
              <a:cxnLst/>
              <a:rect l="l" t="t" r="r" b="b"/>
              <a:pathLst>
                <a:path w="2051050" h="132079">
                  <a:moveTo>
                    <a:pt x="0" y="42775"/>
                  </a:moveTo>
                  <a:lnTo>
                    <a:pt x="132063" y="52070"/>
                  </a:lnTo>
                </a:path>
                <a:path w="2051050" h="132079">
                  <a:moveTo>
                    <a:pt x="134985" y="52070"/>
                  </a:moveTo>
                  <a:lnTo>
                    <a:pt x="30634" y="0"/>
                  </a:lnTo>
                </a:path>
                <a:path w="2051050" h="132079">
                  <a:moveTo>
                    <a:pt x="134985" y="52070"/>
                  </a:moveTo>
                  <a:lnTo>
                    <a:pt x="24464" y="91920"/>
                  </a:lnTo>
                </a:path>
                <a:path w="2051050" h="132079">
                  <a:moveTo>
                    <a:pt x="1056071" y="85809"/>
                  </a:moveTo>
                  <a:lnTo>
                    <a:pt x="2047735" y="85809"/>
                  </a:lnTo>
                </a:path>
                <a:path w="2051050" h="132079">
                  <a:moveTo>
                    <a:pt x="2050658" y="85809"/>
                  </a:moveTo>
                  <a:lnTo>
                    <a:pt x="1943384" y="131769"/>
                  </a:lnTo>
                </a:path>
                <a:path w="2051050" h="132079">
                  <a:moveTo>
                    <a:pt x="2050658" y="85809"/>
                  </a:moveTo>
                  <a:lnTo>
                    <a:pt x="1943384" y="39849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0749" y="4938787"/>
              <a:ext cx="443544" cy="25131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796494" y="4836242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59" h="401954">
                  <a:moveTo>
                    <a:pt x="844337" y="0"/>
                  </a:moveTo>
                  <a:lnTo>
                    <a:pt x="67655" y="0"/>
                  </a:lnTo>
                  <a:lnTo>
                    <a:pt x="41465" y="5350"/>
                  </a:lnTo>
                  <a:lnTo>
                    <a:pt x="19944" y="19892"/>
                  </a:lnTo>
                  <a:lnTo>
                    <a:pt x="5365" y="41356"/>
                  </a:lnTo>
                  <a:lnTo>
                    <a:pt x="0" y="67477"/>
                  </a:lnTo>
                  <a:lnTo>
                    <a:pt x="0" y="333941"/>
                  </a:lnTo>
                  <a:lnTo>
                    <a:pt x="5365" y="359948"/>
                  </a:lnTo>
                  <a:lnTo>
                    <a:pt x="19944" y="381425"/>
                  </a:lnTo>
                  <a:lnTo>
                    <a:pt x="41465" y="396030"/>
                  </a:lnTo>
                  <a:lnTo>
                    <a:pt x="67655" y="401418"/>
                  </a:lnTo>
                  <a:lnTo>
                    <a:pt x="844337" y="401418"/>
                  </a:lnTo>
                  <a:lnTo>
                    <a:pt x="870402" y="396030"/>
                  </a:lnTo>
                  <a:lnTo>
                    <a:pt x="891858" y="381425"/>
                  </a:lnTo>
                  <a:lnTo>
                    <a:pt x="906414" y="359948"/>
                  </a:lnTo>
                  <a:lnTo>
                    <a:pt x="911776" y="33394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96494" y="4836242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59" h="401954">
                  <a:moveTo>
                    <a:pt x="891858" y="381425"/>
                  </a:moveTo>
                  <a:lnTo>
                    <a:pt x="906414" y="359948"/>
                  </a:lnTo>
                  <a:lnTo>
                    <a:pt x="911776" y="33394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lnTo>
                    <a:pt x="67655" y="0"/>
                  </a:lnTo>
                  <a:lnTo>
                    <a:pt x="41465" y="5350"/>
                  </a:lnTo>
                  <a:lnTo>
                    <a:pt x="19944" y="19892"/>
                  </a:lnTo>
                  <a:lnTo>
                    <a:pt x="5365" y="41356"/>
                  </a:lnTo>
                  <a:lnTo>
                    <a:pt x="0" y="67477"/>
                  </a:lnTo>
                  <a:lnTo>
                    <a:pt x="0" y="333941"/>
                  </a:lnTo>
                  <a:lnTo>
                    <a:pt x="5365" y="359948"/>
                  </a:lnTo>
                  <a:lnTo>
                    <a:pt x="19944" y="381425"/>
                  </a:lnTo>
                  <a:lnTo>
                    <a:pt x="41465" y="396030"/>
                  </a:lnTo>
                  <a:lnTo>
                    <a:pt x="67655" y="401418"/>
                  </a:lnTo>
                  <a:lnTo>
                    <a:pt x="844337" y="401418"/>
                  </a:lnTo>
                  <a:lnTo>
                    <a:pt x="870402" y="396030"/>
                  </a:lnTo>
                  <a:lnTo>
                    <a:pt x="891858" y="381425"/>
                  </a:lnTo>
                </a:path>
              </a:pathLst>
            </a:custGeom>
            <a:ln w="637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06670" y="3778156"/>
              <a:ext cx="2112645" cy="1332865"/>
            </a:xfrm>
            <a:custGeom>
              <a:avLst/>
              <a:gdLst/>
              <a:ahLst/>
              <a:cxnLst/>
              <a:rect l="l" t="t" r="r" b="b"/>
              <a:pathLst>
                <a:path w="2112645" h="1332864">
                  <a:moveTo>
                    <a:pt x="0" y="1268225"/>
                  </a:moveTo>
                  <a:lnTo>
                    <a:pt x="991663" y="1268225"/>
                  </a:lnTo>
                </a:path>
                <a:path w="2112645" h="1332864">
                  <a:moveTo>
                    <a:pt x="994586" y="1268225"/>
                  </a:moveTo>
                  <a:lnTo>
                    <a:pt x="887312" y="1314185"/>
                  </a:lnTo>
                </a:path>
                <a:path w="2112645" h="1332864">
                  <a:moveTo>
                    <a:pt x="994586" y="1268225"/>
                  </a:moveTo>
                  <a:lnTo>
                    <a:pt x="887312" y="1222265"/>
                  </a:lnTo>
                </a:path>
                <a:path w="2112645" h="1332864">
                  <a:moveTo>
                    <a:pt x="1915672" y="1283372"/>
                  </a:moveTo>
                  <a:lnTo>
                    <a:pt x="2109112" y="1289472"/>
                  </a:lnTo>
                </a:path>
                <a:path w="2112645" h="1332864">
                  <a:moveTo>
                    <a:pt x="2112035" y="1289472"/>
                  </a:moveTo>
                  <a:lnTo>
                    <a:pt x="2004652" y="1240597"/>
                  </a:lnTo>
                </a:path>
                <a:path w="2112645" h="1332864">
                  <a:moveTo>
                    <a:pt x="2112035" y="1289472"/>
                  </a:moveTo>
                  <a:lnTo>
                    <a:pt x="2004652" y="1332517"/>
                  </a:lnTo>
                </a:path>
                <a:path w="2112645" h="1332864">
                  <a:moveTo>
                    <a:pt x="1141912" y="759739"/>
                  </a:moveTo>
                  <a:lnTo>
                    <a:pt x="2078478" y="6045"/>
                  </a:lnTo>
                </a:path>
                <a:path w="2112645" h="1332864">
                  <a:moveTo>
                    <a:pt x="2081401" y="3130"/>
                  </a:moveTo>
                  <a:lnTo>
                    <a:pt x="2023055" y="107315"/>
                  </a:lnTo>
                </a:path>
                <a:path w="2112645" h="1332864">
                  <a:moveTo>
                    <a:pt x="2081401" y="3130"/>
                  </a:moveTo>
                  <a:lnTo>
                    <a:pt x="1970771" y="36923"/>
                  </a:lnTo>
                </a:path>
                <a:path w="2112645" h="1332864">
                  <a:moveTo>
                    <a:pt x="316193" y="0"/>
                  </a:moveTo>
                  <a:lnTo>
                    <a:pt x="472829" y="756608"/>
                  </a:lnTo>
                </a:path>
                <a:path w="2112645" h="1332864">
                  <a:moveTo>
                    <a:pt x="472829" y="759739"/>
                  </a:moveTo>
                  <a:lnTo>
                    <a:pt x="497293" y="646269"/>
                  </a:lnTo>
                </a:path>
                <a:path w="2112645" h="1332864">
                  <a:moveTo>
                    <a:pt x="472829" y="759739"/>
                  </a:moveTo>
                  <a:lnTo>
                    <a:pt x="408313" y="664623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0109" y="4898938"/>
              <a:ext cx="327070" cy="17799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880821" y="4836242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60" h="401954">
                  <a:moveTo>
                    <a:pt x="844337" y="0"/>
                  </a:moveTo>
                  <a:lnTo>
                    <a:pt x="67655" y="0"/>
                  </a:lnTo>
                  <a:lnTo>
                    <a:pt x="41602" y="5350"/>
                  </a:lnTo>
                  <a:lnTo>
                    <a:pt x="20066" y="19892"/>
                  </a:lnTo>
                  <a:lnTo>
                    <a:pt x="5410" y="41356"/>
                  </a:lnTo>
                  <a:lnTo>
                    <a:pt x="0" y="67477"/>
                  </a:lnTo>
                  <a:lnTo>
                    <a:pt x="0" y="333941"/>
                  </a:lnTo>
                  <a:lnTo>
                    <a:pt x="5410" y="359948"/>
                  </a:lnTo>
                  <a:lnTo>
                    <a:pt x="20066" y="381425"/>
                  </a:lnTo>
                  <a:lnTo>
                    <a:pt x="41602" y="396030"/>
                  </a:lnTo>
                  <a:lnTo>
                    <a:pt x="67655" y="401418"/>
                  </a:lnTo>
                  <a:lnTo>
                    <a:pt x="844337" y="401418"/>
                  </a:lnTo>
                  <a:lnTo>
                    <a:pt x="870402" y="396030"/>
                  </a:lnTo>
                  <a:lnTo>
                    <a:pt x="891858" y="381425"/>
                  </a:lnTo>
                  <a:lnTo>
                    <a:pt x="906414" y="359948"/>
                  </a:lnTo>
                  <a:lnTo>
                    <a:pt x="911776" y="33394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80821" y="4836242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60" h="401954">
                  <a:moveTo>
                    <a:pt x="891858" y="381425"/>
                  </a:moveTo>
                  <a:lnTo>
                    <a:pt x="906414" y="359948"/>
                  </a:lnTo>
                  <a:lnTo>
                    <a:pt x="911776" y="33394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lnTo>
                    <a:pt x="67655" y="0"/>
                  </a:lnTo>
                  <a:lnTo>
                    <a:pt x="41602" y="5350"/>
                  </a:lnTo>
                  <a:lnTo>
                    <a:pt x="20066" y="19892"/>
                  </a:lnTo>
                  <a:lnTo>
                    <a:pt x="5410" y="41356"/>
                  </a:lnTo>
                  <a:lnTo>
                    <a:pt x="0" y="67477"/>
                  </a:lnTo>
                  <a:lnTo>
                    <a:pt x="0" y="333941"/>
                  </a:lnTo>
                  <a:lnTo>
                    <a:pt x="5410" y="359948"/>
                  </a:lnTo>
                  <a:lnTo>
                    <a:pt x="20066" y="381425"/>
                  </a:lnTo>
                  <a:lnTo>
                    <a:pt x="41602" y="396030"/>
                  </a:lnTo>
                  <a:lnTo>
                    <a:pt x="67655" y="401418"/>
                  </a:lnTo>
                  <a:lnTo>
                    <a:pt x="844337" y="401418"/>
                  </a:lnTo>
                  <a:lnTo>
                    <a:pt x="870402" y="396030"/>
                  </a:lnTo>
                  <a:lnTo>
                    <a:pt x="891858" y="381425"/>
                  </a:lnTo>
                </a:path>
              </a:pathLst>
            </a:custGeom>
            <a:ln w="637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147511" y="4832838"/>
            <a:ext cx="39370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10" dirty="0">
                <a:latin typeface="Arial MT"/>
                <a:cs typeface="Arial MT"/>
              </a:rPr>
              <a:t>C</a:t>
            </a:r>
            <a:r>
              <a:rPr sz="950" dirty="0">
                <a:latin typeface="Arial MT"/>
                <a:cs typeface="Arial MT"/>
              </a:rPr>
              <a:t>on</a:t>
            </a:r>
            <a:r>
              <a:rPr sz="950" spc="20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a</a:t>
            </a:r>
            <a:r>
              <a:rPr sz="950" spc="10" dirty="0">
                <a:latin typeface="Arial MT"/>
                <a:cs typeface="Arial MT"/>
              </a:rPr>
              <a:t>r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748694" y="3528152"/>
            <a:ext cx="4940300" cy="1662430"/>
            <a:chOff x="3748694" y="3528152"/>
            <a:chExt cx="4940300" cy="1662430"/>
          </a:xfrm>
        </p:grpSpPr>
        <p:sp>
          <p:nvSpPr>
            <p:cNvPr id="47" name="object 47"/>
            <p:cNvSpPr/>
            <p:nvPr/>
          </p:nvSpPr>
          <p:spPr>
            <a:xfrm>
              <a:off x="3750599" y="4960573"/>
              <a:ext cx="2051050" cy="132080"/>
            </a:xfrm>
            <a:custGeom>
              <a:avLst/>
              <a:gdLst/>
              <a:ahLst/>
              <a:cxnLst/>
              <a:rect l="l" t="t" r="r" b="b"/>
              <a:pathLst>
                <a:path w="2051050" h="132079">
                  <a:moveTo>
                    <a:pt x="0" y="42775"/>
                  </a:moveTo>
                  <a:lnTo>
                    <a:pt x="132063" y="52070"/>
                  </a:lnTo>
                </a:path>
                <a:path w="2051050" h="132079">
                  <a:moveTo>
                    <a:pt x="134985" y="52070"/>
                  </a:moveTo>
                  <a:lnTo>
                    <a:pt x="30634" y="0"/>
                  </a:lnTo>
                </a:path>
                <a:path w="2051050" h="132079">
                  <a:moveTo>
                    <a:pt x="134985" y="52070"/>
                  </a:moveTo>
                  <a:lnTo>
                    <a:pt x="24464" y="91920"/>
                  </a:lnTo>
                </a:path>
                <a:path w="2051050" h="132079">
                  <a:moveTo>
                    <a:pt x="1056071" y="85809"/>
                  </a:moveTo>
                  <a:lnTo>
                    <a:pt x="2047735" y="85809"/>
                  </a:lnTo>
                </a:path>
                <a:path w="2051050" h="132079">
                  <a:moveTo>
                    <a:pt x="2050658" y="85809"/>
                  </a:moveTo>
                  <a:lnTo>
                    <a:pt x="1943384" y="131769"/>
                  </a:lnTo>
                </a:path>
                <a:path w="2051050" h="132079">
                  <a:moveTo>
                    <a:pt x="2050658" y="85809"/>
                  </a:moveTo>
                  <a:lnTo>
                    <a:pt x="1943384" y="39849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0749" y="4938788"/>
              <a:ext cx="443544" cy="25131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750599" y="3530057"/>
              <a:ext cx="4936490" cy="1522730"/>
            </a:xfrm>
            <a:custGeom>
              <a:avLst/>
              <a:gdLst/>
              <a:ahLst/>
              <a:cxnLst/>
              <a:rect l="l" t="t" r="r" b="b"/>
              <a:pathLst>
                <a:path w="4936490" h="1522729">
                  <a:moveTo>
                    <a:pt x="0" y="1473291"/>
                  </a:moveTo>
                  <a:lnTo>
                    <a:pt x="132063" y="1482587"/>
                  </a:lnTo>
                </a:path>
                <a:path w="4936490" h="1522729">
                  <a:moveTo>
                    <a:pt x="134985" y="1482587"/>
                  </a:moveTo>
                  <a:lnTo>
                    <a:pt x="30634" y="1430516"/>
                  </a:lnTo>
                </a:path>
                <a:path w="4936490" h="1522729">
                  <a:moveTo>
                    <a:pt x="134985" y="1482587"/>
                  </a:moveTo>
                  <a:lnTo>
                    <a:pt x="24464" y="1522436"/>
                  </a:lnTo>
                </a:path>
                <a:path w="4936490" h="1522729">
                  <a:moveTo>
                    <a:pt x="3855809" y="45884"/>
                  </a:moveTo>
                  <a:lnTo>
                    <a:pt x="4933206" y="45884"/>
                  </a:lnTo>
                </a:path>
                <a:path w="4936490" h="1522729">
                  <a:moveTo>
                    <a:pt x="4936453" y="45884"/>
                  </a:moveTo>
                  <a:lnTo>
                    <a:pt x="4829071" y="91876"/>
                  </a:lnTo>
                </a:path>
                <a:path w="4936490" h="1522729">
                  <a:moveTo>
                    <a:pt x="4936453" y="45884"/>
                  </a:moveTo>
                  <a:lnTo>
                    <a:pt x="4829071" y="0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803819" y="3337932"/>
            <a:ext cx="8642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" dirty="0">
                <a:latin typeface="Arial MT"/>
                <a:cs typeface="Arial MT"/>
              </a:rPr>
              <a:t>retiro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de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tarjeta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80974" y="2801087"/>
            <a:ext cx="92710" cy="542290"/>
          </a:xfrm>
          <a:custGeom>
            <a:avLst/>
            <a:gdLst/>
            <a:ahLst/>
            <a:cxnLst/>
            <a:rect l="l" t="t" r="r" b="b"/>
            <a:pathLst>
              <a:path w="92710" h="542289">
                <a:moveTo>
                  <a:pt x="46113" y="0"/>
                </a:moveTo>
                <a:lnTo>
                  <a:pt x="46113" y="539277"/>
                </a:lnTo>
              </a:path>
              <a:path w="92710" h="542289">
                <a:moveTo>
                  <a:pt x="46113" y="542192"/>
                </a:moveTo>
                <a:lnTo>
                  <a:pt x="92227" y="435092"/>
                </a:lnTo>
              </a:path>
              <a:path w="92710" h="542289">
                <a:moveTo>
                  <a:pt x="46113" y="542192"/>
                </a:moveTo>
                <a:lnTo>
                  <a:pt x="0" y="435092"/>
                </a:lnTo>
              </a:path>
            </a:pathLst>
          </a:custGeom>
          <a:ln w="3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943464" y="2838817"/>
            <a:ext cx="155130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" dirty="0">
                <a:latin typeface="Arial MT"/>
                <a:cs typeface="Arial MT"/>
              </a:rPr>
              <a:t>ingresar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PIN[</a:t>
            </a:r>
            <a:r>
              <a:rPr sz="950" spc="5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PIN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correcto </a:t>
            </a:r>
            <a:r>
              <a:rPr sz="950" spc="10" dirty="0">
                <a:latin typeface="Arial MT"/>
                <a:cs typeface="Arial MT"/>
              </a:rPr>
              <a:t>]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50145" y="1929320"/>
            <a:ext cx="3082925" cy="1841500"/>
            <a:chOff x="2450145" y="1929320"/>
            <a:chExt cx="3082925" cy="1841500"/>
          </a:xfrm>
        </p:grpSpPr>
        <p:sp>
          <p:nvSpPr>
            <p:cNvPr id="54" name="object 54"/>
            <p:cNvSpPr/>
            <p:nvPr/>
          </p:nvSpPr>
          <p:spPr>
            <a:xfrm>
              <a:off x="2452050" y="1931225"/>
              <a:ext cx="340995" cy="453390"/>
            </a:xfrm>
            <a:custGeom>
              <a:avLst/>
              <a:gdLst/>
              <a:ahLst/>
              <a:cxnLst/>
              <a:rect l="l" t="t" r="r" b="b"/>
              <a:pathLst>
                <a:path w="340994" h="453389">
                  <a:moveTo>
                    <a:pt x="334595" y="450315"/>
                  </a:moveTo>
                  <a:lnTo>
                    <a:pt x="336867" y="429082"/>
                  </a:lnTo>
                  <a:lnTo>
                    <a:pt x="338804" y="407008"/>
                  </a:lnTo>
                  <a:lnTo>
                    <a:pt x="340152" y="384348"/>
                  </a:lnTo>
                  <a:lnTo>
                    <a:pt x="340657" y="361353"/>
                  </a:lnTo>
                  <a:lnTo>
                    <a:pt x="337899" y="296556"/>
                  </a:lnTo>
                  <a:lnTo>
                    <a:pt x="329941" y="235505"/>
                  </a:lnTo>
                  <a:lnTo>
                    <a:pt x="317264" y="179235"/>
                  </a:lnTo>
                  <a:lnTo>
                    <a:pt x="300344" y="128782"/>
                  </a:lnTo>
                  <a:lnTo>
                    <a:pt x="279662" y="85181"/>
                  </a:lnTo>
                  <a:lnTo>
                    <a:pt x="255694" y="49467"/>
                  </a:lnTo>
                  <a:lnTo>
                    <a:pt x="199819" y="5841"/>
                  </a:lnTo>
                  <a:lnTo>
                    <a:pt x="168867" y="0"/>
                  </a:lnTo>
                  <a:lnTo>
                    <a:pt x="137959" y="5841"/>
                  </a:lnTo>
                  <a:lnTo>
                    <a:pt x="82701" y="49467"/>
                  </a:lnTo>
                  <a:lnTo>
                    <a:pt x="59202" y="85181"/>
                  </a:lnTo>
                  <a:lnTo>
                    <a:pt x="39022" y="128782"/>
                  </a:lnTo>
                  <a:lnTo>
                    <a:pt x="22587" y="179235"/>
                  </a:lnTo>
                  <a:lnTo>
                    <a:pt x="10322" y="235505"/>
                  </a:lnTo>
                  <a:lnTo>
                    <a:pt x="2651" y="296556"/>
                  </a:lnTo>
                  <a:lnTo>
                    <a:pt x="0" y="361353"/>
                  </a:lnTo>
                  <a:lnTo>
                    <a:pt x="45" y="384393"/>
                  </a:lnTo>
                  <a:lnTo>
                    <a:pt x="365" y="407373"/>
                  </a:lnTo>
                  <a:lnTo>
                    <a:pt x="1233" y="430312"/>
                  </a:lnTo>
                  <a:lnTo>
                    <a:pt x="2922" y="453230"/>
                  </a:lnTo>
                </a:path>
              </a:pathLst>
            </a:custGeom>
            <a:ln w="319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43780" y="2280379"/>
              <a:ext cx="92710" cy="107314"/>
            </a:xfrm>
            <a:custGeom>
              <a:avLst/>
              <a:gdLst/>
              <a:ahLst/>
              <a:cxnLst/>
              <a:rect l="l" t="t" r="r" b="b"/>
              <a:pathLst>
                <a:path w="92710" h="107314">
                  <a:moveTo>
                    <a:pt x="46005" y="107315"/>
                  </a:moveTo>
                  <a:lnTo>
                    <a:pt x="92119" y="0"/>
                  </a:lnTo>
                </a:path>
                <a:path w="92710" h="107314">
                  <a:moveTo>
                    <a:pt x="46005" y="107315"/>
                  </a:moveTo>
                  <a:lnTo>
                    <a:pt x="0" y="0"/>
                  </a:lnTo>
                </a:path>
              </a:pathLst>
            </a:custGeom>
            <a:ln w="319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17560" y="3366060"/>
              <a:ext cx="911860" cy="401320"/>
            </a:xfrm>
            <a:custGeom>
              <a:avLst/>
              <a:gdLst/>
              <a:ahLst/>
              <a:cxnLst/>
              <a:rect l="l" t="t" r="r" b="b"/>
              <a:pathLst>
                <a:path w="911860" h="401320">
                  <a:moveTo>
                    <a:pt x="844337" y="0"/>
                  </a:moveTo>
                  <a:lnTo>
                    <a:pt x="67655" y="0"/>
                  </a:lnTo>
                  <a:lnTo>
                    <a:pt x="41602" y="5350"/>
                  </a:lnTo>
                  <a:lnTo>
                    <a:pt x="20066" y="19892"/>
                  </a:lnTo>
                  <a:lnTo>
                    <a:pt x="5410" y="41356"/>
                  </a:lnTo>
                  <a:lnTo>
                    <a:pt x="0" y="67476"/>
                  </a:lnTo>
                  <a:lnTo>
                    <a:pt x="0" y="333931"/>
                  </a:lnTo>
                  <a:lnTo>
                    <a:pt x="5410" y="359926"/>
                  </a:lnTo>
                  <a:lnTo>
                    <a:pt x="20066" y="381326"/>
                  </a:lnTo>
                  <a:lnTo>
                    <a:pt x="41602" y="395844"/>
                  </a:lnTo>
                  <a:lnTo>
                    <a:pt x="67655" y="401192"/>
                  </a:lnTo>
                  <a:lnTo>
                    <a:pt x="844337" y="401192"/>
                  </a:lnTo>
                  <a:lnTo>
                    <a:pt x="870402" y="395844"/>
                  </a:lnTo>
                  <a:lnTo>
                    <a:pt x="891858" y="381326"/>
                  </a:lnTo>
                  <a:lnTo>
                    <a:pt x="906414" y="359926"/>
                  </a:lnTo>
                  <a:lnTo>
                    <a:pt x="911776" y="333931"/>
                  </a:lnTo>
                  <a:lnTo>
                    <a:pt x="911776" y="67476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17560" y="3366060"/>
              <a:ext cx="911860" cy="401320"/>
            </a:xfrm>
            <a:custGeom>
              <a:avLst/>
              <a:gdLst/>
              <a:ahLst/>
              <a:cxnLst/>
              <a:rect l="l" t="t" r="r" b="b"/>
              <a:pathLst>
                <a:path w="911860" h="401320">
                  <a:moveTo>
                    <a:pt x="906414" y="359926"/>
                  </a:moveTo>
                  <a:lnTo>
                    <a:pt x="911776" y="33393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lnTo>
                    <a:pt x="67655" y="0"/>
                  </a:lnTo>
                  <a:lnTo>
                    <a:pt x="41602" y="5350"/>
                  </a:lnTo>
                  <a:lnTo>
                    <a:pt x="20066" y="19892"/>
                  </a:lnTo>
                  <a:lnTo>
                    <a:pt x="5410" y="41356"/>
                  </a:lnTo>
                  <a:lnTo>
                    <a:pt x="0" y="67476"/>
                  </a:lnTo>
                  <a:lnTo>
                    <a:pt x="0" y="333930"/>
                  </a:lnTo>
                  <a:lnTo>
                    <a:pt x="5410" y="359926"/>
                  </a:lnTo>
                  <a:lnTo>
                    <a:pt x="20066" y="381326"/>
                  </a:lnTo>
                  <a:lnTo>
                    <a:pt x="41602" y="395844"/>
                  </a:lnTo>
                  <a:lnTo>
                    <a:pt x="67655" y="401192"/>
                  </a:lnTo>
                  <a:lnTo>
                    <a:pt x="844337" y="401192"/>
                  </a:lnTo>
                  <a:lnTo>
                    <a:pt x="870402" y="395844"/>
                  </a:lnTo>
                  <a:lnTo>
                    <a:pt x="891858" y="381326"/>
                  </a:lnTo>
                  <a:lnTo>
                    <a:pt x="906414" y="359926"/>
                  </a:lnTo>
                </a:path>
              </a:pathLst>
            </a:custGeom>
            <a:ln w="637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41927" y="1738993"/>
            <a:ext cx="156908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" dirty="0">
                <a:latin typeface="Arial MT"/>
                <a:cs typeface="Arial MT"/>
              </a:rPr>
              <a:t>ingreso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PIN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[PIN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incorrecto]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22981" y="3362440"/>
            <a:ext cx="479425" cy="3295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3660" marR="5080" indent="-61594">
              <a:lnSpc>
                <a:spcPct val="105900"/>
              </a:lnSpc>
              <a:spcBef>
                <a:spcPts val="70"/>
              </a:spcBef>
            </a:pPr>
            <a:r>
              <a:rPr sz="950" spc="35" dirty="0">
                <a:latin typeface="Arial MT"/>
                <a:cs typeface="Arial MT"/>
              </a:rPr>
              <a:t>V</a:t>
            </a:r>
            <a:r>
              <a:rPr sz="950" dirty="0">
                <a:latin typeface="Arial MT"/>
                <a:cs typeface="Arial MT"/>
              </a:rPr>
              <a:t>e</a:t>
            </a:r>
            <a:r>
              <a:rPr sz="950" spc="-10" dirty="0">
                <a:latin typeface="Arial MT"/>
                <a:cs typeface="Arial MT"/>
              </a:rPr>
              <a:t>r</a:t>
            </a:r>
            <a:r>
              <a:rPr sz="950" spc="5" dirty="0">
                <a:latin typeface="Arial MT"/>
                <a:cs typeface="Arial MT"/>
              </a:rPr>
              <a:t>i</a:t>
            </a:r>
            <a:r>
              <a:rPr sz="950" spc="-50" dirty="0">
                <a:latin typeface="Arial MT"/>
                <a:cs typeface="Arial MT"/>
              </a:rPr>
              <a:t>f</a:t>
            </a:r>
            <a:r>
              <a:rPr sz="950" spc="25" dirty="0">
                <a:latin typeface="Arial MT"/>
                <a:cs typeface="Arial MT"/>
              </a:rPr>
              <a:t>i</a:t>
            </a:r>
            <a:r>
              <a:rPr sz="950" spc="55" dirty="0">
                <a:latin typeface="Arial MT"/>
                <a:cs typeface="Arial MT"/>
              </a:rPr>
              <a:t>c</a:t>
            </a:r>
            <a:r>
              <a:rPr sz="950" spc="-25" dirty="0">
                <a:latin typeface="Arial MT"/>
                <a:cs typeface="Arial MT"/>
              </a:rPr>
              <a:t>a</a:t>
            </a:r>
            <a:r>
              <a:rPr sz="950" spc="10" dirty="0">
                <a:latin typeface="Arial MT"/>
                <a:cs typeface="Arial MT"/>
              </a:rPr>
              <a:t>r  </a:t>
            </a:r>
            <a:r>
              <a:rPr sz="950" spc="-5" dirty="0">
                <a:latin typeface="Arial MT"/>
                <a:cs typeface="Arial MT"/>
              </a:rPr>
              <a:t>fondos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268784" y="3530057"/>
            <a:ext cx="3416935" cy="1008380"/>
          </a:xfrm>
          <a:custGeom>
            <a:avLst/>
            <a:gdLst/>
            <a:ahLst/>
            <a:cxnLst/>
            <a:rect l="l" t="t" r="r" b="b"/>
            <a:pathLst>
              <a:path w="3416934" h="1008379">
                <a:moveTo>
                  <a:pt x="0" y="45884"/>
                </a:moveTo>
                <a:lnTo>
                  <a:pt x="1350615" y="45884"/>
                </a:lnTo>
              </a:path>
              <a:path w="3416934" h="1008379">
                <a:moveTo>
                  <a:pt x="1353646" y="45884"/>
                </a:moveTo>
                <a:lnTo>
                  <a:pt x="1246264" y="91876"/>
                </a:lnTo>
              </a:path>
              <a:path w="3416934" h="1008379">
                <a:moveTo>
                  <a:pt x="1353646" y="45884"/>
                </a:moveTo>
                <a:lnTo>
                  <a:pt x="1246264" y="0"/>
                </a:lnTo>
              </a:path>
              <a:path w="3416934" h="1008379">
                <a:moveTo>
                  <a:pt x="1854079" y="248100"/>
                </a:moveTo>
                <a:lnTo>
                  <a:pt x="2010714" y="1004708"/>
                </a:lnTo>
              </a:path>
              <a:path w="3416934" h="1008379">
                <a:moveTo>
                  <a:pt x="2010714" y="1007839"/>
                </a:moveTo>
                <a:lnTo>
                  <a:pt x="2035178" y="894369"/>
                </a:lnTo>
              </a:path>
              <a:path w="3416934" h="1008379">
                <a:moveTo>
                  <a:pt x="2010714" y="1007839"/>
                </a:moveTo>
                <a:lnTo>
                  <a:pt x="1946198" y="912723"/>
                </a:lnTo>
              </a:path>
              <a:path w="3416934" h="1008379">
                <a:moveTo>
                  <a:pt x="2274624" y="45884"/>
                </a:moveTo>
                <a:lnTo>
                  <a:pt x="3413614" y="45884"/>
                </a:lnTo>
              </a:path>
              <a:path w="3416934" h="1008379">
                <a:moveTo>
                  <a:pt x="3416537" y="45884"/>
                </a:moveTo>
                <a:lnTo>
                  <a:pt x="3309154" y="91876"/>
                </a:lnTo>
              </a:path>
              <a:path w="3416934" h="1008379">
                <a:moveTo>
                  <a:pt x="3416537" y="45884"/>
                </a:moveTo>
                <a:lnTo>
                  <a:pt x="3309154" y="0"/>
                </a:lnTo>
              </a:path>
              <a:path w="3416934" h="1008379">
                <a:moveTo>
                  <a:pt x="0" y="45884"/>
                </a:moveTo>
                <a:lnTo>
                  <a:pt x="1350615" y="45884"/>
                </a:lnTo>
              </a:path>
              <a:path w="3416934" h="1008379">
                <a:moveTo>
                  <a:pt x="1353646" y="45884"/>
                </a:moveTo>
                <a:lnTo>
                  <a:pt x="1246264" y="91876"/>
                </a:lnTo>
              </a:path>
              <a:path w="3416934" h="1008379">
                <a:moveTo>
                  <a:pt x="1353646" y="45884"/>
                </a:moveTo>
                <a:lnTo>
                  <a:pt x="1246264" y="0"/>
                </a:lnTo>
              </a:path>
            </a:pathLst>
          </a:custGeom>
          <a:ln w="3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58596" y="3521794"/>
            <a:ext cx="13341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" dirty="0">
                <a:latin typeface="Arial MT"/>
                <a:cs typeface="Arial MT"/>
              </a:rPr>
              <a:t>ingreso</a:t>
            </a:r>
            <a:r>
              <a:rPr sz="950" spc="15" dirty="0">
                <a:latin typeface="Arial MT"/>
                <a:cs typeface="Arial MT"/>
              </a:rPr>
              <a:t> cuenta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y</a:t>
            </a:r>
            <a:r>
              <a:rPr sz="950" spc="7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monto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793002" y="4832749"/>
            <a:ext cx="918844" cy="408940"/>
            <a:chOff x="5793002" y="4832749"/>
            <a:chExt cx="918844" cy="408940"/>
          </a:xfrm>
        </p:grpSpPr>
        <p:sp>
          <p:nvSpPr>
            <p:cNvPr id="63" name="object 63"/>
            <p:cNvSpPr/>
            <p:nvPr/>
          </p:nvSpPr>
          <p:spPr>
            <a:xfrm>
              <a:off x="5796494" y="4836242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59" h="401954">
                  <a:moveTo>
                    <a:pt x="844337" y="0"/>
                  </a:moveTo>
                  <a:lnTo>
                    <a:pt x="67655" y="0"/>
                  </a:lnTo>
                  <a:lnTo>
                    <a:pt x="41465" y="5350"/>
                  </a:lnTo>
                  <a:lnTo>
                    <a:pt x="19944" y="19892"/>
                  </a:lnTo>
                  <a:lnTo>
                    <a:pt x="5365" y="41356"/>
                  </a:lnTo>
                  <a:lnTo>
                    <a:pt x="0" y="67477"/>
                  </a:lnTo>
                  <a:lnTo>
                    <a:pt x="0" y="333941"/>
                  </a:lnTo>
                  <a:lnTo>
                    <a:pt x="5365" y="359948"/>
                  </a:lnTo>
                  <a:lnTo>
                    <a:pt x="19944" y="381425"/>
                  </a:lnTo>
                  <a:lnTo>
                    <a:pt x="41465" y="396030"/>
                  </a:lnTo>
                  <a:lnTo>
                    <a:pt x="67655" y="401418"/>
                  </a:lnTo>
                  <a:lnTo>
                    <a:pt x="844337" y="401418"/>
                  </a:lnTo>
                  <a:lnTo>
                    <a:pt x="870402" y="396030"/>
                  </a:lnTo>
                  <a:lnTo>
                    <a:pt x="891858" y="381425"/>
                  </a:lnTo>
                  <a:lnTo>
                    <a:pt x="906414" y="359948"/>
                  </a:lnTo>
                  <a:lnTo>
                    <a:pt x="911776" y="33394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796494" y="4836242"/>
              <a:ext cx="911860" cy="401955"/>
            </a:xfrm>
            <a:custGeom>
              <a:avLst/>
              <a:gdLst/>
              <a:ahLst/>
              <a:cxnLst/>
              <a:rect l="l" t="t" r="r" b="b"/>
              <a:pathLst>
                <a:path w="911859" h="401954">
                  <a:moveTo>
                    <a:pt x="891858" y="381425"/>
                  </a:moveTo>
                  <a:lnTo>
                    <a:pt x="906414" y="359948"/>
                  </a:lnTo>
                  <a:lnTo>
                    <a:pt x="911776" y="333941"/>
                  </a:lnTo>
                  <a:lnTo>
                    <a:pt x="911776" y="67477"/>
                  </a:lnTo>
                  <a:lnTo>
                    <a:pt x="906414" y="41356"/>
                  </a:lnTo>
                  <a:lnTo>
                    <a:pt x="891858" y="19892"/>
                  </a:lnTo>
                  <a:lnTo>
                    <a:pt x="870401" y="5350"/>
                  </a:lnTo>
                  <a:lnTo>
                    <a:pt x="844337" y="0"/>
                  </a:lnTo>
                  <a:lnTo>
                    <a:pt x="67655" y="0"/>
                  </a:lnTo>
                  <a:lnTo>
                    <a:pt x="41465" y="5350"/>
                  </a:lnTo>
                  <a:lnTo>
                    <a:pt x="19944" y="19892"/>
                  </a:lnTo>
                  <a:lnTo>
                    <a:pt x="5365" y="41356"/>
                  </a:lnTo>
                  <a:lnTo>
                    <a:pt x="0" y="67477"/>
                  </a:lnTo>
                  <a:lnTo>
                    <a:pt x="0" y="333941"/>
                  </a:lnTo>
                  <a:lnTo>
                    <a:pt x="5365" y="359948"/>
                  </a:lnTo>
                  <a:lnTo>
                    <a:pt x="19944" y="381425"/>
                  </a:lnTo>
                  <a:lnTo>
                    <a:pt x="41465" y="396030"/>
                  </a:lnTo>
                  <a:lnTo>
                    <a:pt x="67655" y="401418"/>
                  </a:lnTo>
                  <a:lnTo>
                    <a:pt x="844337" y="401418"/>
                  </a:lnTo>
                  <a:lnTo>
                    <a:pt x="870402" y="396030"/>
                  </a:lnTo>
                  <a:lnTo>
                    <a:pt x="891858" y="381425"/>
                  </a:lnTo>
                </a:path>
              </a:pathLst>
            </a:custGeom>
            <a:ln w="637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968141" y="4832838"/>
            <a:ext cx="58674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0" dirty="0">
                <a:latin typeface="Arial MT"/>
                <a:cs typeface="Arial MT"/>
              </a:rPr>
              <a:t>Dispensar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806670" y="5000422"/>
            <a:ext cx="2112645" cy="110489"/>
          </a:xfrm>
          <a:custGeom>
            <a:avLst/>
            <a:gdLst/>
            <a:ahLst/>
            <a:cxnLst/>
            <a:rect l="l" t="t" r="r" b="b"/>
            <a:pathLst>
              <a:path w="2112645" h="110489">
                <a:moveTo>
                  <a:pt x="0" y="45960"/>
                </a:moveTo>
                <a:lnTo>
                  <a:pt x="991663" y="45960"/>
                </a:lnTo>
              </a:path>
              <a:path w="2112645" h="110489">
                <a:moveTo>
                  <a:pt x="994586" y="45960"/>
                </a:moveTo>
                <a:lnTo>
                  <a:pt x="887312" y="91920"/>
                </a:lnTo>
              </a:path>
              <a:path w="2112645" h="110489">
                <a:moveTo>
                  <a:pt x="994586" y="45960"/>
                </a:moveTo>
                <a:lnTo>
                  <a:pt x="887312" y="0"/>
                </a:lnTo>
              </a:path>
              <a:path w="2112645" h="110489">
                <a:moveTo>
                  <a:pt x="1915672" y="61107"/>
                </a:moveTo>
                <a:lnTo>
                  <a:pt x="2109112" y="67207"/>
                </a:lnTo>
              </a:path>
              <a:path w="2112645" h="110489">
                <a:moveTo>
                  <a:pt x="2112035" y="67207"/>
                </a:moveTo>
                <a:lnTo>
                  <a:pt x="2004652" y="18332"/>
                </a:lnTo>
              </a:path>
              <a:path w="2112645" h="110489">
                <a:moveTo>
                  <a:pt x="2112035" y="67207"/>
                </a:moveTo>
                <a:lnTo>
                  <a:pt x="2004652" y="110252"/>
                </a:lnTo>
              </a:path>
              <a:path w="2112645" h="110489">
                <a:moveTo>
                  <a:pt x="0" y="45960"/>
                </a:moveTo>
                <a:lnTo>
                  <a:pt x="991663" y="45960"/>
                </a:lnTo>
              </a:path>
              <a:path w="2112645" h="110489">
                <a:moveTo>
                  <a:pt x="994586" y="45960"/>
                </a:moveTo>
                <a:lnTo>
                  <a:pt x="887312" y="91920"/>
                </a:lnTo>
              </a:path>
              <a:path w="2112645" h="110489">
                <a:moveTo>
                  <a:pt x="994586" y="45960"/>
                </a:moveTo>
                <a:lnTo>
                  <a:pt x="887312" y="0"/>
                </a:lnTo>
              </a:path>
            </a:pathLst>
          </a:custGeom>
          <a:ln w="3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930363" y="4814246"/>
            <a:ext cx="931544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" dirty="0">
                <a:latin typeface="Arial MT"/>
                <a:cs typeface="Arial MT"/>
              </a:rPr>
              <a:t>dinero</a:t>
            </a:r>
            <a:r>
              <a:rPr sz="950" spc="-6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suficiente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122864" y="3778156"/>
            <a:ext cx="1796414" cy="1332865"/>
          </a:xfrm>
          <a:custGeom>
            <a:avLst/>
            <a:gdLst/>
            <a:ahLst/>
            <a:cxnLst/>
            <a:rect l="l" t="t" r="r" b="b"/>
            <a:pathLst>
              <a:path w="1796415" h="1332864">
                <a:moveTo>
                  <a:pt x="1599478" y="1283372"/>
                </a:moveTo>
                <a:lnTo>
                  <a:pt x="1792918" y="1289472"/>
                </a:lnTo>
              </a:path>
              <a:path w="1796415" h="1332864">
                <a:moveTo>
                  <a:pt x="1795841" y="1289472"/>
                </a:moveTo>
                <a:lnTo>
                  <a:pt x="1688459" y="1240597"/>
                </a:lnTo>
              </a:path>
              <a:path w="1796415" h="1332864">
                <a:moveTo>
                  <a:pt x="1795841" y="1289472"/>
                </a:moveTo>
                <a:lnTo>
                  <a:pt x="1688459" y="1332517"/>
                </a:lnTo>
              </a:path>
              <a:path w="1796415" h="1332864">
                <a:moveTo>
                  <a:pt x="825719" y="759739"/>
                </a:moveTo>
                <a:lnTo>
                  <a:pt x="1762284" y="6045"/>
                </a:lnTo>
              </a:path>
              <a:path w="1796415" h="1332864">
                <a:moveTo>
                  <a:pt x="1765207" y="3130"/>
                </a:moveTo>
                <a:lnTo>
                  <a:pt x="1706861" y="107315"/>
                </a:lnTo>
              </a:path>
              <a:path w="1796415" h="1332864">
                <a:moveTo>
                  <a:pt x="1765207" y="3130"/>
                </a:moveTo>
                <a:lnTo>
                  <a:pt x="1654577" y="36923"/>
                </a:lnTo>
              </a:path>
              <a:path w="1796415" h="1332864">
                <a:moveTo>
                  <a:pt x="0" y="0"/>
                </a:moveTo>
                <a:lnTo>
                  <a:pt x="156635" y="756608"/>
                </a:lnTo>
              </a:path>
              <a:path w="1796415" h="1332864">
                <a:moveTo>
                  <a:pt x="156635" y="759739"/>
                </a:moveTo>
                <a:lnTo>
                  <a:pt x="181099" y="646269"/>
                </a:lnTo>
              </a:path>
              <a:path w="1796415" h="1332864">
                <a:moveTo>
                  <a:pt x="156635" y="759739"/>
                </a:moveTo>
                <a:lnTo>
                  <a:pt x="92119" y="664623"/>
                </a:lnTo>
              </a:path>
            </a:pathLst>
          </a:custGeom>
          <a:ln w="3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852967" y="3968871"/>
            <a:ext cx="3147695" cy="7372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0" dirty="0">
                <a:latin typeface="Arial MT"/>
                <a:cs typeface="Arial MT"/>
              </a:rPr>
              <a:t>contesta[</a:t>
            </a:r>
            <a:r>
              <a:rPr sz="950" spc="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fondos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suficientes</a:t>
            </a:r>
            <a:r>
              <a:rPr sz="950" spc="50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]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2252980" algn="ctr">
              <a:lnSpc>
                <a:spcPct val="100000"/>
              </a:lnSpc>
              <a:spcBef>
                <a:spcPts val="635"/>
              </a:spcBef>
            </a:pPr>
            <a:r>
              <a:rPr sz="950" dirty="0">
                <a:latin typeface="Arial MT"/>
                <a:cs typeface="Arial MT"/>
              </a:rPr>
              <a:t>efectivo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retirado</a:t>
            </a:r>
            <a:endParaRPr sz="950">
              <a:latin typeface="Arial MT"/>
              <a:cs typeface="Arial MT"/>
            </a:endParaRPr>
          </a:p>
          <a:p>
            <a:pPr marR="93345" algn="ctr">
              <a:lnSpc>
                <a:spcPct val="100000"/>
              </a:lnSpc>
              <a:spcBef>
                <a:spcPts val="229"/>
              </a:spcBef>
            </a:pPr>
            <a:r>
              <a:rPr sz="950" dirty="0">
                <a:latin typeface="Arial MT"/>
                <a:cs typeface="Arial MT"/>
              </a:rPr>
              <a:t>Dar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Dinero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43409" y="3530057"/>
            <a:ext cx="1142365" cy="92075"/>
          </a:xfrm>
          <a:custGeom>
            <a:avLst/>
            <a:gdLst/>
            <a:ahLst/>
            <a:cxnLst/>
            <a:rect l="l" t="t" r="r" b="b"/>
            <a:pathLst>
              <a:path w="1142365" h="92075">
                <a:moveTo>
                  <a:pt x="0" y="45884"/>
                </a:moveTo>
                <a:lnTo>
                  <a:pt x="1138990" y="45884"/>
                </a:lnTo>
              </a:path>
              <a:path w="1142365" h="92075">
                <a:moveTo>
                  <a:pt x="1141912" y="45884"/>
                </a:moveTo>
                <a:lnTo>
                  <a:pt x="1034530" y="91876"/>
                </a:lnTo>
              </a:path>
              <a:path w="1142365" h="92075">
                <a:moveTo>
                  <a:pt x="1141912" y="45884"/>
                </a:moveTo>
                <a:lnTo>
                  <a:pt x="1034530" y="0"/>
                </a:lnTo>
              </a:path>
            </a:pathLst>
          </a:custGeom>
          <a:ln w="3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581045" y="3341171"/>
            <a:ext cx="11182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5" dirty="0">
                <a:latin typeface="Arial MT"/>
                <a:cs typeface="Arial MT"/>
              </a:rPr>
              <a:t>fondos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insuficientes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8354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Diagrama</a:t>
            </a:r>
            <a:r>
              <a:rPr sz="4400" b="0" spc="-1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de</a:t>
            </a:r>
            <a:r>
              <a:rPr sz="4400" b="0" spc="-10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Estados</a:t>
            </a:r>
            <a:r>
              <a:rPr sz="4400" b="0" spc="-1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–Ejemplo</a:t>
            </a:r>
            <a:r>
              <a:rPr sz="4400" b="0" spc="-3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2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532" y="999942"/>
            <a:ext cx="8113395" cy="5614670"/>
            <a:chOff x="472532" y="999942"/>
            <a:chExt cx="8113395" cy="5614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91" y="1116272"/>
              <a:ext cx="7919656" cy="5889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528" y="999946"/>
              <a:ext cx="8113395" cy="5614670"/>
            </a:xfrm>
            <a:custGeom>
              <a:avLst/>
              <a:gdLst/>
              <a:ahLst/>
              <a:cxnLst/>
              <a:rect l="l" t="t" r="r" b="b"/>
              <a:pathLst>
                <a:path w="8113395" h="5614670">
                  <a:moveTo>
                    <a:pt x="8112811" y="3508870"/>
                  </a:moveTo>
                  <a:lnTo>
                    <a:pt x="7919694" y="3508870"/>
                  </a:lnTo>
                  <a:lnTo>
                    <a:pt x="7919694" y="5150218"/>
                  </a:lnTo>
                  <a:lnTo>
                    <a:pt x="7916697" y="5185791"/>
                  </a:lnTo>
                  <a:lnTo>
                    <a:pt x="7893634" y="5253698"/>
                  </a:lnTo>
                  <a:lnTo>
                    <a:pt x="7849743" y="5316080"/>
                  </a:lnTo>
                  <a:lnTo>
                    <a:pt x="7820711" y="5344782"/>
                  </a:lnTo>
                  <a:lnTo>
                    <a:pt x="7787348" y="5371566"/>
                  </a:lnTo>
                  <a:lnTo>
                    <a:pt x="7749946" y="5396281"/>
                  </a:lnTo>
                  <a:lnTo>
                    <a:pt x="7708798" y="5418734"/>
                  </a:lnTo>
                  <a:lnTo>
                    <a:pt x="7664183" y="5438775"/>
                  </a:lnTo>
                  <a:lnTo>
                    <a:pt x="7616406" y="5456199"/>
                  </a:lnTo>
                  <a:lnTo>
                    <a:pt x="7565745" y="5470855"/>
                  </a:lnTo>
                  <a:lnTo>
                    <a:pt x="7512507" y="5482552"/>
                  </a:lnTo>
                  <a:lnTo>
                    <a:pt x="7456983" y="5491137"/>
                  </a:lnTo>
                  <a:lnTo>
                    <a:pt x="7399452" y="5496407"/>
                  </a:lnTo>
                  <a:lnTo>
                    <a:pt x="7340206" y="5498198"/>
                  </a:lnTo>
                  <a:lnTo>
                    <a:pt x="4462094" y="5498198"/>
                  </a:lnTo>
                  <a:lnTo>
                    <a:pt x="4462094" y="5614200"/>
                  </a:lnTo>
                  <a:lnTo>
                    <a:pt x="8112811" y="5614200"/>
                  </a:lnTo>
                  <a:lnTo>
                    <a:pt x="8112811" y="3508870"/>
                  </a:lnTo>
                  <a:close/>
                </a:path>
                <a:path w="8113395" h="5614670">
                  <a:moveTo>
                    <a:pt x="8112811" y="705370"/>
                  </a:moveTo>
                  <a:lnTo>
                    <a:pt x="5893790" y="705370"/>
                  </a:lnTo>
                  <a:lnTo>
                    <a:pt x="5893790" y="821359"/>
                  </a:lnTo>
                  <a:lnTo>
                    <a:pt x="8112811" y="821359"/>
                  </a:lnTo>
                  <a:lnTo>
                    <a:pt x="8112811" y="705370"/>
                  </a:lnTo>
                  <a:close/>
                </a:path>
                <a:path w="8113395" h="5614670">
                  <a:moveTo>
                    <a:pt x="8112811" y="0"/>
                  </a:moveTo>
                  <a:lnTo>
                    <a:pt x="0" y="0"/>
                  </a:lnTo>
                  <a:lnTo>
                    <a:pt x="0" y="5614200"/>
                  </a:lnTo>
                  <a:lnTo>
                    <a:pt x="193154" y="5614200"/>
                  </a:lnTo>
                  <a:lnTo>
                    <a:pt x="193154" y="463956"/>
                  </a:lnTo>
                  <a:lnTo>
                    <a:pt x="196151" y="428383"/>
                  </a:lnTo>
                  <a:lnTo>
                    <a:pt x="219214" y="360489"/>
                  </a:lnTo>
                  <a:lnTo>
                    <a:pt x="263093" y="298094"/>
                  </a:lnTo>
                  <a:lnTo>
                    <a:pt x="292125" y="269405"/>
                  </a:lnTo>
                  <a:lnTo>
                    <a:pt x="325488" y="242620"/>
                  </a:lnTo>
                  <a:lnTo>
                    <a:pt x="362889" y="217906"/>
                  </a:lnTo>
                  <a:lnTo>
                    <a:pt x="404037" y="195440"/>
                  </a:lnTo>
                  <a:lnTo>
                    <a:pt x="448652" y="175412"/>
                  </a:lnTo>
                  <a:lnTo>
                    <a:pt x="496430" y="157975"/>
                  </a:lnTo>
                  <a:lnTo>
                    <a:pt x="547090" y="143319"/>
                  </a:lnTo>
                  <a:lnTo>
                    <a:pt x="600329" y="131622"/>
                  </a:lnTo>
                  <a:lnTo>
                    <a:pt x="655866" y="123037"/>
                  </a:lnTo>
                  <a:lnTo>
                    <a:pt x="713397" y="117767"/>
                  </a:lnTo>
                  <a:lnTo>
                    <a:pt x="772642" y="115976"/>
                  </a:lnTo>
                  <a:lnTo>
                    <a:pt x="8112811" y="115976"/>
                  </a:lnTo>
                  <a:lnTo>
                    <a:pt x="8112811" y="0"/>
                  </a:lnTo>
                  <a:close/>
                </a:path>
              </a:pathLst>
            </a:custGeom>
            <a:solidFill>
              <a:srgbClr val="467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6998" y="1139714"/>
            <a:ext cx="426085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495" dirty="0">
                <a:latin typeface="Arial"/>
                <a:cs typeface="Arial"/>
              </a:rPr>
              <a:t>Ciclo</a:t>
            </a:r>
            <a:r>
              <a:rPr sz="1550" b="1" spc="275" dirty="0">
                <a:latin typeface="Arial"/>
                <a:cs typeface="Arial"/>
              </a:rPr>
              <a:t> </a:t>
            </a:r>
            <a:r>
              <a:rPr sz="1550" b="1" spc="595" dirty="0">
                <a:latin typeface="Arial"/>
                <a:cs typeface="Arial"/>
              </a:rPr>
              <a:t>de</a:t>
            </a:r>
            <a:r>
              <a:rPr sz="1550" b="1" spc="280" dirty="0">
                <a:latin typeface="Arial"/>
                <a:cs typeface="Arial"/>
              </a:rPr>
              <a:t> </a:t>
            </a:r>
            <a:r>
              <a:rPr sz="1550" b="1" spc="535" dirty="0">
                <a:latin typeface="Arial"/>
                <a:cs typeface="Arial"/>
              </a:rPr>
              <a:t>Vida</a:t>
            </a:r>
            <a:r>
              <a:rPr sz="1550" b="1" spc="275" dirty="0">
                <a:latin typeface="Arial"/>
                <a:cs typeface="Arial"/>
              </a:rPr>
              <a:t> </a:t>
            </a:r>
            <a:r>
              <a:rPr sz="1550" b="1" spc="595" dirty="0">
                <a:latin typeface="Arial"/>
                <a:cs typeface="Arial"/>
              </a:rPr>
              <a:t>de</a:t>
            </a:r>
            <a:r>
              <a:rPr sz="1550" b="1" spc="280" dirty="0">
                <a:latin typeface="Arial"/>
                <a:cs typeface="Arial"/>
              </a:rPr>
              <a:t> </a:t>
            </a:r>
            <a:r>
              <a:rPr sz="1550" b="1" spc="500" dirty="0">
                <a:latin typeface="Arial"/>
                <a:cs typeface="Arial"/>
              </a:rPr>
              <a:t>Incidentes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0406" y="1486804"/>
            <a:ext cx="21310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50" b="1" spc="500" dirty="0">
                <a:latin typeface="Arial"/>
                <a:cs typeface="Arial"/>
              </a:rPr>
              <a:t>W</a:t>
            </a:r>
            <a:r>
              <a:rPr sz="750" b="1" spc="295" dirty="0">
                <a:latin typeface="Arial"/>
                <a:cs typeface="Arial"/>
              </a:rPr>
              <a:t>e</a:t>
            </a:r>
            <a:r>
              <a:rPr sz="750" b="1" spc="320" dirty="0">
                <a:latin typeface="Arial"/>
                <a:cs typeface="Arial"/>
              </a:rPr>
              <a:t>dn</a:t>
            </a:r>
            <a:r>
              <a:rPr sz="750" b="1" spc="295" dirty="0">
                <a:latin typeface="Arial"/>
                <a:cs typeface="Arial"/>
              </a:rPr>
              <a:t>e</a:t>
            </a:r>
            <a:r>
              <a:rPr sz="750" b="1" spc="15" dirty="0">
                <a:latin typeface="Arial"/>
                <a:cs typeface="Arial"/>
              </a:rPr>
              <a:t>s</a:t>
            </a:r>
            <a:r>
              <a:rPr sz="1350" spc="-487" baseline="-12345" dirty="0">
                <a:latin typeface="Arial MT"/>
                <a:cs typeface="Arial MT"/>
              </a:rPr>
              <a:t>V</a:t>
            </a:r>
            <a:r>
              <a:rPr sz="750" b="1" spc="260" dirty="0">
                <a:latin typeface="Arial"/>
                <a:cs typeface="Arial"/>
              </a:rPr>
              <a:t>d</a:t>
            </a:r>
            <a:r>
              <a:rPr sz="1350" spc="-667" baseline="-12345" dirty="0">
                <a:latin typeface="Arial MT"/>
                <a:cs typeface="Arial MT"/>
              </a:rPr>
              <a:t>e</a:t>
            </a:r>
            <a:r>
              <a:rPr sz="750" b="1" spc="295" dirty="0">
                <a:latin typeface="Arial"/>
                <a:cs typeface="Arial"/>
              </a:rPr>
              <a:t>a</a:t>
            </a:r>
            <a:r>
              <a:rPr sz="750" b="1" spc="-365" dirty="0">
                <a:latin typeface="Arial"/>
                <a:cs typeface="Arial"/>
              </a:rPr>
              <a:t>y</a:t>
            </a:r>
            <a:r>
              <a:rPr sz="1350" spc="300" baseline="-12345" dirty="0">
                <a:latin typeface="Arial MT"/>
                <a:cs typeface="Arial MT"/>
              </a:rPr>
              <a:t>r</a:t>
            </a:r>
            <a:r>
              <a:rPr sz="1350" spc="-442" baseline="-12345" dirty="0">
                <a:latin typeface="Arial MT"/>
                <a:cs typeface="Arial MT"/>
              </a:rPr>
              <a:t>s</a:t>
            </a:r>
            <a:r>
              <a:rPr sz="750" b="1" spc="145" dirty="0">
                <a:latin typeface="Arial"/>
                <a:cs typeface="Arial"/>
              </a:rPr>
              <a:t>,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1350" spc="-120" baseline="-12345" dirty="0">
                <a:latin typeface="Arial MT"/>
                <a:cs typeface="Arial MT"/>
              </a:rPr>
              <a:t>i</a:t>
            </a:r>
            <a:r>
              <a:rPr sz="750" b="1" spc="-335" dirty="0">
                <a:latin typeface="Arial"/>
                <a:cs typeface="Arial"/>
              </a:rPr>
              <a:t>A</a:t>
            </a:r>
            <a:r>
              <a:rPr sz="1350" spc="315" baseline="-12345" dirty="0">
                <a:latin typeface="Arial MT"/>
                <a:cs typeface="Arial MT"/>
              </a:rPr>
              <a:t>ó</a:t>
            </a:r>
            <a:r>
              <a:rPr sz="750" b="1" spc="-350" dirty="0">
                <a:latin typeface="Arial"/>
                <a:cs typeface="Arial"/>
              </a:rPr>
              <a:t>p</a:t>
            </a:r>
            <a:r>
              <a:rPr sz="1350" spc="247" baseline="-12345" dirty="0">
                <a:latin typeface="Arial MT"/>
                <a:cs typeface="Arial MT"/>
              </a:rPr>
              <a:t>n</a:t>
            </a:r>
            <a:r>
              <a:rPr sz="750" b="1" spc="204" dirty="0">
                <a:latin typeface="Arial"/>
                <a:cs typeface="Arial"/>
              </a:rPr>
              <a:t>r</a:t>
            </a:r>
            <a:r>
              <a:rPr sz="750" b="1" spc="-135" dirty="0">
                <a:latin typeface="Arial"/>
                <a:cs typeface="Arial"/>
              </a:rPr>
              <a:t>i</a:t>
            </a:r>
            <a:r>
              <a:rPr sz="1350" spc="-345" baseline="-12345" dirty="0">
                <a:latin typeface="Arial MT"/>
                <a:cs typeface="Arial MT"/>
              </a:rPr>
              <a:t>0</a:t>
            </a:r>
            <a:r>
              <a:rPr sz="750" b="1" spc="145" dirty="0">
                <a:latin typeface="Arial"/>
                <a:cs typeface="Arial"/>
              </a:rPr>
              <a:t>l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1350" spc="-150" baseline="-12345" dirty="0">
                <a:latin typeface="Arial MT"/>
                <a:cs typeface="Arial MT"/>
              </a:rPr>
              <a:t>.</a:t>
            </a:r>
            <a:r>
              <a:rPr sz="750" b="1" spc="-160" dirty="0">
                <a:latin typeface="Arial"/>
                <a:cs typeface="Arial"/>
              </a:rPr>
              <a:t>1</a:t>
            </a:r>
            <a:r>
              <a:rPr sz="1350" spc="-82" baseline="-12345" dirty="0">
                <a:latin typeface="Arial MT"/>
                <a:cs typeface="Arial MT"/>
              </a:rPr>
              <a:t>8</a:t>
            </a:r>
            <a:r>
              <a:rPr sz="750" b="1" spc="295" dirty="0">
                <a:latin typeface="Arial"/>
                <a:cs typeface="Arial"/>
              </a:rPr>
              <a:t>6</a:t>
            </a:r>
            <a:r>
              <a:rPr sz="750" b="1" spc="145" dirty="0">
                <a:latin typeface="Arial"/>
                <a:cs typeface="Arial"/>
              </a:rPr>
              <a:t>,</a:t>
            </a:r>
            <a:r>
              <a:rPr sz="750" b="1" dirty="0">
                <a:latin typeface="Arial"/>
                <a:cs typeface="Arial"/>
              </a:rPr>
              <a:t> </a:t>
            </a:r>
            <a:r>
              <a:rPr sz="750" b="1" spc="-60" dirty="0">
                <a:latin typeface="Arial"/>
                <a:cs typeface="Arial"/>
              </a:rPr>
              <a:t> </a:t>
            </a:r>
            <a:r>
              <a:rPr sz="750" b="1" spc="295" dirty="0">
                <a:latin typeface="Arial"/>
                <a:cs typeface="Arial"/>
              </a:rPr>
              <a:t>2008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7580" y="5029514"/>
            <a:ext cx="7343140" cy="1354455"/>
            <a:chOff x="857580" y="5029514"/>
            <a:chExt cx="7343140" cy="1354455"/>
          </a:xfrm>
        </p:grpSpPr>
        <p:sp>
          <p:nvSpPr>
            <p:cNvPr id="9" name="object 9"/>
            <p:cNvSpPr/>
            <p:nvPr/>
          </p:nvSpPr>
          <p:spPr>
            <a:xfrm>
              <a:off x="858850" y="5030784"/>
              <a:ext cx="7340600" cy="1351915"/>
            </a:xfrm>
            <a:custGeom>
              <a:avLst/>
              <a:gdLst/>
              <a:ahLst/>
              <a:cxnLst/>
              <a:rect l="l" t="t" r="r" b="b"/>
              <a:pathLst>
                <a:path w="7340600" h="1351914">
                  <a:moveTo>
                    <a:pt x="7340137" y="0"/>
                  </a:moveTo>
                  <a:lnTo>
                    <a:pt x="0" y="0"/>
                  </a:lnTo>
                  <a:lnTo>
                    <a:pt x="0" y="1351364"/>
                  </a:lnTo>
                  <a:lnTo>
                    <a:pt x="7340137" y="1351364"/>
                  </a:lnTo>
                  <a:lnTo>
                    <a:pt x="7340137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850" y="5030784"/>
              <a:ext cx="7340600" cy="1351915"/>
            </a:xfrm>
            <a:custGeom>
              <a:avLst/>
              <a:gdLst/>
              <a:ahLst/>
              <a:cxnLst/>
              <a:rect l="l" t="t" r="r" b="b"/>
              <a:pathLst>
                <a:path w="7340600" h="1351914">
                  <a:moveTo>
                    <a:pt x="0" y="1351364"/>
                  </a:moveTo>
                  <a:lnTo>
                    <a:pt x="7340137" y="1351364"/>
                  </a:lnTo>
                  <a:lnTo>
                    <a:pt x="7340137" y="0"/>
                  </a:lnTo>
                  <a:lnTo>
                    <a:pt x="0" y="0"/>
                  </a:lnTo>
                  <a:lnTo>
                    <a:pt x="0" y="13513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94218" y="5050827"/>
            <a:ext cx="100393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spc="325" dirty="0">
                <a:latin typeface="Arial MT"/>
                <a:cs typeface="Arial MT"/>
              </a:rPr>
              <a:t>En</a:t>
            </a:r>
            <a:r>
              <a:rPr sz="750" spc="114" dirty="0">
                <a:latin typeface="Arial MT"/>
                <a:cs typeface="Arial MT"/>
              </a:rPr>
              <a:t> </a:t>
            </a:r>
            <a:r>
              <a:rPr sz="750" spc="240" dirty="0">
                <a:latin typeface="Arial MT"/>
                <a:cs typeface="Arial MT"/>
              </a:rPr>
              <a:t>Desarrollo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539" y="5248327"/>
            <a:ext cx="7234502" cy="9018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44536" y="5537619"/>
            <a:ext cx="57658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81610">
              <a:lnSpc>
                <a:spcPct val="103099"/>
              </a:lnSpc>
              <a:spcBef>
                <a:spcPts val="95"/>
              </a:spcBef>
            </a:pPr>
            <a:r>
              <a:rPr sz="750" spc="325" dirty="0">
                <a:latin typeface="Arial MT"/>
                <a:cs typeface="Arial MT"/>
              </a:rPr>
              <a:t>En </a:t>
            </a:r>
            <a:r>
              <a:rPr sz="750" spc="330" dirty="0">
                <a:latin typeface="Arial MT"/>
                <a:cs typeface="Arial MT"/>
              </a:rPr>
              <a:t> </a:t>
            </a:r>
            <a:r>
              <a:rPr sz="750" spc="355" dirty="0">
                <a:latin typeface="Arial MT"/>
                <a:cs typeface="Arial MT"/>
              </a:rPr>
              <a:t>A</a:t>
            </a:r>
            <a:r>
              <a:rPr sz="750" spc="295" dirty="0">
                <a:latin typeface="Arial MT"/>
                <a:cs typeface="Arial MT"/>
              </a:rPr>
              <a:t>ná</a:t>
            </a:r>
            <a:r>
              <a:rPr sz="750" spc="114" dirty="0">
                <a:latin typeface="Arial MT"/>
                <a:cs typeface="Arial MT"/>
              </a:rPr>
              <a:t>li</a:t>
            </a:r>
            <a:r>
              <a:rPr sz="750" spc="265" dirty="0">
                <a:latin typeface="Arial MT"/>
                <a:cs typeface="Arial MT"/>
              </a:rPr>
              <a:t>s</a:t>
            </a:r>
            <a:r>
              <a:rPr sz="750" spc="114" dirty="0">
                <a:latin typeface="Arial MT"/>
                <a:cs typeface="Arial MT"/>
              </a:rPr>
              <a:t>i</a:t>
            </a:r>
            <a:r>
              <a:rPr sz="750" spc="265" dirty="0">
                <a:latin typeface="Arial MT"/>
                <a:cs typeface="Arial MT"/>
              </a:rPr>
              <a:t>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1250" y="5545803"/>
            <a:ext cx="11677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76884">
              <a:lnSpc>
                <a:spcPct val="103099"/>
              </a:lnSpc>
              <a:spcBef>
                <a:spcPts val="95"/>
              </a:spcBef>
            </a:pPr>
            <a:r>
              <a:rPr sz="750" spc="325" dirty="0">
                <a:latin typeface="Arial MT"/>
                <a:cs typeface="Arial MT"/>
              </a:rPr>
              <a:t>En </a:t>
            </a:r>
            <a:r>
              <a:rPr sz="750" spc="330" dirty="0">
                <a:latin typeface="Arial MT"/>
                <a:cs typeface="Arial MT"/>
              </a:rPr>
              <a:t> </a:t>
            </a:r>
            <a:r>
              <a:rPr sz="750" spc="140" dirty="0">
                <a:latin typeface="Arial MT"/>
                <a:cs typeface="Arial MT"/>
              </a:rPr>
              <a:t>I</a:t>
            </a:r>
            <a:r>
              <a:rPr sz="750" spc="445" dirty="0">
                <a:latin typeface="Arial MT"/>
                <a:cs typeface="Arial MT"/>
              </a:rPr>
              <a:t>m</a:t>
            </a:r>
            <a:r>
              <a:rPr sz="750" spc="295" dirty="0">
                <a:latin typeface="Arial MT"/>
                <a:cs typeface="Arial MT"/>
              </a:rPr>
              <a:t>p</a:t>
            </a:r>
            <a:r>
              <a:rPr sz="750" spc="114" dirty="0">
                <a:latin typeface="Arial MT"/>
                <a:cs typeface="Arial MT"/>
              </a:rPr>
              <a:t>l</a:t>
            </a:r>
            <a:r>
              <a:rPr sz="750" spc="295" dirty="0">
                <a:latin typeface="Arial MT"/>
                <a:cs typeface="Arial MT"/>
              </a:rPr>
              <a:t>e</a:t>
            </a:r>
            <a:r>
              <a:rPr sz="750" spc="445" dirty="0">
                <a:latin typeface="Arial MT"/>
                <a:cs typeface="Arial MT"/>
              </a:rPr>
              <a:t>m</a:t>
            </a:r>
            <a:r>
              <a:rPr sz="750" spc="295" dirty="0">
                <a:latin typeface="Arial MT"/>
                <a:cs typeface="Arial MT"/>
              </a:rPr>
              <a:t>en</a:t>
            </a:r>
            <a:r>
              <a:rPr sz="750" spc="140" dirty="0">
                <a:latin typeface="Arial MT"/>
                <a:cs typeface="Arial MT"/>
              </a:rPr>
              <a:t>t</a:t>
            </a:r>
            <a:r>
              <a:rPr sz="750" spc="295" dirty="0">
                <a:latin typeface="Arial MT"/>
                <a:cs typeface="Arial MT"/>
              </a:rPr>
              <a:t>a</a:t>
            </a:r>
            <a:r>
              <a:rPr sz="750" spc="265" dirty="0">
                <a:latin typeface="Arial MT"/>
                <a:cs typeface="Arial MT"/>
              </a:rPr>
              <a:t>c</a:t>
            </a:r>
            <a:r>
              <a:rPr sz="750" spc="114" dirty="0">
                <a:latin typeface="Arial MT"/>
                <a:cs typeface="Arial MT"/>
              </a:rPr>
              <a:t>i</a:t>
            </a:r>
            <a:r>
              <a:rPr sz="750" spc="295" dirty="0">
                <a:latin typeface="Arial MT"/>
                <a:cs typeface="Arial MT"/>
              </a:rPr>
              <a:t>ón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8775" y="5449561"/>
            <a:ext cx="1134110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500" spc="185" dirty="0">
                <a:latin typeface="Arial MT"/>
                <a:cs typeface="Arial MT"/>
              </a:rPr>
              <a:t>Asignado</a:t>
            </a:r>
            <a:r>
              <a:rPr sz="500" spc="40" dirty="0">
                <a:latin typeface="Arial MT"/>
                <a:cs typeface="Arial MT"/>
              </a:rPr>
              <a:t> </a:t>
            </a:r>
            <a:r>
              <a:rPr sz="500" spc="190" dirty="0">
                <a:latin typeface="Arial MT"/>
                <a:cs typeface="Arial MT"/>
              </a:rPr>
              <a:t>Programador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9798" y="5742764"/>
            <a:ext cx="883919" cy="22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 marR="5080" indent="-91440">
              <a:lnSpc>
                <a:spcPct val="100000"/>
              </a:lnSpc>
              <a:spcBef>
                <a:spcPts val="95"/>
              </a:spcBef>
            </a:pPr>
            <a:r>
              <a:rPr sz="650" spc="245" dirty="0">
                <a:latin typeface="Arial MT"/>
                <a:cs typeface="Arial MT"/>
              </a:rPr>
              <a:t>Es</a:t>
            </a:r>
            <a:r>
              <a:rPr sz="650" spc="235" dirty="0">
                <a:latin typeface="Arial MT"/>
                <a:cs typeface="Arial MT"/>
              </a:rPr>
              <a:t>pe</a:t>
            </a:r>
            <a:r>
              <a:rPr sz="650" spc="210" dirty="0">
                <a:latin typeface="Arial MT"/>
                <a:cs typeface="Arial MT"/>
              </a:rPr>
              <a:t>c</a:t>
            </a:r>
            <a:r>
              <a:rPr sz="650" spc="90" dirty="0">
                <a:latin typeface="Arial MT"/>
                <a:cs typeface="Arial MT"/>
              </a:rPr>
              <a:t>i</a:t>
            </a:r>
            <a:r>
              <a:rPr sz="650" spc="110" dirty="0">
                <a:latin typeface="Arial MT"/>
                <a:cs typeface="Arial MT"/>
              </a:rPr>
              <a:t>f</a:t>
            </a:r>
            <a:r>
              <a:rPr sz="650" spc="90" dirty="0">
                <a:latin typeface="Arial MT"/>
                <a:cs typeface="Arial MT"/>
              </a:rPr>
              <a:t>i</a:t>
            </a:r>
            <a:r>
              <a:rPr sz="650" spc="210" dirty="0">
                <a:latin typeface="Arial MT"/>
                <a:cs typeface="Arial MT"/>
              </a:rPr>
              <a:t>c</a:t>
            </a:r>
            <a:r>
              <a:rPr sz="650" spc="235" dirty="0">
                <a:latin typeface="Arial MT"/>
                <a:cs typeface="Arial MT"/>
              </a:rPr>
              <a:t>a</a:t>
            </a:r>
            <a:r>
              <a:rPr sz="650" spc="210" dirty="0">
                <a:latin typeface="Arial MT"/>
                <a:cs typeface="Arial MT"/>
              </a:rPr>
              <a:t>c</a:t>
            </a:r>
            <a:r>
              <a:rPr sz="650" spc="90" dirty="0">
                <a:latin typeface="Arial MT"/>
                <a:cs typeface="Arial MT"/>
              </a:rPr>
              <a:t>i</a:t>
            </a:r>
            <a:r>
              <a:rPr sz="650" spc="175" dirty="0">
                <a:latin typeface="Arial MT"/>
                <a:cs typeface="Arial MT"/>
              </a:rPr>
              <a:t>ón  Insuficiente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1780" y="5541793"/>
            <a:ext cx="54927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67640">
              <a:lnSpc>
                <a:spcPct val="103099"/>
              </a:lnSpc>
              <a:spcBef>
                <a:spcPts val="95"/>
              </a:spcBef>
            </a:pPr>
            <a:r>
              <a:rPr sz="750" spc="325" dirty="0">
                <a:latin typeface="Arial MT"/>
                <a:cs typeface="Arial MT"/>
              </a:rPr>
              <a:t>En </a:t>
            </a:r>
            <a:r>
              <a:rPr sz="750" spc="330" dirty="0">
                <a:latin typeface="Arial MT"/>
                <a:cs typeface="Arial MT"/>
              </a:rPr>
              <a:t> </a:t>
            </a:r>
            <a:r>
              <a:rPr sz="750" spc="320" dirty="0">
                <a:latin typeface="Arial MT"/>
                <a:cs typeface="Arial MT"/>
              </a:rPr>
              <a:t>T</a:t>
            </a:r>
            <a:r>
              <a:rPr sz="750" spc="295" dirty="0">
                <a:latin typeface="Arial MT"/>
                <a:cs typeface="Arial MT"/>
              </a:rPr>
              <a:t>e</a:t>
            </a:r>
            <a:r>
              <a:rPr sz="750" spc="265" dirty="0">
                <a:latin typeface="Arial MT"/>
                <a:cs typeface="Arial MT"/>
              </a:rPr>
              <a:t>s</a:t>
            </a:r>
            <a:r>
              <a:rPr sz="750" spc="140" dirty="0">
                <a:latin typeface="Arial MT"/>
                <a:cs typeface="Arial MT"/>
              </a:rPr>
              <a:t>t</a:t>
            </a:r>
            <a:r>
              <a:rPr sz="750" spc="114" dirty="0">
                <a:latin typeface="Arial MT"/>
                <a:cs typeface="Arial MT"/>
              </a:rPr>
              <a:t>i</a:t>
            </a:r>
            <a:r>
              <a:rPr sz="750" spc="295" dirty="0">
                <a:latin typeface="Arial MT"/>
                <a:cs typeface="Arial MT"/>
              </a:rPr>
              <a:t>ng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7371" y="5442193"/>
            <a:ext cx="78549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195" dirty="0">
                <a:latin typeface="Arial MT"/>
                <a:cs typeface="Arial MT"/>
              </a:rPr>
              <a:t>Desarrollado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4086" y="6118571"/>
            <a:ext cx="1565910" cy="22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 marR="5080" indent="-99060">
              <a:lnSpc>
                <a:spcPct val="100000"/>
              </a:lnSpc>
              <a:spcBef>
                <a:spcPts val="95"/>
              </a:spcBef>
            </a:pPr>
            <a:r>
              <a:rPr sz="650" spc="270" dirty="0">
                <a:latin typeface="Arial MT"/>
                <a:cs typeface="Arial MT"/>
              </a:rPr>
              <a:t>No</a:t>
            </a:r>
            <a:r>
              <a:rPr sz="650" spc="105" dirty="0">
                <a:latin typeface="Arial MT"/>
                <a:cs typeface="Arial MT"/>
              </a:rPr>
              <a:t> </a:t>
            </a:r>
            <a:r>
              <a:rPr sz="650" spc="225" dirty="0">
                <a:latin typeface="Arial MT"/>
                <a:cs typeface="Arial MT"/>
              </a:rPr>
              <a:t>hay</a:t>
            </a:r>
            <a:r>
              <a:rPr sz="650" spc="110" dirty="0">
                <a:latin typeface="Arial MT"/>
                <a:cs typeface="Arial MT"/>
              </a:rPr>
              <a:t> </a:t>
            </a:r>
            <a:r>
              <a:rPr sz="650" spc="185" dirty="0">
                <a:latin typeface="Arial MT"/>
                <a:cs typeface="Arial MT"/>
              </a:rPr>
              <a:t>especificación</a:t>
            </a:r>
            <a:r>
              <a:rPr sz="650" spc="105" dirty="0">
                <a:latin typeface="Arial MT"/>
                <a:cs typeface="Arial MT"/>
              </a:rPr>
              <a:t> </a:t>
            </a:r>
            <a:r>
              <a:rPr sz="650" spc="290" dirty="0">
                <a:latin typeface="Arial MT"/>
                <a:cs typeface="Arial MT"/>
              </a:rPr>
              <a:t>CP </a:t>
            </a:r>
            <a:r>
              <a:rPr sz="650" spc="-165" dirty="0">
                <a:latin typeface="Arial MT"/>
                <a:cs typeface="Arial MT"/>
              </a:rPr>
              <a:t> </a:t>
            </a:r>
            <a:r>
              <a:rPr sz="650" spc="210" dirty="0">
                <a:latin typeface="Arial MT"/>
                <a:cs typeface="Arial MT"/>
              </a:rPr>
              <a:t>Reportes</a:t>
            </a:r>
            <a:r>
              <a:rPr sz="650" spc="390" dirty="0">
                <a:latin typeface="Arial MT"/>
                <a:cs typeface="Arial MT"/>
              </a:rPr>
              <a:t> </a:t>
            </a:r>
            <a:r>
              <a:rPr sz="650" spc="185" dirty="0">
                <a:latin typeface="Arial MT"/>
                <a:cs typeface="Arial MT"/>
              </a:rPr>
              <a:t>Invalidantes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8384" y="6099321"/>
            <a:ext cx="116776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spc="340" dirty="0">
                <a:latin typeface="Arial MT"/>
                <a:cs typeface="Arial MT"/>
              </a:rPr>
              <a:t>No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750" spc="245" dirty="0">
                <a:latin typeface="Arial MT"/>
                <a:cs typeface="Arial MT"/>
              </a:rPr>
              <a:t>reproducible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0629" y="5604729"/>
            <a:ext cx="104965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spc="280" dirty="0">
                <a:latin typeface="Arial MT"/>
                <a:cs typeface="Arial MT"/>
              </a:rPr>
              <a:t>Implementado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4860" y="5440229"/>
            <a:ext cx="45974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250" dirty="0">
                <a:latin typeface="Arial MT"/>
                <a:cs typeface="Arial MT"/>
              </a:rPr>
              <a:t>T</a:t>
            </a:r>
            <a:r>
              <a:rPr sz="650" spc="235" dirty="0">
                <a:latin typeface="Arial MT"/>
                <a:cs typeface="Arial MT"/>
              </a:rPr>
              <a:t>e</a:t>
            </a:r>
            <a:r>
              <a:rPr sz="650" spc="210" dirty="0">
                <a:latin typeface="Arial MT"/>
                <a:cs typeface="Arial MT"/>
              </a:rPr>
              <a:t>s</a:t>
            </a:r>
            <a:r>
              <a:rPr sz="650" spc="110" dirty="0">
                <a:latin typeface="Arial MT"/>
                <a:cs typeface="Arial MT"/>
              </a:rPr>
              <a:t>t</a:t>
            </a:r>
            <a:r>
              <a:rPr sz="650" spc="90" dirty="0">
                <a:latin typeface="Arial MT"/>
                <a:cs typeface="Arial MT"/>
              </a:rPr>
              <a:t>i</a:t>
            </a:r>
            <a:r>
              <a:rPr sz="650" spc="235" dirty="0">
                <a:latin typeface="Arial MT"/>
                <a:cs typeface="Arial MT"/>
              </a:rPr>
              <a:t>ng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5356" y="1781943"/>
            <a:ext cx="7522203" cy="297419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366385" y="2168537"/>
            <a:ext cx="77152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265" dirty="0">
                <a:latin typeface="Arial MT"/>
                <a:cs typeface="Arial MT"/>
              </a:rPr>
              <a:t>Pr</a:t>
            </a:r>
            <a:r>
              <a:rPr sz="750" spc="295" dirty="0">
                <a:latin typeface="Arial MT"/>
                <a:cs typeface="Arial MT"/>
              </a:rPr>
              <a:t>opue</a:t>
            </a:r>
            <a:r>
              <a:rPr sz="750" spc="265" dirty="0">
                <a:latin typeface="Arial MT"/>
                <a:cs typeface="Arial MT"/>
              </a:rPr>
              <a:t>s</a:t>
            </a:r>
            <a:r>
              <a:rPr sz="750" spc="140" dirty="0">
                <a:latin typeface="Arial MT"/>
                <a:cs typeface="Arial MT"/>
              </a:rPr>
              <a:t>t</a:t>
            </a:r>
            <a:r>
              <a:rPr sz="750" spc="295" dirty="0">
                <a:latin typeface="Arial MT"/>
                <a:cs typeface="Arial MT"/>
              </a:rPr>
              <a:t>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6980681" y="2162399"/>
            <a:ext cx="101663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25" dirty="0">
                <a:latin typeface="Arial MT"/>
                <a:cs typeface="Arial MT"/>
              </a:rPr>
              <a:t>En</a:t>
            </a:r>
            <a:r>
              <a:rPr sz="750" spc="114" dirty="0">
                <a:latin typeface="Arial MT"/>
                <a:cs typeface="Arial MT"/>
              </a:rPr>
              <a:t> </a:t>
            </a:r>
            <a:r>
              <a:rPr sz="750" spc="240" dirty="0">
                <a:latin typeface="Arial MT"/>
                <a:cs typeface="Arial MT"/>
              </a:rPr>
              <a:t>Desarrollo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6085" y="1874564"/>
            <a:ext cx="9074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5080" indent="-150495">
              <a:lnSpc>
                <a:spcPct val="103099"/>
              </a:lnSpc>
              <a:spcBef>
                <a:spcPts val="95"/>
              </a:spcBef>
            </a:pPr>
            <a:r>
              <a:rPr sz="750" spc="325" dirty="0">
                <a:latin typeface="Arial MT"/>
                <a:cs typeface="Arial MT"/>
              </a:rPr>
              <a:t>Tomado</a:t>
            </a:r>
            <a:r>
              <a:rPr sz="750" spc="80" dirty="0">
                <a:latin typeface="Arial MT"/>
                <a:cs typeface="Arial MT"/>
              </a:rPr>
              <a:t> </a:t>
            </a:r>
            <a:r>
              <a:rPr sz="750" spc="254" dirty="0">
                <a:latin typeface="Arial MT"/>
                <a:cs typeface="Arial MT"/>
              </a:rPr>
              <a:t>por </a:t>
            </a:r>
            <a:r>
              <a:rPr sz="750" spc="-195" dirty="0">
                <a:latin typeface="Arial MT"/>
                <a:cs typeface="Arial MT"/>
              </a:rPr>
              <a:t> </a:t>
            </a:r>
            <a:r>
              <a:rPr sz="750" spc="235" dirty="0">
                <a:latin typeface="Arial MT"/>
                <a:cs typeface="Arial MT"/>
              </a:rPr>
              <a:t>Analista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5382" y="4209743"/>
            <a:ext cx="102552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25" dirty="0">
                <a:latin typeface="Arial MT"/>
                <a:cs typeface="Arial MT"/>
              </a:rPr>
              <a:t>En</a:t>
            </a:r>
            <a:r>
              <a:rPr sz="750" spc="95" dirty="0">
                <a:latin typeface="Arial MT"/>
                <a:cs typeface="Arial MT"/>
              </a:rPr>
              <a:t> </a:t>
            </a:r>
            <a:r>
              <a:rPr sz="750" spc="245" dirty="0">
                <a:latin typeface="Arial MT"/>
                <a:cs typeface="Arial MT"/>
              </a:rPr>
              <a:t>Validación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4858" y="2977949"/>
            <a:ext cx="75311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235" dirty="0">
                <a:latin typeface="Arial MT"/>
                <a:cs typeface="Arial MT"/>
              </a:rPr>
              <a:t>Verificado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68238" y="4441681"/>
            <a:ext cx="66230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55" dirty="0">
                <a:latin typeface="Arial MT"/>
                <a:cs typeface="Arial MT"/>
              </a:rPr>
              <a:t>V</a:t>
            </a:r>
            <a:r>
              <a:rPr sz="750" spc="295" dirty="0">
                <a:latin typeface="Arial MT"/>
                <a:cs typeface="Arial MT"/>
              </a:rPr>
              <a:t>a</a:t>
            </a:r>
            <a:r>
              <a:rPr sz="750" spc="114" dirty="0">
                <a:latin typeface="Arial MT"/>
                <a:cs typeface="Arial MT"/>
              </a:rPr>
              <a:t>li</a:t>
            </a:r>
            <a:r>
              <a:rPr sz="750" spc="295" dirty="0">
                <a:latin typeface="Arial MT"/>
                <a:cs typeface="Arial MT"/>
              </a:rPr>
              <a:t>dado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43727" y="4198449"/>
            <a:ext cx="61658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40" dirty="0">
                <a:latin typeface="Arial MT"/>
                <a:cs typeface="Arial MT"/>
              </a:rPr>
              <a:t>Ce</a:t>
            </a:r>
            <a:r>
              <a:rPr sz="750" spc="175" dirty="0">
                <a:latin typeface="Arial MT"/>
                <a:cs typeface="Arial MT"/>
              </a:rPr>
              <a:t>rr</a:t>
            </a:r>
            <a:r>
              <a:rPr sz="750" spc="295" dirty="0">
                <a:latin typeface="Arial MT"/>
                <a:cs typeface="Arial MT"/>
              </a:rPr>
              <a:t>ado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66561" y="4150817"/>
            <a:ext cx="13081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895" marR="5080" indent="-163830">
              <a:lnSpc>
                <a:spcPct val="103099"/>
              </a:lnSpc>
              <a:spcBef>
                <a:spcPts val="95"/>
              </a:spcBef>
            </a:pPr>
            <a:r>
              <a:rPr sz="750" spc="265" dirty="0">
                <a:latin typeface="Arial MT"/>
                <a:cs typeface="Arial MT"/>
              </a:rPr>
              <a:t>Pendiente</a:t>
            </a:r>
            <a:r>
              <a:rPr sz="750" spc="105" dirty="0">
                <a:latin typeface="Arial MT"/>
                <a:cs typeface="Arial MT"/>
              </a:rPr>
              <a:t> </a:t>
            </a:r>
            <a:r>
              <a:rPr sz="750" spc="270" dirty="0">
                <a:latin typeface="Arial MT"/>
                <a:cs typeface="Arial MT"/>
              </a:rPr>
              <a:t>Pasaje </a:t>
            </a:r>
            <a:r>
              <a:rPr sz="750" spc="-195" dirty="0">
                <a:latin typeface="Arial MT"/>
                <a:cs typeface="Arial MT"/>
              </a:rPr>
              <a:t> </a:t>
            </a:r>
            <a:r>
              <a:rPr sz="750" spc="295" dirty="0">
                <a:latin typeface="Arial MT"/>
                <a:cs typeface="Arial MT"/>
              </a:rPr>
              <a:t>a</a:t>
            </a:r>
            <a:r>
              <a:rPr sz="750" spc="135" dirty="0">
                <a:latin typeface="Arial MT"/>
                <a:cs typeface="Arial MT"/>
              </a:rPr>
              <a:t> </a:t>
            </a:r>
            <a:r>
              <a:rPr sz="750" spc="265" dirty="0">
                <a:latin typeface="Arial MT"/>
                <a:cs typeface="Arial MT"/>
              </a:rPr>
              <a:t>Producción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61785" y="4377109"/>
            <a:ext cx="8439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0805">
              <a:lnSpc>
                <a:spcPct val="103099"/>
              </a:lnSpc>
              <a:spcBef>
                <a:spcPts val="95"/>
              </a:spcBef>
            </a:pPr>
            <a:r>
              <a:rPr sz="750" spc="270" dirty="0">
                <a:latin typeface="Arial MT"/>
                <a:cs typeface="Arial MT"/>
              </a:rPr>
              <a:t>Pasaje </a:t>
            </a:r>
            <a:r>
              <a:rPr sz="750" spc="295" dirty="0">
                <a:latin typeface="Arial MT"/>
                <a:cs typeface="Arial MT"/>
              </a:rPr>
              <a:t>a </a:t>
            </a:r>
            <a:r>
              <a:rPr sz="750" spc="300" dirty="0">
                <a:latin typeface="Arial MT"/>
                <a:cs typeface="Arial MT"/>
              </a:rPr>
              <a:t> </a:t>
            </a:r>
            <a:r>
              <a:rPr sz="750" spc="265" dirty="0">
                <a:latin typeface="Arial MT"/>
                <a:cs typeface="Arial MT"/>
              </a:rPr>
              <a:t>Pr</a:t>
            </a:r>
            <a:r>
              <a:rPr sz="750" spc="295" dirty="0">
                <a:latin typeface="Arial MT"/>
                <a:cs typeface="Arial MT"/>
              </a:rPr>
              <a:t>odu</a:t>
            </a:r>
            <a:r>
              <a:rPr sz="750" spc="265" dirty="0">
                <a:latin typeface="Arial MT"/>
                <a:cs typeface="Arial MT"/>
              </a:rPr>
              <a:t>cc</a:t>
            </a:r>
            <a:r>
              <a:rPr sz="750" spc="114" dirty="0">
                <a:latin typeface="Arial MT"/>
                <a:cs typeface="Arial MT"/>
              </a:rPr>
              <a:t>i</a:t>
            </a:r>
            <a:r>
              <a:rPr sz="750" spc="295" dirty="0">
                <a:latin typeface="Arial MT"/>
                <a:cs typeface="Arial MT"/>
              </a:rPr>
              <a:t>ón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8017" y="2533059"/>
            <a:ext cx="1071245" cy="61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95"/>
              </a:spcBef>
            </a:pPr>
            <a:r>
              <a:rPr sz="750" spc="310" dirty="0">
                <a:latin typeface="Arial MT"/>
                <a:cs typeface="Arial MT"/>
              </a:rPr>
              <a:t>Es</a:t>
            </a:r>
            <a:r>
              <a:rPr sz="750" spc="295" dirty="0">
                <a:latin typeface="Arial MT"/>
                <a:cs typeface="Arial MT"/>
              </a:rPr>
              <a:t>pe</a:t>
            </a:r>
            <a:r>
              <a:rPr sz="750" spc="265" dirty="0">
                <a:latin typeface="Arial MT"/>
                <a:cs typeface="Arial MT"/>
              </a:rPr>
              <a:t>c</a:t>
            </a:r>
            <a:r>
              <a:rPr sz="750" spc="114" dirty="0">
                <a:latin typeface="Arial MT"/>
                <a:cs typeface="Arial MT"/>
              </a:rPr>
              <a:t>i</a:t>
            </a:r>
            <a:r>
              <a:rPr sz="750" spc="140" dirty="0">
                <a:latin typeface="Arial MT"/>
                <a:cs typeface="Arial MT"/>
              </a:rPr>
              <a:t>f</a:t>
            </a:r>
            <a:r>
              <a:rPr sz="750" spc="114" dirty="0">
                <a:latin typeface="Arial MT"/>
                <a:cs typeface="Arial MT"/>
              </a:rPr>
              <a:t>i</a:t>
            </a:r>
            <a:r>
              <a:rPr sz="750" spc="265" dirty="0">
                <a:latin typeface="Arial MT"/>
                <a:cs typeface="Arial MT"/>
              </a:rPr>
              <a:t>c</a:t>
            </a:r>
            <a:r>
              <a:rPr sz="750" spc="295" dirty="0">
                <a:latin typeface="Arial MT"/>
                <a:cs typeface="Arial MT"/>
              </a:rPr>
              <a:t>a</a:t>
            </a:r>
            <a:r>
              <a:rPr sz="750" spc="265" dirty="0">
                <a:latin typeface="Arial MT"/>
                <a:cs typeface="Arial MT"/>
              </a:rPr>
              <a:t>c</a:t>
            </a:r>
            <a:r>
              <a:rPr sz="750" spc="114" dirty="0">
                <a:latin typeface="Arial MT"/>
                <a:cs typeface="Arial MT"/>
              </a:rPr>
              <a:t>i</a:t>
            </a:r>
            <a:r>
              <a:rPr sz="750" spc="220" dirty="0">
                <a:latin typeface="Arial MT"/>
                <a:cs typeface="Arial MT"/>
              </a:rPr>
              <a:t>ón  </a:t>
            </a:r>
            <a:r>
              <a:rPr sz="750" spc="225" dirty="0">
                <a:latin typeface="Arial MT"/>
                <a:cs typeface="Arial MT"/>
              </a:rPr>
              <a:t>Insuficiente </a:t>
            </a:r>
            <a:r>
              <a:rPr sz="750" spc="229" dirty="0">
                <a:latin typeface="Arial MT"/>
                <a:cs typeface="Arial MT"/>
              </a:rPr>
              <a:t> </a:t>
            </a:r>
            <a:r>
              <a:rPr sz="750" spc="270" dirty="0">
                <a:latin typeface="Arial MT"/>
                <a:cs typeface="Arial MT"/>
              </a:rPr>
              <a:t>Aprobar </a:t>
            </a:r>
            <a:r>
              <a:rPr sz="750" spc="275" dirty="0">
                <a:latin typeface="Arial MT"/>
                <a:cs typeface="Arial MT"/>
              </a:rPr>
              <a:t> </a:t>
            </a:r>
            <a:r>
              <a:rPr sz="750" spc="254" dirty="0">
                <a:latin typeface="Arial MT"/>
                <a:cs typeface="Arial MT"/>
              </a:rPr>
              <a:t>estimación </a:t>
            </a:r>
            <a:r>
              <a:rPr sz="750" spc="260" dirty="0">
                <a:latin typeface="Arial MT"/>
                <a:cs typeface="Arial MT"/>
              </a:rPr>
              <a:t> </a:t>
            </a:r>
            <a:r>
              <a:rPr sz="750" spc="245" dirty="0">
                <a:latin typeface="Arial MT"/>
                <a:cs typeface="Arial MT"/>
              </a:rPr>
              <a:t>Faltan</a:t>
            </a:r>
            <a:r>
              <a:rPr sz="750" spc="135" dirty="0">
                <a:latin typeface="Arial MT"/>
                <a:cs typeface="Arial MT"/>
              </a:rPr>
              <a:t> </a:t>
            </a:r>
            <a:r>
              <a:rPr sz="750" spc="370" dirty="0">
                <a:latin typeface="Arial MT"/>
                <a:cs typeface="Arial MT"/>
              </a:rPr>
              <a:t>CP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5778" y="3052834"/>
            <a:ext cx="78930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25" dirty="0">
                <a:latin typeface="Arial MT"/>
                <a:cs typeface="Arial MT"/>
              </a:rPr>
              <a:t>En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750" spc="280" dirty="0">
                <a:latin typeface="Arial MT"/>
                <a:cs typeface="Arial MT"/>
              </a:rPr>
              <a:t>Espera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3850" y="3255800"/>
            <a:ext cx="80772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325" dirty="0">
                <a:latin typeface="Arial MT"/>
                <a:cs typeface="Arial MT"/>
              </a:rPr>
              <a:t>Can</a:t>
            </a:r>
            <a:r>
              <a:rPr sz="750" spc="265" dirty="0">
                <a:latin typeface="Arial MT"/>
                <a:cs typeface="Arial MT"/>
              </a:rPr>
              <a:t>c</a:t>
            </a:r>
            <a:r>
              <a:rPr sz="750" spc="295" dirty="0">
                <a:latin typeface="Arial MT"/>
                <a:cs typeface="Arial MT"/>
              </a:rPr>
              <a:t>e</a:t>
            </a:r>
            <a:r>
              <a:rPr sz="750" spc="114" dirty="0">
                <a:latin typeface="Arial MT"/>
                <a:cs typeface="Arial MT"/>
              </a:rPr>
              <a:t>l</a:t>
            </a:r>
            <a:r>
              <a:rPr sz="750" spc="295" dirty="0">
                <a:latin typeface="Arial MT"/>
                <a:cs typeface="Arial MT"/>
              </a:rPr>
              <a:t>ado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 rot="21060000">
            <a:off x="2676467" y="2592379"/>
            <a:ext cx="1135087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800" spc="290" dirty="0">
                <a:latin typeface="Arial MT"/>
                <a:cs typeface="Arial MT"/>
              </a:rPr>
              <a:t>No</a:t>
            </a:r>
            <a:r>
              <a:rPr sz="800" spc="65" dirty="0">
                <a:latin typeface="Arial MT"/>
                <a:cs typeface="Arial MT"/>
              </a:rPr>
              <a:t> </a:t>
            </a:r>
            <a:r>
              <a:rPr sz="800" spc="204" dirty="0">
                <a:latin typeface="Arial MT"/>
                <a:cs typeface="Arial MT"/>
              </a:rPr>
              <a:t>reproducible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 rot="21060000">
            <a:off x="2934902" y="2706194"/>
            <a:ext cx="7200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800" spc="275" dirty="0">
                <a:latin typeface="Arial MT"/>
                <a:cs typeface="Arial MT"/>
              </a:rPr>
              <a:t>Dup</a:t>
            </a:r>
            <a:r>
              <a:rPr sz="800" spc="95" dirty="0">
                <a:latin typeface="Arial MT"/>
                <a:cs typeface="Arial MT"/>
              </a:rPr>
              <a:t>li</a:t>
            </a:r>
            <a:r>
              <a:rPr sz="800" spc="225" dirty="0">
                <a:latin typeface="Arial MT"/>
                <a:cs typeface="Arial MT"/>
              </a:rPr>
              <a:t>c</a:t>
            </a:r>
            <a:r>
              <a:rPr sz="800" spc="250" dirty="0">
                <a:latin typeface="Arial MT"/>
                <a:cs typeface="Arial MT"/>
              </a:rPr>
              <a:t>ad</a:t>
            </a:r>
            <a:r>
              <a:rPr sz="800" spc="254" dirty="0">
                <a:latin typeface="Arial MT"/>
                <a:cs typeface="Arial MT"/>
              </a:rPr>
              <a:t>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 rot="21060000">
            <a:off x="2840099" y="2820057"/>
            <a:ext cx="1011216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800" spc="220" dirty="0">
                <a:latin typeface="Arial MT"/>
                <a:cs typeface="Arial MT"/>
              </a:rPr>
              <a:t>Estimación</a:t>
            </a:r>
            <a:r>
              <a:rPr sz="800" spc="65" dirty="0">
                <a:latin typeface="Arial MT"/>
                <a:cs typeface="Arial MT"/>
              </a:rPr>
              <a:t> </a:t>
            </a:r>
            <a:r>
              <a:rPr sz="800" spc="250" dirty="0">
                <a:latin typeface="Arial MT"/>
                <a:cs typeface="Arial MT"/>
              </a:rPr>
              <a:t>no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 rot="21060000">
            <a:off x="3053909" y="2933906"/>
            <a:ext cx="684873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800" spc="250" dirty="0">
                <a:latin typeface="Arial MT"/>
                <a:cs typeface="Arial MT"/>
              </a:rPr>
              <a:t>ap</a:t>
            </a:r>
            <a:r>
              <a:rPr sz="800" spc="145" dirty="0">
                <a:latin typeface="Arial MT"/>
                <a:cs typeface="Arial MT"/>
              </a:rPr>
              <a:t>r</a:t>
            </a:r>
            <a:r>
              <a:rPr sz="800" spc="250" dirty="0">
                <a:latin typeface="Arial MT"/>
                <a:cs typeface="Arial MT"/>
              </a:rPr>
              <a:t>obad</a:t>
            </a:r>
            <a:r>
              <a:rPr sz="800" spc="254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00157" y="3042564"/>
            <a:ext cx="404495" cy="65341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 marR="5080" indent="67945">
              <a:lnSpc>
                <a:spcPts val="1550"/>
              </a:lnSpc>
              <a:spcBef>
                <a:spcPts val="25"/>
              </a:spcBef>
            </a:pPr>
            <a:r>
              <a:rPr sz="1250" dirty="0">
                <a:latin typeface="Arial MT"/>
                <a:cs typeface="Arial MT"/>
              </a:rPr>
              <a:t>No</a:t>
            </a:r>
            <a:r>
              <a:rPr sz="1250" spc="-13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Cumple  Especi</a:t>
            </a:r>
            <a:r>
              <a:rPr sz="1250" spc="-5" dirty="0">
                <a:latin typeface="Arial MT"/>
                <a:cs typeface="Arial MT"/>
              </a:rPr>
              <a:t>f</a:t>
            </a:r>
            <a:r>
              <a:rPr sz="1250" dirty="0">
                <a:latin typeface="Arial MT"/>
                <a:cs typeface="Arial MT"/>
              </a:rPr>
              <a:t>icación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1025"/>
              </a:spcBef>
            </a:pPr>
            <a:r>
              <a:rPr sz="4000" spc="-5" dirty="0"/>
              <a:t>Elección de</a:t>
            </a:r>
            <a:r>
              <a:rPr sz="4000" dirty="0"/>
              <a:t> </a:t>
            </a:r>
            <a:r>
              <a:rPr sz="4000" spc="-10" dirty="0"/>
              <a:t>una</a:t>
            </a:r>
            <a:r>
              <a:rPr sz="4000" dirty="0"/>
              <a:t> </a:t>
            </a:r>
            <a:r>
              <a:rPr sz="4000" spc="-10" dirty="0"/>
              <a:t>Técnica</a:t>
            </a:r>
            <a:r>
              <a:rPr sz="4000" spc="10" dirty="0"/>
              <a:t> </a:t>
            </a:r>
            <a:r>
              <a:rPr sz="4000" spc="-5" dirty="0"/>
              <a:t>para </a:t>
            </a:r>
            <a:r>
              <a:rPr sz="4000" spc="-1095" dirty="0"/>
              <a:t> </a:t>
            </a:r>
            <a:r>
              <a:rPr sz="4000" spc="-5" dirty="0"/>
              <a:t>Modelar</a:t>
            </a:r>
            <a:r>
              <a:rPr sz="4000" spc="25" dirty="0"/>
              <a:t> </a:t>
            </a:r>
            <a:r>
              <a:rPr sz="4000" spc="-5" dirty="0"/>
              <a:t>Requisitos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2420238"/>
            <a:ext cx="8016875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existe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único enfoque aplicable</a:t>
            </a:r>
            <a:r>
              <a:rPr sz="2800" spc="-5" dirty="0">
                <a:latin typeface="Arial MT"/>
                <a:cs typeface="Arial MT"/>
              </a:rPr>
              <a:t> a</a:t>
            </a:r>
            <a:r>
              <a:rPr sz="2800" dirty="0">
                <a:latin typeface="Arial MT"/>
                <a:cs typeface="Arial MT"/>
              </a:rPr>
              <a:t> todos los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sistemas,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depende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cada proyecto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2A437"/>
              </a:buClr>
              <a:buFont typeface="Arial MT"/>
              <a:buChar char="•"/>
            </a:pPr>
            <a:endParaRPr sz="4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Puede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 necesario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combinar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varios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enfoques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56742"/>
            <a:ext cx="85623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Requisitos</a:t>
            </a:r>
            <a:r>
              <a:rPr sz="3400" spc="15" dirty="0"/>
              <a:t> </a:t>
            </a:r>
            <a:r>
              <a:rPr sz="3400" spc="-5" dirty="0"/>
              <a:t>Funcionales</a:t>
            </a:r>
            <a:r>
              <a:rPr sz="3400" spc="5" dirty="0"/>
              <a:t> </a:t>
            </a:r>
            <a:r>
              <a:rPr sz="3400" spc="-5" dirty="0"/>
              <a:t>y</a:t>
            </a:r>
            <a:r>
              <a:rPr sz="3400" spc="5" dirty="0"/>
              <a:t> </a:t>
            </a:r>
            <a:r>
              <a:rPr sz="3400" spc="-5" dirty="0"/>
              <a:t>No Funcionales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9640"/>
            <a:ext cx="8195945" cy="48456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Funcionales: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Servicios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 funciones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 proveerá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  <a:tab pos="2621915" algn="l"/>
              </a:tabLst>
            </a:pPr>
            <a:r>
              <a:rPr sz="2400" spc="-5" dirty="0">
                <a:latin typeface="Arial MT"/>
                <a:cs typeface="Arial MT"/>
              </a:rPr>
              <a:t>Describen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	interacción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5" dirty="0">
                <a:latin typeface="Arial MT"/>
                <a:cs typeface="Arial MT"/>
              </a:rPr>
              <a:t>su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entorno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Ejemplos: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latin typeface="Arial MT"/>
                <a:cs typeface="Arial MT"/>
              </a:rPr>
              <a:t>Se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deben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ingresar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cédula, nombre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y</a:t>
            </a:r>
            <a:r>
              <a:rPr sz="1700" spc="-5" dirty="0">
                <a:latin typeface="Arial MT"/>
                <a:cs typeface="Arial MT"/>
              </a:rPr>
              <a:t> teléfono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cada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cliente</a:t>
            </a:r>
            <a:endParaRPr sz="17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latin typeface="Arial MT"/>
                <a:cs typeface="Arial MT"/>
              </a:rPr>
              <a:t>Se quiere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 listado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clientes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zona</a:t>
            </a:r>
            <a:endParaRPr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No-funcional: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ts val="2735"/>
              </a:lnSpc>
              <a:spcBef>
                <a:spcPts val="2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Restricciones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servicios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 funciones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ofrecidos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Describen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restricciones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limitan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elecciones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construir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solución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Ejemplos: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latin typeface="Arial MT"/>
                <a:cs typeface="Arial MT"/>
              </a:rPr>
              <a:t>Las consultas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deben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resolverse en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menos de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3 segundos</a:t>
            </a:r>
            <a:endParaRPr sz="17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latin typeface="Arial MT"/>
                <a:cs typeface="Arial MT"/>
              </a:rPr>
              <a:t>El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lenguaje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 programación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debe ser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Java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218" y="2538806"/>
            <a:ext cx="75793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Especificación</a:t>
            </a:r>
            <a:r>
              <a:rPr sz="4300" spc="15" dirty="0"/>
              <a:t> </a:t>
            </a:r>
            <a:r>
              <a:rPr sz="4300" spc="-5" dirty="0"/>
              <a:t>de</a:t>
            </a:r>
            <a:r>
              <a:rPr sz="4300" spc="-15" dirty="0"/>
              <a:t> </a:t>
            </a:r>
            <a:r>
              <a:rPr sz="4300" spc="-5" dirty="0"/>
              <a:t>Requisitos</a:t>
            </a:r>
            <a:endParaRPr sz="43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05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Proceso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66609" y="4299965"/>
            <a:ext cx="1342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Artefactos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2736850"/>
            <a:ext cx="8470900" cy="1384300"/>
            <a:chOff x="298450" y="2736850"/>
            <a:chExt cx="8470900" cy="1384300"/>
          </a:xfrm>
        </p:grpSpPr>
        <p:sp>
          <p:nvSpPr>
            <p:cNvPr id="5" name="object 5"/>
            <p:cNvSpPr/>
            <p:nvPr/>
          </p:nvSpPr>
          <p:spPr>
            <a:xfrm>
              <a:off x="304800" y="4114800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7304" y="2774949"/>
              <a:ext cx="927100" cy="850900"/>
            </a:xfrm>
            <a:custGeom>
              <a:avLst/>
              <a:gdLst/>
              <a:ahLst/>
              <a:cxnLst/>
              <a:rect l="l" t="t" r="r" b="b"/>
              <a:pathLst>
                <a:path w="927100" h="850900">
                  <a:moveTo>
                    <a:pt x="926592" y="0"/>
                  </a:moveTo>
                  <a:lnTo>
                    <a:pt x="895096" y="0"/>
                  </a:lnTo>
                  <a:lnTo>
                    <a:pt x="895096" y="6350"/>
                  </a:lnTo>
                  <a:lnTo>
                    <a:pt x="895096" y="12700"/>
                  </a:lnTo>
                  <a:lnTo>
                    <a:pt x="8950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926592" y="850900"/>
                  </a:lnTo>
                  <a:lnTo>
                    <a:pt x="926592" y="838200"/>
                  </a:lnTo>
                  <a:lnTo>
                    <a:pt x="926592" y="12700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743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838200"/>
                  </a:moveTo>
                  <a:lnTo>
                    <a:pt x="914400" y="838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54095" y="3028568"/>
            <a:ext cx="902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Análisis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0850" y="2736850"/>
            <a:ext cx="1409700" cy="889000"/>
            <a:chOff x="4260850" y="2736850"/>
            <a:chExt cx="1409700" cy="889000"/>
          </a:xfrm>
        </p:grpSpPr>
        <p:sp>
          <p:nvSpPr>
            <p:cNvPr id="10" name="object 10"/>
            <p:cNvSpPr/>
            <p:nvPr/>
          </p:nvSpPr>
          <p:spPr>
            <a:xfrm>
              <a:off x="4286504" y="2774949"/>
              <a:ext cx="1384300" cy="850900"/>
            </a:xfrm>
            <a:custGeom>
              <a:avLst/>
              <a:gdLst/>
              <a:ahLst/>
              <a:cxnLst/>
              <a:rect l="l" t="t" r="r" b="b"/>
              <a:pathLst>
                <a:path w="1384300" h="850900">
                  <a:moveTo>
                    <a:pt x="1383792" y="0"/>
                  </a:moveTo>
                  <a:lnTo>
                    <a:pt x="1352296" y="0"/>
                  </a:lnTo>
                  <a:lnTo>
                    <a:pt x="1352296" y="6350"/>
                  </a:lnTo>
                  <a:lnTo>
                    <a:pt x="1352296" y="12700"/>
                  </a:lnTo>
                  <a:lnTo>
                    <a:pt x="1352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383792" y="850900"/>
                  </a:lnTo>
                  <a:lnTo>
                    <a:pt x="1383792" y="838200"/>
                  </a:lnTo>
                  <a:lnTo>
                    <a:pt x="1383792" y="12700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2743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1371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371600" y="838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7200" y="2743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73296" y="3028568"/>
            <a:ext cx="135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89850" y="2736850"/>
            <a:ext cx="1028700" cy="889000"/>
            <a:chOff x="7689850" y="2736850"/>
            <a:chExt cx="1028700" cy="889000"/>
          </a:xfrm>
        </p:grpSpPr>
        <p:sp>
          <p:nvSpPr>
            <p:cNvPr id="15" name="object 15"/>
            <p:cNvSpPr/>
            <p:nvPr/>
          </p:nvSpPr>
          <p:spPr>
            <a:xfrm>
              <a:off x="77155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962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022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Validación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2361" y="2332989"/>
            <a:ext cx="6324600" cy="3464560"/>
            <a:chOff x="1372361" y="2332989"/>
            <a:chExt cx="6324600" cy="3464560"/>
          </a:xfrm>
        </p:grpSpPr>
        <p:sp>
          <p:nvSpPr>
            <p:cNvPr id="19" name="object 19"/>
            <p:cNvSpPr/>
            <p:nvPr/>
          </p:nvSpPr>
          <p:spPr>
            <a:xfrm>
              <a:off x="1372362" y="3157727"/>
              <a:ext cx="2895600" cy="86995"/>
            </a:xfrm>
            <a:custGeom>
              <a:avLst/>
              <a:gdLst/>
              <a:ahLst/>
              <a:cxnLst/>
              <a:rect l="l" t="t" r="r" b="b"/>
              <a:pathLst>
                <a:path w="2895600" h="86994">
                  <a:moveTo>
                    <a:pt x="381000" y="43434"/>
                  </a:moveTo>
                  <a:lnTo>
                    <a:pt x="352044" y="28956"/>
                  </a:lnTo>
                  <a:lnTo>
                    <a:pt x="294132" y="0"/>
                  </a:lnTo>
                  <a:lnTo>
                    <a:pt x="29413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94132" y="57912"/>
                  </a:lnTo>
                  <a:lnTo>
                    <a:pt x="294132" y="86868"/>
                  </a:lnTo>
                  <a:lnTo>
                    <a:pt x="352044" y="57912"/>
                  </a:lnTo>
                  <a:lnTo>
                    <a:pt x="381000" y="43434"/>
                  </a:lnTo>
                  <a:close/>
                </a:path>
                <a:path w="2895600" h="86994">
                  <a:moveTo>
                    <a:pt x="2895600" y="43434"/>
                  </a:moveTo>
                  <a:lnTo>
                    <a:pt x="2866644" y="28956"/>
                  </a:lnTo>
                  <a:lnTo>
                    <a:pt x="2808732" y="0"/>
                  </a:lnTo>
                  <a:lnTo>
                    <a:pt x="2808732" y="28956"/>
                  </a:lnTo>
                  <a:lnTo>
                    <a:pt x="2677668" y="28956"/>
                  </a:lnTo>
                  <a:lnTo>
                    <a:pt x="2677668" y="0"/>
                  </a:lnTo>
                  <a:lnTo>
                    <a:pt x="2590800" y="43434"/>
                  </a:lnTo>
                  <a:lnTo>
                    <a:pt x="2677668" y="86868"/>
                  </a:lnTo>
                  <a:lnTo>
                    <a:pt x="2677668" y="57912"/>
                  </a:lnTo>
                  <a:lnTo>
                    <a:pt x="2808732" y="57912"/>
                  </a:lnTo>
                  <a:lnTo>
                    <a:pt x="2808732" y="86868"/>
                  </a:lnTo>
                  <a:lnTo>
                    <a:pt x="2866644" y="57912"/>
                  </a:lnTo>
                  <a:lnTo>
                    <a:pt x="28956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199" y="2339339"/>
              <a:ext cx="4267200" cy="1546860"/>
            </a:xfrm>
            <a:custGeom>
              <a:avLst/>
              <a:gdLst/>
              <a:ahLst/>
              <a:cxnLst/>
              <a:rect l="l" t="t" r="r" b="b"/>
              <a:pathLst>
                <a:path w="4267200" h="1546860">
                  <a:moveTo>
                    <a:pt x="0" y="1546860"/>
                  </a:moveTo>
                  <a:lnTo>
                    <a:pt x="4267200" y="154686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546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40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40" y="0"/>
                  </a:lnTo>
                  <a:lnTo>
                    <a:pt x="1539240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39761" y="3081527"/>
              <a:ext cx="457200" cy="86995"/>
            </a:xfrm>
            <a:custGeom>
              <a:avLst/>
              <a:gdLst/>
              <a:ahLst/>
              <a:cxnLst/>
              <a:rect l="l" t="t" r="r" b="b"/>
              <a:pathLst>
                <a:path w="4572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6"/>
                  </a:lnTo>
                  <a:lnTo>
                    <a:pt x="86868" y="28956"/>
                  </a:lnTo>
                  <a:lnTo>
                    <a:pt x="86868" y="0"/>
                  </a:lnTo>
                  <a:close/>
                </a:path>
                <a:path w="457200" h="86994">
                  <a:moveTo>
                    <a:pt x="370332" y="0"/>
                  </a:moveTo>
                  <a:lnTo>
                    <a:pt x="370332" y="86868"/>
                  </a:lnTo>
                  <a:lnTo>
                    <a:pt x="428244" y="57912"/>
                  </a:lnTo>
                  <a:lnTo>
                    <a:pt x="384810" y="57912"/>
                  </a:lnTo>
                  <a:lnTo>
                    <a:pt x="384810" y="28956"/>
                  </a:lnTo>
                  <a:lnTo>
                    <a:pt x="428244" y="28956"/>
                  </a:lnTo>
                  <a:lnTo>
                    <a:pt x="370332" y="0"/>
                  </a:lnTo>
                  <a:close/>
                </a:path>
                <a:path w="457200" h="86994">
                  <a:moveTo>
                    <a:pt x="86868" y="28956"/>
                  </a:moveTo>
                  <a:lnTo>
                    <a:pt x="72390" y="28956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6"/>
                  </a:lnTo>
                  <a:close/>
                </a:path>
                <a:path w="457200" h="86994">
                  <a:moveTo>
                    <a:pt x="370332" y="28956"/>
                  </a:moveTo>
                  <a:lnTo>
                    <a:pt x="86868" y="28956"/>
                  </a:lnTo>
                  <a:lnTo>
                    <a:pt x="86868" y="57912"/>
                  </a:lnTo>
                  <a:lnTo>
                    <a:pt x="370332" y="57912"/>
                  </a:lnTo>
                  <a:lnTo>
                    <a:pt x="370332" y="28956"/>
                  </a:lnTo>
                  <a:close/>
                </a:path>
                <a:path w="457200" h="86994">
                  <a:moveTo>
                    <a:pt x="428244" y="28956"/>
                  </a:moveTo>
                  <a:lnTo>
                    <a:pt x="384810" y="28956"/>
                  </a:lnTo>
                  <a:lnTo>
                    <a:pt x="384810" y="57912"/>
                  </a:lnTo>
                  <a:lnTo>
                    <a:pt x="428244" y="57912"/>
                  </a:lnTo>
                  <a:lnTo>
                    <a:pt x="457200" y="43434"/>
                  </a:lnTo>
                  <a:lnTo>
                    <a:pt x="42824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14209" y="2165731"/>
            <a:ext cx="149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Actividades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96458" y="5063490"/>
            <a:ext cx="1258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51050" y="4718050"/>
            <a:ext cx="1628139" cy="1079500"/>
            <a:chOff x="2051050" y="4718050"/>
            <a:chExt cx="1628139" cy="1079500"/>
          </a:xfrm>
        </p:grpSpPr>
        <p:sp>
          <p:nvSpPr>
            <p:cNvPr id="27" name="object 27"/>
            <p:cNvSpPr/>
            <p:nvPr/>
          </p:nvSpPr>
          <p:spPr>
            <a:xfrm>
              <a:off x="20574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80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80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3552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79850" y="3886200"/>
            <a:ext cx="1551940" cy="1911350"/>
            <a:chOff x="3879850" y="3886200"/>
            <a:chExt cx="1551940" cy="1911350"/>
          </a:xfrm>
        </p:grpSpPr>
        <p:sp>
          <p:nvSpPr>
            <p:cNvPr id="31" name="object 31"/>
            <p:cNvSpPr/>
            <p:nvPr/>
          </p:nvSpPr>
          <p:spPr>
            <a:xfrm>
              <a:off x="4672711" y="3886200"/>
              <a:ext cx="103505" cy="838200"/>
            </a:xfrm>
            <a:custGeom>
              <a:avLst/>
              <a:gdLst/>
              <a:ahLst/>
              <a:cxnLst/>
              <a:rect l="l" t="t" r="r" b="b"/>
              <a:pathLst>
                <a:path w="103504" h="838200">
                  <a:moveTo>
                    <a:pt x="7112" y="742188"/>
                  </a:moveTo>
                  <a:lnTo>
                    <a:pt x="1015" y="745744"/>
                  </a:lnTo>
                  <a:lnTo>
                    <a:pt x="0" y="749554"/>
                  </a:lnTo>
                  <a:lnTo>
                    <a:pt x="51688" y="838200"/>
                  </a:lnTo>
                  <a:lnTo>
                    <a:pt x="59020" y="825626"/>
                  </a:lnTo>
                  <a:lnTo>
                    <a:pt x="45338" y="825626"/>
                  </a:lnTo>
                  <a:lnTo>
                    <a:pt x="45338" y="802204"/>
                  </a:lnTo>
                  <a:lnTo>
                    <a:pt x="10922" y="743204"/>
                  </a:lnTo>
                  <a:lnTo>
                    <a:pt x="7112" y="742188"/>
                  </a:lnTo>
                  <a:close/>
                </a:path>
                <a:path w="103504" h="838200">
                  <a:moveTo>
                    <a:pt x="45338" y="802204"/>
                  </a:moveTo>
                  <a:lnTo>
                    <a:pt x="45338" y="825626"/>
                  </a:lnTo>
                  <a:lnTo>
                    <a:pt x="58038" y="825626"/>
                  </a:lnTo>
                  <a:lnTo>
                    <a:pt x="58038" y="822451"/>
                  </a:lnTo>
                  <a:lnTo>
                    <a:pt x="46227" y="822451"/>
                  </a:lnTo>
                  <a:lnTo>
                    <a:pt x="51688" y="813090"/>
                  </a:lnTo>
                  <a:lnTo>
                    <a:pt x="45338" y="802204"/>
                  </a:lnTo>
                  <a:close/>
                </a:path>
                <a:path w="103504" h="838200">
                  <a:moveTo>
                    <a:pt x="96265" y="742188"/>
                  </a:moveTo>
                  <a:lnTo>
                    <a:pt x="92455" y="743204"/>
                  </a:lnTo>
                  <a:lnTo>
                    <a:pt x="58038" y="802204"/>
                  </a:lnTo>
                  <a:lnTo>
                    <a:pt x="58038" y="825626"/>
                  </a:lnTo>
                  <a:lnTo>
                    <a:pt x="59020" y="825626"/>
                  </a:lnTo>
                  <a:lnTo>
                    <a:pt x="103377" y="749554"/>
                  </a:lnTo>
                  <a:lnTo>
                    <a:pt x="102362" y="745744"/>
                  </a:lnTo>
                  <a:lnTo>
                    <a:pt x="96265" y="742188"/>
                  </a:lnTo>
                  <a:close/>
                </a:path>
                <a:path w="103504" h="838200">
                  <a:moveTo>
                    <a:pt x="51688" y="813090"/>
                  </a:moveTo>
                  <a:lnTo>
                    <a:pt x="46227" y="822451"/>
                  </a:lnTo>
                  <a:lnTo>
                    <a:pt x="57150" y="822451"/>
                  </a:lnTo>
                  <a:lnTo>
                    <a:pt x="51688" y="813090"/>
                  </a:lnTo>
                  <a:close/>
                </a:path>
                <a:path w="103504" h="838200">
                  <a:moveTo>
                    <a:pt x="58038" y="802204"/>
                  </a:moveTo>
                  <a:lnTo>
                    <a:pt x="51688" y="813090"/>
                  </a:lnTo>
                  <a:lnTo>
                    <a:pt x="57150" y="822451"/>
                  </a:lnTo>
                  <a:lnTo>
                    <a:pt x="58038" y="822451"/>
                  </a:lnTo>
                  <a:lnTo>
                    <a:pt x="58038" y="802204"/>
                  </a:lnTo>
                  <a:close/>
                </a:path>
                <a:path w="103504" h="838200">
                  <a:moveTo>
                    <a:pt x="58038" y="0"/>
                  </a:moveTo>
                  <a:lnTo>
                    <a:pt x="45338" y="0"/>
                  </a:lnTo>
                  <a:lnTo>
                    <a:pt x="45338" y="802204"/>
                  </a:lnTo>
                  <a:lnTo>
                    <a:pt x="51688" y="813090"/>
                  </a:lnTo>
                  <a:lnTo>
                    <a:pt x="58038" y="8022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2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39" y="0"/>
                  </a:lnTo>
                  <a:lnTo>
                    <a:pt x="15392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49344" y="5063490"/>
            <a:ext cx="999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Modelo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del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Sistema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050" y="2736850"/>
            <a:ext cx="5697220" cy="1987550"/>
            <a:chOff x="146050" y="2736850"/>
            <a:chExt cx="5697220" cy="1987550"/>
          </a:xfrm>
        </p:grpSpPr>
        <p:sp>
          <p:nvSpPr>
            <p:cNvPr id="36" name="object 36"/>
            <p:cNvSpPr/>
            <p:nvPr/>
          </p:nvSpPr>
          <p:spPr>
            <a:xfrm>
              <a:off x="1624711" y="3886199"/>
              <a:ext cx="4218305" cy="838200"/>
            </a:xfrm>
            <a:custGeom>
              <a:avLst/>
              <a:gdLst/>
              <a:ahLst/>
              <a:cxnLst/>
              <a:rect l="l" t="t" r="r" b="b"/>
              <a:pathLst>
                <a:path w="4218305" h="838200">
                  <a:moveTo>
                    <a:pt x="103378" y="749554"/>
                  </a:moveTo>
                  <a:lnTo>
                    <a:pt x="102362" y="745744"/>
                  </a:lnTo>
                  <a:lnTo>
                    <a:pt x="96266" y="742188"/>
                  </a:lnTo>
                  <a:lnTo>
                    <a:pt x="92456" y="743204"/>
                  </a:lnTo>
                  <a:lnTo>
                    <a:pt x="58039" y="80220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802208"/>
                  </a:lnTo>
                  <a:lnTo>
                    <a:pt x="10909" y="743204"/>
                  </a:lnTo>
                  <a:lnTo>
                    <a:pt x="7112" y="742188"/>
                  </a:lnTo>
                  <a:lnTo>
                    <a:pt x="1003" y="745744"/>
                  </a:lnTo>
                  <a:lnTo>
                    <a:pt x="0" y="749554"/>
                  </a:lnTo>
                  <a:lnTo>
                    <a:pt x="51689" y="838200"/>
                  </a:lnTo>
                  <a:lnTo>
                    <a:pt x="59016" y="825627"/>
                  </a:lnTo>
                  <a:lnTo>
                    <a:pt x="103378" y="749554"/>
                  </a:lnTo>
                  <a:close/>
                </a:path>
                <a:path w="4218305" h="838200">
                  <a:moveTo>
                    <a:pt x="4218178" y="749554"/>
                  </a:moveTo>
                  <a:lnTo>
                    <a:pt x="4217162" y="745744"/>
                  </a:lnTo>
                  <a:lnTo>
                    <a:pt x="4211066" y="742188"/>
                  </a:lnTo>
                  <a:lnTo>
                    <a:pt x="4207256" y="743204"/>
                  </a:lnTo>
                  <a:lnTo>
                    <a:pt x="4172839" y="802208"/>
                  </a:lnTo>
                  <a:lnTo>
                    <a:pt x="4172839" y="0"/>
                  </a:lnTo>
                  <a:lnTo>
                    <a:pt x="4160139" y="0"/>
                  </a:lnTo>
                  <a:lnTo>
                    <a:pt x="4160139" y="802208"/>
                  </a:lnTo>
                  <a:lnTo>
                    <a:pt x="4125722" y="743204"/>
                  </a:lnTo>
                  <a:lnTo>
                    <a:pt x="4121912" y="742188"/>
                  </a:lnTo>
                  <a:lnTo>
                    <a:pt x="4115816" y="745744"/>
                  </a:lnTo>
                  <a:lnTo>
                    <a:pt x="4114800" y="749554"/>
                  </a:lnTo>
                  <a:lnTo>
                    <a:pt x="4166489" y="838200"/>
                  </a:lnTo>
                  <a:lnTo>
                    <a:pt x="4173817" y="825627"/>
                  </a:lnTo>
                  <a:lnTo>
                    <a:pt x="4218178" y="749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1704" y="2774949"/>
              <a:ext cx="1231900" cy="850900"/>
            </a:xfrm>
            <a:custGeom>
              <a:avLst/>
              <a:gdLst/>
              <a:ahLst/>
              <a:cxnLst/>
              <a:rect l="l" t="t" r="r" b="b"/>
              <a:pathLst>
                <a:path w="1231900" h="850900">
                  <a:moveTo>
                    <a:pt x="1231392" y="0"/>
                  </a:moveTo>
                  <a:lnTo>
                    <a:pt x="1199896" y="0"/>
                  </a:lnTo>
                  <a:lnTo>
                    <a:pt x="1199896" y="6350"/>
                  </a:lnTo>
                  <a:lnTo>
                    <a:pt x="1199896" y="12700"/>
                  </a:lnTo>
                  <a:lnTo>
                    <a:pt x="11998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231392" y="850900"/>
                  </a:lnTo>
                  <a:lnTo>
                    <a:pt x="1231392" y="838200"/>
                  </a:lnTo>
                  <a:lnTo>
                    <a:pt x="1231392" y="12700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400" y="274320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838200"/>
                  </a:moveTo>
                  <a:lnTo>
                    <a:pt x="1219200" y="838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8495" y="3028568"/>
            <a:ext cx="1207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Planificación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746250" y="2736850"/>
            <a:ext cx="1028700" cy="889000"/>
            <a:chOff x="1746250" y="2736850"/>
            <a:chExt cx="1028700" cy="889000"/>
          </a:xfrm>
        </p:grpSpPr>
        <p:sp>
          <p:nvSpPr>
            <p:cNvPr id="41" name="object 41"/>
            <p:cNvSpPr/>
            <p:nvPr/>
          </p:nvSpPr>
          <p:spPr>
            <a:xfrm>
              <a:off x="17719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526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7586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Obtención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89650" y="2736850"/>
            <a:ext cx="1181100" cy="889000"/>
            <a:chOff x="6089650" y="2736850"/>
            <a:chExt cx="1181100" cy="889000"/>
          </a:xfrm>
        </p:grpSpPr>
        <p:sp>
          <p:nvSpPr>
            <p:cNvPr id="45" name="object 45"/>
            <p:cNvSpPr/>
            <p:nvPr/>
          </p:nvSpPr>
          <p:spPr>
            <a:xfrm>
              <a:off x="6115304" y="2774949"/>
              <a:ext cx="1155700" cy="850900"/>
            </a:xfrm>
            <a:custGeom>
              <a:avLst/>
              <a:gdLst/>
              <a:ahLst/>
              <a:cxnLst/>
              <a:rect l="l" t="t" r="r" b="b"/>
              <a:pathLst>
                <a:path w="1155700" h="850900">
                  <a:moveTo>
                    <a:pt x="1155192" y="0"/>
                  </a:moveTo>
                  <a:lnTo>
                    <a:pt x="1123696" y="0"/>
                  </a:lnTo>
                  <a:lnTo>
                    <a:pt x="1123696" y="6350"/>
                  </a:lnTo>
                  <a:lnTo>
                    <a:pt x="1123696" y="12700"/>
                  </a:lnTo>
                  <a:lnTo>
                    <a:pt x="11236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155192" y="850900"/>
                  </a:lnTo>
                  <a:lnTo>
                    <a:pt x="1155192" y="838200"/>
                  </a:lnTo>
                  <a:lnTo>
                    <a:pt x="1155192" y="12700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6000" y="274320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0" y="838200"/>
                  </a:moveTo>
                  <a:lnTo>
                    <a:pt x="1143000" y="8382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102096" y="3028568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Verificación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22250" y="3157727"/>
            <a:ext cx="5875020" cy="2640330"/>
            <a:chOff x="222250" y="3157727"/>
            <a:chExt cx="5875020" cy="2640330"/>
          </a:xfrm>
        </p:grpSpPr>
        <p:sp>
          <p:nvSpPr>
            <p:cNvPr id="49" name="object 49"/>
            <p:cNvSpPr/>
            <p:nvPr/>
          </p:nvSpPr>
          <p:spPr>
            <a:xfrm>
              <a:off x="2743962" y="3157727"/>
              <a:ext cx="3352800" cy="86995"/>
            </a:xfrm>
            <a:custGeom>
              <a:avLst/>
              <a:gdLst/>
              <a:ahLst/>
              <a:cxnLst/>
              <a:rect l="l" t="t" r="r" b="b"/>
              <a:pathLst>
                <a:path w="3352800" h="86994">
                  <a:moveTo>
                    <a:pt x="304800" y="43434"/>
                  </a:moveTo>
                  <a:lnTo>
                    <a:pt x="275844" y="28956"/>
                  </a:lnTo>
                  <a:lnTo>
                    <a:pt x="217932" y="0"/>
                  </a:lnTo>
                  <a:lnTo>
                    <a:pt x="2179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217932" y="57912"/>
                  </a:lnTo>
                  <a:lnTo>
                    <a:pt x="217932" y="86868"/>
                  </a:lnTo>
                  <a:lnTo>
                    <a:pt x="275844" y="57912"/>
                  </a:lnTo>
                  <a:lnTo>
                    <a:pt x="304800" y="43434"/>
                  </a:lnTo>
                  <a:close/>
                </a:path>
                <a:path w="3352800" h="86994">
                  <a:moveTo>
                    <a:pt x="3352800" y="43434"/>
                  </a:moveTo>
                  <a:lnTo>
                    <a:pt x="3323844" y="28956"/>
                  </a:lnTo>
                  <a:lnTo>
                    <a:pt x="3265932" y="0"/>
                  </a:lnTo>
                  <a:lnTo>
                    <a:pt x="3265932" y="28956"/>
                  </a:lnTo>
                  <a:lnTo>
                    <a:pt x="2982468" y="28956"/>
                  </a:lnTo>
                  <a:lnTo>
                    <a:pt x="2982468" y="0"/>
                  </a:lnTo>
                  <a:lnTo>
                    <a:pt x="2895600" y="43434"/>
                  </a:lnTo>
                  <a:lnTo>
                    <a:pt x="2982468" y="86868"/>
                  </a:lnTo>
                  <a:lnTo>
                    <a:pt x="2982468" y="57912"/>
                  </a:lnTo>
                  <a:lnTo>
                    <a:pt x="3265932" y="57912"/>
                  </a:lnTo>
                  <a:lnTo>
                    <a:pt x="3265932" y="86868"/>
                  </a:lnTo>
                  <a:lnTo>
                    <a:pt x="3323844" y="57912"/>
                  </a:lnTo>
                  <a:lnTo>
                    <a:pt x="33528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8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86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0606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Visión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767710" y="3886200"/>
            <a:ext cx="103505" cy="838200"/>
          </a:xfrm>
          <a:custGeom>
            <a:avLst/>
            <a:gdLst/>
            <a:ahLst/>
            <a:cxnLst/>
            <a:rect l="l" t="t" r="r" b="b"/>
            <a:pathLst>
              <a:path w="103505" h="838200">
                <a:moveTo>
                  <a:pt x="7112" y="742188"/>
                </a:moveTo>
                <a:lnTo>
                  <a:pt x="1015" y="745744"/>
                </a:lnTo>
                <a:lnTo>
                  <a:pt x="0" y="749554"/>
                </a:lnTo>
                <a:lnTo>
                  <a:pt x="51688" y="838200"/>
                </a:lnTo>
                <a:lnTo>
                  <a:pt x="59020" y="825626"/>
                </a:lnTo>
                <a:lnTo>
                  <a:pt x="45338" y="825626"/>
                </a:lnTo>
                <a:lnTo>
                  <a:pt x="45338" y="802204"/>
                </a:lnTo>
                <a:lnTo>
                  <a:pt x="10921" y="743204"/>
                </a:lnTo>
                <a:lnTo>
                  <a:pt x="7112" y="742188"/>
                </a:lnTo>
                <a:close/>
              </a:path>
              <a:path w="103505" h="838200">
                <a:moveTo>
                  <a:pt x="45338" y="802204"/>
                </a:moveTo>
                <a:lnTo>
                  <a:pt x="45338" y="825626"/>
                </a:lnTo>
                <a:lnTo>
                  <a:pt x="58038" y="825626"/>
                </a:lnTo>
                <a:lnTo>
                  <a:pt x="58038" y="822451"/>
                </a:lnTo>
                <a:lnTo>
                  <a:pt x="46227" y="822451"/>
                </a:lnTo>
                <a:lnTo>
                  <a:pt x="51688" y="813090"/>
                </a:lnTo>
                <a:lnTo>
                  <a:pt x="45338" y="802204"/>
                </a:lnTo>
                <a:close/>
              </a:path>
              <a:path w="103505" h="838200">
                <a:moveTo>
                  <a:pt x="96265" y="742188"/>
                </a:moveTo>
                <a:lnTo>
                  <a:pt x="92456" y="743204"/>
                </a:lnTo>
                <a:lnTo>
                  <a:pt x="58038" y="802204"/>
                </a:lnTo>
                <a:lnTo>
                  <a:pt x="58038" y="825626"/>
                </a:lnTo>
                <a:lnTo>
                  <a:pt x="59020" y="825626"/>
                </a:lnTo>
                <a:lnTo>
                  <a:pt x="103377" y="749554"/>
                </a:lnTo>
                <a:lnTo>
                  <a:pt x="102362" y="745744"/>
                </a:lnTo>
                <a:lnTo>
                  <a:pt x="96265" y="742188"/>
                </a:lnTo>
                <a:close/>
              </a:path>
              <a:path w="103505" h="838200">
                <a:moveTo>
                  <a:pt x="51688" y="813090"/>
                </a:moveTo>
                <a:lnTo>
                  <a:pt x="46227" y="822451"/>
                </a:lnTo>
                <a:lnTo>
                  <a:pt x="57150" y="822451"/>
                </a:lnTo>
                <a:lnTo>
                  <a:pt x="51688" y="813090"/>
                </a:lnTo>
                <a:close/>
              </a:path>
              <a:path w="103505" h="838200">
                <a:moveTo>
                  <a:pt x="58038" y="802204"/>
                </a:moveTo>
                <a:lnTo>
                  <a:pt x="51688" y="813090"/>
                </a:lnTo>
                <a:lnTo>
                  <a:pt x="57150" y="822451"/>
                </a:lnTo>
                <a:lnTo>
                  <a:pt x="58038" y="822451"/>
                </a:lnTo>
                <a:lnTo>
                  <a:pt x="58038" y="802204"/>
                </a:lnTo>
                <a:close/>
              </a:path>
              <a:path w="103505" h="838200">
                <a:moveTo>
                  <a:pt x="58038" y="0"/>
                </a:moveTo>
                <a:lnTo>
                  <a:pt x="45338" y="0"/>
                </a:lnTo>
                <a:lnTo>
                  <a:pt x="45338" y="802204"/>
                </a:lnTo>
                <a:lnTo>
                  <a:pt x="51688" y="813090"/>
                </a:lnTo>
                <a:lnTo>
                  <a:pt x="58038" y="802204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16737"/>
            <a:ext cx="558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Lenguajes</a:t>
            </a:r>
            <a:r>
              <a:rPr sz="4000" dirty="0"/>
              <a:t> </a:t>
            </a:r>
            <a:r>
              <a:rPr sz="4000" spc="-5" dirty="0"/>
              <a:t>de</a:t>
            </a:r>
            <a:r>
              <a:rPr sz="4000" spc="-25" dirty="0"/>
              <a:t> </a:t>
            </a:r>
            <a:r>
              <a:rPr sz="4000" spc="-5" dirty="0"/>
              <a:t>Notación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268"/>
            <a:ext cx="7458075" cy="49326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Lenguaje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Natural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Comprensible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Cliente/Usuario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Ambiguo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(glosario)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Poca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legibilidad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(plantilla,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formateo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texto)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Difícil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tratar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(Verificar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correctitud,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consistencia,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completitud)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Notaciones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Especiales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(más formales)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Poca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ninguna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ambigüedad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Facilita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tratamiento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Necesidad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entrenamiento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notación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Dificultades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comprensión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Cliente/Usuario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085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Notaciones</a:t>
            </a:r>
            <a:r>
              <a:rPr sz="4400" spc="-75" dirty="0"/>
              <a:t> </a:t>
            </a:r>
            <a:r>
              <a:rPr sz="4400" dirty="0"/>
              <a:t>Especiales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6949"/>
            <a:ext cx="7271384" cy="396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Gráficas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vs.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Basadas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texto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2A437"/>
              </a:buClr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Estáticas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vs.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Dinámicas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Descripciones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Estáticas</a:t>
            </a:r>
            <a:endParaRPr sz="2400">
              <a:latin typeface="Arial MT"/>
              <a:cs typeface="Arial MT"/>
            </a:endParaRPr>
          </a:p>
          <a:p>
            <a:pPr marL="756285" marR="196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especifican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entidades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atributos,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pueden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relaciones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entidades.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relaciones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tiempo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Descripciones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Dinámicas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Especifican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estados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transiciones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estados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 el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tiempo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2364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 MT"/>
                <a:cs typeface="Arial MT"/>
              </a:rPr>
              <a:t>Documentación</a:t>
            </a:r>
            <a:r>
              <a:rPr sz="4400" b="0" spc="-50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de</a:t>
            </a:r>
            <a:r>
              <a:rPr sz="4400" b="0" spc="-2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requisitos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23450"/>
            <a:ext cx="8028940" cy="50393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Qué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documentar: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lo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hace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actual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lo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pide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lo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hacer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criterios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aceptación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criterios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verificación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Recomendaciones: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agrupar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temas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formular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 reqs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positivos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negativos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expresarlos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5" dirty="0">
                <a:latin typeface="Arial MT"/>
                <a:cs typeface="Arial MT"/>
              </a:rPr>
              <a:t> voz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activa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pasiva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indicar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está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documentando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alcance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todo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pidió.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representar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reqs.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múltiples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vistas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(ejemplo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ciegos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elefante).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232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Documentos</a:t>
            </a:r>
            <a:r>
              <a:rPr sz="4400" spc="-45" dirty="0"/>
              <a:t> </a:t>
            </a:r>
            <a:r>
              <a:rPr sz="4400" dirty="0"/>
              <a:t>de</a:t>
            </a:r>
            <a:r>
              <a:rPr sz="4400" spc="-40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92758"/>
            <a:ext cx="7813675" cy="48247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5080" indent="-457834">
              <a:lnSpc>
                <a:spcPts val="2590"/>
              </a:lnSpc>
              <a:spcBef>
                <a:spcPts val="425"/>
              </a:spcBef>
              <a:buClr>
                <a:srgbClr val="62A437"/>
              </a:buClr>
              <a:buFont typeface="Arial MT"/>
              <a:buChar char="•"/>
              <a:tabLst>
                <a:tab pos="469900" algn="l"/>
                <a:tab pos="470534" algn="l"/>
                <a:tab pos="4277360" algn="l"/>
              </a:tabLst>
            </a:pPr>
            <a:r>
              <a:rPr sz="2400" b="1" spc="-5" dirty="0">
                <a:latin typeface="Arial"/>
                <a:cs typeface="Arial"/>
              </a:rPr>
              <a:t>Definición</a:t>
            </a:r>
            <a:r>
              <a:rPr sz="2400" b="1" dirty="0">
                <a:latin typeface="Arial"/>
                <a:cs typeface="Arial"/>
              </a:rPr>
              <a:t> de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Requisitos</a:t>
            </a:r>
            <a:r>
              <a:rPr sz="2400" spc="-5" dirty="0">
                <a:latin typeface="Arial MT"/>
                <a:cs typeface="Arial MT"/>
              </a:rPr>
              <a:t>:	lista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espera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haga,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escrita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entender</a:t>
            </a:r>
            <a:endParaRPr sz="2400">
              <a:latin typeface="Arial MT"/>
              <a:cs typeface="Arial MT"/>
            </a:endParaRPr>
          </a:p>
          <a:p>
            <a:pPr marL="850900" marR="142240" lvl="1" indent="-381000">
              <a:lnSpc>
                <a:spcPts val="2160"/>
              </a:lnSpc>
              <a:spcBef>
                <a:spcPts val="484"/>
              </a:spcBef>
              <a:buClr>
                <a:srgbClr val="99CA38"/>
              </a:buClr>
              <a:buAutoNum type="arabicPeriod"/>
              <a:tabLst>
                <a:tab pos="850900" algn="l"/>
                <a:tab pos="851535" algn="l"/>
              </a:tabLst>
            </a:pP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proveer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medio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acceder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archivos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externos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creados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otras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herramientas</a:t>
            </a:r>
            <a:endParaRPr sz="2000">
              <a:latin typeface="Arial MT"/>
              <a:cs typeface="Arial MT"/>
            </a:endParaRPr>
          </a:p>
          <a:p>
            <a:pPr marL="469900" marR="343535" indent="-457834">
              <a:lnSpc>
                <a:spcPts val="2590"/>
              </a:lnSpc>
              <a:spcBef>
                <a:spcPts val="580"/>
              </a:spcBef>
              <a:buClr>
                <a:srgbClr val="62A437"/>
              </a:buClr>
              <a:buFont typeface="Arial MT"/>
              <a:buChar char="•"/>
              <a:tabLst>
                <a:tab pos="469900" algn="l"/>
                <a:tab pos="470534" algn="l"/>
                <a:tab pos="5853430" algn="l"/>
              </a:tabLst>
            </a:pPr>
            <a:r>
              <a:rPr sz="2400" b="1" spc="-5" dirty="0">
                <a:latin typeface="Arial"/>
                <a:cs typeface="Arial"/>
              </a:rPr>
              <a:t>Especificación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Requisitos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(SRS)</a:t>
            </a:r>
            <a:r>
              <a:rPr sz="2400" dirty="0">
                <a:latin typeface="Arial MT"/>
                <a:cs typeface="Arial MT"/>
              </a:rPr>
              <a:t>:	</a:t>
            </a:r>
            <a:r>
              <a:rPr sz="2400" spc="-5" dirty="0">
                <a:latin typeface="Arial MT"/>
                <a:cs typeface="Arial MT"/>
              </a:rPr>
              <a:t>reformula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definición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términos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técnicos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dirty="0">
                <a:latin typeface="Arial MT"/>
                <a:cs typeface="Arial MT"/>
              </a:rPr>
              <a:t> 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diseñadores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comenzar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diseño</a:t>
            </a:r>
            <a:endParaRPr sz="2400">
              <a:latin typeface="Arial MT"/>
              <a:cs typeface="Arial MT"/>
            </a:endParaRPr>
          </a:p>
          <a:p>
            <a:pPr marL="850900" marR="481965" lvl="1" indent="-381000">
              <a:lnSpc>
                <a:spcPts val="2160"/>
              </a:lnSpc>
              <a:spcBef>
                <a:spcPts val="484"/>
              </a:spcBef>
              <a:buClr>
                <a:srgbClr val="3333CC"/>
              </a:buClr>
              <a:buFont typeface="Arial MT"/>
              <a:buAutoNum type="arabicPeriod"/>
              <a:tabLst>
                <a:tab pos="892810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proveerá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 usuario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recursos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definir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</a:t>
            </a:r>
            <a:r>
              <a:rPr sz="2000" spc="-5" dirty="0">
                <a:latin typeface="Arial MT"/>
                <a:cs typeface="Arial MT"/>
              </a:rPr>
              <a:t>tipo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archivo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externo</a:t>
            </a:r>
            <a:endParaRPr sz="2000">
              <a:latin typeface="Arial MT"/>
              <a:cs typeface="Arial MT"/>
            </a:endParaRPr>
          </a:p>
          <a:p>
            <a:pPr marL="892175" lvl="1" indent="-422909">
              <a:lnSpc>
                <a:spcPts val="2280"/>
              </a:lnSpc>
              <a:spcBef>
                <a:spcPts val="204"/>
              </a:spcBef>
              <a:buClr>
                <a:srgbClr val="3333CC"/>
              </a:buClr>
              <a:buAutoNum type="arabicPeriod"/>
              <a:tabLst>
                <a:tab pos="892810" algn="l"/>
              </a:tabLst>
            </a:pPr>
            <a:r>
              <a:rPr sz="2000" dirty="0">
                <a:latin typeface="Arial MT"/>
                <a:cs typeface="Arial MT"/>
              </a:rPr>
              <a:t>Cada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tipo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archivo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tendrá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herramienta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asociada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endParaRPr sz="2000">
              <a:latin typeface="Arial MT"/>
              <a:cs typeface="Arial MT"/>
            </a:endParaRPr>
          </a:p>
          <a:p>
            <a:pPr marL="8509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ícono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identifica</a:t>
            </a:r>
            <a:endParaRPr sz="2000">
              <a:latin typeface="Arial MT"/>
              <a:cs typeface="Arial MT"/>
            </a:endParaRPr>
          </a:p>
          <a:p>
            <a:pPr marL="850900" marR="183515" lvl="1" indent="-381000">
              <a:lnSpc>
                <a:spcPts val="2160"/>
              </a:lnSpc>
              <a:spcBef>
                <a:spcPts val="515"/>
              </a:spcBef>
              <a:buClr>
                <a:srgbClr val="3333CC"/>
              </a:buClr>
              <a:buFont typeface="Arial MT"/>
              <a:buAutoNum type="arabicPeriod" startAt="3"/>
              <a:tabLst>
                <a:tab pos="892810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Cuando el usuario seleccione el ícono que representa un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archivo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externo,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efecto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aplicar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herramienta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asociada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tipo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archivo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 archivo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seleccionado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8070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Documentos</a:t>
            </a:r>
            <a:r>
              <a:rPr sz="4400" spc="-30" dirty="0"/>
              <a:t> </a:t>
            </a:r>
            <a:r>
              <a:rPr sz="4400" dirty="0"/>
              <a:t>de</a:t>
            </a:r>
            <a:r>
              <a:rPr sz="4400" spc="-25" dirty="0"/>
              <a:t> </a:t>
            </a:r>
            <a:r>
              <a:rPr sz="4400" dirty="0"/>
              <a:t>Requisitos</a:t>
            </a:r>
            <a:r>
              <a:rPr sz="4400" spc="-25" dirty="0"/>
              <a:t> </a:t>
            </a:r>
            <a:r>
              <a:rPr sz="4400" dirty="0"/>
              <a:t>(2)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29334"/>
            <a:ext cx="7919720" cy="456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Usar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dirty="0">
                <a:latin typeface="Arial MT"/>
                <a:cs typeface="Arial MT"/>
              </a:rPr>
              <a:t> mismo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documento: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Entendimiento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común entre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usuario,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analistas,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desarrolladores</a:t>
            </a:r>
            <a:endParaRPr sz="2400">
              <a:latin typeface="Arial MT"/>
              <a:cs typeface="Arial MT"/>
            </a:endParaRPr>
          </a:p>
          <a:p>
            <a:pPr marL="355600" marR="73025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Usar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dos documentos: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aplicar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Gestión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Configuración: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necesaria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asegurar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correspondencia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ambos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existen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separado)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Permite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seguir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pista</a:t>
            </a:r>
            <a:r>
              <a:rPr sz="2400" dirty="0">
                <a:latin typeface="Arial MT"/>
                <a:cs typeface="Arial MT"/>
              </a:rPr>
              <a:t> 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correspondencia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entre: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Definición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Especificación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Módulos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Diseño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Código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módulos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Pruebas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verificar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funcionalidad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Documentos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41122"/>
            <a:ext cx="82238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Documento</a:t>
            </a:r>
            <a:r>
              <a:rPr sz="3700" spc="35" dirty="0"/>
              <a:t> </a:t>
            </a:r>
            <a:r>
              <a:rPr sz="3700" spc="-5" dirty="0"/>
              <a:t>Definición</a:t>
            </a:r>
            <a:r>
              <a:rPr sz="3700" spc="15" dirty="0"/>
              <a:t> </a:t>
            </a:r>
            <a:r>
              <a:rPr sz="3700" spc="-5" dirty="0"/>
              <a:t>de Requisitos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2753"/>
            <a:ext cx="8018780" cy="44970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939165" indent="-342900">
              <a:lnSpc>
                <a:spcPts val="3030"/>
              </a:lnSpc>
              <a:spcBef>
                <a:spcPts val="4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Registrar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requisitos</a:t>
            </a:r>
            <a:r>
              <a:rPr sz="2800" spc="-5" dirty="0">
                <a:latin typeface="Arial MT"/>
                <a:cs typeface="Arial MT"/>
              </a:rPr>
              <a:t> en</a:t>
            </a:r>
            <a:r>
              <a:rPr sz="2800" dirty="0">
                <a:latin typeface="Arial MT"/>
                <a:cs typeface="Arial MT"/>
              </a:rPr>
              <a:t> los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términos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cliente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1. </a:t>
            </a:r>
            <a:r>
              <a:rPr sz="2400" spc="-5" dirty="0">
                <a:latin typeface="Arial MT"/>
                <a:cs typeface="Arial MT"/>
              </a:rPr>
              <a:t>Delinear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propósito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sistema: </a:t>
            </a:r>
            <a:r>
              <a:rPr sz="2400" spc="-5" dirty="0">
                <a:latin typeface="Arial MT"/>
                <a:cs typeface="Arial MT"/>
              </a:rPr>
              <a:t>Incluir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referencias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otros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glosario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abreviaciones</a:t>
            </a:r>
            <a:endParaRPr sz="2400">
              <a:latin typeface="Arial MT"/>
              <a:cs typeface="Arial MT"/>
            </a:endParaRPr>
          </a:p>
          <a:p>
            <a:pPr marL="756285" marR="219710" lvl="1" indent="-287020">
              <a:lnSpc>
                <a:spcPts val="2590"/>
              </a:lnSpc>
              <a:spcBef>
                <a:spcPts val="58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2.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Describir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 contexto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5" dirty="0">
                <a:latin typeface="Arial MT"/>
                <a:cs typeface="Arial MT"/>
              </a:rPr>
              <a:t>objetivos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endParaRPr sz="2400">
              <a:latin typeface="Arial MT"/>
              <a:cs typeface="Arial MT"/>
            </a:endParaRPr>
          </a:p>
          <a:p>
            <a:pPr marL="756285" marR="1405890" lvl="1" indent="-287020">
              <a:lnSpc>
                <a:spcPts val="259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3.</a:t>
            </a:r>
            <a:r>
              <a:rPr sz="2400" spc="-5" dirty="0">
                <a:latin typeface="Arial MT"/>
                <a:cs typeface="Arial MT"/>
              </a:rPr>
              <a:t> Delinear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visión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global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dirty="0">
                <a:latin typeface="Arial MT"/>
                <a:cs typeface="Arial MT"/>
              </a:rPr>
              <a:t> sistema:</a:t>
            </a:r>
            <a:r>
              <a:rPr sz="2400" spc="-5" dirty="0">
                <a:latin typeface="Arial MT"/>
                <a:cs typeface="Arial MT"/>
              </a:rPr>
              <a:t> Incluir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restricciones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generales</a:t>
            </a:r>
            <a:endParaRPr sz="2400">
              <a:latin typeface="Arial MT"/>
              <a:cs typeface="Arial MT"/>
            </a:endParaRPr>
          </a:p>
          <a:p>
            <a:pPr marL="756285" marR="69215" lvl="1" indent="-287020">
              <a:lnSpc>
                <a:spcPts val="2590"/>
              </a:lnSpc>
              <a:spcBef>
                <a:spcPts val="5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4. </a:t>
            </a:r>
            <a:r>
              <a:rPr sz="2400" spc="-5" dirty="0">
                <a:latin typeface="Arial MT"/>
                <a:cs typeface="Arial MT"/>
              </a:rPr>
              <a:t>Definir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detalle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características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propuesto,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frontera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interfaces.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ts val="2735"/>
              </a:lnSpc>
              <a:spcBef>
                <a:spcPts val="25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5.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Discutir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ambiente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 a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operar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(hardware,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comunicaciones,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personal).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0280" y="6410350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3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Características de una Buena </a:t>
            </a:r>
            <a:r>
              <a:rPr spc="5" dirty="0"/>
              <a:t> </a:t>
            </a:r>
            <a:r>
              <a:rPr dirty="0"/>
              <a:t>Especificación</a:t>
            </a:r>
            <a:r>
              <a:rPr spc="-45" dirty="0"/>
              <a:t> </a:t>
            </a:r>
            <a:r>
              <a:rPr dirty="0"/>
              <a:t>SRS</a:t>
            </a:r>
            <a:r>
              <a:rPr spc="-25" dirty="0"/>
              <a:t> </a:t>
            </a:r>
            <a:r>
              <a:rPr dirty="0"/>
              <a:t>(IEEE</a:t>
            </a:r>
            <a:r>
              <a:rPr spc="-30" dirty="0"/>
              <a:t> </a:t>
            </a:r>
            <a:r>
              <a:rPr spc="-5" dirty="0"/>
              <a:t>830)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171702"/>
            <a:ext cx="853884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Correcta /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Válida: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300" spc="-50" dirty="0">
                <a:latin typeface="Arial MT"/>
                <a:cs typeface="Arial MT"/>
              </a:rPr>
              <a:t>Todos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los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req.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son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requeridos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en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el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sistema.</a:t>
            </a:r>
            <a:endParaRPr sz="23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herramienta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asegure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esto.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20" dirty="0">
                <a:latin typeface="Arial MT"/>
                <a:cs typeface="Arial MT"/>
              </a:rPr>
              <a:t>Validado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cliente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(que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efectivamente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refleje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necesidades).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Revisar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consistente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otros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documentos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existentes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(pe.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especificación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reqs.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sistema).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2875"/>
              </a:lnSpc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No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Ambigua: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Todo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tiene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única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interpretación.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Incluir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glosario.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40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ambigua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quienes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 crearon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quienes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 usan.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2880"/>
              </a:lnSpc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Completa: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Incluye: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037152"/>
            <a:ext cx="7648575" cy="252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160"/>
              </a:lnSpc>
              <a:spcBef>
                <a:spcPts val="105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45" dirty="0">
                <a:latin typeface="Arial MT"/>
                <a:cs typeface="Arial MT"/>
              </a:rPr>
              <a:t>Todos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requisitos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asociados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funcionalidad,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desempeño,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restricciones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diseño,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atributos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interfaces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externas.</a:t>
            </a:r>
            <a:endParaRPr sz="2000">
              <a:latin typeface="Arial MT"/>
              <a:cs typeface="Arial MT"/>
            </a:endParaRPr>
          </a:p>
          <a:p>
            <a:pPr marL="299085" marR="144780" indent="-287020">
              <a:lnSpc>
                <a:spcPts val="1920"/>
              </a:lnSpc>
              <a:spcBef>
                <a:spcPts val="465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Definición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respuestas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sw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entrada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(válidos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inválidos)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 </a:t>
            </a:r>
            <a:r>
              <a:rPr sz="2000" spc="-5" dirty="0">
                <a:latin typeface="Arial MT"/>
                <a:cs typeface="Arial MT"/>
              </a:rPr>
              <a:t>toda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situaciones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realizables.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referencias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definir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especificación.</a:t>
            </a:r>
            <a:endParaRPr sz="2000">
              <a:latin typeface="Arial MT"/>
              <a:cs typeface="Arial MT"/>
            </a:endParaRPr>
          </a:p>
          <a:p>
            <a:pPr marL="299085" marR="5080" indent="-287020">
              <a:lnSpc>
                <a:spcPct val="8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La </a:t>
            </a:r>
            <a:r>
              <a:rPr sz="2000" dirty="0">
                <a:latin typeface="Arial MT"/>
                <a:cs typeface="Arial MT"/>
              </a:rPr>
              <a:t>frase “a </a:t>
            </a:r>
            <a:r>
              <a:rPr sz="2000" spc="-5" dirty="0">
                <a:latin typeface="Arial MT"/>
                <a:cs typeface="Arial MT"/>
              </a:rPr>
              <a:t>determinar” indica </a:t>
            </a:r>
            <a:r>
              <a:rPr sz="2000" dirty="0">
                <a:latin typeface="Arial MT"/>
                <a:cs typeface="Arial MT"/>
              </a:rPr>
              <a:t>SRS </a:t>
            </a:r>
            <a:r>
              <a:rPr sz="2000" spc="-5" dirty="0">
                <a:latin typeface="Arial MT"/>
                <a:cs typeface="Arial MT"/>
              </a:rPr>
              <a:t>no </a:t>
            </a:r>
            <a:r>
              <a:rPr sz="2000" dirty="0">
                <a:latin typeface="Arial MT"/>
                <a:cs typeface="Arial MT"/>
              </a:rPr>
              <a:t>completa. </a:t>
            </a:r>
            <a:r>
              <a:rPr sz="2000" spc="-5" dirty="0">
                <a:latin typeface="Arial MT"/>
                <a:cs typeface="Arial MT"/>
              </a:rPr>
              <a:t>Ocasionalmente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necesaria;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describir:</a:t>
            </a:r>
            <a:endParaRPr sz="20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Arial MT"/>
                <a:cs typeface="Arial MT"/>
              </a:rPr>
              <a:t>condiciones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causan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 sepa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aún.</a:t>
            </a:r>
            <a:endParaRPr sz="1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Arial MT"/>
                <a:cs typeface="Arial MT"/>
              </a:rPr>
              <a:t>qué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hacer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determinar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falta,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quién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cuándo.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440" y="1244853"/>
            <a:ext cx="8745220" cy="535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843405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Consistente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internamente: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contradictorios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sí.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Probables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conflictos:</a:t>
            </a:r>
            <a:endParaRPr sz="2400">
              <a:latin typeface="Arial MT"/>
              <a:cs typeface="Arial MT"/>
            </a:endParaRPr>
          </a:p>
          <a:p>
            <a:pPr marL="768985" marR="48069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dirty="0">
                <a:latin typeface="Arial MT"/>
                <a:cs typeface="Arial MT"/>
              </a:rPr>
              <a:t>entre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características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entidades.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luces,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formatos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distintos</a:t>
            </a:r>
            <a:endParaRPr sz="20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dirty="0">
                <a:latin typeface="Arial MT"/>
                <a:cs typeface="Arial MT"/>
              </a:rPr>
              <a:t>conflicto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lógico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temporal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acciones.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multiplicar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endParaRPr sz="2000">
              <a:latin typeface="Arial MT"/>
              <a:cs typeface="Arial MT"/>
            </a:endParaRPr>
          </a:p>
          <a:p>
            <a:pPr marL="7689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sumar;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simultánea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consecutiva.</a:t>
            </a:r>
            <a:endParaRPr sz="20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dirty="0">
                <a:latin typeface="Arial MT"/>
                <a:cs typeface="Arial MT"/>
              </a:rPr>
              <a:t>diferentes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términos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describir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mismo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objeto.</a:t>
            </a:r>
            <a:endParaRPr sz="2000">
              <a:latin typeface="Arial MT"/>
              <a:cs typeface="Arial MT"/>
            </a:endParaRPr>
          </a:p>
          <a:p>
            <a:pPr marL="368300" marR="1091565" indent="-342900">
              <a:lnSpc>
                <a:spcPct val="100000"/>
              </a:lnSpc>
              <a:spcBef>
                <a:spcPts val="570"/>
              </a:spcBef>
              <a:buClr>
                <a:srgbClr val="62A437"/>
              </a:buClr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Ordenados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grado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importancia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y/o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estabilidad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identificador.</a:t>
            </a:r>
            <a:endParaRPr sz="24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dirty="0">
                <a:latin typeface="Arial MT"/>
                <a:cs typeface="Arial MT"/>
              </a:rPr>
              <a:t>Importancia: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esencial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deseado</a:t>
            </a:r>
            <a:endParaRPr sz="20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dirty="0">
                <a:latin typeface="Arial MT"/>
                <a:cs typeface="Arial MT"/>
              </a:rPr>
              <a:t>Estabilidad: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cantidad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cambios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esperados</a:t>
            </a:r>
            <a:endParaRPr sz="20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dirty="0">
                <a:latin typeface="Arial MT"/>
                <a:cs typeface="Arial MT"/>
              </a:rPr>
              <a:t>Necesidad: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esencial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condicional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opcional</a:t>
            </a:r>
            <a:endParaRPr sz="2000">
              <a:latin typeface="Arial MT"/>
              <a:cs typeface="Arial MT"/>
            </a:endParaRPr>
          </a:p>
          <a:p>
            <a:pPr marL="1168400" lvl="2" indent="-229235">
              <a:lnSpc>
                <a:spcPct val="100000"/>
              </a:lnSpc>
              <a:spcBef>
                <a:spcPts val="445"/>
              </a:spcBef>
              <a:buChar char="•"/>
              <a:tabLst>
                <a:tab pos="1168400" algn="l"/>
                <a:tab pos="1169035" algn="l"/>
              </a:tabLst>
            </a:pPr>
            <a:r>
              <a:rPr sz="1800" spc="-5" dirty="0">
                <a:latin typeface="Arial MT"/>
                <a:cs typeface="Arial MT"/>
              </a:rPr>
              <a:t>Esencial (condiciona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aceptación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sw)</a:t>
            </a:r>
            <a:endParaRPr sz="1800">
              <a:latin typeface="Arial MT"/>
              <a:cs typeface="Arial MT"/>
            </a:endParaRPr>
          </a:p>
          <a:p>
            <a:pPr marL="11684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68400" algn="l"/>
                <a:tab pos="1169035" algn="l"/>
              </a:tabLst>
            </a:pPr>
            <a:r>
              <a:rPr sz="1800" spc="-5" dirty="0">
                <a:latin typeface="Arial MT"/>
                <a:cs typeface="Arial MT"/>
              </a:rPr>
              <a:t>Condicional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(valor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agregado)</a:t>
            </a:r>
            <a:endParaRPr sz="1800">
              <a:latin typeface="Arial MT"/>
              <a:cs typeface="Arial MT"/>
            </a:endParaRPr>
          </a:p>
          <a:p>
            <a:pPr marL="11684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68400" algn="l"/>
                <a:tab pos="1169035" algn="l"/>
              </a:tabLst>
            </a:pPr>
            <a:r>
              <a:rPr sz="1800" spc="-5" dirty="0">
                <a:latin typeface="Arial MT"/>
                <a:cs typeface="Arial MT"/>
              </a:rPr>
              <a:t>Opcional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(puede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 pena;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aceptan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propuestas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75" dirty="0">
                <a:latin typeface="Arial MT"/>
                <a:cs typeface="Arial MT"/>
              </a:rPr>
              <a:t>alternativas</a:t>
            </a:r>
            <a:r>
              <a:rPr sz="2100" spc="-112" baseline="-17857" dirty="0">
                <a:latin typeface="Arial MT"/>
                <a:cs typeface="Arial MT"/>
              </a:rPr>
              <a:t>1</a:t>
            </a:r>
            <a:r>
              <a:rPr sz="1800" spc="-75" dirty="0">
                <a:latin typeface="Arial MT"/>
                <a:cs typeface="Arial MT"/>
              </a:rPr>
              <a:t>).</a:t>
            </a:r>
            <a:r>
              <a:rPr sz="2100" spc="-112" baseline="-17857" dirty="0">
                <a:latin typeface="Arial MT"/>
                <a:cs typeface="Arial MT"/>
              </a:rPr>
              <a:t>06</a:t>
            </a:r>
            <a:endParaRPr sz="2100" baseline="-17857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3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Características de una Buena </a:t>
            </a:r>
            <a:r>
              <a:rPr spc="5" dirty="0"/>
              <a:t> </a:t>
            </a:r>
            <a:r>
              <a:rPr dirty="0"/>
              <a:t>Especificación</a:t>
            </a:r>
            <a:r>
              <a:rPr spc="-45" dirty="0"/>
              <a:t> </a:t>
            </a:r>
            <a:r>
              <a:rPr dirty="0"/>
              <a:t>SRS</a:t>
            </a:r>
            <a:r>
              <a:rPr spc="-25" dirty="0"/>
              <a:t> </a:t>
            </a:r>
            <a:r>
              <a:rPr dirty="0"/>
              <a:t>(IEEE</a:t>
            </a:r>
            <a:r>
              <a:rPr spc="-30" dirty="0"/>
              <a:t> </a:t>
            </a:r>
            <a:r>
              <a:rPr spc="-5" dirty="0"/>
              <a:t>830)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7200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Requisitos</a:t>
            </a:r>
            <a:r>
              <a:rPr sz="4400" spc="-50" dirty="0"/>
              <a:t> </a:t>
            </a:r>
            <a:r>
              <a:rPr sz="4400" dirty="0"/>
              <a:t>No</a:t>
            </a:r>
            <a:r>
              <a:rPr sz="4400" spc="-30" dirty="0"/>
              <a:t> </a:t>
            </a:r>
            <a:r>
              <a:rPr sz="4400" dirty="0"/>
              <a:t>Funcionales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7217" y="1396949"/>
            <a:ext cx="7753350" cy="495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Producto: </a:t>
            </a:r>
            <a:r>
              <a:rPr sz="2400" spc="-5" dirty="0">
                <a:latin typeface="Arial MT"/>
                <a:cs typeface="Arial MT"/>
              </a:rPr>
              <a:t>Especifican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restricciones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</a:t>
            </a:r>
            <a:endParaRPr sz="24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comportamiento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producto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Ejemplos: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desempeño,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confiabilidad,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portabilidad,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usabilidad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9CA38"/>
              </a:buClr>
              <a:buFont typeface="Wingdings"/>
              <a:buChar char=""/>
            </a:pPr>
            <a:endParaRPr sz="2150">
              <a:latin typeface="Arial MT"/>
              <a:cs typeface="Arial MT"/>
            </a:endParaRPr>
          </a:p>
          <a:p>
            <a:pPr marL="354965" marR="810895" indent="-342900" algn="just">
              <a:lnSpc>
                <a:spcPct val="100000"/>
              </a:lnSpc>
              <a:buClr>
                <a:srgbClr val="62A437"/>
              </a:buClr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 la Organización: Se derivan de las políticas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procedimientos existentes en la organización del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cliente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desarrollador</a:t>
            </a:r>
            <a:endParaRPr sz="2400">
              <a:latin typeface="Arial MT"/>
              <a:cs typeface="Arial MT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Ejemplos: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estándares,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lenguajes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programación,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método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diseño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Externos: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derivan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factores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externos,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como: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Interoperabilidad: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otros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sistemas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Legislativos: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privacidad,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seguridad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Éticos: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contexto,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personas,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0280" y="6410350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3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Características de una Buena </a:t>
            </a:r>
            <a:r>
              <a:rPr spc="5" dirty="0"/>
              <a:t> </a:t>
            </a:r>
            <a:r>
              <a:rPr dirty="0"/>
              <a:t>Especificación</a:t>
            </a:r>
            <a:r>
              <a:rPr spc="-45" dirty="0"/>
              <a:t> </a:t>
            </a:r>
            <a:r>
              <a:rPr dirty="0"/>
              <a:t>SRS</a:t>
            </a:r>
            <a:r>
              <a:rPr spc="-25" dirty="0"/>
              <a:t> </a:t>
            </a:r>
            <a:r>
              <a:rPr dirty="0"/>
              <a:t>(IEEE</a:t>
            </a:r>
            <a:r>
              <a:rPr spc="-30" dirty="0"/>
              <a:t> </a:t>
            </a:r>
            <a:r>
              <a:rPr spc="-5" dirty="0"/>
              <a:t>830)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360373"/>
            <a:ext cx="8306434" cy="30562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374650" indent="-342900">
              <a:lnSpc>
                <a:spcPct val="90100"/>
              </a:lnSpc>
              <a:spcBef>
                <a:spcPts val="38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Arial MT"/>
                <a:cs typeface="Arial MT"/>
              </a:rPr>
              <a:t>Verificable: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requerimiento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verificable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finito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costo </a:t>
            </a:r>
            <a:r>
              <a:rPr sz="2400" spc="-5" dirty="0">
                <a:latin typeface="Arial MT"/>
                <a:cs typeface="Arial MT"/>
              </a:rPr>
              <a:t>accesible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sz="2400" spc="-5" dirty="0">
                <a:latin typeface="Arial MT"/>
                <a:cs typeface="Arial MT"/>
              </a:rPr>
              <a:t> lo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cumple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Usar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términos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concretos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cantidades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mesurables.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Preparar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pruebas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demostrar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cumplen.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 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puede,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eliminar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revisar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requisto.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ts val="2590"/>
              </a:lnSpc>
              <a:spcBef>
                <a:spcPts val="61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Modificables: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estructura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estilo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tales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cualquier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cambio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puede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hecho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fácilmente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 </a:t>
            </a:r>
            <a:r>
              <a:rPr sz="2400" dirty="0">
                <a:latin typeface="Arial MT"/>
                <a:cs typeface="Arial MT"/>
              </a:rPr>
              <a:t> forma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completa 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consistente.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4421885"/>
            <a:ext cx="7052309" cy="2181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Organización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coherente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fácil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(tablas,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índices,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refs.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cruzadas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204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redundante.</a:t>
            </a:r>
            <a:endParaRPr sz="20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20" dirty="0">
                <a:latin typeface="Arial MT"/>
                <a:cs typeface="Arial MT"/>
              </a:rPr>
              <a:t>Ventajas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redundancia: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hace </a:t>
            </a:r>
            <a:r>
              <a:rPr sz="1800" dirty="0">
                <a:latin typeface="Arial MT"/>
                <a:cs typeface="Arial MT"/>
              </a:rPr>
              <a:t>más </a:t>
            </a:r>
            <a:r>
              <a:rPr sz="1800" spc="-10" dirty="0">
                <a:latin typeface="Arial MT"/>
                <a:cs typeface="Arial MT"/>
              </a:rPr>
              <a:t>legible.</a:t>
            </a:r>
            <a:endParaRPr sz="18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Arial MT"/>
                <a:cs typeface="Arial MT"/>
              </a:rPr>
              <a:t>Desventajas: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difícil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mantener</a:t>
            </a:r>
            <a:endParaRPr sz="1800">
              <a:latin typeface="Arial MT"/>
              <a:cs typeface="Arial MT"/>
            </a:endParaRPr>
          </a:p>
          <a:p>
            <a:pPr marL="697865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Arial MT"/>
                <a:cs typeface="Arial MT"/>
              </a:rPr>
              <a:t>Si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uso: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referencias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cruzadas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229"/>
              </a:spcBef>
              <a:buClr>
                <a:srgbClr val="99CA38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Expresar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cada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separadamente.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0280" y="6410350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3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Características de una Buena </a:t>
            </a:r>
            <a:r>
              <a:rPr spc="5" dirty="0"/>
              <a:t> </a:t>
            </a:r>
            <a:r>
              <a:rPr dirty="0"/>
              <a:t>Especificación</a:t>
            </a:r>
            <a:r>
              <a:rPr spc="-45" dirty="0"/>
              <a:t> </a:t>
            </a:r>
            <a:r>
              <a:rPr dirty="0"/>
              <a:t>SRS</a:t>
            </a:r>
            <a:r>
              <a:rPr spc="-25" dirty="0"/>
              <a:t> </a:t>
            </a:r>
            <a:r>
              <a:rPr dirty="0"/>
              <a:t>(IEEE</a:t>
            </a:r>
            <a:r>
              <a:rPr spc="-30" dirty="0"/>
              <a:t> </a:t>
            </a:r>
            <a:r>
              <a:rPr spc="-5" dirty="0"/>
              <a:t>830)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352753"/>
            <a:ext cx="8047990" cy="46901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405130" indent="-342900">
              <a:lnSpc>
                <a:spcPct val="90000"/>
              </a:lnSpc>
              <a:spcBef>
                <a:spcPts val="434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 MT"/>
                <a:cs typeface="Arial MT"/>
              </a:rPr>
              <a:t>Trazables: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origen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cada requerimiento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claro, </a:t>
            </a:r>
            <a:r>
              <a:rPr sz="2800" spc="-5" dirty="0">
                <a:latin typeface="Arial MT"/>
                <a:cs typeface="Arial MT"/>
              </a:rPr>
              <a:t>y </a:t>
            </a:r>
            <a:r>
              <a:rPr sz="2800" dirty="0">
                <a:latin typeface="Arial MT"/>
                <a:cs typeface="Arial MT"/>
              </a:rPr>
              <a:t>es posible seguirle </a:t>
            </a:r>
            <a:r>
              <a:rPr sz="2800" spc="-5" dirty="0">
                <a:latin typeface="Arial MT"/>
                <a:cs typeface="Arial MT"/>
              </a:rPr>
              <a:t>la </a:t>
            </a:r>
            <a:r>
              <a:rPr sz="2800" dirty="0">
                <a:latin typeface="Arial MT"/>
                <a:cs typeface="Arial MT"/>
              </a:rPr>
              <a:t>pista </a:t>
            </a:r>
            <a:r>
              <a:rPr sz="2800" spc="-5" dirty="0">
                <a:latin typeface="Arial MT"/>
                <a:cs typeface="Arial MT"/>
              </a:rPr>
              <a:t>en </a:t>
            </a:r>
            <a:r>
              <a:rPr sz="2800" dirty="0">
                <a:latin typeface="Arial MT"/>
                <a:cs typeface="Arial MT"/>
              </a:rPr>
              <a:t>futuros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desarrollos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 mejora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documentación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10" dirty="0">
                <a:latin typeface="Arial MT"/>
                <a:cs typeface="Arial MT"/>
              </a:rPr>
              <a:t>Trazabilidad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hacia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atrás: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versiones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previas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10" dirty="0">
                <a:latin typeface="Arial MT"/>
                <a:cs typeface="Arial MT"/>
              </a:rPr>
              <a:t>Trazabilidad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hacia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adelante: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posteriores: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requiere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IDENTIFICADOR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ÚNICO.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Realistas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/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Factibles</a:t>
            </a:r>
            <a:endParaRPr sz="2800">
              <a:latin typeface="Arial MT"/>
              <a:cs typeface="Arial MT"/>
            </a:endParaRPr>
          </a:p>
          <a:p>
            <a:pPr marL="1155700" indent="-229235">
              <a:lnSpc>
                <a:spcPct val="100000"/>
              </a:lnSpc>
              <a:spcBef>
                <a:spcPts val="259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Arial MT"/>
                <a:cs typeface="Arial MT"/>
              </a:rPr>
              <a:t>Ej.: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tiempo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respuesta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local=remoto</a:t>
            </a:r>
            <a:endParaRPr sz="2000">
              <a:latin typeface="Arial MT"/>
              <a:cs typeface="Arial MT"/>
            </a:endParaRPr>
          </a:p>
          <a:p>
            <a:pPr marL="1155700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Arial MT"/>
                <a:cs typeface="Arial MT"/>
              </a:rPr>
              <a:t>Ej.: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cliente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quiere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adelantarse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la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tecnología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ts val="3030"/>
              </a:lnSpc>
              <a:spcBef>
                <a:spcPts val="690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Entendibles: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65" dirty="0">
                <a:latin typeface="Arial MT"/>
                <a:cs typeface="Arial MT"/>
              </a:rPr>
              <a:t>Tanto</a:t>
            </a:r>
            <a:r>
              <a:rPr sz="2800" dirty="0">
                <a:latin typeface="Arial MT"/>
                <a:cs typeface="Arial MT"/>
              </a:rPr>
              <a:t> por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usuarios como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desarrolladores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3962400"/>
            <a:ext cx="6019800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6764"/>
            <a:ext cx="7966709" cy="29400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Ejemplos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ambigüedad: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3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“La </a:t>
            </a:r>
            <a:r>
              <a:rPr sz="2000" spc="-5" dirty="0">
                <a:latin typeface="Arial MT"/>
                <a:cs typeface="Arial MT"/>
              </a:rPr>
              <a:t>página </a:t>
            </a:r>
            <a:r>
              <a:rPr sz="2000" dirty="0">
                <a:latin typeface="Arial MT"/>
                <a:cs typeface="Arial MT"/>
              </a:rPr>
              <a:t>web finalmente </a:t>
            </a:r>
            <a:r>
              <a:rPr sz="2000" spc="-5" dirty="0">
                <a:latin typeface="Arial MT"/>
                <a:cs typeface="Arial MT"/>
              </a:rPr>
              <a:t>obtenida </a:t>
            </a:r>
            <a:r>
              <a:rPr sz="2000" dirty="0">
                <a:latin typeface="Arial MT"/>
                <a:cs typeface="Arial MT"/>
              </a:rPr>
              <a:t>deberá </a:t>
            </a:r>
            <a:r>
              <a:rPr sz="2000" spc="-5" dirty="0">
                <a:latin typeface="Arial MT"/>
                <a:cs typeface="Arial MT"/>
              </a:rPr>
              <a:t>permitir que </a:t>
            </a:r>
            <a:r>
              <a:rPr sz="2000" dirty="0">
                <a:latin typeface="Arial MT"/>
                <a:cs typeface="Arial MT"/>
              </a:rPr>
              <a:t>toda su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funcionalidad esté </a:t>
            </a:r>
            <a:r>
              <a:rPr sz="2000" spc="-5" dirty="0">
                <a:latin typeface="Arial MT"/>
                <a:cs typeface="Arial MT"/>
              </a:rPr>
              <a:t>disponible utilizando los principales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navegadores del </a:t>
            </a:r>
            <a:r>
              <a:rPr sz="2000" dirty="0">
                <a:latin typeface="Arial MT"/>
                <a:cs typeface="Arial MT"/>
              </a:rPr>
              <a:t>mercado, como </a:t>
            </a:r>
            <a:r>
              <a:rPr sz="2000" spc="-5" dirty="0">
                <a:latin typeface="Arial MT"/>
                <a:cs typeface="Arial MT"/>
              </a:rPr>
              <a:t>Explorer, </a:t>
            </a:r>
            <a:r>
              <a:rPr sz="2000" dirty="0">
                <a:latin typeface="Arial MT"/>
                <a:cs typeface="Arial MT"/>
              </a:rPr>
              <a:t>Firefox, Opera y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Chrome.”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9CA38"/>
              </a:buClr>
              <a:buFont typeface="Wingdings"/>
              <a:buChar char=""/>
            </a:pPr>
            <a:endParaRPr sz="255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“La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solución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deberá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multiplataforma,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encontrándose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certificada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plataformas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Linux, </a:t>
            </a:r>
            <a:r>
              <a:rPr sz="2000" dirty="0">
                <a:latin typeface="Arial MT"/>
                <a:cs typeface="Arial MT"/>
              </a:rPr>
              <a:t>AIX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Windows.”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4945866"/>
            <a:ext cx="75488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  <a:tabLst>
                <a:tab pos="299085" algn="l"/>
              </a:tabLst>
            </a:pPr>
            <a:r>
              <a:rPr sz="2000" dirty="0">
                <a:solidFill>
                  <a:srgbClr val="99CA38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99CA3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 MT"/>
                <a:cs typeface="Arial MT"/>
              </a:rPr>
              <a:t>“Dada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naturaleza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 </a:t>
            </a:r>
            <a:r>
              <a:rPr sz="2000" dirty="0">
                <a:latin typeface="Arial MT"/>
                <a:cs typeface="Arial MT"/>
              </a:rPr>
              <a:t>este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información,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requisito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latin typeface="Arial MT"/>
                <a:cs typeface="Arial MT"/>
              </a:rPr>
              <a:t>indispensable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solución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trabaje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5" dirty="0">
                <a:latin typeface="Arial MT"/>
                <a:cs typeface="Arial MT"/>
              </a:rPr>
              <a:t> alta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disponibilidad.”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3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Características de una Buena </a:t>
            </a:r>
            <a:r>
              <a:rPr spc="5" dirty="0"/>
              <a:t> </a:t>
            </a:r>
            <a:r>
              <a:rPr dirty="0"/>
              <a:t>Especificación</a:t>
            </a:r>
            <a:r>
              <a:rPr spc="-45" dirty="0"/>
              <a:t> </a:t>
            </a:r>
            <a:r>
              <a:rPr dirty="0"/>
              <a:t>SRS</a:t>
            </a:r>
            <a:r>
              <a:rPr spc="-25" dirty="0"/>
              <a:t> </a:t>
            </a:r>
            <a:r>
              <a:rPr dirty="0"/>
              <a:t>(IEEE</a:t>
            </a:r>
            <a:r>
              <a:rPr spc="-30" dirty="0"/>
              <a:t> </a:t>
            </a:r>
            <a:r>
              <a:rPr spc="-5" dirty="0"/>
              <a:t>830)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6764"/>
            <a:ext cx="7966075" cy="29400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Ejemplos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ambigüedad: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3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“La </a:t>
            </a:r>
            <a:r>
              <a:rPr sz="2000" spc="-5" dirty="0">
                <a:latin typeface="Arial MT"/>
                <a:cs typeface="Arial MT"/>
              </a:rPr>
              <a:t>página </a:t>
            </a:r>
            <a:r>
              <a:rPr sz="2000" dirty="0">
                <a:latin typeface="Arial MT"/>
                <a:cs typeface="Arial MT"/>
              </a:rPr>
              <a:t>web finalmente </a:t>
            </a:r>
            <a:r>
              <a:rPr sz="2000" spc="-5" dirty="0">
                <a:latin typeface="Arial MT"/>
                <a:cs typeface="Arial MT"/>
              </a:rPr>
              <a:t>obtenida </a:t>
            </a:r>
            <a:r>
              <a:rPr sz="2000" dirty="0">
                <a:latin typeface="Arial MT"/>
                <a:cs typeface="Arial MT"/>
              </a:rPr>
              <a:t>deberá </a:t>
            </a:r>
            <a:r>
              <a:rPr sz="2000" spc="-5" dirty="0">
                <a:latin typeface="Arial MT"/>
                <a:cs typeface="Arial MT"/>
              </a:rPr>
              <a:t>permitir que </a:t>
            </a:r>
            <a:r>
              <a:rPr sz="2000" dirty="0">
                <a:latin typeface="Arial MT"/>
                <a:cs typeface="Arial MT"/>
              </a:rPr>
              <a:t>toda su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funcionalidad esté </a:t>
            </a:r>
            <a:r>
              <a:rPr sz="2000" spc="-5" dirty="0">
                <a:latin typeface="Arial MT"/>
                <a:cs typeface="Arial MT"/>
              </a:rPr>
              <a:t>disponible utilizando los principales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navegadores del </a:t>
            </a:r>
            <a:r>
              <a:rPr sz="2000" dirty="0">
                <a:latin typeface="Arial MT"/>
                <a:cs typeface="Arial MT"/>
              </a:rPr>
              <a:t>mercado, como </a:t>
            </a:r>
            <a:r>
              <a:rPr sz="2000" spc="-5" dirty="0">
                <a:latin typeface="Arial MT"/>
                <a:cs typeface="Arial MT"/>
              </a:rPr>
              <a:t>Explorer, </a:t>
            </a:r>
            <a:r>
              <a:rPr sz="2000" dirty="0">
                <a:latin typeface="Arial MT"/>
                <a:cs typeface="Arial MT"/>
              </a:rPr>
              <a:t>Firefox, Opera y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Chrome.”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¿Qué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versión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Firefox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los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otros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navegadores?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“La</a:t>
            </a:r>
            <a:r>
              <a:rPr sz="2000" spc="-3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solución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deberá</a:t>
            </a:r>
            <a:r>
              <a:rPr sz="2000" spc="-3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ser</a:t>
            </a:r>
            <a:r>
              <a:rPr sz="2000" spc="-2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multiplataforma,</a:t>
            </a:r>
            <a:r>
              <a:rPr sz="2000" spc="-3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encontrándose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certificada</a:t>
            </a:r>
            <a:r>
              <a:rPr sz="2000" spc="-4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para</a:t>
            </a:r>
            <a:r>
              <a:rPr sz="2000" spc="-2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plataformas</a:t>
            </a:r>
            <a:r>
              <a:rPr sz="2000" spc="-4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Linux,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AIX</a:t>
            </a:r>
            <a:r>
              <a:rPr sz="2000" spc="-1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y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Windows.”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4945866"/>
            <a:ext cx="75488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  <a:tabLst>
                <a:tab pos="299085" algn="l"/>
              </a:tabLst>
            </a:pPr>
            <a:r>
              <a:rPr sz="2000" dirty="0">
                <a:solidFill>
                  <a:srgbClr val="99CA38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99CA3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 MT"/>
                <a:cs typeface="Arial MT"/>
              </a:rPr>
              <a:t>“Dada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naturaleza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 </a:t>
            </a:r>
            <a:r>
              <a:rPr sz="2000" dirty="0">
                <a:latin typeface="Arial MT"/>
                <a:cs typeface="Arial MT"/>
              </a:rPr>
              <a:t>este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información,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requisito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latin typeface="Arial MT"/>
                <a:cs typeface="Arial MT"/>
              </a:rPr>
              <a:t>indispensable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solución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trabaje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5" dirty="0">
                <a:latin typeface="Arial MT"/>
                <a:cs typeface="Arial MT"/>
              </a:rPr>
              <a:t> alta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disponibilidad.”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3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Características de una Buena </a:t>
            </a:r>
            <a:r>
              <a:rPr spc="5" dirty="0"/>
              <a:t> </a:t>
            </a:r>
            <a:r>
              <a:rPr dirty="0"/>
              <a:t>Especificación</a:t>
            </a:r>
            <a:r>
              <a:rPr spc="-45" dirty="0"/>
              <a:t> </a:t>
            </a:r>
            <a:r>
              <a:rPr dirty="0"/>
              <a:t>SRS</a:t>
            </a:r>
            <a:r>
              <a:rPr spc="-25" dirty="0"/>
              <a:t> </a:t>
            </a:r>
            <a:r>
              <a:rPr dirty="0"/>
              <a:t>(IEEE</a:t>
            </a:r>
            <a:r>
              <a:rPr spc="-30" dirty="0"/>
              <a:t> </a:t>
            </a:r>
            <a:r>
              <a:rPr spc="-5" dirty="0"/>
              <a:t>830)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6764"/>
            <a:ext cx="8006080" cy="41592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Ejemplos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ambigüedad:</a:t>
            </a:r>
            <a:endParaRPr sz="2800">
              <a:latin typeface="Arial MT"/>
              <a:cs typeface="Arial MT"/>
            </a:endParaRPr>
          </a:p>
          <a:p>
            <a:pPr marL="756285" marR="44450" lvl="1" indent="-287020">
              <a:lnSpc>
                <a:spcPts val="2160"/>
              </a:lnSpc>
              <a:spcBef>
                <a:spcPts val="53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“La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página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web finalmente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obtenida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deberá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permitir que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toda su </a:t>
            </a:r>
            <a:r>
              <a:rPr sz="2000" spc="-54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funcionalidad esté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disponible utilizando los principales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navegadores del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mercado, como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Explorer,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Firefox, Opera y </a:t>
            </a:r>
            <a:r>
              <a:rPr sz="2000" spc="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Chrome.”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9CA38"/>
              </a:buClr>
              <a:buFont typeface="Wingdings"/>
              <a:buChar char=""/>
            </a:pPr>
            <a:endParaRPr sz="2700">
              <a:latin typeface="Arial MT"/>
              <a:cs typeface="Arial MT"/>
            </a:endParaRPr>
          </a:p>
          <a:p>
            <a:pPr marL="756285" marR="960755" lvl="1" indent="-287020">
              <a:lnSpc>
                <a:spcPts val="216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“La solución deberá ser </a:t>
            </a:r>
            <a:r>
              <a:rPr sz="2000" spc="-5" dirty="0">
                <a:latin typeface="Arial MT"/>
                <a:cs typeface="Arial MT"/>
              </a:rPr>
              <a:t>multiplataforma, encontrándose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certificada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plataformas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Linux,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AIX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Windows.”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ts val="2280"/>
              </a:lnSpc>
              <a:spcBef>
                <a:spcPts val="210"/>
              </a:spcBef>
              <a:buChar char="•"/>
              <a:tabLst>
                <a:tab pos="1155700" algn="l"/>
                <a:tab pos="1156335" algn="l"/>
                <a:tab pos="282067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¿Qué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versión	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“plataformas”</a:t>
            </a: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Linux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demás?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Porque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endParaRPr sz="2000">
              <a:latin typeface="Arial MT"/>
              <a:cs typeface="Arial MT"/>
            </a:endParaRPr>
          </a:p>
          <a:p>
            <a:pPr marL="1155700">
              <a:lnSpc>
                <a:spcPts val="2280"/>
              </a:lnSpc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unas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versiones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otras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hay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enorme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diferencia.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756285" lvl="1" indent="-287020">
              <a:lnSpc>
                <a:spcPts val="228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“Dada</a:t>
            </a:r>
            <a:r>
              <a:rPr sz="2000" spc="-2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la</a:t>
            </a:r>
            <a:r>
              <a:rPr sz="2000" spc="1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naturaleza</a:t>
            </a:r>
            <a:r>
              <a:rPr sz="2000" spc="-3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este</a:t>
            </a:r>
            <a:r>
              <a:rPr sz="2000" spc="-1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sistema</a:t>
            </a:r>
            <a:r>
              <a:rPr sz="2000" spc="-3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información,</a:t>
            </a:r>
            <a:r>
              <a:rPr sz="2000" spc="-3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es</a:t>
            </a:r>
            <a:r>
              <a:rPr sz="2000" spc="-1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requisito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indispensable</a:t>
            </a:r>
            <a:r>
              <a:rPr sz="2000" spc="-2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que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solución</a:t>
            </a:r>
            <a:r>
              <a:rPr sz="2000" spc="-2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trabaje</a:t>
            </a:r>
            <a:r>
              <a:rPr sz="2000" spc="-2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en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 alta</a:t>
            </a:r>
            <a:r>
              <a:rPr sz="2000" spc="1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disponibilidad.”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3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Características de una Buena </a:t>
            </a:r>
            <a:r>
              <a:rPr spc="5" dirty="0"/>
              <a:t> </a:t>
            </a:r>
            <a:r>
              <a:rPr dirty="0"/>
              <a:t>Especificación</a:t>
            </a:r>
            <a:r>
              <a:rPr spc="-45" dirty="0"/>
              <a:t> </a:t>
            </a:r>
            <a:r>
              <a:rPr dirty="0"/>
              <a:t>SRS</a:t>
            </a:r>
            <a:r>
              <a:rPr spc="-25" dirty="0"/>
              <a:t> </a:t>
            </a:r>
            <a:r>
              <a:rPr dirty="0"/>
              <a:t>(IEEE</a:t>
            </a:r>
            <a:r>
              <a:rPr spc="-30" dirty="0"/>
              <a:t> </a:t>
            </a:r>
            <a:r>
              <a:rPr spc="-5" dirty="0"/>
              <a:t>830)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6764"/>
            <a:ext cx="8006080" cy="44342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Ejemplos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ambigüedad:</a:t>
            </a:r>
            <a:endParaRPr sz="2800">
              <a:latin typeface="Arial MT"/>
              <a:cs typeface="Arial MT"/>
            </a:endParaRPr>
          </a:p>
          <a:p>
            <a:pPr marL="756285" marR="44450" lvl="1" indent="-287020">
              <a:lnSpc>
                <a:spcPts val="2160"/>
              </a:lnSpc>
              <a:spcBef>
                <a:spcPts val="53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“La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página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web finalmente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obtenida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deberá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permitir que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toda su </a:t>
            </a:r>
            <a:r>
              <a:rPr sz="2000" spc="-54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funcionalidad esté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disponible utilizando los principales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navegadores del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mercado, como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Explorer,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Firefox, Opera y </a:t>
            </a:r>
            <a:r>
              <a:rPr sz="2000" spc="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Chrome.”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9CA38"/>
              </a:buClr>
              <a:buFont typeface="Wingdings"/>
              <a:buChar char=""/>
            </a:pPr>
            <a:endParaRPr sz="2700">
              <a:latin typeface="Arial MT"/>
              <a:cs typeface="Arial MT"/>
            </a:endParaRPr>
          </a:p>
          <a:p>
            <a:pPr marL="756285" marR="960755" lvl="1" indent="-287020">
              <a:lnSpc>
                <a:spcPts val="216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“La solución deberá ser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multiplataforma, encontrándose </a:t>
            </a:r>
            <a:r>
              <a:rPr sz="2000" spc="-54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certificada</a:t>
            </a:r>
            <a:r>
              <a:rPr sz="2000" spc="-4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para</a:t>
            </a:r>
            <a:r>
              <a:rPr sz="2000" spc="-2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plataformas</a:t>
            </a:r>
            <a:r>
              <a:rPr sz="2000" spc="-3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Linux,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D9D9D9"/>
                </a:solidFill>
                <a:latin typeface="Arial MT"/>
                <a:cs typeface="Arial MT"/>
              </a:rPr>
              <a:t>AIX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D9D9D9"/>
                </a:solidFill>
                <a:latin typeface="Arial MT"/>
                <a:cs typeface="Arial MT"/>
              </a:rPr>
              <a:t>Windows.”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9CA38"/>
              </a:buClr>
              <a:buFont typeface="Wingdings"/>
              <a:buChar char=""/>
            </a:pPr>
            <a:endParaRPr sz="27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16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“Dada </a:t>
            </a:r>
            <a:r>
              <a:rPr sz="2000" spc="-5" dirty="0">
                <a:latin typeface="Arial MT"/>
                <a:cs typeface="Arial MT"/>
              </a:rPr>
              <a:t>la naturaleza de </a:t>
            </a:r>
            <a:r>
              <a:rPr sz="2000" dirty="0">
                <a:latin typeface="Arial MT"/>
                <a:cs typeface="Arial MT"/>
              </a:rPr>
              <a:t>este sistema </a:t>
            </a:r>
            <a:r>
              <a:rPr sz="2000" spc="-5" dirty="0">
                <a:latin typeface="Arial MT"/>
                <a:cs typeface="Arial MT"/>
              </a:rPr>
              <a:t>de información, es requisito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indispensable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solución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trabaje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alta disponibilidad.”</a:t>
            </a:r>
            <a:endParaRPr sz="2000">
              <a:latin typeface="Arial MT"/>
              <a:cs typeface="Arial MT"/>
            </a:endParaRPr>
          </a:p>
          <a:p>
            <a:pPr marL="1155700" marR="379095" lvl="2" indent="-228600">
              <a:lnSpc>
                <a:spcPct val="90000"/>
              </a:lnSpc>
              <a:spcBef>
                <a:spcPts val="450"/>
              </a:spcBef>
              <a:buChar char="•"/>
              <a:tabLst>
                <a:tab pos="1155700" algn="l"/>
                <a:tab pos="1156335" algn="l"/>
                <a:tab pos="464566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¿Alta</a:t>
            </a:r>
            <a:r>
              <a:rPr sz="20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disponibilidad?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¿en</a:t>
            </a:r>
            <a:r>
              <a:rPr sz="20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qué	porcentaje de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tiempo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funcionamiento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/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año?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¿un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90%?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¿98%?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diferencia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es </a:t>
            </a:r>
            <a:r>
              <a:rPr sz="2000" spc="-5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tremendamente</a:t>
            </a:r>
            <a:r>
              <a:rPr sz="20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enorme.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3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Características de una Buena </a:t>
            </a:r>
            <a:r>
              <a:rPr spc="5" dirty="0"/>
              <a:t> </a:t>
            </a:r>
            <a:r>
              <a:rPr dirty="0"/>
              <a:t>Especificación</a:t>
            </a:r>
            <a:r>
              <a:rPr spc="-45" dirty="0"/>
              <a:t> </a:t>
            </a:r>
            <a:r>
              <a:rPr dirty="0"/>
              <a:t>SRS</a:t>
            </a:r>
            <a:r>
              <a:rPr spc="-25" dirty="0"/>
              <a:t> </a:t>
            </a:r>
            <a:r>
              <a:rPr dirty="0"/>
              <a:t>(IEEE</a:t>
            </a:r>
            <a:r>
              <a:rPr spc="-30" dirty="0"/>
              <a:t> </a:t>
            </a:r>
            <a:r>
              <a:rPr spc="-5" dirty="0"/>
              <a:t>830)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52753"/>
            <a:ext cx="558038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  <a:buClr>
                <a:srgbClr val="62A437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Dificultades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 comprender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requerimientos: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413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Características de una Buena </a:t>
            </a:r>
            <a:r>
              <a:rPr spc="5" dirty="0"/>
              <a:t> </a:t>
            </a:r>
            <a:r>
              <a:rPr dirty="0"/>
              <a:t>Especificación</a:t>
            </a:r>
            <a:r>
              <a:rPr spc="-45" dirty="0"/>
              <a:t> </a:t>
            </a:r>
            <a:r>
              <a:rPr dirty="0"/>
              <a:t>SRS</a:t>
            </a:r>
            <a:r>
              <a:rPr spc="-25" dirty="0"/>
              <a:t> </a:t>
            </a:r>
            <a:r>
              <a:rPr dirty="0"/>
              <a:t>(IEEE</a:t>
            </a:r>
            <a:r>
              <a:rPr spc="-30" dirty="0"/>
              <a:t> </a:t>
            </a:r>
            <a:r>
              <a:rPr spc="-5" dirty="0"/>
              <a:t>830)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1845564"/>
            <a:ext cx="5062728" cy="486918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500" y="2531186"/>
            <a:ext cx="6459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Verificación</a:t>
            </a:r>
            <a:r>
              <a:rPr sz="4400" b="0" spc="-5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de</a:t>
            </a:r>
            <a:r>
              <a:rPr sz="4400" b="0" spc="-20" dirty="0">
                <a:latin typeface="Arial MT"/>
                <a:cs typeface="Arial MT"/>
              </a:rPr>
              <a:t> </a:t>
            </a:r>
            <a:r>
              <a:rPr sz="4400" b="0" spc="-5" dirty="0">
                <a:latin typeface="Arial MT"/>
                <a:cs typeface="Arial MT"/>
              </a:rPr>
              <a:t>Requisitos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05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Proceso</a:t>
            </a:r>
            <a:r>
              <a:rPr sz="4400" spc="-40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66609" y="4299965"/>
            <a:ext cx="1342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Artefactos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2736850"/>
            <a:ext cx="8470900" cy="1384300"/>
            <a:chOff x="298450" y="2736850"/>
            <a:chExt cx="8470900" cy="1384300"/>
          </a:xfrm>
        </p:grpSpPr>
        <p:sp>
          <p:nvSpPr>
            <p:cNvPr id="5" name="object 5"/>
            <p:cNvSpPr/>
            <p:nvPr/>
          </p:nvSpPr>
          <p:spPr>
            <a:xfrm>
              <a:off x="304800" y="4114800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7304" y="2774949"/>
              <a:ext cx="927100" cy="850900"/>
            </a:xfrm>
            <a:custGeom>
              <a:avLst/>
              <a:gdLst/>
              <a:ahLst/>
              <a:cxnLst/>
              <a:rect l="l" t="t" r="r" b="b"/>
              <a:pathLst>
                <a:path w="927100" h="850900">
                  <a:moveTo>
                    <a:pt x="926592" y="0"/>
                  </a:moveTo>
                  <a:lnTo>
                    <a:pt x="895096" y="0"/>
                  </a:lnTo>
                  <a:lnTo>
                    <a:pt x="895096" y="6350"/>
                  </a:lnTo>
                  <a:lnTo>
                    <a:pt x="895096" y="12700"/>
                  </a:lnTo>
                  <a:lnTo>
                    <a:pt x="8950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926592" y="850900"/>
                  </a:lnTo>
                  <a:lnTo>
                    <a:pt x="926592" y="838200"/>
                  </a:lnTo>
                  <a:lnTo>
                    <a:pt x="926592" y="12700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743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838200"/>
                  </a:moveTo>
                  <a:lnTo>
                    <a:pt x="914400" y="838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54095" y="3028568"/>
            <a:ext cx="902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Análisis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0850" y="2736850"/>
            <a:ext cx="1409700" cy="889000"/>
            <a:chOff x="4260850" y="2736850"/>
            <a:chExt cx="1409700" cy="889000"/>
          </a:xfrm>
        </p:grpSpPr>
        <p:sp>
          <p:nvSpPr>
            <p:cNvPr id="10" name="object 10"/>
            <p:cNvSpPr/>
            <p:nvPr/>
          </p:nvSpPr>
          <p:spPr>
            <a:xfrm>
              <a:off x="4286504" y="2774949"/>
              <a:ext cx="1384300" cy="850900"/>
            </a:xfrm>
            <a:custGeom>
              <a:avLst/>
              <a:gdLst/>
              <a:ahLst/>
              <a:cxnLst/>
              <a:rect l="l" t="t" r="r" b="b"/>
              <a:pathLst>
                <a:path w="1384300" h="850900">
                  <a:moveTo>
                    <a:pt x="1383792" y="0"/>
                  </a:moveTo>
                  <a:lnTo>
                    <a:pt x="1352296" y="0"/>
                  </a:lnTo>
                  <a:lnTo>
                    <a:pt x="1352296" y="6350"/>
                  </a:lnTo>
                  <a:lnTo>
                    <a:pt x="1352296" y="12700"/>
                  </a:lnTo>
                  <a:lnTo>
                    <a:pt x="1352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383792" y="850900"/>
                  </a:lnTo>
                  <a:lnTo>
                    <a:pt x="1383792" y="838200"/>
                  </a:lnTo>
                  <a:lnTo>
                    <a:pt x="1383792" y="12700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2743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73296" y="3028568"/>
            <a:ext cx="135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9850" y="2736850"/>
            <a:ext cx="1028700" cy="889000"/>
            <a:chOff x="7689850" y="2736850"/>
            <a:chExt cx="1028700" cy="889000"/>
          </a:xfrm>
        </p:grpSpPr>
        <p:sp>
          <p:nvSpPr>
            <p:cNvPr id="14" name="object 14"/>
            <p:cNvSpPr/>
            <p:nvPr/>
          </p:nvSpPr>
          <p:spPr>
            <a:xfrm>
              <a:off x="77155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62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022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Validación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2361" y="2332989"/>
            <a:ext cx="6324600" cy="3464560"/>
            <a:chOff x="1372361" y="2332989"/>
            <a:chExt cx="6324600" cy="3464560"/>
          </a:xfrm>
        </p:grpSpPr>
        <p:sp>
          <p:nvSpPr>
            <p:cNvPr id="18" name="object 18"/>
            <p:cNvSpPr/>
            <p:nvPr/>
          </p:nvSpPr>
          <p:spPr>
            <a:xfrm>
              <a:off x="1372362" y="3157727"/>
              <a:ext cx="2895600" cy="86995"/>
            </a:xfrm>
            <a:custGeom>
              <a:avLst/>
              <a:gdLst/>
              <a:ahLst/>
              <a:cxnLst/>
              <a:rect l="l" t="t" r="r" b="b"/>
              <a:pathLst>
                <a:path w="2895600" h="86994">
                  <a:moveTo>
                    <a:pt x="381000" y="43434"/>
                  </a:moveTo>
                  <a:lnTo>
                    <a:pt x="352044" y="28956"/>
                  </a:lnTo>
                  <a:lnTo>
                    <a:pt x="294132" y="0"/>
                  </a:lnTo>
                  <a:lnTo>
                    <a:pt x="29413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94132" y="57912"/>
                  </a:lnTo>
                  <a:lnTo>
                    <a:pt x="294132" y="86868"/>
                  </a:lnTo>
                  <a:lnTo>
                    <a:pt x="352044" y="57912"/>
                  </a:lnTo>
                  <a:lnTo>
                    <a:pt x="381000" y="43434"/>
                  </a:lnTo>
                  <a:close/>
                </a:path>
                <a:path w="2895600" h="86994">
                  <a:moveTo>
                    <a:pt x="2895600" y="43434"/>
                  </a:moveTo>
                  <a:lnTo>
                    <a:pt x="2866644" y="28956"/>
                  </a:lnTo>
                  <a:lnTo>
                    <a:pt x="2808732" y="0"/>
                  </a:lnTo>
                  <a:lnTo>
                    <a:pt x="2808732" y="28956"/>
                  </a:lnTo>
                  <a:lnTo>
                    <a:pt x="2677668" y="28956"/>
                  </a:lnTo>
                  <a:lnTo>
                    <a:pt x="2677668" y="0"/>
                  </a:lnTo>
                  <a:lnTo>
                    <a:pt x="2590800" y="43434"/>
                  </a:lnTo>
                  <a:lnTo>
                    <a:pt x="2677668" y="86868"/>
                  </a:lnTo>
                  <a:lnTo>
                    <a:pt x="2677668" y="57912"/>
                  </a:lnTo>
                  <a:lnTo>
                    <a:pt x="2808732" y="57912"/>
                  </a:lnTo>
                  <a:lnTo>
                    <a:pt x="2808732" y="86868"/>
                  </a:lnTo>
                  <a:lnTo>
                    <a:pt x="2866644" y="57912"/>
                  </a:lnTo>
                  <a:lnTo>
                    <a:pt x="28956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0199" y="2339339"/>
              <a:ext cx="4267200" cy="1546860"/>
            </a:xfrm>
            <a:custGeom>
              <a:avLst/>
              <a:gdLst/>
              <a:ahLst/>
              <a:cxnLst/>
              <a:rect l="l" t="t" r="r" b="b"/>
              <a:pathLst>
                <a:path w="4267200" h="1546860">
                  <a:moveTo>
                    <a:pt x="0" y="1546860"/>
                  </a:moveTo>
                  <a:lnTo>
                    <a:pt x="4267200" y="154686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546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2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6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40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40" y="0"/>
                  </a:lnTo>
                  <a:lnTo>
                    <a:pt x="1539240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9761" y="3081527"/>
              <a:ext cx="457200" cy="86995"/>
            </a:xfrm>
            <a:custGeom>
              <a:avLst/>
              <a:gdLst/>
              <a:ahLst/>
              <a:cxnLst/>
              <a:rect l="l" t="t" r="r" b="b"/>
              <a:pathLst>
                <a:path w="4572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6"/>
                  </a:lnTo>
                  <a:lnTo>
                    <a:pt x="86868" y="28956"/>
                  </a:lnTo>
                  <a:lnTo>
                    <a:pt x="86868" y="0"/>
                  </a:lnTo>
                  <a:close/>
                </a:path>
                <a:path w="457200" h="86994">
                  <a:moveTo>
                    <a:pt x="370332" y="0"/>
                  </a:moveTo>
                  <a:lnTo>
                    <a:pt x="370332" y="86868"/>
                  </a:lnTo>
                  <a:lnTo>
                    <a:pt x="428244" y="57912"/>
                  </a:lnTo>
                  <a:lnTo>
                    <a:pt x="384810" y="57912"/>
                  </a:lnTo>
                  <a:lnTo>
                    <a:pt x="384810" y="28956"/>
                  </a:lnTo>
                  <a:lnTo>
                    <a:pt x="428244" y="28956"/>
                  </a:lnTo>
                  <a:lnTo>
                    <a:pt x="370332" y="0"/>
                  </a:lnTo>
                  <a:close/>
                </a:path>
                <a:path w="457200" h="86994">
                  <a:moveTo>
                    <a:pt x="86868" y="28956"/>
                  </a:moveTo>
                  <a:lnTo>
                    <a:pt x="72390" y="28956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6"/>
                  </a:lnTo>
                  <a:close/>
                </a:path>
                <a:path w="457200" h="86994">
                  <a:moveTo>
                    <a:pt x="370332" y="28956"/>
                  </a:moveTo>
                  <a:lnTo>
                    <a:pt x="86868" y="28956"/>
                  </a:lnTo>
                  <a:lnTo>
                    <a:pt x="86868" y="57912"/>
                  </a:lnTo>
                  <a:lnTo>
                    <a:pt x="370332" y="57912"/>
                  </a:lnTo>
                  <a:lnTo>
                    <a:pt x="370332" y="28956"/>
                  </a:lnTo>
                  <a:close/>
                </a:path>
                <a:path w="457200" h="86994">
                  <a:moveTo>
                    <a:pt x="428244" y="28956"/>
                  </a:moveTo>
                  <a:lnTo>
                    <a:pt x="384810" y="28956"/>
                  </a:lnTo>
                  <a:lnTo>
                    <a:pt x="384810" y="57912"/>
                  </a:lnTo>
                  <a:lnTo>
                    <a:pt x="428244" y="57912"/>
                  </a:lnTo>
                  <a:lnTo>
                    <a:pt x="457200" y="43434"/>
                  </a:lnTo>
                  <a:lnTo>
                    <a:pt x="42824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14209" y="2165731"/>
            <a:ext cx="149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Actividades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6458" y="5063490"/>
            <a:ext cx="1258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Especificación</a:t>
            </a:r>
            <a:endParaRPr sz="16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51050" y="4718050"/>
            <a:ext cx="1628139" cy="1079500"/>
            <a:chOff x="2051050" y="4718050"/>
            <a:chExt cx="1628139" cy="1079500"/>
          </a:xfrm>
        </p:grpSpPr>
        <p:sp>
          <p:nvSpPr>
            <p:cNvPr id="26" name="object 26"/>
            <p:cNvSpPr/>
            <p:nvPr/>
          </p:nvSpPr>
          <p:spPr>
            <a:xfrm>
              <a:off x="20574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80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74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80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3552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1480" marR="5080" indent="-3994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</a:t>
            </a:r>
            <a:endParaRPr sz="16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79850" y="3886200"/>
            <a:ext cx="1551940" cy="1911350"/>
            <a:chOff x="3879850" y="3886200"/>
            <a:chExt cx="1551940" cy="1911350"/>
          </a:xfrm>
        </p:grpSpPr>
        <p:sp>
          <p:nvSpPr>
            <p:cNvPr id="30" name="object 30"/>
            <p:cNvSpPr/>
            <p:nvPr/>
          </p:nvSpPr>
          <p:spPr>
            <a:xfrm>
              <a:off x="4672711" y="3886200"/>
              <a:ext cx="103505" cy="838200"/>
            </a:xfrm>
            <a:custGeom>
              <a:avLst/>
              <a:gdLst/>
              <a:ahLst/>
              <a:cxnLst/>
              <a:rect l="l" t="t" r="r" b="b"/>
              <a:pathLst>
                <a:path w="103504" h="838200">
                  <a:moveTo>
                    <a:pt x="7112" y="742188"/>
                  </a:moveTo>
                  <a:lnTo>
                    <a:pt x="1015" y="745744"/>
                  </a:lnTo>
                  <a:lnTo>
                    <a:pt x="0" y="749554"/>
                  </a:lnTo>
                  <a:lnTo>
                    <a:pt x="51688" y="838200"/>
                  </a:lnTo>
                  <a:lnTo>
                    <a:pt x="59020" y="825626"/>
                  </a:lnTo>
                  <a:lnTo>
                    <a:pt x="45338" y="825626"/>
                  </a:lnTo>
                  <a:lnTo>
                    <a:pt x="45338" y="802204"/>
                  </a:lnTo>
                  <a:lnTo>
                    <a:pt x="10922" y="743204"/>
                  </a:lnTo>
                  <a:lnTo>
                    <a:pt x="7112" y="742188"/>
                  </a:lnTo>
                  <a:close/>
                </a:path>
                <a:path w="103504" h="838200">
                  <a:moveTo>
                    <a:pt x="45338" y="802204"/>
                  </a:moveTo>
                  <a:lnTo>
                    <a:pt x="45338" y="825626"/>
                  </a:lnTo>
                  <a:lnTo>
                    <a:pt x="58038" y="825626"/>
                  </a:lnTo>
                  <a:lnTo>
                    <a:pt x="58038" y="822451"/>
                  </a:lnTo>
                  <a:lnTo>
                    <a:pt x="46227" y="822451"/>
                  </a:lnTo>
                  <a:lnTo>
                    <a:pt x="51688" y="813090"/>
                  </a:lnTo>
                  <a:lnTo>
                    <a:pt x="45338" y="802204"/>
                  </a:lnTo>
                  <a:close/>
                </a:path>
                <a:path w="103504" h="838200">
                  <a:moveTo>
                    <a:pt x="96265" y="742188"/>
                  </a:moveTo>
                  <a:lnTo>
                    <a:pt x="92455" y="743204"/>
                  </a:lnTo>
                  <a:lnTo>
                    <a:pt x="58038" y="802204"/>
                  </a:lnTo>
                  <a:lnTo>
                    <a:pt x="58038" y="825626"/>
                  </a:lnTo>
                  <a:lnTo>
                    <a:pt x="59020" y="825626"/>
                  </a:lnTo>
                  <a:lnTo>
                    <a:pt x="103377" y="749554"/>
                  </a:lnTo>
                  <a:lnTo>
                    <a:pt x="102362" y="745744"/>
                  </a:lnTo>
                  <a:lnTo>
                    <a:pt x="96265" y="742188"/>
                  </a:lnTo>
                  <a:close/>
                </a:path>
                <a:path w="103504" h="838200">
                  <a:moveTo>
                    <a:pt x="51688" y="813090"/>
                  </a:moveTo>
                  <a:lnTo>
                    <a:pt x="46227" y="822451"/>
                  </a:lnTo>
                  <a:lnTo>
                    <a:pt x="57150" y="822451"/>
                  </a:lnTo>
                  <a:lnTo>
                    <a:pt x="51688" y="813090"/>
                  </a:lnTo>
                  <a:close/>
                </a:path>
                <a:path w="103504" h="838200">
                  <a:moveTo>
                    <a:pt x="58038" y="802204"/>
                  </a:moveTo>
                  <a:lnTo>
                    <a:pt x="51688" y="813090"/>
                  </a:lnTo>
                  <a:lnTo>
                    <a:pt x="57150" y="822451"/>
                  </a:lnTo>
                  <a:lnTo>
                    <a:pt x="58038" y="822451"/>
                  </a:lnTo>
                  <a:lnTo>
                    <a:pt x="58038" y="802204"/>
                  </a:lnTo>
                  <a:close/>
                </a:path>
                <a:path w="103504" h="838200">
                  <a:moveTo>
                    <a:pt x="58038" y="0"/>
                  </a:moveTo>
                  <a:lnTo>
                    <a:pt x="45338" y="0"/>
                  </a:lnTo>
                  <a:lnTo>
                    <a:pt x="45338" y="802204"/>
                  </a:lnTo>
                  <a:lnTo>
                    <a:pt x="51688" y="813090"/>
                  </a:lnTo>
                  <a:lnTo>
                    <a:pt x="58038" y="8022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862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4724400"/>
              <a:ext cx="1539240" cy="1066800"/>
            </a:xfrm>
            <a:custGeom>
              <a:avLst/>
              <a:gdLst/>
              <a:ahLst/>
              <a:cxnLst/>
              <a:rect l="l" t="t" r="r" b="b"/>
              <a:pathLst>
                <a:path w="15392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539239" y="0"/>
                  </a:lnTo>
                  <a:lnTo>
                    <a:pt x="15392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49344" y="5063490"/>
            <a:ext cx="999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Modelo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del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Sistema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6050" y="2736850"/>
            <a:ext cx="5697220" cy="1987550"/>
            <a:chOff x="146050" y="2736850"/>
            <a:chExt cx="5697220" cy="1987550"/>
          </a:xfrm>
        </p:grpSpPr>
        <p:sp>
          <p:nvSpPr>
            <p:cNvPr id="35" name="object 35"/>
            <p:cNvSpPr/>
            <p:nvPr/>
          </p:nvSpPr>
          <p:spPr>
            <a:xfrm>
              <a:off x="1624711" y="3886199"/>
              <a:ext cx="4218305" cy="838200"/>
            </a:xfrm>
            <a:custGeom>
              <a:avLst/>
              <a:gdLst/>
              <a:ahLst/>
              <a:cxnLst/>
              <a:rect l="l" t="t" r="r" b="b"/>
              <a:pathLst>
                <a:path w="4218305" h="838200">
                  <a:moveTo>
                    <a:pt x="103378" y="749554"/>
                  </a:moveTo>
                  <a:lnTo>
                    <a:pt x="102362" y="745744"/>
                  </a:lnTo>
                  <a:lnTo>
                    <a:pt x="96266" y="742188"/>
                  </a:lnTo>
                  <a:lnTo>
                    <a:pt x="92456" y="743204"/>
                  </a:lnTo>
                  <a:lnTo>
                    <a:pt x="58039" y="80220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802208"/>
                  </a:lnTo>
                  <a:lnTo>
                    <a:pt x="10909" y="743204"/>
                  </a:lnTo>
                  <a:lnTo>
                    <a:pt x="7112" y="742188"/>
                  </a:lnTo>
                  <a:lnTo>
                    <a:pt x="1003" y="745744"/>
                  </a:lnTo>
                  <a:lnTo>
                    <a:pt x="0" y="749554"/>
                  </a:lnTo>
                  <a:lnTo>
                    <a:pt x="51689" y="838200"/>
                  </a:lnTo>
                  <a:lnTo>
                    <a:pt x="59016" y="825627"/>
                  </a:lnTo>
                  <a:lnTo>
                    <a:pt x="103378" y="749554"/>
                  </a:lnTo>
                  <a:close/>
                </a:path>
                <a:path w="4218305" h="838200">
                  <a:moveTo>
                    <a:pt x="4218178" y="749554"/>
                  </a:moveTo>
                  <a:lnTo>
                    <a:pt x="4217162" y="745744"/>
                  </a:lnTo>
                  <a:lnTo>
                    <a:pt x="4211066" y="742188"/>
                  </a:lnTo>
                  <a:lnTo>
                    <a:pt x="4207256" y="743204"/>
                  </a:lnTo>
                  <a:lnTo>
                    <a:pt x="4172839" y="802208"/>
                  </a:lnTo>
                  <a:lnTo>
                    <a:pt x="4172839" y="0"/>
                  </a:lnTo>
                  <a:lnTo>
                    <a:pt x="4160139" y="0"/>
                  </a:lnTo>
                  <a:lnTo>
                    <a:pt x="4160139" y="802208"/>
                  </a:lnTo>
                  <a:lnTo>
                    <a:pt x="4125722" y="743204"/>
                  </a:lnTo>
                  <a:lnTo>
                    <a:pt x="4121912" y="742188"/>
                  </a:lnTo>
                  <a:lnTo>
                    <a:pt x="4115816" y="745744"/>
                  </a:lnTo>
                  <a:lnTo>
                    <a:pt x="4114800" y="749554"/>
                  </a:lnTo>
                  <a:lnTo>
                    <a:pt x="4166489" y="838200"/>
                  </a:lnTo>
                  <a:lnTo>
                    <a:pt x="4173817" y="825627"/>
                  </a:lnTo>
                  <a:lnTo>
                    <a:pt x="4218178" y="749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704" y="2774949"/>
              <a:ext cx="1231900" cy="850900"/>
            </a:xfrm>
            <a:custGeom>
              <a:avLst/>
              <a:gdLst/>
              <a:ahLst/>
              <a:cxnLst/>
              <a:rect l="l" t="t" r="r" b="b"/>
              <a:pathLst>
                <a:path w="1231900" h="850900">
                  <a:moveTo>
                    <a:pt x="1231392" y="0"/>
                  </a:moveTo>
                  <a:lnTo>
                    <a:pt x="1199896" y="0"/>
                  </a:lnTo>
                  <a:lnTo>
                    <a:pt x="1199896" y="6350"/>
                  </a:lnTo>
                  <a:lnTo>
                    <a:pt x="1199896" y="12700"/>
                  </a:lnTo>
                  <a:lnTo>
                    <a:pt x="11998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231392" y="850900"/>
                  </a:lnTo>
                  <a:lnTo>
                    <a:pt x="1231392" y="838200"/>
                  </a:lnTo>
                  <a:lnTo>
                    <a:pt x="1231392" y="12700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" y="274320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838200"/>
                  </a:moveTo>
                  <a:lnTo>
                    <a:pt x="1219200" y="838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8495" y="3028568"/>
            <a:ext cx="1207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Planificación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46250" y="2736850"/>
            <a:ext cx="1028700" cy="889000"/>
            <a:chOff x="1746250" y="2736850"/>
            <a:chExt cx="1028700" cy="889000"/>
          </a:xfrm>
        </p:grpSpPr>
        <p:sp>
          <p:nvSpPr>
            <p:cNvPr id="40" name="object 40"/>
            <p:cNvSpPr/>
            <p:nvPr/>
          </p:nvSpPr>
          <p:spPr>
            <a:xfrm>
              <a:off x="1771904" y="2774949"/>
              <a:ext cx="1003300" cy="850900"/>
            </a:xfrm>
            <a:custGeom>
              <a:avLst/>
              <a:gdLst/>
              <a:ahLst/>
              <a:cxnLst/>
              <a:rect l="l" t="t" r="r" b="b"/>
              <a:pathLst>
                <a:path w="1003300" h="850900">
                  <a:moveTo>
                    <a:pt x="1002792" y="0"/>
                  </a:moveTo>
                  <a:lnTo>
                    <a:pt x="971296" y="0"/>
                  </a:lnTo>
                  <a:lnTo>
                    <a:pt x="971296" y="6350"/>
                  </a:lnTo>
                  <a:lnTo>
                    <a:pt x="971296" y="12700"/>
                  </a:lnTo>
                  <a:lnTo>
                    <a:pt x="9712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002792" y="850900"/>
                  </a:lnTo>
                  <a:lnTo>
                    <a:pt x="1002792" y="838200"/>
                  </a:lnTo>
                  <a:lnTo>
                    <a:pt x="1002792" y="1270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7432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58695" y="3028568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Obtención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89650" y="2736850"/>
            <a:ext cx="1181100" cy="889000"/>
            <a:chOff x="6089650" y="2736850"/>
            <a:chExt cx="1181100" cy="889000"/>
          </a:xfrm>
        </p:grpSpPr>
        <p:sp>
          <p:nvSpPr>
            <p:cNvPr id="44" name="object 44"/>
            <p:cNvSpPr/>
            <p:nvPr/>
          </p:nvSpPr>
          <p:spPr>
            <a:xfrm>
              <a:off x="6115304" y="2774949"/>
              <a:ext cx="1155700" cy="850900"/>
            </a:xfrm>
            <a:custGeom>
              <a:avLst/>
              <a:gdLst/>
              <a:ahLst/>
              <a:cxnLst/>
              <a:rect l="l" t="t" r="r" b="b"/>
              <a:pathLst>
                <a:path w="1155700" h="850900">
                  <a:moveTo>
                    <a:pt x="1155192" y="0"/>
                  </a:moveTo>
                  <a:lnTo>
                    <a:pt x="1123696" y="0"/>
                  </a:lnTo>
                  <a:lnTo>
                    <a:pt x="1123696" y="6350"/>
                  </a:lnTo>
                  <a:lnTo>
                    <a:pt x="1123696" y="12700"/>
                  </a:lnTo>
                  <a:lnTo>
                    <a:pt x="1123696" y="806450"/>
                  </a:lnTo>
                  <a:lnTo>
                    <a:pt x="12192" y="806450"/>
                  </a:lnTo>
                  <a:lnTo>
                    <a:pt x="6096" y="806450"/>
                  </a:lnTo>
                  <a:lnTo>
                    <a:pt x="0" y="806450"/>
                  </a:lnTo>
                  <a:lnTo>
                    <a:pt x="0" y="838200"/>
                  </a:lnTo>
                  <a:lnTo>
                    <a:pt x="0" y="850900"/>
                  </a:lnTo>
                  <a:lnTo>
                    <a:pt x="1155192" y="850900"/>
                  </a:lnTo>
                  <a:lnTo>
                    <a:pt x="1155192" y="838200"/>
                  </a:lnTo>
                  <a:lnTo>
                    <a:pt x="1155192" y="12700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96000" y="274320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1143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143000" y="838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6000" y="274320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0" y="838200"/>
                  </a:moveTo>
                  <a:lnTo>
                    <a:pt x="1143000" y="8382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102096" y="3028568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Verificación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22250" y="3157727"/>
            <a:ext cx="5875020" cy="2640330"/>
            <a:chOff x="222250" y="3157727"/>
            <a:chExt cx="5875020" cy="2640330"/>
          </a:xfrm>
        </p:grpSpPr>
        <p:sp>
          <p:nvSpPr>
            <p:cNvPr id="49" name="object 49"/>
            <p:cNvSpPr/>
            <p:nvPr/>
          </p:nvSpPr>
          <p:spPr>
            <a:xfrm>
              <a:off x="2743962" y="3157727"/>
              <a:ext cx="3352800" cy="86995"/>
            </a:xfrm>
            <a:custGeom>
              <a:avLst/>
              <a:gdLst/>
              <a:ahLst/>
              <a:cxnLst/>
              <a:rect l="l" t="t" r="r" b="b"/>
              <a:pathLst>
                <a:path w="3352800" h="86994">
                  <a:moveTo>
                    <a:pt x="304800" y="43434"/>
                  </a:moveTo>
                  <a:lnTo>
                    <a:pt x="275844" y="28956"/>
                  </a:lnTo>
                  <a:lnTo>
                    <a:pt x="217932" y="0"/>
                  </a:lnTo>
                  <a:lnTo>
                    <a:pt x="2179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217932" y="57912"/>
                  </a:lnTo>
                  <a:lnTo>
                    <a:pt x="217932" y="86868"/>
                  </a:lnTo>
                  <a:lnTo>
                    <a:pt x="275844" y="57912"/>
                  </a:lnTo>
                  <a:lnTo>
                    <a:pt x="304800" y="43434"/>
                  </a:lnTo>
                  <a:close/>
                </a:path>
                <a:path w="3352800" h="86994">
                  <a:moveTo>
                    <a:pt x="3352800" y="43434"/>
                  </a:moveTo>
                  <a:lnTo>
                    <a:pt x="3323844" y="28956"/>
                  </a:lnTo>
                  <a:lnTo>
                    <a:pt x="3265932" y="0"/>
                  </a:lnTo>
                  <a:lnTo>
                    <a:pt x="3265932" y="28956"/>
                  </a:lnTo>
                  <a:lnTo>
                    <a:pt x="2982468" y="28956"/>
                  </a:lnTo>
                  <a:lnTo>
                    <a:pt x="2982468" y="0"/>
                  </a:lnTo>
                  <a:lnTo>
                    <a:pt x="2895600" y="43434"/>
                  </a:lnTo>
                  <a:lnTo>
                    <a:pt x="2982468" y="86868"/>
                  </a:lnTo>
                  <a:lnTo>
                    <a:pt x="2982468" y="57912"/>
                  </a:lnTo>
                  <a:lnTo>
                    <a:pt x="3265932" y="57912"/>
                  </a:lnTo>
                  <a:lnTo>
                    <a:pt x="3265932" y="86868"/>
                  </a:lnTo>
                  <a:lnTo>
                    <a:pt x="3323844" y="57912"/>
                  </a:lnTo>
                  <a:lnTo>
                    <a:pt x="33528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8600" y="47244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133350"/>
                  </a:lnTo>
                  <a:lnTo>
                    <a:pt x="106679" y="10668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8600" y="4724400"/>
              <a:ext cx="1615440" cy="1066800"/>
            </a:xfrm>
            <a:custGeom>
              <a:avLst/>
              <a:gdLst/>
              <a:ahLst/>
              <a:cxnLst/>
              <a:rect l="l" t="t" r="r" b="b"/>
              <a:pathLst>
                <a:path w="1615439" h="1066800">
                  <a:moveTo>
                    <a:pt x="133350" y="0"/>
                  </a:moveTo>
                  <a:lnTo>
                    <a:pt x="106679" y="106680"/>
                  </a:lnTo>
                  <a:lnTo>
                    <a:pt x="0" y="133350"/>
                  </a:lnTo>
                  <a:lnTo>
                    <a:pt x="133350" y="0"/>
                  </a:lnTo>
                  <a:lnTo>
                    <a:pt x="1615439" y="0"/>
                  </a:lnTo>
                  <a:lnTo>
                    <a:pt x="1615439" y="1066800"/>
                  </a:lnTo>
                  <a:lnTo>
                    <a:pt x="0" y="1066800"/>
                  </a:lnTo>
                  <a:lnTo>
                    <a:pt x="0" y="13335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06069" y="4911090"/>
            <a:ext cx="10458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Do</a:t>
            </a:r>
            <a:r>
              <a:rPr sz="1600" spc="-1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umen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  de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Visión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767710" y="3886200"/>
            <a:ext cx="103505" cy="838200"/>
          </a:xfrm>
          <a:custGeom>
            <a:avLst/>
            <a:gdLst/>
            <a:ahLst/>
            <a:cxnLst/>
            <a:rect l="l" t="t" r="r" b="b"/>
            <a:pathLst>
              <a:path w="103505" h="838200">
                <a:moveTo>
                  <a:pt x="7112" y="742188"/>
                </a:moveTo>
                <a:lnTo>
                  <a:pt x="1015" y="745744"/>
                </a:lnTo>
                <a:lnTo>
                  <a:pt x="0" y="749554"/>
                </a:lnTo>
                <a:lnTo>
                  <a:pt x="51688" y="838200"/>
                </a:lnTo>
                <a:lnTo>
                  <a:pt x="59020" y="825626"/>
                </a:lnTo>
                <a:lnTo>
                  <a:pt x="45338" y="825626"/>
                </a:lnTo>
                <a:lnTo>
                  <a:pt x="45338" y="802204"/>
                </a:lnTo>
                <a:lnTo>
                  <a:pt x="10921" y="743204"/>
                </a:lnTo>
                <a:lnTo>
                  <a:pt x="7112" y="742188"/>
                </a:lnTo>
                <a:close/>
              </a:path>
              <a:path w="103505" h="838200">
                <a:moveTo>
                  <a:pt x="45338" y="802204"/>
                </a:moveTo>
                <a:lnTo>
                  <a:pt x="45338" y="825626"/>
                </a:lnTo>
                <a:lnTo>
                  <a:pt x="58038" y="825626"/>
                </a:lnTo>
                <a:lnTo>
                  <a:pt x="58038" y="822451"/>
                </a:lnTo>
                <a:lnTo>
                  <a:pt x="46227" y="822451"/>
                </a:lnTo>
                <a:lnTo>
                  <a:pt x="51688" y="813090"/>
                </a:lnTo>
                <a:lnTo>
                  <a:pt x="45338" y="802204"/>
                </a:lnTo>
                <a:close/>
              </a:path>
              <a:path w="103505" h="838200">
                <a:moveTo>
                  <a:pt x="96265" y="742188"/>
                </a:moveTo>
                <a:lnTo>
                  <a:pt x="92456" y="743204"/>
                </a:lnTo>
                <a:lnTo>
                  <a:pt x="58038" y="802204"/>
                </a:lnTo>
                <a:lnTo>
                  <a:pt x="58038" y="825626"/>
                </a:lnTo>
                <a:lnTo>
                  <a:pt x="59020" y="825626"/>
                </a:lnTo>
                <a:lnTo>
                  <a:pt x="103377" y="749554"/>
                </a:lnTo>
                <a:lnTo>
                  <a:pt x="102362" y="745744"/>
                </a:lnTo>
                <a:lnTo>
                  <a:pt x="96265" y="742188"/>
                </a:lnTo>
                <a:close/>
              </a:path>
              <a:path w="103505" h="838200">
                <a:moveTo>
                  <a:pt x="51688" y="813090"/>
                </a:moveTo>
                <a:lnTo>
                  <a:pt x="46227" y="822451"/>
                </a:lnTo>
                <a:lnTo>
                  <a:pt x="57150" y="822451"/>
                </a:lnTo>
                <a:lnTo>
                  <a:pt x="51688" y="813090"/>
                </a:lnTo>
                <a:close/>
              </a:path>
              <a:path w="103505" h="838200">
                <a:moveTo>
                  <a:pt x="58038" y="802204"/>
                </a:moveTo>
                <a:lnTo>
                  <a:pt x="51688" y="813090"/>
                </a:lnTo>
                <a:lnTo>
                  <a:pt x="57150" y="822451"/>
                </a:lnTo>
                <a:lnTo>
                  <a:pt x="58038" y="822451"/>
                </a:lnTo>
                <a:lnTo>
                  <a:pt x="58038" y="802204"/>
                </a:lnTo>
                <a:close/>
              </a:path>
              <a:path w="103505" h="838200">
                <a:moveTo>
                  <a:pt x="58038" y="0"/>
                </a:moveTo>
                <a:lnTo>
                  <a:pt x="45338" y="0"/>
                </a:lnTo>
                <a:lnTo>
                  <a:pt x="45338" y="802204"/>
                </a:lnTo>
                <a:lnTo>
                  <a:pt x="51688" y="813090"/>
                </a:lnTo>
                <a:lnTo>
                  <a:pt x="58038" y="802204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564880" y="6427241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98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4733"/>
            <a:ext cx="6986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Verificación</a:t>
            </a:r>
            <a:r>
              <a:rPr sz="4400" spc="-35" dirty="0"/>
              <a:t> </a:t>
            </a:r>
            <a:r>
              <a:rPr sz="4400" dirty="0"/>
              <a:t>de</a:t>
            </a:r>
            <a:r>
              <a:rPr sz="4400" spc="-35" dirty="0"/>
              <a:t> </a:t>
            </a:r>
            <a:r>
              <a:rPr sz="4400" dirty="0"/>
              <a:t>Requisitos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564880" y="6427241"/>
            <a:ext cx="374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44853"/>
            <a:ext cx="8416925" cy="487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62A437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verifica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 el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requisitos:</a:t>
            </a:r>
            <a:endParaRPr sz="2400">
              <a:latin typeface="Arial MT"/>
              <a:cs typeface="Arial MT"/>
            </a:endParaRPr>
          </a:p>
          <a:p>
            <a:pPr marL="756285" lvl="1" indent="-287020" algn="just">
              <a:lnSpc>
                <a:spcPts val="2395"/>
              </a:lnSpc>
              <a:spcBef>
                <a:spcPts val="5"/>
              </a:spcBef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Consistencia: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 no haya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contradicciones</a:t>
            </a:r>
            <a:endParaRPr sz="2000">
              <a:latin typeface="Arial MT"/>
              <a:cs typeface="Arial MT"/>
            </a:endParaRPr>
          </a:p>
          <a:p>
            <a:pPr marL="756285" lvl="1" indent="-287020" algn="just">
              <a:lnSpc>
                <a:spcPts val="2395"/>
              </a:lnSpc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Completitud: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 no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falte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nada.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Chequear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por:</a:t>
            </a:r>
            <a:endParaRPr sz="2000">
              <a:latin typeface="Arial MT"/>
              <a:cs typeface="Arial MT"/>
            </a:endParaRPr>
          </a:p>
          <a:p>
            <a:pPr marL="1155700" marR="397510" lvl="2" indent="-228600" algn="just">
              <a:lnSpc>
                <a:spcPct val="80000"/>
              </a:lnSpc>
              <a:spcBef>
                <a:spcPts val="455"/>
              </a:spcBef>
              <a:buChar char="•"/>
              <a:tabLst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Omisiones.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Hacer </a:t>
            </a:r>
            <a:r>
              <a:rPr sz="1800" spc="-10" dirty="0">
                <a:latin typeface="Arial MT"/>
                <a:cs typeface="Arial MT"/>
              </a:rPr>
              <a:t>árboles </a:t>
            </a:r>
            <a:r>
              <a:rPr sz="1800" spc="-5" dirty="0">
                <a:latin typeface="Arial MT"/>
                <a:cs typeface="Arial MT"/>
              </a:rPr>
              <a:t>de decisión para </a:t>
            </a:r>
            <a:r>
              <a:rPr sz="1800" dirty="0">
                <a:latin typeface="Arial MT"/>
                <a:cs typeface="Arial MT"/>
              </a:rPr>
              <a:t>ver </a:t>
            </a:r>
            <a:r>
              <a:rPr sz="1800" spc="-5" dirty="0">
                <a:latin typeface="Arial MT"/>
                <a:cs typeface="Arial MT"/>
              </a:rPr>
              <a:t>que estén todas las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opciones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detalladas.</a:t>
            </a:r>
            <a:endParaRPr sz="1800">
              <a:latin typeface="Arial MT"/>
              <a:cs typeface="Arial MT"/>
            </a:endParaRPr>
          </a:p>
          <a:p>
            <a:pPr marL="1155700" lvl="2" indent="-229235" algn="just">
              <a:lnSpc>
                <a:spcPts val="2155"/>
              </a:lnSpc>
              <a:buChar char="•"/>
              <a:tabLst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Límites.</a:t>
            </a:r>
            <a:r>
              <a:rPr sz="1800" dirty="0">
                <a:latin typeface="Arial MT"/>
                <a:cs typeface="Arial MT"/>
              </a:rPr>
              <a:t> Más </a:t>
            </a:r>
            <a:r>
              <a:rPr sz="1800" spc="-5" dirty="0">
                <a:latin typeface="Arial MT"/>
                <a:cs typeface="Arial MT"/>
              </a:rPr>
              <a:t>claro con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tabla,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ahí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 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falta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ninguno.</a:t>
            </a:r>
            <a:endParaRPr sz="1800">
              <a:latin typeface="Arial MT"/>
              <a:cs typeface="Arial MT"/>
            </a:endParaRPr>
          </a:p>
          <a:p>
            <a:pPr marL="756285" lvl="1" indent="-287020" algn="just">
              <a:lnSpc>
                <a:spcPts val="2395"/>
              </a:lnSpc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Necesidad</a:t>
            </a:r>
            <a:endParaRPr sz="20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Ambigüedades</a:t>
            </a:r>
            <a:endParaRPr sz="2000">
              <a:latin typeface="Arial MT"/>
              <a:cs typeface="Arial MT"/>
            </a:endParaRPr>
          </a:p>
          <a:p>
            <a:pPr marL="756285" marR="991869" lvl="1" indent="-287020" algn="just">
              <a:lnSpc>
                <a:spcPct val="80000"/>
              </a:lnSpc>
              <a:spcBef>
                <a:spcPts val="480"/>
              </a:spcBef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Realismo </a:t>
            </a:r>
            <a:r>
              <a:rPr sz="2000" dirty="0">
                <a:latin typeface="Arial MT"/>
                <a:cs typeface="Arial MT"/>
              </a:rPr>
              <a:t>o Factibilidad: </a:t>
            </a:r>
            <a:r>
              <a:rPr sz="2000" spc="-5" dirty="0">
                <a:latin typeface="Arial MT"/>
                <a:cs typeface="Arial MT"/>
              </a:rPr>
              <a:t>que </a:t>
            </a:r>
            <a:r>
              <a:rPr sz="2000" dirty="0">
                <a:latin typeface="Arial MT"/>
                <a:cs typeface="Arial MT"/>
              </a:rPr>
              <a:t>se </a:t>
            </a:r>
            <a:r>
              <a:rPr sz="2000" spc="-5" dirty="0">
                <a:latin typeface="Arial MT"/>
                <a:cs typeface="Arial MT"/>
              </a:rPr>
              <a:t>puedan implementar </a:t>
            </a:r>
            <a:r>
              <a:rPr sz="2000" dirty="0">
                <a:latin typeface="Arial MT"/>
                <a:cs typeface="Arial MT"/>
              </a:rPr>
              <a:t>con </a:t>
            </a:r>
            <a:r>
              <a:rPr sz="2000" spc="-5" dirty="0">
                <a:latin typeface="Arial MT"/>
                <a:cs typeface="Arial MT"/>
              </a:rPr>
              <a:t>la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tecnología,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presupuesto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calendario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existentes.</a:t>
            </a:r>
            <a:endParaRPr sz="2000">
              <a:latin typeface="Arial MT"/>
              <a:cs typeface="Arial MT"/>
            </a:endParaRPr>
          </a:p>
          <a:p>
            <a:pPr marL="756285" marR="539750" lvl="1" indent="-287020" algn="just">
              <a:lnSpc>
                <a:spcPts val="1920"/>
              </a:lnSpc>
              <a:spcBef>
                <a:spcPts val="465"/>
              </a:spcBef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Verificabilidad: </a:t>
            </a:r>
            <a:r>
              <a:rPr sz="2000" spc="-5" dirty="0">
                <a:latin typeface="Arial MT"/>
                <a:cs typeface="Arial MT"/>
              </a:rPr>
              <a:t>que </a:t>
            </a:r>
            <a:r>
              <a:rPr sz="2000" dirty="0">
                <a:latin typeface="Arial MT"/>
                <a:cs typeface="Arial MT"/>
              </a:rPr>
              <a:t>se pueda </a:t>
            </a:r>
            <a:r>
              <a:rPr sz="2000" spc="-5" dirty="0">
                <a:latin typeface="Arial MT"/>
                <a:cs typeface="Arial MT"/>
              </a:rPr>
              <a:t>diseñar conjunto de pruebas </a:t>
            </a:r>
            <a:r>
              <a:rPr sz="2000" dirty="0">
                <a:latin typeface="Arial MT"/>
                <a:cs typeface="Arial MT"/>
              </a:rPr>
              <a:t>para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demostrar </a:t>
            </a:r>
            <a:r>
              <a:rPr sz="2000" spc="-5" dirty="0">
                <a:latin typeface="Arial MT"/>
                <a:cs typeface="Arial MT"/>
              </a:rPr>
              <a:t>que el </a:t>
            </a:r>
            <a:r>
              <a:rPr sz="2000" dirty="0">
                <a:latin typeface="Arial MT"/>
                <a:cs typeface="Arial MT"/>
              </a:rPr>
              <a:t>sistema cumple esos </a:t>
            </a:r>
            <a:r>
              <a:rPr sz="2000" spc="-5" dirty="0">
                <a:latin typeface="Arial MT"/>
                <a:cs typeface="Arial MT"/>
              </a:rPr>
              <a:t>requisitos. Cuidado </a:t>
            </a:r>
            <a:r>
              <a:rPr sz="2000" dirty="0">
                <a:latin typeface="Arial MT"/>
                <a:cs typeface="Arial MT"/>
              </a:rPr>
              <a:t>con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adjetivos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adverbios.</a:t>
            </a:r>
            <a:endParaRPr sz="20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5"/>
              </a:spcBef>
              <a:buClr>
                <a:srgbClr val="99CA38"/>
              </a:buClr>
              <a:buFont typeface="Wingdings"/>
              <a:buChar char="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Comprensibilidad: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usuarios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finales</a:t>
            </a:r>
            <a:r>
              <a:rPr sz="2000" spc="-5" dirty="0">
                <a:latin typeface="Arial MT"/>
                <a:cs typeface="Arial MT"/>
              </a:rPr>
              <a:t> lo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entiendan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Adaptabilidad: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 requisito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5" dirty="0">
                <a:latin typeface="Arial MT"/>
                <a:cs typeface="Arial MT"/>
              </a:rPr>
              <a:t> pueda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cambiar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afectar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otros.</a:t>
            </a:r>
            <a:endParaRPr sz="2000">
              <a:latin typeface="Arial MT"/>
              <a:cs typeface="Arial MT"/>
            </a:endParaRPr>
          </a:p>
          <a:p>
            <a:pPr marL="756285" marR="848360" lvl="1" indent="-287020">
              <a:lnSpc>
                <a:spcPts val="1920"/>
              </a:lnSpc>
              <a:spcBef>
                <a:spcPts val="465"/>
              </a:spcBef>
              <a:buClr>
                <a:srgbClr val="99CA38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Trazabilidad: que </a:t>
            </a:r>
            <a:r>
              <a:rPr sz="2000" dirty="0">
                <a:latin typeface="Arial MT"/>
                <a:cs typeface="Arial MT"/>
              </a:rPr>
              <a:t>esté establecido </a:t>
            </a:r>
            <a:r>
              <a:rPr sz="2000" spc="-5" dirty="0">
                <a:latin typeface="Arial MT"/>
                <a:cs typeface="Arial MT"/>
              </a:rPr>
              <a:t>el origen. </a:t>
            </a:r>
            <a:r>
              <a:rPr sz="2000" dirty="0">
                <a:latin typeface="Arial MT"/>
                <a:cs typeface="Arial MT"/>
              </a:rPr>
              <a:t>Incluye verificar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trazabilidad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especific.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doc.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requisitos.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8480</Words>
  <Application>Microsoft Office PowerPoint</Application>
  <PresentationFormat>Presentación en pantalla (4:3)</PresentationFormat>
  <Paragraphs>1480</Paragraphs>
  <Slides>118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118</vt:i4>
      </vt:variant>
    </vt:vector>
  </HeadingPairs>
  <TitlesOfParts>
    <vt:vector size="125" baseType="lpstr">
      <vt:lpstr>Arial</vt:lpstr>
      <vt:lpstr>Arial MT</vt:lpstr>
      <vt:lpstr>Calibri</vt:lpstr>
      <vt:lpstr>Tahoma</vt:lpstr>
      <vt:lpstr>Times New Roman</vt:lpstr>
      <vt:lpstr>Wingdings</vt:lpstr>
      <vt:lpstr>Office Theme</vt:lpstr>
      <vt:lpstr>Ingeniería de Requisitos</vt:lpstr>
      <vt:lpstr>Temario</vt:lpstr>
      <vt:lpstr>Bibliografía</vt:lpstr>
      <vt:lpstr>Definiciones</vt:lpstr>
      <vt:lpstr>Definiciones</vt:lpstr>
      <vt:lpstr>Requisitos vs. Diseño</vt:lpstr>
      <vt:lpstr>Motivación</vt:lpstr>
      <vt:lpstr>Requisitos Funcionales y No Funcionales</vt:lpstr>
      <vt:lpstr>Requisitos No Funcionales</vt:lpstr>
      <vt:lpstr>Requisitos - Tipos (1)</vt:lpstr>
      <vt:lpstr>Requisitos - Tipos (2)</vt:lpstr>
      <vt:lpstr>Requisitos - Tipos (3)</vt:lpstr>
      <vt:lpstr>Ingeniería de Requisitos</vt:lpstr>
      <vt:lpstr>Ingeniería de Requisitos</vt:lpstr>
      <vt:lpstr>Proceso de los Requisitos </vt:lpstr>
      <vt:lpstr>Proceso de Requisitos</vt:lpstr>
      <vt:lpstr>Participantes en el Proceso de  Requisitos</vt:lpstr>
      <vt:lpstr>Obtención de Requisitos</vt:lpstr>
      <vt:lpstr>Proceso de Requisitos</vt:lpstr>
      <vt:lpstr>Requisitos - Fuentes</vt:lpstr>
      <vt:lpstr>Obtención &amp; Análisis de Requisitos</vt:lpstr>
      <vt:lpstr>Brecha en la Comunicación (Scharer ’90)</vt:lpstr>
      <vt:lpstr>Obtención &amp; Análisis de Requisitos (Modelo Genérico)</vt:lpstr>
      <vt:lpstr>Qué relevar</vt:lpstr>
      <vt:lpstr>Obtención de Requisitos –  Técnicas</vt:lpstr>
      <vt:lpstr>Entrevista Individual / Grupal</vt:lpstr>
      <vt:lpstr>Entrevista – Patrón para conducirla</vt:lpstr>
      <vt:lpstr>Entrevista – Patrón para conducirla (2)</vt:lpstr>
      <vt:lpstr>Encuesta / Cuestionario</vt:lpstr>
      <vt:lpstr>Observación / Participación</vt:lpstr>
      <vt:lpstr>Tormenta de Ideas (Brainstorming)</vt:lpstr>
      <vt:lpstr>Tormenta de Ideas – Fase de Generación</vt:lpstr>
      <vt:lpstr>Tormenta de Ideas – Fase de Reducción</vt:lpstr>
      <vt:lpstr>Sesiones de Trabajo (Workshop)</vt:lpstr>
      <vt:lpstr>Casos de Uso</vt:lpstr>
      <vt:lpstr>Prototipado</vt:lpstr>
      <vt:lpstr>Mismos datos, pero…</vt:lpstr>
      <vt:lpstr>Análisis de Requisitos</vt:lpstr>
      <vt:lpstr>Proceso de Requisitos</vt:lpstr>
      <vt:lpstr>Análisis de Requisitos</vt:lpstr>
      <vt:lpstr>Proceso de Requisitos</vt:lpstr>
      <vt:lpstr>Modelos o Vistas del Sistema</vt:lpstr>
      <vt:lpstr>Diagramas</vt:lpstr>
      <vt:lpstr>Tablas de Decisión</vt:lpstr>
      <vt:lpstr>Casos de Uso</vt:lpstr>
      <vt:lpstr>Actor</vt:lpstr>
      <vt:lpstr>Cajero Automático - Ejemplo</vt:lpstr>
      <vt:lpstr>Caso de Uso</vt:lpstr>
      <vt:lpstr>Caso de Uso: Retirar</vt:lpstr>
      <vt:lpstr>Caso de Uso : Retirar</vt:lpstr>
      <vt:lpstr>Casos de Uso</vt:lpstr>
      <vt:lpstr>Casos de Uso - Conceptos</vt:lpstr>
      <vt:lpstr>Caso de Uso : Retirar</vt:lpstr>
      <vt:lpstr>Caso de Uso : Retirar</vt:lpstr>
      <vt:lpstr>Diagrama de Casos de Uso</vt:lpstr>
      <vt:lpstr>Construcción del Modelo - Pasos</vt:lpstr>
      <vt:lpstr>Relaciones entre CU – Include</vt:lpstr>
      <vt:lpstr>Caso de Uso: Retirar</vt:lpstr>
      <vt:lpstr>Caso de Uso: Identificar Cliente</vt:lpstr>
      <vt:lpstr>Relaciones entre CU – Extend</vt:lpstr>
      <vt:lpstr>Extend - Ejemplo</vt:lpstr>
      <vt:lpstr>Caso de Uso : Retirar</vt:lpstr>
      <vt:lpstr>Caso de Uso: Retirar Monedas</vt:lpstr>
      <vt:lpstr>Relaciones entre CU – Generalización</vt:lpstr>
      <vt:lpstr>Actividades</vt:lpstr>
      <vt:lpstr>Casos de Uso - Nivel de detalle</vt:lpstr>
      <vt:lpstr>UML</vt:lpstr>
      <vt:lpstr>Diagramas en UML</vt:lpstr>
      <vt:lpstr>Tipos de Diagramas</vt:lpstr>
      <vt:lpstr>Diagrama de Casos de Uso</vt:lpstr>
      <vt:lpstr>Diagrama de Casos de Uso - Ejemplo</vt:lpstr>
      <vt:lpstr>Diagrama de Clases</vt:lpstr>
      <vt:lpstr>Modelo del Dominio (Conceptual)</vt:lpstr>
      <vt:lpstr>Diagrama de Actividad</vt:lpstr>
      <vt:lpstr>Diagrama de Actividad - Ejemplo</vt:lpstr>
      <vt:lpstr>Diagrama de Estados</vt:lpstr>
      <vt:lpstr>Diagrama de Estados – Ejemplo 1</vt:lpstr>
      <vt:lpstr>Diagrama de Estados –Ejemplo 2</vt:lpstr>
      <vt:lpstr>Elección de una Técnica para  Modelar Requisitos</vt:lpstr>
      <vt:lpstr>Especificación de Requisitos</vt:lpstr>
      <vt:lpstr>Proceso de Requisitos</vt:lpstr>
      <vt:lpstr>Lenguajes de Notación</vt:lpstr>
      <vt:lpstr>Notaciones Especiales</vt:lpstr>
      <vt:lpstr>Documentación de requisitos</vt:lpstr>
      <vt:lpstr>Documentos de Requisitos</vt:lpstr>
      <vt:lpstr>Documentos de Requisitos (2)</vt:lpstr>
      <vt:lpstr>Documento Definición de Requisitos</vt:lpstr>
      <vt:lpstr>Características de una Buena  Especificación SRS (IEEE 830)</vt:lpstr>
      <vt:lpstr>Características de una Buena  Especificación SRS (IEEE 830)</vt:lpstr>
      <vt:lpstr>Características de una Buena  Especificación SRS (IEEE 830)</vt:lpstr>
      <vt:lpstr>Características de una Buena  Especificación SRS (IEEE 830)</vt:lpstr>
      <vt:lpstr>Características de una Buena  Especificación SRS (IEEE 830)</vt:lpstr>
      <vt:lpstr>Características de una Buena  Especificación SRS (IEEE 830)</vt:lpstr>
      <vt:lpstr>Características de una Buena  Especificación SRS (IEEE 830)</vt:lpstr>
      <vt:lpstr>Características de una Buena  Especificación SRS (IEEE 830)</vt:lpstr>
      <vt:lpstr>Características de una Buena  Especificación SRS (IEEE 830)</vt:lpstr>
      <vt:lpstr>Verificación de Requisitos</vt:lpstr>
      <vt:lpstr>Proceso de Requisitos</vt:lpstr>
      <vt:lpstr>Verificación de Requisitos</vt:lpstr>
      <vt:lpstr>Verificación de Requisitos NO Funcionales</vt:lpstr>
      <vt:lpstr>Verificación de requisitos</vt:lpstr>
      <vt:lpstr>Validación de Requisitos</vt:lpstr>
      <vt:lpstr>Proceso de Requisitos</vt:lpstr>
      <vt:lpstr>Validación de Requisitos</vt:lpstr>
      <vt:lpstr>Validación de Requisitos</vt:lpstr>
      <vt:lpstr>Revisión de Requisitos</vt:lpstr>
      <vt:lpstr>Ingeniería de Requisitos</vt:lpstr>
      <vt:lpstr>Administración de los Requisitos</vt:lpstr>
      <vt:lpstr>Planificación</vt:lpstr>
      <vt:lpstr>Trazabilidad</vt:lpstr>
      <vt:lpstr>Administración del Cambio</vt:lpstr>
      <vt:lpstr>Administración del Cambio</vt:lpstr>
      <vt:lpstr>Procedimiento de control de cambios</vt:lpstr>
      <vt:lpstr>Gestión de la Configuración de los Requisitos</vt:lpstr>
      <vt:lpstr>Línea Base de Requisitos</vt:lpstr>
      <vt:lpstr>Medir y Evaluar Requisitos</vt:lpstr>
      <vt:lpstr>Medir y Evaluar Requisitos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Capturando los Requerimientos</dc:title>
  <dc:creator>Jorge Triñanes</dc:creator>
  <cp:lastModifiedBy>Javier Molina</cp:lastModifiedBy>
  <cp:revision>4</cp:revision>
  <dcterms:created xsi:type="dcterms:W3CDTF">2024-08-28T14:31:47Z</dcterms:created>
  <dcterms:modified xsi:type="dcterms:W3CDTF">2024-08-28T20:05:50Z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2024-08-28T00:00:00Z</vt:filetime>
  </property>
</Properties>
</file>