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463" r:id="rId5"/>
    <p:sldId id="555" r:id="rId6"/>
    <p:sldId id="554" r:id="rId7"/>
    <p:sldId id="556" r:id="rId8"/>
    <p:sldId id="553" r:id="rId9"/>
    <p:sldId id="546" r:id="rId10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463"/>
            <p14:sldId id="555"/>
            <p14:sldId id="554"/>
            <p14:sldId id="556"/>
            <p14:sldId id="553"/>
            <p14:sldId id="5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imberly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E5E5E"/>
    <a:srgbClr val="5F5F5F"/>
    <a:srgbClr val="D53F32"/>
    <a:srgbClr val="418F89"/>
    <a:srgbClr val="133D80"/>
    <a:srgbClr val="882483"/>
    <a:srgbClr val="8935C8"/>
    <a:srgbClr val="22AFE7"/>
    <a:srgbClr val="0050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55" autoAdjust="0"/>
    <p:restoredTop sz="83769" autoAdjust="0"/>
  </p:normalViewPr>
  <p:slideViewPr>
    <p:cSldViewPr>
      <p:cViewPr>
        <p:scale>
          <a:sx n="120" d="100"/>
          <a:sy n="120" d="100"/>
        </p:scale>
        <p:origin x="1016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>
        <p:scale>
          <a:sx n="100" d="100"/>
          <a:sy n="100" d="100"/>
        </p:scale>
        <p:origin x="3456" y="14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" y="9120190"/>
            <a:ext cx="7313613" cy="47942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pPr algn="ctr"/>
            <a:fld id="{F403B382-5E20-4D88-A964-1D6629C87BBB}" type="slidenum">
              <a:rPr lang="en-US" smtClean="0">
                <a:latin typeface="Calibri Light" pitchFamily="34" charset="0"/>
              </a:rPr>
              <a:pPr algn="ctr"/>
              <a:t>‹#›</a:t>
            </a:fld>
            <a:endParaRPr lang="en-US" dirty="0">
              <a:latin typeface="Calibri Light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915400"/>
            <a:ext cx="1219200" cy="51661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34340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072482" y="152402"/>
            <a:ext cx="3170238" cy="479425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pPr algn="ctr"/>
            <a:endParaRPr lang="en-US" sz="1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20725"/>
            <a:ext cx="63976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0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FA31C8-19F6-4EF5-A55A-DFFB75ADFDB8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5660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67150"/>
            <a:ext cx="3848100" cy="1016000"/>
          </a:xfrm>
          <a:prstGeom prst="rect">
            <a:avLst/>
          </a:prstGeom>
        </p:spPr>
      </p:pic>
      <p:sp>
        <p:nvSpPr>
          <p:cNvPr id="8" name="Title 3"/>
          <p:cNvSpPr>
            <a:spLocks noGrp="1"/>
          </p:cNvSpPr>
          <p:nvPr>
            <p:ph type="ctrTitle" hasCustomPrompt="1"/>
          </p:nvPr>
        </p:nvSpPr>
        <p:spPr>
          <a:xfrm>
            <a:off x="685800" y="400050"/>
            <a:ext cx="7772400" cy="18859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>
                <a:solidFill>
                  <a:schemeClr val="tx2"/>
                </a:solidFill>
                <a:effectLst/>
                <a:latin typeface="Calibri"/>
              </a:rPr>
              <a:t>Session Title	</a:t>
            </a:r>
            <a:r>
              <a:rPr lang="en-US" dirty="0">
                <a:solidFill>
                  <a:schemeClr val="tx2"/>
                </a:solidFill>
                <a:effectLst/>
                <a:latin typeface="Calibri"/>
              </a:rPr>
              <a:t/>
            </a:r>
            <a:br>
              <a:rPr lang="en-US" dirty="0">
                <a:solidFill>
                  <a:schemeClr val="tx2"/>
                </a:solidFill>
                <a:effectLst/>
                <a:latin typeface="Calibri"/>
              </a:rPr>
            </a:br>
            <a:r>
              <a:rPr lang="en-US" sz="2000" dirty="0" smtClean="0">
                <a:solidFill>
                  <a:schemeClr val="accent1"/>
                </a:solidFill>
                <a:effectLst/>
                <a:latin typeface="Calibri"/>
                <a:cs typeface="Mangal" pitchFamily="18" charset="0"/>
              </a:rPr>
              <a:t>Session Day and Time</a:t>
            </a:r>
            <a:endParaRPr lang="en-US" dirty="0">
              <a:effectLst/>
            </a:endParaRPr>
          </a:p>
        </p:txBody>
      </p:sp>
      <p:sp>
        <p:nvSpPr>
          <p:cNvPr id="9" name="Subtitle 4"/>
          <p:cNvSpPr>
            <a:spLocks noGrp="1"/>
          </p:cNvSpPr>
          <p:nvPr>
            <p:ph type="subTitle" idx="1"/>
          </p:nvPr>
        </p:nvSpPr>
        <p:spPr>
          <a:xfrm>
            <a:off x="2057400" y="2343150"/>
            <a:ext cx="6400800" cy="971550"/>
          </a:xfrm>
        </p:spPr>
        <p:txBody>
          <a:bodyPr/>
          <a:lstStyle/>
          <a:p>
            <a:r>
              <a:rPr lang="en-US" dirty="0" smtClean="0"/>
              <a:t>Speaker name</a:t>
            </a:r>
          </a:p>
          <a:p>
            <a:r>
              <a:rPr lang="en-US" dirty="0" smtClean="0"/>
              <a:t>Speaker 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67150"/>
            <a:ext cx="3848100" cy="1016000"/>
          </a:xfrm>
          <a:prstGeom prst="rect">
            <a:avLst/>
          </a:prstGeom>
        </p:spPr>
      </p:pic>
      <p:sp>
        <p:nvSpPr>
          <p:cNvPr id="8" name="Title 3"/>
          <p:cNvSpPr>
            <a:spLocks noGrp="1"/>
          </p:cNvSpPr>
          <p:nvPr>
            <p:ph type="ctrTitle"/>
          </p:nvPr>
        </p:nvSpPr>
        <p:spPr>
          <a:xfrm>
            <a:off x="685800" y="400050"/>
            <a:ext cx="7772400" cy="1885950"/>
          </a:xfrm>
        </p:spPr>
        <p:txBody>
          <a:bodyPr/>
          <a:lstStyle/>
          <a:p>
            <a:r>
              <a:rPr lang="en-US" dirty="0" err="1">
                <a:solidFill>
                  <a:schemeClr val="tx2"/>
                </a:solidFill>
                <a:effectLst/>
                <a:latin typeface="Calibri"/>
              </a:rPr>
              <a:t>SQLintersection</a:t>
            </a:r>
            <a:r>
              <a:rPr lang="en-US" dirty="0">
                <a:solidFill>
                  <a:schemeClr val="tx2"/>
                </a:solidFill>
                <a:effectLst/>
                <a:latin typeface="Calibri"/>
              </a:rPr>
              <a:t/>
            </a:r>
            <a:br>
              <a:rPr lang="en-US" dirty="0">
                <a:solidFill>
                  <a:schemeClr val="tx2"/>
                </a:solidFill>
                <a:effectLst/>
                <a:latin typeface="Calibri"/>
              </a:rPr>
            </a:br>
            <a:r>
              <a:rPr lang="en-US" sz="2000" dirty="0">
                <a:solidFill>
                  <a:schemeClr val="accent1"/>
                </a:solidFill>
                <a:effectLst/>
                <a:latin typeface="Calibri"/>
                <a:cs typeface="Mangal" pitchFamily="18" charset="0"/>
              </a:rPr>
              <a:t>Session: Tuesday, 10:30-11:45am</a:t>
            </a:r>
            <a:br>
              <a:rPr lang="en-US" sz="2000" dirty="0">
                <a:solidFill>
                  <a:schemeClr val="accent1"/>
                </a:solidFill>
                <a:effectLst/>
                <a:latin typeface="Calibri"/>
                <a:cs typeface="Mangal" pitchFamily="18" charset="0"/>
              </a:rPr>
            </a:br>
            <a:r>
              <a:rPr lang="en-US" sz="2400" dirty="0">
                <a:solidFill>
                  <a:schemeClr val="accent1"/>
                </a:solidFill>
                <a:effectLst/>
                <a:latin typeface="Calibri"/>
                <a:cs typeface="Mangal" pitchFamily="18" charset="0"/>
              </a:rPr>
              <a:t/>
            </a:r>
            <a:br>
              <a:rPr lang="en-US" sz="2400" dirty="0">
                <a:solidFill>
                  <a:schemeClr val="accent1"/>
                </a:solidFill>
                <a:effectLst/>
                <a:latin typeface="Calibri"/>
                <a:cs typeface="Mangal" pitchFamily="18" charset="0"/>
              </a:rPr>
            </a:b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Calibri"/>
                <a:cs typeface="Mangal" pitchFamily="18" charset="0"/>
              </a:rPr>
              <a:t>Session Name</a:t>
            </a:r>
            <a:endParaRPr lang="en-US" dirty="0">
              <a:effectLst/>
            </a:endParaRPr>
          </a:p>
        </p:txBody>
      </p:sp>
      <p:sp>
        <p:nvSpPr>
          <p:cNvPr id="9" name="Subtitle 4"/>
          <p:cNvSpPr>
            <a:spLocks noGrp="1"/>
          </p:cNvSpPr>
          <p:nvPr>
            <p:ph type="subTitle" idx="1"/>
          </p:nvPr>
        </p:nvSpPr>
        <p:spPr>
          <a:xfrm>
            <a:off x="2057400" y="2343150"/>
            <a:ext cx="6400800" cy="971550"/>
          </a:xfrm>
        </p:spPr>
        <p:txBody>
          <a:bodyPr/>
          <a:lstStyle/>
          <a:p>
            <a:r>
              <a:rPr lang="en-US" dirty="0" smtClean="0"/>
              <a:t>Speaker name</a:t>
            </a:r>
          </a:p>
          <a:p>
            <a:r>
              <a:rPr lang="en-US" dirty="0" smtClean="0"/>
              <a:t>Speaker email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3028951"/>
            <a:ext cx="2722592" cy="124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469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292894"/>
            <a:ext cx="8229600" cy="5715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AngularMIX</a:t>
            </a:r>
            <a:r>
              <a:rPr lang="en-US" sz="900" b="0" u="none" baseline="0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https://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www.angularmix.com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23343"/>
            <a:ext cx="1899999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436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AngularMIX</a:t>
            </a:r>
            <a:r>
              <a:rPr lang="en-US" sz="900" b="0" u="none" baseline="0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https://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www.angularmix.com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23343"/>
            <a:ext cx="1899999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272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AngularMIX</a:t>
            </a:r>
            <a:r>
              <a:rPr lang="en-US" sz="900" b="0" u="none" baseline="0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https://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www.angularmix.com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23343"/>
            <a:ext cx="1899999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972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DBA59A6-CD2A-4C78-8136-2D75DC3FF4D6}" type="datetime1">
              <a:rPr lang="en-US" smtClean="0"/>
              <a:t>10/12/17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Julie Lerman   thedatafarm.com    @julielerman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BFC1527-A344-4F2F-AA7D-2AC2D63E0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Calibri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AngularMIX</a:t>
            </a:r>
            <a:r>
              <a:rPr lang="en-US" sz="900" b="0" u="none" baseline="0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https://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www.angularmix.com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23343"/>
            <a:ext cx="1899999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AngularMIX</a:t>
            </a:r>
            <a:r>
              <a:rPr lang="en-US" sz="900" b="0" u="none" baseline="0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https://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www.angularmix.com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23343"/>
            <a:ext cx="1899999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AngularMIX</a:t>
            </a:r>
            <a:r>
              <a:rPr lang="en-US" sz="900" b="0" u="none" baseline="0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https://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www.angularmix.com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23343"/>
            <a:ext cx="1899999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AngularMIX</a:t>
            </a:r>
            <a:r>
              <a:rPr lang="en-US" sz="900" b="0" u="none" baseline="0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https://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www.angularmix.com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23343"/>
            <a:ext cx="1899999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AngularMIX</a:t>
            </a:r>
            <a:r>
              <a:rPr lang="en-US" sz="900" b="0" u="none" baseline="0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https://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www.angularmix.com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23343"/>
            <a:ext cx="1899999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71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AngularMIX</a:t>
            </a:r>
            <a:r>
              <a:rPr lang="en-US" sz="900" b="0" u="none" baseline="0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https://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www.angularmix.com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23343"/>
            <a:ext cx="1899999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38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9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AngularMIX</a:t>
            </a:r>
            <a:r>
              <a:rPr lang="en-US" sz="900" b="0" u="none" baseline="0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https://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www.angularmix.com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23343"/>
            <a:ext cx="1899999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6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292894"/>
            <a:ext cx="8229600" cy="5715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AngularMIX</a:t>
            </a:r>
            <a:r>
              <a:rPr lang="en-US" sz="900" b="0" u="none" baseline="0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https://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www.angularmix.com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23343"/>
            <a:ext cx="1899999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4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28700"/>
            <a:ext cx="82296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87" r:id="rId10"/>
    <p:sldLayoutId id="2147483689" r:id="rId11"/>
    <p:sldLayoutId id="2147483690" r:id="rId12"/>
    <p:sldLayoutId id="2147483691" r:id="rId13"/>
    <p:sldLayoutId id="2147483692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marL="0" indent="0" algn="ctr" defTabSz="-13873163" rtl="0" eaLnBrk="1" fontAlgn="base" hangingPunct="1">
        <a:spcBef>
          <a:spcPct val="0"/>
        </a:spcBef>
        <a:spcAft>
          <a:spcPct val="0"/>
        </a:spcAft>
        <a:defRPr lang="en-US" sz="2900" b="1" dirty="0" smtClean="0">
          <a:solidFill>
            <a:schemeClr val="tx2"/>
          </a:solidFill>
          <a:latin typeface="Calibri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00" b="1">
          <a:solidFill>
            <a:schemeClr val="tx1"/>
          </a:solidFill>
          <a:latin typeface="Calibri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900">
          <a:solidFill>
            <a:schemeClr val="tx1"/>
          </a:solidFill>
          <a:latin typeface="Calibri Light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700">
          <a:solidFill>
            <a:schemeClr val="tx1"/>
          </a:solidFill>
          <a:latin typeface="Calibri Light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500">
          <a:solidFill>
            <a:schemeClr val="tx1"/>
          </a:solidFill>
          <a:latin typeface="Calibri Light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300">
          <a:solidFill>
            <a:schemeClr val="tx1"/>
          </a:solidFill>
          <a:latin typeface="Calibri Light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cosmos-db/documentdb-get-started" TargetMode="External"/><Relationship Id="rId4" Type="http://schemas.openxmlformats.org/officeDocument/2006/relationships/hyperlink" Target="https://docs.microsoft.com/en-us/azure/azure-functions/functions-create-first-azure-func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wilio.com/blog/2017/01/how-to-send-daily-sms-reminders-using-c-azure-functions-and-twilio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Building </a:t>
            </a:r>
            <a:r>
              <a:rPr lang="en-US" sz="3200" dirty="0" smtClean="0"/>
              <a:t>Cross-Platform</a:t>
            </a:r>
            <a:br>
              <a:rPr lang="en-US" sz="3200" dirty="0" smtClean="0"/>
            </a:br>
            <a:r>
              <a:rPr lang="en-US" sz="3200" dirty="0" smtClean="0"/>
              <a:t>Server-Side </a:t>
            </a:r>
            <a:r>
              <a:rPr lang="en-US" sz="3200" dirty="0"/>
              <a:t>Data APIs </a:t>
            </a:r>
            <a:r>
              <a:rPr lang="en-US" dirty="0">
                <a:solidFill>
                  <a:schemeClr val="tx2"/>
                </a:solidFill>
                <a:effectLst/>
                <a:latin typeface="Calibri"/>
              </a:rPr>
              <a:t/>
            </a:r>
            <a:br>
              <a:rPr lang="en-US" dirty="0">
                <a:solidFill>
                  <a:schemeClr val="tx2"/>
                </a:solidFill>
                <a:effectLst/>
                <a:latin typeface="Calibri"/>
              </a:rPr>
            </a:br>
            <a:r>
              <a:rPr lang="en-US" sz="2000" dirty="0" smtClean="0">
                <a:solidFill>
                  <a:schemeClr val="accent1"/>
                </a:solidFill>
                <a:cs typeface="Mangal" pitchFamily="18" charset="0"/>
              </a:rPr>
              <a:t>Oct 12</a:t>
            </a:r>
            <a:r>
              <a:rPr lang="en-US" sz="2000" dirty="0" smtClean="0">
                <a:solidFill>
                  <a:schemeClr val="accent1"/>
                </a:solidFill>
                <a:effectLst/>
                <a:latin typeface="Calibri"/>
                <a:cs typeface="Mangal" pitchFamily="18" charset="0"/>
              </a:rPr>
              <a:t>, 9:00AM</a:t>
            </a:r>
            <a:r>
              <a:rPr lang="en-US" sz="2000" dirty="0">
                <a:solidFill>
                  <a:schemeClr val="accent1"/>
                </a:solidFill>
                <a:effectLst/>
                <a:latin typeface="Calibri"/>
                <a:cs typeface="Mangal" pitchFamily="18" charset="0"/>
              </a:rPr>
              <a:t/>
            </a:r>
            <a:br>
              <a:rPr lang="en-US" sz="2000" dirty="0">
                <a:solidFill>
                  <a:schemeClr val="accent1"/>
                </a:solidFill>
                <a:effectLst/>
                <a:latin typeface="Calibri"/>
                <a:cs typeface="Mangal" pitchFamily="18" charset="0"/>
              </a:rPr>
            </a:br>
            <a:endParaRPr lang="en-US" dirty="0">
              <a:effectLst/>
            </a:endParaRPr>
          </a:p>
        </p:txBody>
      </p:sp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1371600" y="2038350"/>
            <a:ext cx="6400800" cy="97155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0" dirty="0" smtClean="0"/>
              <a:t>Julie </a:t>
            </a:r>
            <a:r>
              <a:rPr lang="en-US" sz="2000" b="0" dirty="0" err="1" smtClean="0"/>
              <a:t>Lerman</a:t>
            </a:r>
            <a:endParaRPr lang="en-US" sz="2000" b="0" dirty="0" smtClean="0"/>
          </a:p>
          <a:p>
            <a:pPr marL="0" indent="0" algn="ctr">
              <a:buNone/>
            </a:pPr>
            <a:r>
              <a:rPr lang="en-US" sz="2000" b="0" dirty="0" err="1"/>
              <a:t>t</a:t>
            </a:r>
            <a:r>
              <a:rPr lang="en-US" sz="2000" b="0" dirty="0" err="1" smtClean="0"/>
              <a:t>hedatafarm.com</a:t>
            </a:r>
            <a:endParaRPr lang="en-US" sz="2000" b="0" dirty="0" smtClean="0"/>
          </a:p>
          <a:p>
            <a:pPr marL="0" indent="0" algn="ctr">
              <a:buNone/>
            </a:pPr>
            <a:r>
              <a:rPr lang="en-US" sz="2000" b="0" dirty="0" smtClean="0"/>
              <a:t>@</a:t>
            </a:r>
            <a:r>
              <a:rPr lang="en-US" sz="2000" b="0" dirty="0" err="1" smtClean="0"/>
              <a:t>julielerman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029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mp:transition xmlns:mp="http://schemas.microsoft.com/office/mac/powerpoint/2008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ver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223280"/>
            <a:ext cx="1449095" cy="1888128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326" y="223280"/>
            <a:ext cx="1440097" cy="1888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155" y="223280"/>
            <a:ext cx="1508102" cy="1971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800600" y="643653"/>
            <a:ext cx="4343400" cy="4281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109" indent="-252109" defTabSz="685775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6"/>
              </a:buBlip>
            </a:pPr>
            <a:endParaRPr lang="en-US" kern="0" dirty="0">
              <a:solidFill>
                <a:sysClr val="windowText" lastClr="000000"/>
              </a:solidFill>
              <a:latin typeface="Calibri Light" panose="020F0302020204030204" pitchFamily="34" charset="0"/>
            </a:endParaRPr>
          </a:p>
          <a:p>
            <a:pPr marL="252109" indent="-252109" defTabSz="685775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6"/>
              </a:buBlip>
            </a:pPr>
            <a:r>
              <a:rPr lang="en-US" kern="0" dirty="0">
                <a:solidFill>
                  <a:sysClr val="windowText" lastClr="000000"/>
                </a:solidFill>
                <a:latin typeface="Calibri Light" panose="020F0302020204030204" pitchFamily="34" charset="0"/>
              </a:rPr>
              <a:t>Cross-platform SQL Server Management </a:t>
            </a:r>
            <a:br>
              <a:rPr lang="en-US" kern="0" dirty="0">
                <a:solidFill>
                  <a:sysClr val="windowText" lastClr="000000"/>
                </a:solidFill>
                <a:latin typeface="Calibri Light" panose="020F0302020204030204" pitchFamily="34" charset="0"/>
              </a:rPr>
            </a:br>
            <a:r>
              <a:rPr lang="en-US" kern="0" dirty="0">
                <a:solidFill>
                  <a:sysClr val="windowText" lastClr="000000"/>
                </a:solidFill>
                <a:latin typeface="Calibri Light" panose="020F0302020204030204" pitchFamily="34" charset="0"/>
              </a:rPr>
              <a:t>   for </a:t>
            </a:r>
            <a:r>
              <a:rPr lang="en-US" kern="0" dirty="0" smtClean="0">
                <a:solidFill>
                  <a:sysClr val="windowText" lastClr="000000"/>
                </a:solidFill>
                <a:latin typeface="Calibri Light" panose="020F0302020204030204" pitchFamily="34" charset="0"/>
              </a:rPr>
              <a:t>Developers </a:t>
            </a:r>
            <a:r>
              <a:rPr lang="en-US" kern="0" dirty="0">
                <a:solidFill>
                  <a:sysClr val="windowText" lastClr="000000"/>
                </a:solidFill>
                <a:latin typeface="Calibri Light" panose="020F0302020204030204" pitchFamily="34" charset="0"/>
              </a:rPr>
              <a:t>Using VS Code</a:t>
            </a:r>
          </a:p>
          <a:p>
            <a:pPr marL="252109" indent="-252109" defTabSz="685775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6"/>
              </a:buBlip>
            </a:pPr>
            <a:r>
              <a:rPr lang="en-US" kern="0" dirty="0">
                <a:solidFill>
                  <a:sysClr val="windowText" lastClr="000000"/>
                </a:solidFill>
                <a:latin typeface="Calibri Light" panose="020F0302020204030204" pitchFamily="34" charset="0"/>
              </a:rPr>
              <a:t>EF Core: Getting Started</a:t>
            </a:r>
          </a:p>
          <a:p>
            <a:pPr marL="252109" indent="-252109" defTabSz="685775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6"/>
              </a:buBlip>
            </a:pPr>
            <a:r>
              <a:rPr lang="en-US" kern="0" dirty="0">
                <a:solidFill>
                  <a:sysClr val="windowText" lastClr="000000"/>
                </a:solidFill>
                <a:latin typeface="Calibri Light" panose="020F0302020204030204" pitchFamily="34" charset="0"/>
              </a:rPr>
              <a:t>Entity Framework in the Enterprise </a:t>
            </a:r>
            <a:r>
              <a:rPr lang="en-US" kern="0" dirty="0" smtClean="0">
                <a:solidFill>
                  <a:sysClr val="windowText" lastClr="000000"/>
                </a:solidFill>
                <a:latin typeface="Calibri Light" panose="020F0302020204030204" pitchFamily="34" charset="0"/>
              </a:rPr>
              <a:t/>
            </a:r>
            <a:br>
              <a:rPr lang="en-US" kern="0" dirty="0" smtClean="0">
                <a:solidFill>
                  <a:sysClr val="windowText" lastClr="000000"/>
                </a:solidFill>
                <a:latin typeface="Calibri Light" panose="020F0302020204030204" pitchFamily="34" charset="0"/>
              </a:rPr>
            </a:br>
            <a:r>
              <a:rPr lang="en-US" sz="1350" kern="0" dirty="0" smtClean="0">
                <a:solidFill>
                  <a:sysClr val="windowText" lastClr="000000"/>
                </a:solidFill>
                <a:latin typeface="Calibri Light" panose="020F0302020204030204" pitchFamily="34" charset="0"/>
              </a:rPr>
              <a:t>Getting </a:t>
            </a:r>
            <a:r>
              <a:rPr lang="en-US" sz="1350" kern="0" dirty="0">
                <a:solidFill>
                  <a:sysClr val="windowText" lastClr="000000"/>
                </a:solidFill>
                <a:latin typeface="Calibri Light" panose="020F0302020204030204" pitchFamily="34" charset="0"/>
              </a:rPr>
              <a:t>Started with </a:t>
            </a:r>
            <a:r>
              <a:rPr lang="en-US" sz="1350" b="1" kern="0" dirty="0">
                <a:solidFill>
                  <a:sysClr val="windowText" lastClr="000000"/>
                </a:solidFill>
                <a:latin typeface="Calibri Light" panose="020F0302020204030204" pitchFamily="34" charset="0"/>
              </a:rPr>
              <a:t>EF6</a:t>
            </a:r>
          </a:p>
          <a:p>
            <a:pPr marL="252109" indent="-252109" defTabSz="685775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Blip>
                <a:blip r:embed="rId6"/>
              </a:buBlip>
              <a:defRPr/>
            </a:pPr>
            <a:r>
              <a:rPr lang="en-US" sz="1350" b="1" kern="0" dirty="0">
                <a:solidFill>
                  <a:sysClr val="windowText" lastClr="000000"/>
                </a:solidFill>
                <a:latin typeface="Calibri Light" panose="020F0302020204030204" pitchFamily="34" charset="0"/>
              </a:rPr>
              <a:t>Domain-Driven Design</a:t>
            </a:r>
            <a:r>
              <a:rPr lang="en-US" sz="1350" kern="0" dirty="0">
                <a:solidFill>
                  <a:sysClr val="windowText" lastClr="000000"/>
                </a:solidFill>
                <a:latin typeface="Calibri Light" panose="020F0302020204030204" pitchFamily="34" charset="0"/>
              </a:rPr>
              <a:t> Fundamentals</a:t>
            </a:r>
          </a:p>
          <a:p>
            <a:pPr marL="252109" indent="-252109" defTabSz="685775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Blip>
                <a:blip r:embed="rId6"/>
              </a:buBlip>
              <a:defRPr/>
            </a:pPr>
            <a:r>
              <a:rPr lang="en-US" sz="1350" kern="0" dirty="0">
                <a:solidFill>
                  <a:sysClr val="windowText" lastClr="000000"/>
                </a:solidFill>
                <a:latin typeface="Calibri Light" panose="020F0302020204030204" pitchFamily="34" charset="0"/>
              </a:rPr>
              <a:t>Looking Ahead to </a:t>
            </a:r>
            <a:r>
              <a:rPr lang="en-US" sz="1350" b="1" kern="0" dirty="0">
                <a:solidFill>
                  <a:sysClr val="windowText" lastClr="000000"/>
                </a:solidFill>
                <a:latin typeface="Calibri Light" panose="020F0302020204030204" pitchFamily="34" charset="0"/>
              </a:rPr>
              <a:t>Entity Framework 7</a:t>
            </a:r>
          </a:p>
          <a:p>
            <a:pPr marL="252109" indent="-252109" defTabSz="685775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Blip>
                <a:blip r:embed="rId6"/>
              </a:buBlip>
              <a:defRPr/>
            </a:pPr>
            <a:r>
              <a:rPr lang="en-US" sz="1350" b="1" kern="0" dirty="0">
                <a:solidFill>
                  <a:sysClr val="windowText" lastClr="000000"/>
                </a:solidFill>
                <a:latin typeface="Calibri Light" panose="020F0302020204030204" pitchFamily="34" charset="0"/>
              </a:rPr>
              <a:t>EF6</a:t>
            </a:r>
            <a:r>
              <a:rPr lang="en-US" sz="1350" kern="0" dirty="0">
                <a:solidFill>
                  <a:sysClr val="windowText" lastClr="000000"/>
                </a:solidFill>
                <a:latin typeface="Calibri Light" panose="020F0302020204030204" pitchFamily="34" charset="0"/>
              </a:rPr>
              <a:t> Ninja Edition: What’s New in EF6</a:t>
            </a:r>
          </a:p>
          <a:p>
            <a:pPr marL="252109" indent="-252109" defTabSz="685775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Blip>
                <a:blip r:embed="rId6"/>
              </a:buBlip>
              <a:defRPr/>
            </a:pPr>
            <a:r>
              <a:rPr lang="en-US" sz="1350" kern="0" dirty="0">
                <a:solidFill>
                  <a:sysClr val="windowText" lastClr="000000"/>
                </a:solidFill>
                <a:latin typeface="Calibri Light" panose="020F0302020204030204" pitchFamily="34" charset="0"/>
              </a:rPr>
              <a:t>Automated </a:t>
            </a:r>
            <a:r>
              <a:rPr lang="en-US" sz="1350" b="1" kern="0" dirty="0">
                <a:solidFill>
                  <a:sysClr val="windowText" lastClr="000000"/>
                </a:solidFill>
                <a:latin typeface="Calibri Light" panose="020F0302020204030204" pitchFamily="34" charset="0"/>
              </a:rPr>
              <a:t>Testing</a:t>
            </a:r>
            <a:r>
              <a:rPr lang="en-US" sz="1350" kern="0" dirty="0">
                <a:solidFill>
                  <a:sysClr val="windowText" lastClr="000000"/>
                </a:solidFill>
                <a:latin typeface="Calibri Light" panose="020F0302020204030204" pitchFamily="34" charset="0"/>
              </a:rPr>
              <a:t> for </a:t>
            </a:r>
            <a:r>
              <a:rPr lang="en-US" sz="1350" kern="0" dirty="0" err="1">
                <a:solidFill>
                  <a:sysClr val="windowText" lastClr="000000"/>
                </a:solidFill>
                <a:latin typeface="Calibri Light" panose="020F0302020204030204" pitchFamily="34" charset="0"/>
              </a:rPr>
              <a:t>Fraidy</a:t>
            </a:r>
            <a:r>
              <a:rPr lang="en-US" sz="1350" kern="0" dirty="0">
                <a:solidFill>
                  <a:sysClr val="windowText" lastClr="000000"/>
                </a:solidFill>
                <a:latin typeface="Calibri Light" panose="020F0302020204030204" pitchFamily="34" charset="0"/>
              </a:rPr>
              <a:t> Cats Like Me</a:t>
            </a:r>
            <a:endParaRPr lang="en-US" sz="1200" kern="0" dirty="0">
              <a:solidFill>
                <a:sysClr val="windowText" lastClr="000000"/>
              </a:solidFill>
              <a:latin typeface="Calibri Light" panose="020F0302020204030204" pitchFamily="34" charset="0"/>
            </a:endParaRPr>
          </a:p>
          <a:p>
            <a:pPr marL="252109" indent="-252109" defTabSz="685775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Blip>
                <a:blip r:embed="rId6"/>
              </a:buBlip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Calibri Light" panose="020F0302020204030204" pitchFamily="34" charset="0"/>
              </a:rPr>
              <a:t>Getting Started with </a:t>
            </a:r>
            <a:r>
              <a:rPr lang="en-US" sz="1200" b="1" kern="0" dirty="0">
                <a:solidFill>
                  <a:sysClr val="windowText" lastClr="000000"/>
                </a:solidFill>
                <a:latin typeface="Calibri Light" panose="020F0302020204030204" pitchFamily="34" charset="0"/>
              </a:rPr>
              <a:t>Entity Framework 5</a:t>
            </a:r>
          </a:p>
          <a:p>
            <a:pPr marL="252109" indent="-252109" defTabSz="685775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Blip>
                <a:blip r:embed="rId6"/>
              </a:buBlip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Calibri Light" panose="020F0302020204030204" pitchFamily="34" charset="0"/>
              </a:rPr>
              <a:t>Entity Framework Code First Migrations</a:t>
            </a:r>
          </a:p>
          <a:p>
            <a:pPr marL="252109" indent="-252109" defTabSz="685775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Blip>
                <a:blip r:embed="rId6"/>
              </a:buBlip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Calibri Light" panose="020F0302020204030204" pitchFamily="34" charset="0"/>
              </a:rPr>
              <a:t>Data Layer Validation with Entity Framework 4.1+</a:t>
            </a:r>
          </a:p>
          <a:p>
            <a:pPr marL="252109" indent="-252109" defTabSz="685775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Blip>
                <a:blip r:embed="rId6"/>
              </a:buBlip>
              <a:defRPr/>
            </a:pPr>
            <a:r>
              <a:rPr lang="en-US" sz="1050" kern="0" dirty="0">
                <a:solidFill>
                  <a:sysClr val="windowText" lastClr="000000"/>
                </a:solidFill>
                <a:latin typeface="Calibri Light" panose="020F0302020204030204" pitchFamily="34" charset="0"/>
              </a:rPr>
              <a:t>Entity Framework 4.1 - DbContext Data Access</a:t>
            </a:r>
          </a:p>
          <a:p>
            <a:pPr marL="252109" indent="-252109" defTabSz="685775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Blip>
                <a:blip r:embed="rId6"/>
              </a:buBlip>
              <a:defRPr/>
            </a:pPr>
            <a:r>
              <a:rPr lang="en-US" sz="1050" kern="0" dirty="0">
                <a:solidFill>
                  <a:sysClr val="windowText" lastClr="000000"/>
                </a:solidFill>
                <a:latin typeface="Calibri Light" panose="020F0302020204030204" pitchFamily="34" charset="0"/>
              </a:rPr>
              <a:t>Entity Framework 4.1 - Code First</a:t>
            </a:r>
          </a:p>
          <a:p>
            <a:pPr marL="252109" indent="-252109" defTabSz="685775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Blip>
                <a:blip r:embed="rId6"/>
              </a:buBlip>
              <a:defRPr/>
            </a:pPr>
            <a:r>
              <a:rPr lang="en-US" sz="1050" kern="0" dirty="0">
                <a:solidFill>
                  <a:sysClr val="windowText" lastClr="000000"/>
                </a:solidFill>
                <a:latin typeface="Calibri Light" panose="020F0302020204030204" pitchFamily="34" charset="0"/>
              </a:rPr>
              <a:t>Querying the Entity Framework</a:t>
            </a:r>
          </a:p>
          <a:p>
            <a:pPr marL="252109" indent="-252109" defTabSz="685775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Blip>
                <a:blip r:embed="rId6"/>
              </a:buBlip>
              <a:defRPr/>
            </a:pPr>
            <a:r>
              <a:rPr lang="en-US" sz="1050" kern="0" dirty="0">
                <a:solidFill>
                  <a:sysClr val="windowText" lastClr="000000"/>
                </a:solidFill>
                <a:latin typeface="Calibri Light" panose="020F0302020204030204" pitchFamily="34" charset="0"/>
              </a:rPr>
              <a:t>Designer Supported EDM Customization</a:t>
            </a:r>
          </a:p>
          <a:p>
            <a:pPr marL="252109" indent="-252109" defTabSz="685775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Blip>
                <a:blip r:embed="rId6"/>
              </a:buBlip>
              <a:defRPr/>
            </a:pPr>
            <a:r>
              <a:rPr lang="en-US" sz="1050" kern="0" dirty="0">
                <a:solidFill>
                  <a:sysClr val="windowText" lastClr="000000"/>
                </a:solidFill>
                <a:latin typeface="Calibri Light" panose="020F0302020204030204" pitchFamily="34" charset="0"/>
              </a:rPr>
              <a:t>Entity Framework and Data Models</a:t>
            </a:r>
          </a:p>
          <a:p>
            <a:pPr marL="252109" indent="-252109" defTabSz="685775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Blip>
                <a:blip r:embed="rId6"/>
              </a:buBlip>
              <a:defRPr/>
            </a:pPr>
            <a:r>
              <a:rPr lang="en-US" sz="1050" kern="0" dirty="0">
                <a:solidFill>
                  <a:sysClr val="windowText" lastClr="000000"/>
                </a:solidFill>
                <a:latin typeface="Calibri Light" panose="020F0302020204030204" pitchFamily="34" charset="0"/>
              </a:rPr>
              <a:t>Entity Framework 4.0 By Example</a:t>
            </a:r>
          </a:p>
        </p:txBody>
      </p:sp>
      <p:pic>
        <p:nvPicPr>
          <p:cNvPr id="1028" name="Picture 4" descr="https://www.pluralsight.com/content/dam/pluralsight/newsroom/brand-assets/logos/pluralsight-logo-vrt-color-2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67" r="32156" b="41160"/>
          <a:stretch/>
        </p:blipFill>
        <p:spPr bwMode="auto">
          <a:xfrm>
            <a:off x="5202493" y="57149"/>
            <a:ext cx="857313" cy="68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8A74C17-4E95-49C1-922C-7301185F92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88" y="2189238"/>
            <a:ext cx="2908918" cy="2575412"/>
          </a:xfrm>
          <a:prstGeom prst="rect">
            <a:avLst/>
          </a:prstGeom>
        </p:spPr>
      </p:pic>
      <p:pic>
        <p:nvPicPr>
          <p:cNvPr id="12" name="Picture 4" descr="https://www.pluralsight.com/content/dam/pluralsight/newsroom/brand-assets/logos/pluralsight-logo-vrt-color-2.png">
            <a:extLst>
              <a:ext uri="{FF2B5EF4-FFF2-40B4-BE49-F238E27FC236}">
                <a16:creationId xmlns="" xmlns:a16="http://schemas.microsoft.com/office/drawing/2014/main" id="{2C081895-41EE-4ADC-9400-16C03D46C3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06"/>
          <a:stretch/>
        </p:blipFill>
        <p:spPr bwMode="auto">
          <a:xfrm>
            <a:off x="5705413" y="269014"/>
            <a:ext cx="2903270" cy="47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0" y="1919149"/>
            <a:ext cx="9144000" cy="1133794"/>
          </a:xfrm>
          <a:prstGeom prst="rect">
            <a:avLst/>
          </a:prstGeom>
          <a:solidFill>
            <a:srgbClr val="0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6000" b="1" kern="0" dirty="0" smtClean="0">
                <a:solidFill>
                  <a:srgbClr val="B02534"/>
                </a:solidFill>
                <a:latin typeface="Calibri"/>
                <a:cs typeface="Segoe UI" pitchFamily="34" charset="0"/>
              </a:rPr>
              <a:t>Not a </a:t>
            </a:r>
            <a:r>
              <a:rPr lang="en-US" sz="6000" b="1" kern="0" smtClean="0">
                <a:solidFill>
                  <a:srgbClr val="B02534"/>
                </a:solidFill>
                <a:latin typeface="Calibri"/>
                <a:cs typeface="Segoe UI" pitchFamily="34" charset="0"/>
              </a:rPr>
              <a:t>front-end developer!</a:t>
            </a:r>
            <a:endParaRPr lang="en-US" sz="44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6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Plans, I’ve got plans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almost last slide</a:t>
            </a:r>
          </a:p>
          <a:p>
            <a:r>
              <a:rPr lang="en-US" dirty="0" smtClean="0"/>
              <a:t>Build a web </a:t>
            </a:r>
            <a:r>
              <a:rPr lang="en-US" dirty="0" err="1" smtClean="0"/>
              <a:t>api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C#, ASP.NET Core, Entity Framework Core, SQL Server</a:t>
            </a:r>
          </a:p>
          <a:p>
            <a:pPr marL="457200" lvl="1" indent="0">
              <a:buNone/>
            </a:pPr>
            <a:r>
              <a:rPr lang="en-US" dirty="0" smtClean="0"/>
              <a:t>Visual Studio Code</a:t>
            </a:r>
          </a:p>
          <a:p>
            <a:pPr marL="457200" lvl="1" indent="0">
              <a:buNone/>
            </a:pPr>
            <a:r>
              <a:rPr lang="en-US" dirty="0" smtClean="0"/>
              <a:t>On this MacBook right here</a:t>
            </a:r>
          </a:p>
          <a:p>
            <a:pPr marL="457200" lvl="1" indent="0">
              <a:buNone/>
            </a:pPr>
            <a:r>
              <a:rPr lang="en-US" dirty="0" smtClean="0"/>
              <a:t>Not in Parallels</a:t>
            </a:r>
          </a:p>
          <a:p>
            <a:pPr marL="457200" lvl="1" indent="0">
              <a:buNone/>
            </a:pPr>
            <a:r>
              <a:rPr lang="en-US" dirty="0" smtClean="0"/>
              <a:t>In </a:t>
            </a:r>
            <a:r>
              <a:rPr lang="en-US" dirty="0" err="1" smtClean="0"/>
              <a:t>macOS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Really!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84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more plans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really almost last slide</a:t>
            </a:r>
          </a:p>
          <a:p>
            <a:r>
              <a:rPr lang="en-US" dirty="0" smtClean="0"/>
              <a:t>Explore a “</a:t>
            </a:r>
            <a:r>
              <a:rPr lang="en-US" dirty="0" err="1" smtClean="0"/>
              <a:t>serverless</a:t>
            </a:r>
            <a:r>
              <a:rPr lang="en-US" dirty="0" smtClean="0"/>
              <a:t>” data API</a:t>
            </a:r>
          </a:p>
          <a:p>
            <a:pPr marL="457200" lvl="1" indent="0">
              <a:buNone/>
            </a:pPr>
            <a:r>
              <a:rPr lang="en-US" dirty="0" smtClean="0"/>
              <a:t>Azure Function</a:t>
            </a:r>
          </a:p>
          <a:p>
            <a:pPr marL="457200" lvl="1" indent="0">
              <a:buNone/>
            </a:pPr>
            <a:r>
              <a:rPr lang="en-US" dirty="0" smtClean="0"/>
              <a:t>In the Azure Portal (Visual Studio has tools for this)</a:t>
            </a:r>
          </a:p>
          <a:p>
            <a:pPr marL="457200" lvl="1" indent="0">
              <a:buNone/>
            </a:pPr>
            <a:r>
              <a:rPr lang="en-US" dirty="0" smtClean="0"/>
              <a:t>Hitting Azure </a:t>
            </a:r>
            <a:r>
              <a:rPr lang="en-US" dirty="0" err="1" smtClean="0"/>
              <a:t>CosmosDB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Does some other fun stuff</a:t>
            </a:r>
          </a:p>
          <a:p>
            <a:pPr marL="400050"/>
            <a:r>
              <a:rPr lang="en-US" dirty="0"/>
              <a:t>	</a:t>
            </a:r>
            <a:r>
              <a:rPr lang="en-US" dirty="0" smtClean="0"/>
              <a:t>Quick look at a </a:t>
            </a:r>
            <a:r>
              <a:rPr lang="en-US" dirty="0" err="1"/>
              <a:t>N</a:t>
            </a:r>
            <a:r>
              <a:rPr lang="en-US" dirty="0" err="1" smtClean="0"/>
              <a:t>ode.js</a:t>
            </a:r>
            <a:r>
              <a:rPr lang="en-US" dirty="0" smtClean="0"/>
              <a:t> data API</a:t>
            </a:r>
          </a:p>
          <a:p>
            <a:pPr marL="514350" lvl="1" indent="0">
              <a:buNone/>
            </a:pPr>
            <a:r>
              <a:rPr lang="en-US" dirty="0" smtClean="0"/>
              <a:t>Hitting Azure </a:t>
            </a:r>
            <a:r>
              <a:rPr lang="en-US" dirty="0" err="1" smtClean="0"/>
              <a:t>CosmosDB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764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71500"/>
          </a:xfrm>
        </p:spPr>
        <p:txBody>
          <a:bodyPr/>
          <a:lstStyle/>
          <a:p>
            <a:r>
              <a:rPr lang="en-US" sz="2800" dirty="0" smtClean="0"/>
              <a:t>Resources</a:t>
            </a:r>
            <a:endParaRPr lang="en-US" sz="2800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228600" y="800100"/>
            <a:ext cx="8458200" cy="37528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OK, this is really the last slide</a:t>
            </a:r>
          </a:p>
          <a:p>
            <a:pPr marL="0" indent="0">
              <a:buNone/>
            </a:pPr>
            <a:r>
              <a:rPr lang="en-US" dirty="0" err="1" smtClean="0"/>
              <a:t>Pluralsight</a:t>
            </a:r>
            <a:r>
              <a:rPr lang="en-US" dirty="0" smtClean="0"/>
              <a:t> EF Core: Getting Started </a:t>
            </a:r>
            <a:r>
              <a:rPr lang="en-US" dirty="0" err="1" smtClean="0"/>
              <a:t>bit.ly</a:t>
            </a:r>
            <a:r>
              <a:rPr lang="en-US" dirty="0" smtClean="0"/>
              <a:t>/</a:t>
            </a:r>
            <a:r>
              <a:rPr lang="en-US" dirty="0" err="1" smtClean="0"/>
              <a:t>PS_EFCoreStart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ASPNetCore</a:t>
            </a:r>
            <a:r>
              <a:rPr lang="en-US" dirty="0" smtClean="0"/>
              <a:t>: </a:t>
            </a:r>
            <a:r>
              <a:rPr lang="en-US" dirty="0" err="1" smtClean="0"/>
              <a:t>dot.net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EF Core: </a:t>
            </a:r>
            <a:r>
              <a:rPr lang="en-US" dirty="0" err="1" smtClean="0"/>
              <a:t>docs.microsoft.com</a:t>
            </a:r>
            <a:r>
              <a:rPr lang="en-US" dirty="0" smtClean="0"/>
              <a:t>/</a:t>
            </a:r>
            <a:r>
              <a:rPr lang="en-US" dirty="0" err="1" smtClean="0"/>
              <a:t>efcore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</a:t>
            </a:r>
            <a:r>
              <a:rPr lang="en-US" dirty="0"/>
              <a:t>to Send Daily SMS Reminders Using C#, Azure Functions and </a:t>
            </a:r>
            <a:r>
              <a:rPr lang="en-US" dirty="0" err="1" smtClean="0"/>
              <a:t>Twilio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sz="1600" b="0" dirty="0" smtClean="0">
                <a:hlinkClick r:id="rId2"/>
              </a:rPr>
              <a:t>https</a:t>
            </a:r>
            <a:r>
              <a:rPr lang="en-US" sz="1600" b="0" dirty="0">
                <a:hlinkClick r:id="rId2"/>
              </a:rPr>
              <a:t>://</a:t>
            </a:r>
            <a:r>
              <a:rPr lang="en-US" sz="1600" b="0" dirty="0" smtClean="0">
                <a:hlinkClick r:id="rId2"/>
              </a:rPr>
              <a:t>www.twilio.com/blog/2017/01/how-to-send-daily-sms-reminders-using-c-azure-functions-and-twilio.html</a:t>
            </a:r>
            <a:r>
              <a:rPr lang="en-US" sz="1600" b="0" dirty="0" smtClean="0"/>
              <a:t> </a:t>
            </a:r>
            <a:br>
              <a:rPr lang="en-US" sz="1600" b="0" dirty="0" smtClean="0"/>
            </a:br>
            <a:r>
              <a:rPr lang="en-US" dirty="0"/>
              <a:t>Azure </a:t>
            </a:r>
            <a:r>
              <a:rPr lang="en-US" dirty="0" err="1"/>
              <a:t>CosmosDb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1600" b="0" dirty="0">
                <a:hlinkClick r:id="rId3"/>
              </a:rPr>
              <a:t>https://</a:t>
            </a:r>
            <a:r>
              <a:rPr lang="en-US" sz="1600" b="0" dirty="0" smtClean="0">
                <a:hlinkClick r:id="rId3"/>
              </a:rPr>
              <a:t>docs.microsoft.com/en-us/azure/cosmos-db/documentdb-get-started</a:t>
            </a:r>
            <a:endParaRPr lang="en-US" sz="1600" b="0" dirty="0" smtClean="0"/>
          </a:p>
          <a:p>
            <a:pPr marL="0" indent="0">
              <a:buNone/>
            </a:pPr>
            <a:r>
              <a:rPr lang="en-US" dirty="0"/>
              <a:t>Azure</a:t>
            </a:r>
            <a:r>
              <a:rPr lang="en-US" sz="1600" b="0" dirty="0" smtClean="0"/>
              <a:t> </a:t>
            </a:r>
            <a:r>
              <a:rPr lang="en-US" dirty="0"/>
              <a:t>Functions</a:t>
            </a:r>
            <a:r>
              <a:rPr lang="en-US" sz="1600" b="0" dirty="0" smtClean="0"/>
              <a:t>:</a:t>
            </a:r>
            <a:endParaRPr lang="en-US" sz="1600" b="0" dirty="0" smtClean="0"/>
          </a:p>
          <a:p>
            <a:pPr marL="0" indent="0">
              <a:buNone/>
            </a:pPr>
            <a:r>
              <a:rPr lang="en-US" sz="1600" b="0" dirty="0">
                <a:hlinkClick r:id="rId4"/>
              </a:rPr>
              <a:t>https://</a:t>
            </a:r>
            <a:r>
              <a:rPr lang="en-US" sz="1600" b="0" dirty="0" smtClean="0">
                <a:hlinkClick r:id="rId4"/>
              </a:rPr>
              <a:t>docs.microsoft.com/en-us/azure/azure-functions/functions-create-first-azure-function</a:t>
            </a:r>
            <a:r>
              <a:rPr lang="en-US" sz="1600" b="0" dirty="0" smtClean="0"/>
              <a:t> 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11284986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685800" y="1123950"/>
            <a:ext cx="7772400" cy="1125538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i="1" dirty="0" smtClean="0">
                <a:latin typeface="+mj-lt"/>
              </a:rPr>
              <a:t>Please use </a:t>
            </a:r>
            <a:r>
              <a:rPr lang="en-US" sz="2400" i="1" dirty="0" err="1" smtClean="0">
                <a:latin typeface="+mj-lt"/>
              </a:rPr>
              <a:t>EventsXD</a:t>
            </a:r>
            <a:r>
              <a:rPr lang="en-US" sz="2400" i="1" dirty="0" smtClean="0">
                <a:latin typeface="+mj-lt"/>
              </a:rPr>
              <a:t> to fill out a </a:t>
            </a:r>
            <a:r>
              <a:rPr lang="en-US" sz="2400" i="1" dirty="0">
                <a:latin typeface="+mj-lt"/>
              </a:rPr>
              <a:t>session </a:t>
            </a:r>
            <a:r>
              <a:rPr lang="en-US" sz="2400" i="1" dirty="0" smtClean="0">
                <a:latin typeface="+mj-lt"/>
              </a:rPr>
              <a:t>evaluation.</a:t>
            </a:r>
            <a:br>
              <a:rPr lang="en-US" sz="2400" i="1" dirty="0" smtClean="0">
                <a:latin typeface="+mj-lt"/>
              </a:rPr>
            </a:br>
            <a:endParaRPr lang="en-US" sz="2400" dirty="0">
              <a:latin typeface="+mj-lt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 bwMode="auto">
          <a:xfrm>
            <a:off x="685800" y="2400300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algn="ctr"/>
            <a:r>
              <a:rPr lang="en-US" sz="4800" kern="0" dirty="0" smtClean="0">
                <a:solidFill>
                  <a:schemeClr val="tx2"/>
                </a:solidFill>
                <a:latin typeface="+mj-lt"/>
                <a:cs typeface="Mangal" pitchFamily="18" charset="0"/>
              </a:rPr>
              <a:t>Thank you!</a:t>
            </a:r>
            <a:endParaRPr lang="en-US" sz="4800" kern="0" dirty="0">
              <a:solidFill>
                <a:schemeClr val="tx2"/>
              </a:solidFill>
              <a:latin typeface="+mj-lt"/>
              <a:cs typeface="Mangal" pitchFamily="18" charset="0"/>
            </a:endParaRPr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1371600" y="3200400"/>
            <a:ext cx="6400800" cy="971550"/>
          </a:xfrm>
          <a:prstGeom prst="rect">
            <a:avLst/>
          </a:prstGeom>
        </p:spPr>
        <p:txBody>
          <a:bodyPr/>
          <a:lstStyle>
            <a:lvl1pPr marL="342900" indent="-3429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100" b="1">
                <a:solidFill>
                  <a:schemeClr val="tx1"/>
                </a:solidFill>
                <a:latin typeface="Calibri" pitchFamily="34" charset="0"/>
                <a:ea typeface="+mn-ea"/>
                <a:cs typeface="Segoe UI" pitchFamily="34" charset="0"/>
              </a:defRPr>
            </a:lvl1pPr>
            <a:lvl2pPr marL="742950" indent="-28575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Calibri Light" pitchFamily="34" charset="0"/>
                <a:cs typeface="Segoe UI" pitchFamily="34" charset="0"/>
              </a:defRPr>
            </a:lvl2pPr>
            <a:lvl3pPr marL="11430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700">
                <a:solidFill>
                  <a:schemeClr val="tx1"/>
                </a:solidFill>
                <a:latin typeface="Calibri Light" pitchFamily="34" charset="0"/>
                <a:cs typeface="Segoe UI" pitchFamily="34" charset="0"/>
              </a:defRPr>
            </a:lvl3pPr>
            <a:lvl4pPr marL="16002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500">
                <a:solidFill>
                  <a:schemeClr val="tx1"/>
                </a:solidFill>
                <a:latin typeface="Calibri Light" pitchFamily="34" charset="0"/>
                <a:cs typeface="Segoe UI" pitchFamily="34" charset="0"/>
              </a:defRPr>
            </a:lvl4pPr>
            <a:lvl5pPr marL="20574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300">
                <a:solidFill>
                  <a:schemeClr val="tx1"/>
                </a:solidFill>
                <a:latin typeface="Calibri Light" pitchFamily="34" charset="0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2400" b="0" kern="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Julie </a:t>
            </a:r>
            <a:r>
              <a:rPr lang="en-US" sz="2400" b="0" kern="0" dirty="0" err="1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Lerman</a:t>
            </a:r>
            <a:endParaRPr lang="en-US" sz="2400" b="0" kern="0" dirty="0">
              <a:solidFill>
                <a:schemeClr val="tx2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2400" b="0" kern="0" dirty="0" err="1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thedatafarm.com</a:t>
            </a:r>
            <a:endParaRPr lang="en-US" sz="2400" b="0" kern="0" dirty="0">
              <a:solidFill>
                <a:schemeClr val="tx2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2400" b="0" kern="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@</a:t>
            </a:r>
            <a:r>
              <a:rPr lang="en-US" sz="2400" b="0" kern="0" dirty="0" err="1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julielerman</a:t>
            </a:r>
            <a:endParaRPr lang="en-US" sz="2400" b="0" kern="0" dirty="0">
              <a:solidFill>
                <a:schemeClr val="tx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53506" y="4269745"/>
            <a:ext cx="1636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kern="0" dirty="0" smtClean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I lied</a:t>
            </a:r>
            <a:r>
              <a:rPr lang="en-US" sz="1100" kern="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! This is the last </a:t>
            </a:r>
            <a:r>
              <a:rPr lang="en-US" sz="1100" kern="0" dirty="0" smtClean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slide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03931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QLintersection">
  <a:themeElements>
    <a:clrScheme name="AngularMIX 3">
      <a:dk1>
        <a:srgbClr val="5E5E5E"/>
      </a:dk1>
      <a:lt1>
        <a:srgbClr val="FFFFFF"/>
      </a:lt1>
      <a:dk2>
        <a:srgbClr val="B02534"/>
      </a:dk2>
      <a:lt2>
        <a:srgbClr val="FEFFFF"/>
      </a:lt2>
      <a:accent1>
        <a:srgbClr val="000000"/>
      </a:accent1>
      <a:accent2>
        <a:srgbClr val="932092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D498799-B0FC-4B7A-8396-BFC34D805990}">
  <ds:schemaRefs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2450</TotalTime>
  <Words>144</Words>
  <Application>Microsoft Macintosh PowerPoint</Application>
  <PresentationFormat>On-screen Show (16:9)</PresentationFormat>
  <Paragraphs>56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Calibri</vt:lpstr>
      <vt:lpstr>Calibri Light</vt:lpstr>
      <vt:lpstr>Mangal</vt:lpstr>
      <vt:lpstr>Myriad Pro</vt:lpstr>
      <vt:lpstr>Segoe UI</vt:lpstr>
      <vt:lpstr>Tekton Pro</vt:lpstr>
      <vt:lpstr>Verdana</vt:lpstr>
      <vt:lpstr>Wingdings</vt:lpstr>
      <vt:lpstr>Arial</vt:lpstr>
      <vt:lpstr>SQLintersection</vt:lpstr>
      <vt:lpstr>Building Cross-Platform Server-Side Data APIs  Oct 12, 9:00AM </vt:lpstr>
      <vt:lpstr>PowerPoint Presentation</vt:lpstr>
      <vt:lpstr>Plans, I’ve got plans</vt:lpstr>
      <vt:lpstr>A few more plans</vt:lpstr>
      <vt:lpstr>Resources</vt:lpstr>
      <vt:lpstr>PowerPoint Presentation</vt:lpstr>
    </vt:vector>
  </TitlesOfParts>
  <Company>Microsoft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SQLintersection Session SQL213  Session Name</dc:title>
  <dc:subject>From raw Ajax to ASP.NET</dc:subject>
  <dc:creator>Kimberly L. Tripp</dc:creator>
  <cp:lastModifiedBy>Julia Lerman</cp:lastModifiedBy>
  <cp:revision>61</cp:revision>
  <cp:lastPrinted>2012-12-21T20:05:00Z</cp:lastPrinted>
  <dcterms:created xsi:type="dcterms:W3CDTF">2014-10-22T19:18:01Z</dcterms:created>
  <dcterms:modified xsi:type="dcterms:W3CDTF">2017-10-12T14:49:29Z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