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60" r:id="rId5"/>
    <p:sldId id="261" r:id="rId6"/>
    <p:sldId id="262" r:id="rId7"/>
    <p:sldId id="273"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9" r:id="rId23"/>
    <p:sldId id="280" r:id="rId24"/>
    <p:sldId id="282" r:id="rId25"/>
    <p:sldId id="283" r:id="rId26"/>
    <p:sldId id="284"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89" autoAdjust="0"/>
    <p:restoredTop sz="94662" autoAdjust="0"/>
  </p:normalViewPr>
  <p:slideViewPr>
    <p:cSldViewPr>
      <p:cViewPr>
        <p:scale>
          <a:sx n="75" d="100"/>
          <a:sy n="75" d="100"/>
        </p:scale>
        <p:origin x="-2664" y="-858"/>
      </p:cViewPr>
      <p:guideLst>
        <p:guide orient="horz" pos="2160"/>
        <p:guide pos="2880"/>
      </p:guideLst>
    </p:cSldViewPr>
  </p:slideViewPr>
  <p:outlineViewPr>
    <p:cViewPr>
      <p:scale>
        <a:sx n="33" d="100"/>
        <a:sy n="33" d="100"/>
      </p:scale>
      <p:origin x="0" y="157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AB2A4-C4DA-4A0A-A65E-FF1FD8E870D7}"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ES"/>
        </a:p>
      </dgm:t>
    </dgm:pt>
    <dgm:pt modelId="{D55ACB15-1521-4A50-8C16-CB184BEFCD6C}">
      <dgm:prSet phldrT="[Texto]"/>
      <dgm:spPr/>
      <dgm:t>
        <a:bodyPr/>
        <a:lstStyle/>
        <a:p>
          <a:r>
            <a:rPr lang="es-ES" b="1" i="1" smtClean="0">
              <a:ln w="1905"/>
              <a:effectLst>
                <a:innerShdw blurRad="69850" dist="43180" dir="5400000">
                  <a:srgbClr val="000000">
                    <a:alpha val="65000"/>
                  </a:srgbClr>
                </a:innerShdw>
              </a:effectLst>
            </a:rPr>
            <a:t>TensorFlow - Variables y Sesiones.py</a:t>
          </a:r>
          <a:endParaRPr lang="es-ES" dirty="0"/>
        </a:p>
      </dgm:t>
    </dgm:pt>
    <dgm:pt modelId="{CFFF09D5-F3F8-4CAE-9021-B928115B78FE}" type="parTrans" cxnId="{C8A7EFE9-2172-4C6E-98E0-095E88C8ECD7}">
      <dgm:prSet/>
      <dgm:spPr/>
      <dgm:t>
        <a:bodyPr/>
        <a:lstStyle/>
        <a:p>
          <a:endParaRPr lang="es-ES"/>
        </a:p>
      </dgm:t>
    </dgm:pt>
    <dgm:pt modelId="{8E56B753-4B04-460F-B381-61CCE9212B81}" type="sibTrans" cxnId="{C8A7EFE9-2172-4C6E-98E0-095E88C8ECD7}">
      <dgm:prSet/>
      <dgm:spPr/>
      <dgm:t>
        <a:bodyPr/>
        <a:lstStyle/>
        <a:p>
          <a:endParaRPr lang="es-ES"/>
        </a:p>
      </dgm:t>
    </dgm:pt>
    <dgm:pt modelId="{9AC030F4-E9A5-4FA1-8E41-78CD09B2ED77}">
      <dgm:prSet phldrT="[Texto]"/>
      <dgm:spPr/>
      <dgm:t>
        <a:bodyPr/>
        <a:lstStyle/>
        <a:p>
          <a:r>
            <a:rPr lang="es-ES" b="1" i="1" dirty="0" smtClean="0">
              <a:ln w="1905"/>
              <a:effectLst>
                <a:innerShdw blurRad="69850" dist="43180" dir="5400000">
                  <a:srgbClr val="000000">
                    <a:alpha val="65000"/>
                  </a:srgbClr>
                </a:innerShdw>
              </a:effectLst>
            </a:rPr>
            <a:t>Tensorboard_Basic_Constants.py</a:t>
          </a:r>
          <a:endParaRPr lang="es-ES" dirty="0"/>
        </a:p>
      </dgm:t>
    </dgm:pt>
    <dgm:pt modelId="{BBFC7DE7-E7B5-4E9A-875C-213329229147}" type="parTrans" cxnId="{DED4381C-6102-4BBC-8DAF-37470A5F2160}">
      <dgm:prSet/>
      <dgm:spPr/>
      <dgm:t>
        <a:bodyPr/>
        <a:lstStyle/>
        <a:p>
          <a:endParaRPr lang="es-ES"/>
        </a:p>
      </dgm:t>
    </dgm:pt>
    <dgm:pt modelId="{5D50FBDF-0276-4CF1-A5DA-14BA4AA94C4C}" type="sibTrans" cxnId="{DED4381C-6102-4BBC-8DAF-37470A5F2160}">
      <dgm:prSet/>
      <dgm:spPr/>
      <dgm:t>
        <a:bodyPr/>
        <a:lstStyle/>
        <a:p>
          <a:endParaRPr lang="es-ES"/>
        </a:p>
      </dgm:t>
    </dgm:pt>
    <dgm:pt modelId="{8BE0D71D-7EB0-4384-99E4-6FF292149ED6}">
      <dgm:prSet phldrT="[Texto]"/>
      <dgm:spPr/>
      <dgm:t>
        <a:bodyPr/>
        <a:lstStyle/>
        <a:p>
          <a:r>
            <a:rPr lang="es-ES" b="1" i="1" smtClean="0">
              <a:ln w="1905"/>
              <a:effectLst>
                <a:innerShdw blurRad="69850" dist="43180" dir="5400000">
                  <a:srgbClr val="000000">
                    <a:alpha val="65000"/>
                  </a:srgbClr>
                </a:innerShdw>
              </a:effectLst>
            </a:rPr>
            <a:t>TensorFlowGraphExample.py</a:t>
          </a:r>
          <a:endParaRPr lang="es-ES" dirty="0"/>
        </a:p>
      </dgm:t>
    </dgm:pt>
    <dgm:pt modelId="{7A1D83E3-4DF3-40B3-B698-4C9DF3DAA07E}" type="parTrans" cxnId="{3FBCB847-E5F3-4BDC-85BD-46F68822E5E7}">
      <dgm:prSet/>
      <dgm:spPr/>
      <dgm:t>
        <a:bodyPr/>
        <a:lstStyle/>
        <a:p>
          <a:endParaRPr lang="es-ES"/>
        </a:p>
      </dgm:t>
    </dgm:pt>
    <dgm:pt modelId="{994CE841-6634-4863-B811-61DCD025D2E5}" type="sibTrans" cxnId="{3FBCB847-E5F3-4BDC-85BD-46F68822E5E7}">
      <dgm:prSet/>
      <dgm:spPr/>
      <dgm:t>
        <a:bodyPr/>
        <a:lstStyle/>
        <a:p>
          <a:endParaRPr lang="es-ES"/>
        </a:p>
      </dgm:t>
    </dgm:pt>
    <dgm:pt modelId="{C4FF27A5-A5D8-499B-81A2-D37A16B5F6A3}">
      <dgm:prSet/>
      <dgm:spPr/>
      <dgm:t>
        <a:bodyPr/>
        <a:lstStyle/>
        <a:p>
          <a:r>
            <a:rPr lang="es-ES" b="1" i="1" smtClean="0">
              <a:ln w="1905"/>
              <a:effectLst>
                <a:innerShdw blurRad="69850" dist="43180" dir="5400000">
                  <a:srgbClr val="000000">
                    <a:alpha val="65000"/>
                  </a:srgbClr>
                </a:innerShdw>
              </a:effectLst>
            </a:rPr>
            <a:t>Tensorboard_Basic_PlaceHolder.py</a:t>
          </a:r>
          <a:endParaRPr lang="es-ES" b="1" i="1" dirty="0" smtClean="0">
            <a:ln w="1905"/>
            <a:effectLst>
              <a:innerShdw blurRad="69850" dist="43180" dir="5400000">
                <a:srgbClr val="000000">
                  <a:alpha val="65000"/>
                </a:srgbClr>
              </a:innerShdw>
            </a:effectLst>
          </a:endParaRPr>
        </a:p>
      </dgm:t>
    </dgm:pt>
    <dgm:pt modelId="{E7855657-2BEC-45F4-B579-8A3E09820AFF}" type="parTrans" cxnId="{1888990D-B538-4A4B-BDC3-5DE7CF48A41F}">
      <dgm:prSet/>
      <dgm:spPr/>
      <dgm:t>
        <a:bodyPr/>
        <a:lstStyle/>
        <a:p>
          <a:endParaRPr lang="es-ES"/>
        </a:p>
      </dgm:t>
    </dgm:pt>
    <dgm:pt modelId="{19354752-8AB2-4954-BD54-1285C929172D}" type="sibTrans" cxnId="{1888990D-B538-4A4B-BDC3-5DE7CF48A41F}">
      <dgm:prSet/>
      <dgm:spPr/>
      <dgm:t>
        <a:bodyPr/>
        <a:lstStyle/>
        <a:p>
          <a:endParaRPr lang="es-ES"/>
        </a:p>
      </dgm:t>
    </dgm:pt>
    <dgm:pt modelId="{D50A4031-4C37-4EEE-BC20-AE787A04898B}">
      <dgm:prSet/>
      <dgm:spPr/>
      <dgm:t>
        <a:bodyPr/>
        <a:lstStyle/>
        <a:p>
          <a:r>
            <a:rPr lang="es-ES" b="1" i="1" smtClean="0">
              <a:ln w="1905"/>
              <a:effectLst>
                <a:innerShdw blurRad="69850" dist="43180" dir="5400000">
                  <a:srgbClr val="000000">
                    <a:alpha val="65000"/>
                  </a:srgbClr>
                </a:innerShdw>
              </a:effectLst>
            </a:rPr>
            <a:t>MNIST.py</a:t>
          </a:r>
          <a:endParaRPr lang="es-ES" b="1" dirty="0">
            <a:ln w="1905"/>
            <a:effectLst>
              <a:innerShdw blurRad="69850" dist="43180" dir="5400000">
                <a:srgbClr val="000000">
                  <a:alpha val="65000"/>
                </a:srgbClr>
              </a:innerShdw>
            </a:effectLst>
          </a:endParaRPr>
        </a:p>
      </dgm:t>
    </dgm:pt>
    <dgm:pt modelId="{857D74C8-7D00-47E8-BDA3-EDD2F55A558A}" type="parTrans" cxnId="{A8BD07E5-1C4D-46E4-9024-75E752AF3EE1}">
      <dgm:prSet/>
      <dgm:spPr/>
      <dgm:t>
        <a:bodyPr/>
        <a:lstStyle/>
        <a:p>
          <a:endParaRPr lang="es-ES"/>
        </a:p>
      </dgm:t>
    </dgm:pt>
    <dgm:pt modelId="{058E1714-9D2D-4EB7-8FBA-0A68C374DD70}" type="sibTrans" cxnId="{A8BD07E5-1C4D-46E4-9024-75E752AF3EE1}">
      <dgm:prSet/>
      <dgm:spPr/>
      <dgm:t>
        <a:bodyPr/>
        <a:lstStyle/>
        <a:p>
          <a:endParaRPr lang="es-ES"/>
        </a:p>
      </dgm:t>
    </dgm:pt>
    <dgm:pt modelId="{5D7363C5-16F3-4659-83A4-DF205C34A39A}">
      <dgm:prSet/>
      <dgm:spPr/>
      <dgm:t>
        <a:bodyPr/>
        <a:lstStyle/>
        <a:p>
          <a:r>
            <a:rPr lang="es-ES" b="1" i="1" smtClean="0">
              <a:ln w="1905"/>
              <a:effectLst>
                <a:innerShdw blurRad="69850" dist="43180" dir="5400000">
                  <a:srgbClr val="000000">
                    <a:alpha val="65000"/>
                  </a:srgbClr>
                </a:innerShdw>
              </a:effectLst>
            </a:rPr>
            <a:t>TensorFlowGraphExampleCondition.py</a:t>
          </a:r>
          <a:endParaRPr lang="es-ES" b="1" i="1" dirty="0" smtClean="0">
            <a:ln w="1905"/>
            <a:effectLst>
              <a:innerShdw blurRad="69850" dist="43180" dir="5400000">
                <a:srgbClr val="000000">
                  <a:alpha val="65000"/>
                </a:srgbClr>
              </a:innerShdw>
            </a:effectLst>
          </a:endParaRPr>
        </a:p>
      </dgm:t>
    </dgm:pt>
    <dgm:pt modelId="{A518A134-2AD7-4D43-84E0-4FCFFA783785}" type="parTrans" cxnId="{F244760A-C7AC-4968-A25A-1F53B1DDA3CC}">
      <dgm:prSet/>
      <dgm:spPr/>
      <dgm:t>
        <a:bodyPr/>
        <a:lstStyle/>
        <a:p>
          <a:endParaRPr lang="es-ES"/>
        </a:p>
      </dgm:t>
    </dgm:pt>
    <dgm:pt modelId="{057A737D-C4A9-4415-8665-54FBEB637105}" type="sibTrans" cxnId="{F244760A-C7AC-4968-A25A-1F53B1DDA3CC}">
      <dgm:prSet/>
      <dgm:spPr/>
      <dgm:t>
        <a:bodyPr/>
        <a:lstStyle/>
        <a:p>
          <a:endParaRPr lang="es-ES"/>
        </a:p>
      </dgm:t>
    </dgm:pt>
    <dgm:pt modelId="{A71419A8-BA20-4365-81C9-3863AEBDC860}" type="pres">
      <dgm:prSet presAssocID="{BE3AB2A4-C4DA-4A0A-A65E-FF1FD8E870D7}" presName="linear" presStyleCnt="0">
        <dgm:presLayoutVars>
          <dgm:dir/>
          <dgm:animLvl val="lvl"/>
          <dgm:resizeHandles val="exact"/>
        </dgm:presLayoutVars>
      </dgm:prSet>
      <dgm:spPr/>
      <dgm:t>
        <a:bodyPr/>
        <a:lstStyle/>
        <a:p>
          <a:endParaRPr lang="es-ES"/>
        </a:p>
      </dgm:t>
    </dgm:pt>
    <dgm:pt modelId="{05FB1E1F-A988-4B87-B4D5-5BC69563A524}" type="pres">
      <dgm:prSet presAssocID="{D55ACB15-1521-4A50-8C16-CB184BEFCD6C}" presName="parentLin" presStyleCnt="0"/>
      <dgm:spPr/>
    </dgm:pt>
    <dgm:pt modelId="{B355855A-9C48-4D43-A940-DD1A078123DA}" type="pres">
      <dgm:prSet presAssocID="{D55ACB15-1521-4A50-8C16-CB184BEFCD6C}" presName="parentLeftMargin" presStyleLbl="node1" presStyleIdx="0" presStyleCnt="6"/>
      <dgm:spPr/>
      <dgm:t>
        <a:bodyPr/>
        <a:lstStyle/>
        <a:p>
          <a:endParaRPr lang="es-ES"/>
        </a:p>
      </dgm:t>
    </dgm:pt>
    <dgm:pt modelId="{35795351-71FF-4C94-B29B-DD0CF83DB19A}" type="pres">
      <dgm:prSet presAssocID="{D55ACB15-1521-4A50-8C16-CB184BEFCD6C}" presName="parentText" presStyleLbl="node1" presStyleIdx="0" presStyleCnt="6">
        <dgm:presLayoutVars>
          <dgm:chMax val="0"/>
          <dgm:bulletEnabled val="1"/>
        </dgm:presLayoutVars>
      </dgm:prSet>
      <dgm:spPr/>
      <dgm:t>
        <a:bodyPr/>
        <a:lstStyle/>
        <a:p>
          <a:endParaRPr lang="es-ES"/>
        </a:p>
      </dgm:t>
    </dgm:pt>
    <dgm:pt modelId="{81874781-0796-49CE-8078-440A3560CC1E}" type="pres">
      <dgm:prSet presAssocID="{D55ACB15-1521-4A50-8C16-CB184BEFCD6C}" presName="negativeSpace" presStyleCnt="0"/>
      <dgm:spPr/>
    </dgm:pt>
    <dgm:pt modelId="{5D7CB17C-540A-4698-8C54-5585E0E17688}" type="pres">
      <dgm:prSet presAssocID="{D55ACB15-1521-4A50-8C16-CB184BEFCD6C}" presName="childText" presStyleLbl="conFgAcc1" presStyleIdx="0" presStyleCnt="6">
        <dgm:presLayoutVars>
          <dgm:bulletEnabled val="1"/>
        </dgm:presLayoutVars>
      </dgm:prSet>
      <dgm:spPr/>
    </dgm:pt>
    <dgm:pt modelId="{2F41A667-6D64-4754-8292-B58EA366B02F}" type="pres">
      <dgm:prSet presAssocID="{8E56B753-4B04-460F-B381-61CCE9212B81}" presName="spaceBetweenRectangles" presStyleCnt="0"/>
      <dgm:spPr/>
    </dgm:pt>
    <dgm:pt modelId="{3485EAC7-37F7-4737-BE4E-4CD4667D18C8}" type="pres">
      <dgm:prSet presAssocID="{9AC030F4-E9A5-4FA1-8E41-78CD09B2ED77}" presName="parentLin" presStyleCnt="0"/>
      <dgm:spPr/>
    </dgm:pt>
    <dgm:pt modelId="{205FE4D9-0F50-416A-932D-332E49E2ABC1}" type="pres">
      <dgm:prSet presAssocID="{9AC030F4-E9A5-4FA1-8E41-78CD09B2ED77}" presName="parentLeftMargin" presStyleLbl="node1" presStyleIdx="0" presStyleCnt="6"/>
      <dgm:spPr/>
      <dgm:t>
        <a:bodyPr/>
        <a:lstStyle/>
        <a:p>
          <a:endParaRPr lang="es-ES"/>
        </a:p>
      </dgm:t>
    </dgm:pt>
    <dgm:pt modelId="{2340B730-7685-4962-8E9E-FAE10B94B1DC}" type="pres">
      <dgm:prSet presAssocID="{9AC030F4-E9A5-4FA1-8E41-78CD09B2ED77}" presName="parentText" presStyleLbl="node1" presStyleIdx="1" presStyleCnt="6">
        <dgm:presLayoutVars>
          <dgm:chMax val="0"/>
          <dgm:bulletEnabled val="1"/>
        </dgm:presLayoutVars>
      </dgm:prSet>
      <dgm:spPr/>
      <dgm:t>
        <a:bodyPr/>
        <a:lstStyle/>
        <a:p>
          <a:endParaRPr lang="es-ES"/>
        </a:p>
      </dgm:t>
    </dgm:pt>
    <dgm:pt modelId="{CD24E444-F12F-432B-ACC4-CDFB5BECF604}" type="pres">
      <dgm:prSet presAssocID="{9AC030F4-E9A5-4FA1-8E41-78CD09B2ED77}" presName="negativeSpace" presStyleCnt="0"/>
      <dgm:spPr/>
    </dgm:pt>
    <dgm:pt modelId="{870B7727-65FD-4A5D-9F7B-129F1A978BBF}" type="pres">
      <dgm:prSet presAssocID="{9AC030F4-E9A5-4FA1-8E41-78CD09B2ED77}" presName="childText" presStyleLbl="conFgAcc1" presStyleIdx="1" presStyleCnt="6">
        <dgm:presLayoutVars>
          <dgm:bulletEnabled val="1"/>
        </dgm:presLayoutVars>
      </dgm:prSet>
      <dgm:spPr/>
    </dgm:pt>
    <dgm:pt modelId="{CE1086CB-D740-4FCC-8175-9D1C90D2FA10}" type="pres">
      <dgm:prSet presAssocID="{5D50FBDF-0276-4CF1-A5DA-14BA4AA94C4C}" presName="spaceBetweenRectangles" presStyleCnt="0"/>
      <dgm:spPr/>
    </dgm:pt>
    <dgm:pt modelId="{1FAC9F30-01CD-4D2E-B870-D48666763C34}" type="pres">
      <dgm:prSet presAssocID="{C4FF27A5-A5D8-499B-81A2-D37A16B5F6A3}" presName="parentLin" presStyleCnt="0"/>
      <dgm:spPr/>
    </dgm:pt>
    <dgm:pt modelId="{C1CF63FE-7CAC-4277-B23A-E02328330BF3}" type="pres">
      <dgm:prSet presAssocID="{C4FF27A5-A5D8-499B-81A2-D37A16B5F6A3}" presName="parentLeftMargin" presStyleLbl="node1" presStyleIdx="1" presStyleCnt="6"/>
      <dgm:spPr/>
      <dgm:t>
        <a:bodyPr/>
        <a:lstStyle/>
        <a:p>
          <a:endParaRPr lang="es-ES"/>
        </a:p>
      </dgm:t>
    </dgm:pt>
    <dgm:pt modelId="{9ED88B5C-CE3C-4F21-9EED-C9CADCD35B78}" type="pres">
      <dgm:prSet presAssocID="{C4FF27A5-A5D8-499B-81A2-D37A16B5F6A3}" presName="parentText" presStyleLbl="node1" presStyleIdx="2" presStyleCnt="6">
        <dgm:presLayoutVars>
          <dgm:chMax val="0"/>
          <dgm:bulletEnabled val="1"/>
        </dgm:presLayoutVars>
      </dgm:prSet>
      <dgm:spPr/>
      <dgm:t>
        <a:bodyPr/>
        <a:lstStyle/>
        <a:p>
          <a:endParaRPr lang="es-ES"/>
        </a:p>
      </dgm:t>
    </dgm:pt>
    <dgm:pt modelId="{AD7DB48B-3522-4658-B6F1-16D4054D303A}" type="pres">
      <dgm:prSet presAssocID="{C4FF27A5-A5D8-499B-81A2-D37A16B5F6A3}" presName="negativeSpace" presStyleCnt="0"/>
      <dgm:spPr/>
    </dgm:pt>
    <dgm:pt modelId="{4E043087-84E4-42D4-A564-C83D0519BB1A}" type="pres">
      <dgm:prSet presAssocID="{C4FF27A5-A5D8-499B-81A2-D37A16B5F6A3}" presName="childText" presStyleLbl="conFgAcc1" presStyleIdx="2" presStyleCnt="6">
        <dgm:presLayoutVars>
          <dgm:bulletEnabled val="1"/>
        </dgm:presLayoutVars>
      </dgm:prSet>
      <dgm:spPr/>
    </dgm:pt>
    <dgm:pt modelId="{F09A762C-BA7C-41B2-A13F-EA95C12AFD34}" type="pres">
      <dgm:prSet presAssocID="{19354752-8AB2-4954-BD54-1285C929172D}" presName="spaceBetweenRectangles" presStyleCnt="0"/>
      <dgm:spPr/>
    </dgm:pt>
    <dgm:pt modelId="{3868BE23-4490-42D9-98AB-BB2CDF0C62C3}" type="pres">
      <dgm:prSet presAssocID="{8BE0D71D-7EB0-4384-99E4-6FF292149ED6}" presName="parentLin" presStyleCnt="0"/>
      <dgm:spPr/>
    </dgm:pt>
    <dgm:pt modelId="{564F3042-5330-4FD2-923A-FA554C9A1D82}" type="pres">
      <dgm:prSet presAssocID="{8BE0D71D-7EB0-4384-99E4-6FF292149ED6}" presName="parentLeftMargin" presStyleLbl="node1" presStyleIdx="2" presStyleCnt="6"/>
      <dgm:spPr/>
      <dgm:t>
        <a:bodyPr/>
        <a:lstStyle/>
        <a:p>
          <a:endParaRPr lang="es-ES"/>
        </a:p>
      </dgm:t>
    </dgm:pt>
    <dgm:pt modelId="{42CE74C4-978A-4C64-B46B-16B968355381}" type="pres">
      <dgm:prSet presAssocID="{8BE0D71D-7EB0-4384-99E4-6FF292149ED6}" presName="parentText" presStyleLbl="node1" presStyleIdx="3" presStyleCnt="6">
        <dgm:presLayoutVars>
          <dgm:chMax val="0"/>
          <dgm:bulletEnabled val="1"/>
        </dgm:presLayoutVars>
      </dgm:prSet>
      <dgm:spPr/>
      <dgm:t>
        <a:bodyPr/>
        <a:lstStyle/>
        <a:p>
          <a:endParaRPr lang="es-ES"/>
        </a:p>
      </dgm:t>
    </dgm:pt>
    <dgm:pt modelId="{915CB545-D0EC-42BC-859E-75452F1DFC65}" type="pres">
      <dgm:prSet presAssocID="{8BE0D71D-7EB0-4384-99E4-6FF292149ED6}" presName="negativeSpace" presStyleCnt="0"/>
      <dgm:spPr/>
    </dgm:pt>
    <dgm:pt modelId="{2D42DFCA-D96D-4BB9-8141-24E41712749B}" type="pres">
      <dgm:prSet presAssocID="{8BE0D71D-7EB0-4384-99E4-6FF292149ED6}" presName="childText" presStyleLbl="conFgAcc1" presStyleIdx="3" presStyleCnt="6">
        <dgm:presLayoutVars>
          <dgm:bulletEnabled val="1"/>
        </dgm:presLayoutVars>
      </dgm:prSet>
      <dgm:spPr/>
    </dgm:pt>
    <dgm:pt modelId="{0C8C75E9-085F-4938-8ABF-D6CF26DC8E5D}" type="pres">
      <dgm:prSet presAssocID="{994CE841-6634-4863-B811-61DCD025D2E5}" presName="spaceBetweenRectangles" presStyleCnt="0"/>
      <dgm:spPr/>
    </dgm:pt>
    <dgm:pt modelId="{CBF5FB23-6074-4B0F-9F74-7DAACA4B8F34}" type="pres">
      <dgm:prSet presAssocID="{5D7363C5-16F3-4659-83A4-DF205C34A39A}" presName="parentLin" presStyleCnt="0"/>
      <dgm:spPr/>
    </dgm:pt>
    <dgm:pt modelId="{6FA27533-59C1-4B54-AB8A-B21E70E7BACF}" type="pres">
      <dgm:prSet presAssocID="{5D7363C5-16F3-4659-83A4-DF205C34A39A}" presName="parentLeftMargin" presStyleLbl="node1" presStyleIdx="3" presStyleCnt="6"/>
      <dgm:spPr/>
      <dgm:t>
        <a:bodyPr/>
        <a:lstStyle/>
        <a:p>
          <a:endParaRPr lang="es-ES"/>
        </a:p>
      </dgm:t>
    </dgm:pt>
    <dgm:pt modelId="{25FA4CB8-EAE8-4AD0-B358-F3DCC8034614}" type="pres">
      <dgm:prSet presAssocID="{5D7363C5-16F3-4659-83A4-DF205C34A39A}" presName="parentText" presStyleLbl="node1" presStyleIdx="4" presStyleCnt="6">
        <dgm:presLayoutVars>
          <dgm:chMax val="0"/>
          <dgm:bulletEnabled val="1"/>
        </dgm:presLayoutVars>
      </dgm:prSet>
      <dgm:spPr/>
      <dgm:t>
        <a:bodyPr/>
        <a:lstStyle/>
        <a:p>
          <a:endParaRPr lang="es-ES"/>
        </a:p>
      </dgm:t>
    </dgm:pt>
    <dgm:pt modelId="{E3E9D218-7242-4167-BD6B-22A7DC29AED6}" type="pres">
      <dgm:prSet presAssocID="{5D7363C5-16F3-4659-83A4-DF205C34A39A}" presName="negativeSpace" presStyleCnt="0"/>
      <dgm:spPr/>
    </dgm:pt>
    <dgm:pt modelId="{817F7BC9-D185-4386-98B5-027CF5BE1CD7}" type="pres">
      <dgm:prSet presAssocID="{5D7363C5-16F3-4659-83A4-DF205C34A39A}" presName="childText" presStyleLbl="conFgAcc1" presStyleIdx="4" presStyleCnt="6">
        <dgm:presLayoutVars>
          <dgm:bulletEnabled val="1"/>
        </dgm:presLayoutVars>
      </dgm:prSet>
      <dgm:spPr/>
    </dgm:pt>
    <dgm:pt modelId="{B8FAD1FF-4C98-42C5-9259-BDF6B6464A50}" type="pres">
      <dgm:prSet presAssocID="{057A737D-C4A9-4415-8665-54FBEB637105}" presName="spaceBetweenRectangles" presStyleCnt="0"/>
      <dgm:spPr/>
    </dgm:pt>
    <dgm:pt modelId="{DB9218EC-7351-4191-998C-97684E347593}" type="pres">
      <dgm:prSet presAssocID="{D50A4031-4C37-4EEE-BC20-AE787A04898B}" presName="parentLin" presStyleCnt="0"/>
      <dgm:spPr/>
    </dgm:pt>
    <dgm:pt modelId="{77FFF286-F3CE-4417-BA93-2618E5DB9454}" type="pres">
      <dgm:prSet presAssocID="{D50A4031-4C37-4EEE-BC20-AE787A04898B}" presName="parentLeftMargin" presStyleLbl="node1" presStyleIdx="4" presStyleCnt="6"/>
      <dgm:spPr/>
      <dgm:t>
        <a:bodyPr/>
        <a:lstStyle/>
        <a:p>
          <a:endParaRPr lang="es-ES"/>
        </a:p>
      </dgm:t>
    </dgm:pt>
    <dgm:pt modelId="{8C214742-DD49-4757-BF50-D0E2A31824D5}" type="pres">
      <dgm:prSet presAssocID="{D50A4031-4C37-4EEE-BC20-AE787A04898B}" presName="parentText" presStyleLbl="node1" presStyleIdx="5" presStyleCnt="6">
        <dgm:presLayoutVars>
          <dgm:chMax val="0"/>
          <dgm:bulletEnabled val="1"/>
        </dgm:presLayoutVars>
      </dgm:prSet>
      <dgm:spPr/>
      <dgm:t>
        <a:bodyPr/>
        <a:lstStyle/>
        <a:p>
          <a:endParaRPr lang="es-ES"/>
        </a:p>
      </dgm:t>
    </dgm:pt>
    <dgm:pt modelId="{307E156D-2A9D-46AC-8522-4F063947736B}" type="pres">
      <dgm:prSet presAssocID="{D50A4031-4C37-4EEE-BC20-AE787A04898B}" presName="negativeSpace" presStyleCnt="0"/>
      <dgm:spPr/>
    </dgm:pt>
    <dgm:pt modelId="{D0989E45-C3C1-4CBB-B36B-5B183F143F5C}" type="pres">
      <dgm:prSet presAssocID="{D50A4031-4C37-4EEE-BC20-AE787A04898B}" presName="childText" presStyleLbl="conFgAcc1" presStyleIdx="5" presStyleCnt="6">
        <dgm:presLayoutVars>
          <dgm:bulletEnabled val="1"/>
        </dgm:presLayoutVars>
      </dgm:prSet>
      <dgm:spPr/>
    </dgm:pt>
  </dgm:ptLst>
  <dgm:cxnLst>
    <dgm:cxn modelId="{F06F3BBA-45F5-4D07-A9D9-7DD9E06B16F9}" type="presOf" srcId="{9AC030F4-E9A5-4FA1-8E41-78CD09B2ED77}" destId="{2340B730-7685-4962-8E9E-FAE10B94B1DC}" srcOrd="1" destOrd="0" presId="urn:microsoft.com/office/officeart/2005/8/layout/list1"/>
    <dgm:cxn modelId="{40688808-D882-4644-8F1D-59F60E28A74C}" type="presOf" srcId="{C4FF27A5-A5D8-499B-81A2-D37A16B5F6A3}" destId="{C1CF63FE-7CAC-4277-B23A-E02328330BF3}" srcOrd="0" destOrd="0" presId="urn:microsoft.com/office/officeart/2005/8/layout/list1"/>
    <dgm:cxn modelId="{5AFD7D59-BE56-4CCF-85CE-3AFC45EB6F05}" type="presOf" srcId="{BE3AB2A4-C4DA-4A0A-A65E-FF1FD8E870D7}" destId="{A71419A8-BA20-4365-81C9-3863AEBDC860}" srcOrd="0" destOrd="0" presId="urn:microsoft.com/office/officeart/2005/8/layout/list1"/>
    <dgm:cxn modelId="{F244760A-C7AC-4968-A25A-1F53B1DDA3CC}" srcId="{BE3AB2A4-C4DA-4A0A-A65E-FF1FD8E870D7}" destId="{5D7363C5-16F3-4659-83A4-DF205C34A39A}" srcOrd="4" destOrd="0" parTransId="{A518A134-2AD7-4D43-84E0-4FCFFA783785}" sibTransId="{057A737D-C4A9-4415-8665-54FBEB637105}"/>
    <dgm:cxn modelId="{BCB73DD0-380C-4A9D-A25C-8D66AA634FB5}" type="presOf" srcId="{5D7363C5-16F3-4659-83A4-DF205C34A39A}" destId="{25FA4CB8-EAE8-4AD0-B358-F3DCC8034614}" srcOrd="1" destOrd="0" presId="urn:microsoft.com/office/officeart/2005/8/layout/list1"/>
    <dgm:cxn modelId="{1888990D-B538-4A4B-BDC3-5DE7CF48A41F}" srcId="{BE3AB2A4-C4DA-4A0A-A65E-FF1FD8E870D7}" destId="{C4FF27A5-A5D8-499B-81A2-D37A16B5F6A3}" srcOrd="2" destOrd="0" parTransId="{E7855657-2BEC-45F4-B579-8A3E09820AFF}" sibTransId="{19354752-8AB2-4954-BD54-1285C929172D}"/>
    <dgm:cxn modelId="{1B30331B-301A-4F4D-886A-369E99012F69}" type="presOf" srcId="{D55ACB15-1521-4A50-8C16-CB184BEFCD6C}" destId="{B355855A-9C48-4D43-A940-DD1A078123DA}" srcOrd="0" destOrd="0" presId="urn:microsoft.com/office/officeart/2005/8/layout/list1"/>
    <dgm:cxn modelId="{C8A7EFE9-2172-4C6E-98E0-095E88C8ECD7}" srcId="{BE3AB2A4-C4DA-4A0A-A65E-FF1FD8E870D7}" destId="{D55ACB15-1521-4A50-8C16-CB184BEFCD6C}" srcOrd="0" destOrd="0" parTransId="{CFFF09D5-F3F8-4CAE-9021-B928115B78FE}" sibTransId="{8E56B753-4B04-460F-B381-61CCE9212B81}"/>
    <dgm:cxn modelId="{DED4381C-6102-4BBC-8DAF-37470A5F2160}" srcId="{BE3AB2A4-C4DA-4A0A-A65E-FF1FD8E870D7}" destId="{9AC030F4-E9A5-4FA1-8E41-78CD09B2ED77}" srcOrd="1" destOrd="0" parTransId="{BBFC7DE7-E7B5-4E9A-875C-213329229147}" sibTransId="{5D50FBDF-0276-4CF1-A5DA-14BA4AA94C4C}"/>
    <dgm:cxn modelId="{A5FB3F94-2947-4DAB-9501-DB81F40E5AD0}" type="presOf" srcId="{8BE0D71D-7EB0-4384-99E4-6FF292149ED6}" destId="{564F3042-5330-4FD2-923A-FA554C9A1D82}" srcOrd="0" destOrd="0" presId="urn:microsoft.com/office/officeart/2005/8/layout/list1"/>
    <dgm:cxn modelId="{7D76F09D-F8FC-4DC4-8303-FE8931B5BAB3}" type="presOf" srcId="{D55ACB15-1521-4A50-8C16-CB184BEFCD6C}" destId="{35795351-71FF-4C94-B29B-DD0CF83DB19A}" srcOrd="1" destOrd="0" presId="urn:microsoft.com/office/officeart/2005/8/layout/list1"/>
    <dgm:cxn modelId="{7A0B8D0B-237F-4FD5-8126-D87208BD16F9}" type="presOf" srcId="{9AC030F4-E9A5-4FA1-8E41-78CD09B2ED77}" destId="{205FE4D9-0F50-416A-932D-332E49E2ABC1}" srcOrd="0" destOrd="0" presId="urn:microsoft.com/office/officeart/2005/8/layout/list1"/>
    <dgm:cxn modelId="{A8BD07E5-1C4D-46E4-9024-75E752AF3EE1}" srcId="{BE3AB2A4-C4DA-4A0A-A65E-FF1FD8E870D7}" destId="{D50A4031-4C37-4EEE-BC20-AE787A04898B}" srcOrd="5" destOrd="0" parTransId="{857D74C8-7D00-47E8-BDA3-EDD2F55A558A}" sibTransId="{058E1714-9D2D-4EB7-8FBA-0A68C374DD70}"/>
    <dgm:cxn modelId="{B8AAFD49-AAC4-4981-95EA-B88F67E3A768}" type="presOf" srcId="{8BE0D71D-7EB0-4384-99E4-6FF292149ED6}" destId="{42CE74C4-978A-4C64-B46B-16B968355381}" srcOrd="1" destOrd="0" presId="urn:microsoft.com/office/officeart/2005/8/layout/list1"/>
    <dgm:cxn modelId="{BD2B4DD0-3157-4BEF-884C-C9C3FAEDF1F4}" type="presOf" srcId="{5D7363C5-16F3-4659-83A4-DF205C34A39A}" destId="{6FA27533-59C1-4B54-AB8A-B21E70E7BACF}" srcOrd="0" destOrd="0" presId="urn:microsoft.com/office/officeart/2005/8/layout/list1"/>
    <dgm:cxn modelId="{3FBCB847-E5F3-4BDC-85BD-46F68822E5E7}" srcId="{BE3AB2A4-C4DA-4A0A-A65E-FF1FD8E870D7}" destId="{8BE0D71D-7EB0-4384-99E4-6FF292149ED6}" srcOrd="3" destOrd="0" parTransId="{7A1D83E3-4DF3-40B3-B698-4C9DF3DAA07E}" sibTransId="{994CE841-6634-4863-B811-61DCD025D2E5}"/>
    <dgm:cxn modelId="{958F53CC-210D-4BF9-8636-6637101EA87F}" type="presOf" srcId="{D50A4031-4C37-4EEE-BC20-AE787A04898B}" destId="{8C214742-DD49-4757-BF50-D0E2A31824D5}" srcOrd="1" destOrd="0" presId="urn:microsoft.com/office/officeart/2005/8/layout/list1"/>
    <dgm:cxn modelId="{5311CB67-2239-4162-AF92-B87A340782CF}" type="presOf" srcId="{D50A4031-4C37-4EEE-BC20-AE787A04898B}" destId="{77FFF286-F3CE-4417-BA93-2618E5DB9454}" srcOrd="0" destOrd="0" presId="urn:microsoft.com/office/officeart/2005/8/layout/list1"/>
    <dgm:cxn modelId="{9589452F-89EB-44A3-9110-96AEC865BAD9}" type="presOf" srcId="{C4FF27A5-A5D8-499B-81A2-D37A16B5F6A3}" destId="{9ED88B5C-CE3C-4F21-9EED-C9CADCD35B78}" srcOrd="1" destOrd="0" presId="urn:microsoft.com/office/officeart/2005/8/layout/list1"/>
    <dgm:cxn modelId="{57C0167F-4560-458E-A480-1B2E2819EF60}" type="presParOf" srcId="{A71419A8-BA20-4365-81C9-3863AEBDC860}" destId="{05FB1E1F-A988-4B87-B4D5-5BC69563A524}" srcOrd="0" destOrd="0" presId="urn:microsoft.com/office/officeart/2005/8/layout/list1"/>
    <dgm:cxn modelId="{11155BD9-F68C-4975-AC5D-653BFA659BCA}" type="presParOf" srcId="{05FB1E1F-A988-4B87-B4D5-5BC69563A524}" destId="{B355855A-9C48-4D43-A940-DD1A078123DA}" srcOrd="0" destOrd="0" presId="urn:microsoft.com/office/officeart/2005/8/layout/list1"/>
    <dgm:cxn modelId="{C2D2F261-756B-4062-98E8-6F9C710650E6}" type="presParOf" srcId="{05FB1E1F-A988-4B87-B4D5-5BC69563A524}" destId="{35795351-71FF-4C94-B29B-DD0CF83DB19A}" srcOrd="1" destOrd="0" presId="urn:microsoft.com/office/officeart/2005/8/layout/list1"/>
    <dgm:cxn modelId="{74AEC596-B4AF-463E-A05F-ED3E62C6C72A}" type="presParOf" srcId="{A71419A8-BA20-4365-81C9-3863AEBDC860}" destId="{81874781-0796-49CE-8078-440A3560CC1E}" srcOrd="1" destOrd="0" presId="urn:microsoft.com/office/officeart/2005/8/layout/list1"/>
    <dgm:cxn modelId="{758DCEB4-CC65-4E4F-A510-65CB09115521}" type="presParOf" srcId="{A71419A8-BA20-4365-81C9-3863AEBDC860}" destId="{5D7CB17C-540A-4698-8C54-5585E0E17688}" srcOrd="2" destOrd="0" presId="urn:microsoft.com/office/officeart/2005/8/layout/list1"/>
    <dgm:cxn modelId="{E7BEA0D4-339D-4F14-B2CC-100734798DE1}" type="presParOf" srcId="{A71419A8-BA20-4365-81C9-3863AEBDC860}" destId="{2F41A667-6D64-4754-8292-B58EA366B02F}" srcOrd="3" destOrd="0" presId="urn:microsoft.com/office/officeart/2005/8/layout/list1"/>
    <dgm:cxn modelId="{551744BF-A2A4-462F-8A4E-45BDD1D39258}" type="presParOf" srcId="{A71419A8-BA20-4365-81C9-3863AEBDC860}" destId="{3485EAC7-37F7-4737-BE4E-4CD4667D18C8}" srcOrd="4" destOrd="0" presId="urn:microsoft.com/office/officeart/2005/8/layout/list1"/>
    <dgm:cxn modelId="{8D77635A-F353-4719-9A6C-91160321474D}" type="presParOf" srcId="{3485EAC7-37F7-4737-BE4E-4CD4667D18C8}" destId="{205FE4D9-0F50-416A-932D-332E49E2ABC1}" srcOrd="0" destOrd="0" presId="urn:microsoft.com/office/officeart/2005/8/layout/list1"/>
    <dgm:cxn modelId="{55E75BA3-B1DC-4A47-A38E-359AF1C5986F}" type="presParOf" srcId="{3485EAC7-37F7-4737-BE4E-4CD4667D18C8}" destId="{2340B730-7685-4962-8E9E-FAE10B94B1DC}" srcOrd="1" destOrd="0" presId="urn:microsoft.com/office/officeart/2005/8/layout/list1"/>
    <dgm:cxn modelId="{CEBF9A98-1B87-46E6-BDF8-39C88B9F4479}" type="presParOf" srcId="{A71419A8-BA20-4365-81C9-3863AEBDC860}" destId="{CD24E444-F12F-432B-ACC4-CDFB5BECF604}" srcOrd="5" destOrd="0" presId="urn:microsoft.com/office/officeart/2005/8/layout/list1"/>
    <dgm:cxn modelId="{349F76A7-EA9F-4C5F-9446-C9AE6E2A4364}" type="presParOf" srcId="{A71419A8-BA20-4365-81C9-3863AEBDC860}" destId="{870B7727-65FD-4A5D-9F7B-129F1A978BBF}" srcOrd="6" destOrd="0" presId="urn:microsoft.com/office/officeart/2005/8/layout/list1"/>
    <dgm:cxn modelId="{D23DAC98-E09D-4657-9BA7-9862930C5A50}" type="presParOf" srcId="{A71419A8-BA20-4365-81C9-3863AEBDC860}" destId="{CE1086CB-D740-4FCC-8175-9D1C90D2FA10}" srcOrd="7" destOrd="0" presId="urn:microsoft.com/office/officeart/2005/8/layout/list1"/>
    <dgm:cxn modelId="{EFAF5422-B190-4440-9B60-FF4C66BFBE57}" type="presParOf" srcId="{A71419A8-BA20-4365-81C9-3863AEBDC860}" destId="{1FAC9F30-01CD-4D2E-B870-D48666763C34}" srcOrd="8" destOrd="0" presId="urn:microsoft.com/office/officeart/2005/8/layout/list1"/>
    <dgm:cxn modelId="{C57E7963-231C-4BCF-8AF8-962C6C482DD7}" type="presParOf" srcId="{1FAC9F30-01CD-4D2E-B870-D48666763C34}" destId="{C1CF63FE-7CAC-4277-B23A-E02328330BF3}" srcOrd="0" destOrd="0" presId="urn:microsoft.com/office/officeart/2005/8/layout/list1"/>
    <dgm:cxn modelId="{93418F5D-5117-42EB-8C0C-19603F1FA117}" type="presParOf" srcId="{1FAC9F30-01CD-4D2E-B870-D48666763C34}" destId="{9ED88B5C-CE3C-4F21-9EED-C9CADCD35B78}" srcOrd="1" destOrd="0" presId="urn:microsoft.com/office/officeart/2005/8/layout/list1"/>
    <dgm:cxn modelId="{31160F47-144A-4BA4-9ABA-988317D959C0}" type="presParOf" srcId="{A71419A8-BA20-4365-81C9-3863AEBDC860}" destId="{AD7DB48B-3522-4658-B6F1-16D4054D303A}" srcOrd="9" destOrd="0" presId="urn:microsoft.com/office/officeart/2005/8/layout/list1"/>
    <dgm:cxn modelId="{AEFBA7F3-1D21-4239-801F-5A5DE09623A3}" type="presParOf" srcId="{A71419A8-BA20-4365-81C9-3863AEBDC860}" destId="{4E043087-84E4-42D4-A564-C83D0519BB1A}" srcOrd="10" destOrd="0" presId="urn:microsoft.com/office/officeart/2005/8/layout/list1"/>
    <dgm:cxn modelId="{2741C875-18B3-4E64-A5C2-1E588EB16CC5}" type="presParOf" srcId="{A71419A8-BA20-4365-81C9-3863AEBDC860}" destId="{F09A762C-BA7C-41B2-A13F-EA95C12AFD34}" srcOrd="11" destOrd="0" presId="urn:microsoft.com/office/officeart/2005/8/layout/list1"/>
    <dgm:cxn modelId="{CCB028CF-E672-43CE-B698-152FAA6F9CF1}" type="presParOf" srcId="{A71419A8-BA20-4365-81C9-3863AEBDC860}" destId="{3868BE23-4490-42D9-98AB-BB2CDF0C62C3}" srcOrd="12" destOrd="0" presId="urn:microsoft.com/office/officeart/2005/8/layout/list1"/>
    <dgm:cxn modelId="{B6805159-DB45-4EC6-8CBD-277A49F392F0}" type="presParOf" srcId="{3868BE23-4490-42D9-98AB-BB2CDF0C62C3}" destId="{564F3042-5330-4FD2-923A-FA554C9A1D82}" srcOrd="0" destOrd="0" presId="urn:microsoft.com/office/officeart/2005/8/layout/list1"/>
    <dgm:cxn modelId="{9E7E025E-B0ED-4842-A928-72064A7CD3E2}" type="presParOf" srcId="{3868BE23-4490-42D9-98AB-BB2CDF0C62C3}" destId="{42CE74C4-978A-4C64-B46B-16B968355381}" srcOrd="1" destOrd="0" presId="urn:microsoft.com/office/officeart/2005/8/layout/list1"/>
    <dgm:cxn modelId="{82A74D92-78F2-4FCF-8F1C-D78BDA9DFF05}" type="presParOf" srcId="{A71419A8-BA20-4365-81C9-3863AEBDC860}" destId="{915CB545-D0EC-42BC-859E-75452F1DFC65}" srcOrd="13" destOrd="0" presId="urn:microsoft.com/office/officeart/2005/8/layout/list1"/>
    <dgm:cxn modelId="{A684E622-693B-41E5-B76E-4DF0420274F0}" type="presParOf" srcId="{A71419A8-BA20-4365-81C9-3863AEBDC860}" destId="{2D42DFCA-D96D-4BB9-8141-24E41712749B}" srcOrd="14" destOrd="0" presId="urn:microsoft.com/office/officeart/2005/8/layout/list1"/>
    <dgm:cxn modelId="{72017AD2-7564-4114-91E1-4EA24ED12230}" type="presParOf" srcId="{A71419A8-BA20-4365-81C9-3863AEBDC860}" destId="{0C8C75E9-085F-4938-8ABF-D6CF26DC8E5D}" srcOrd="15" destOrd="0" presId="urn:microsoft.com/office/officeart/2005/8/layout/list1"/>
    <dgm:cxn modelId="{325C5FD5-087E-4830-8BE0-F872B8324CC2}" type="presParOf" srcId="{A71419A8-BA20-4365-81C9-3863AEBDC860}" destId="{CBF5FB23-6074-4B0F-9F74-7DAACA4B8F34}" srcOrd="16" destOrd="0" presId="urn:microsoft.com/office/officeart/2005/8/layout/list1"/>
    <dgm:cxn modelId="{0590FF2B-415E-468B-992F-34456E9D7F6E}" type="presParOf" srcId="{CBF5FB23-6074-4B0F-9F74-7DAACA4B8F34}" destId="{6FA27533-59C1-4B54-AB8A-B21E70E7BACF}" srcOrd="0" destOrd="0" presId="urn:microsoft.com/office/officeart/2005/8/layout/list1"/>
    <dgm:cxn modelId="{31B8DA0D-8F02-4981-822E-A867AC8573CD}" type="presParOf" srcId="{CBF5FB23-6074-4B0F-9F74-7DAACA4B8F34}" destId="{25FA4CB8-EAE8-4AD0-B358-F3DCC8034614}" srcOrd="1" destOrd="0" presId="urn:microsoft.com/office/officeart/2005/8/layout/list1"/>
    <dgm:cxn modelId="{38FCA643-B8A2-4D72-B8C6-D1E22C185EBE}" type="presParOf" srcId="{A71419A8-BA20-4365-81C9-3863AEBDC860}" destId="{E3E9D218-7242-4167-BD6B-22A7DC29AED6}" srcOrd="17" destOrd="0" presId="urn:microsoft.com/office/officeart/2005/8/layout/list1"/>
    <dgm:cxn modelId="{53BAB556-C948-47B2-84EC-0C9CEC8F0B52}" type="presParOf" srcId="{A71419A8-BA20-4365-81C9-3863AEBDC860}" destId="{817F7BC9-D185-4386-98B5-027CF5BE1CD7}" srcOrd="18" destOrd="0" presId="urn:microsoft.com/office/officeart/2005/8/layout/list1"/>
    <dgm:cxn modelId="{12A42C6D-AEC8-4E16-BBB3-EA065E19B6D0}" type="presParOf" srcId="{A71419A8-BA20-4365-81C9-3863AEBDC860}" destId="{B8FAD1FF-4C98-42C5-9259-BDF6B6464A50}" srcOrd="19" destOrd="0" presId="urn:microsoft.com/office/officeart/2005/8/layout/list1"/>
    <dgm:cxn modelId="{4A1BCA5C-6C42-489F-9090-4237FDD45B61}" type="presParOf" srcId="{A71419A8-BA20-4365-81C9-3863AEBDC860}" destId="{DB9218EC-7351-4191-998C-97684E347593}" srcOrd="20" destOrd="0" presId="urn:microsoft.com/office/officeart/2005/8/layout/list1"/>
    <dgm:cxn modelId="{088BB67E-DE79-45FA-BF9B-010CDCCBA166}" type="presParOf" srcId="{DB9218EC-7351-4191-998C-97684E347593}" destId="{77FFF286-F3CE-4417-BA93-2618E5DB9454}" srcOrd="0" destOrd="0" presId="urn:microsoft.com/office/officeart/2005/8/layout/list1"/>
    <dgm:cxn modelId="{F34777CB-94F1-4EA6-A99F-62CD77D2E0A8}" type="presParOf" srcId="{DB9218EC-7351-4191-998C-97684E347593}" destId="{8C214742-DD49-4757-BF50-D0E2A31824D5}" srcOrd="1" destOrd="0" presId="urn:microsoft.com/office/officeart/2005/8/layout/list1"/>
    <dgm:cxn modelId="{1A74E092-D0F4-473B-A307-4CB1313DEDD4}" type="presParOf" srcId="{A71419A8-BA20-4365-81C9-3863AEBDC860}" destId="{307E156D-2A9D-46AC-8522-4F063947736B}" srcOrd="21" destOrd="0" presId="urn:microsoft.com/office/officeart/2005/8/layout/list1"/>
    <dgm:cxn modelId="{9DC1780C-43B9-4BB3-A40B-ADD9E6404A84}" type="presParOf" srcId="{A71419A8-BA20-4365-81C9-3863AEBDC860}" destId="{D0989E45-C3C1-4CBB-B36B-5B183F143F5C}"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B17C-540A-4698-8C54-5585E0E17688}">
      <dsp:nvSpPr>
        <dsp:cNvPr id="0" name=""/>
        <dsp:cNvSpPr/>
      </dsp:nvSpPr>
      <dsp:spPr>
        <a:xfrm>
          <a:off x="0" y="228584"/>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795351-71FF-4C94-B29B-DD0CF83DB19A}">
      <dsp:nvSpPr>
        <dsp:cNvPr id="0" name=""/>
        <dsp:cNvSpPr/>
      </dsp:nvSpPr>
      <dsp:spPr>
        <a:xfrm>
          <a:off x="226825" y="51464"/>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smtClean="0">
              <a:ln w="1905"/>
              <a:effectLst>
                <a:innerShdw blurRad="69850" dist="43180" dir="5400000">
                  <a:srgbClr val="000000">
                    <a:alpha val="65000"/>
                  </a:srgbClr>
                </a:innerShdw>
              </a:effectLst>
            </a:rPr>
            <a:t>TensorFlow - Variables y Sesiones.py</a:t>
          </a:r>
          <a:endParaRPr lang="es-ES" sz="1200" kern="1200" dirty="0"/>
        </a:p>
      </dsp:txBody>
      <dsp:txXfrm>
        <a:off x="244118" y="68757"/>
        <a:ext cx="3140966" cy="319654"/>
      </dsp:txXfrm>
    </dsp:sp>
    <dsp:sp modelId="{870B7727-65FD-4A5D-9F7B-129F1A978BBF}">
      <dsp:nvSpPr>
        <dsp:cNvPr id="0" name=""/>
        <dsp:cNvSpPr/>
      </dsp:nvSpPr>
      <dsp:spPr>
        <a:xfrm>
          <a:off x="0" y="772904"/>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40B730-7685-4962-8E9E-FAE10B94B1DC}">
      <dsp:nvSpPr>
        <dsp:cNvPr id="0" name=""/>
        <dsp:cNvSpPr/>
      </dsp:nvSpPr>
      <dsp:spPr>
        <a:xfrm>
          <a:off x="226825" y="595784"/>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dirty="0" smtClean="0">
              <a:ln w="1905"/>
              <a:effectLst>
                <a:innerShdw blurRad="69850" dist="43180" dir="5400000">
                  <a:srgbClr val="000000">
                    <a:alpha val="65000"/>
                  </a:srgbClr>
                </a:innerShdw>
              </a:effectLst>
            </a:rPr>
            <a:t>Tensorboard_Basic_Constants.py</a:t>
          </a:r>
          <a:endParaRPr lang="es-ES" sz="1200" kern="1200" dirty="0"/>
        </a:p>
      </dsp:txBody>
      <dsp:txXfrm>
        <a:off x="244118" y="613077"/>
        <a:ext cx="3140966" cy="319654"/>
      </dsp:txXfrm>
    </dsp:sp>
    <dsp:sp modelId="{4E043087-84E4-42D4-A564-C83D0519BB1A}">
      <dsp:nvSpPr>
        <dsp:cNvPr id="0" name=""/>
        <dsp:cNvSpPr/>
      </dsp:nvSpPr>
      <dsp:spPr>
        <a:xfrm>
          <a:off x="0" y="1317224"/>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D88B5C-CE3C-4F21-9EED-C9CADCD35B78}">
      <dsp:nvSpPr>
        <dsp:cNvPr id="0" name=""/>
        <dsp:cNvSpPr/>
      </dsp:nvSpPr>
      <dsp:spPr>
        <a:xfrm>
          <a:off x="226825" y="1140104"/>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smtClean="0">
              <a:ln w="1905"/>
              <a:effectLst>
                <a:innerShdw blurRad="69850" dist="43180" dir="5400000">
                  <a:srgbClr val="000000">
                    <a:alpha val="65000"/>
                  </a:srgbClr>
                </a:innerShdw>
              </a:effectLst>
            </a:rPr>
            <a:t>Tensorboard_Basic_PlaceHolder.py</a:t>
          </a:r>
          <a:endParaRPr lang="es-ES" sz="1200" b="1" i="1" kern="1200" dirty="0" smtClean="0">
            <a:ln w="1905"/>
            <a:effectLst>
              <a:innerShdw blurRad="69850" dist="43180" dir="5400000">
                <a:srgbClr val="000000">
                  <a:alpha val="65000"/>
                </a:srgbClr>
              </a:innerShdw>
            </a:effectLst>
          </a:endParaRPr>
        </a:p>
      </dsp:txBody>
      <dsp:txXfrm>
        <a:off x="244118" y="1157397"/>
        <a:ext cx="3140966" cy="319654"/>
      </dsp:txXfrm>
    </dsp:sp>
    <dsp:sp modelId="{2D42DFCA-D96D-4BB9-8141-24E41712749B}">
      <dsp:nvSpPr>
        <dsp:cNvPr id="0" name=""/>
        <dsp:cNvSpPr/>
      </dsp:nvSpPr>
      <dsp:spPr>
        <a:xfrm>
          <a:off x="0" y="1861543"/>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CE74C4-978A-4C64-B46B-16B968355381}">
      <dsp:nvSpPr>
        <dsp:cNvPr id="0" name=""/>
        <dsp:cNvSpPr/>
      </dsp:nvSpPr>
      <dsp:spPr>
        <a:xfrm>
          <a:off x="226825" y="1684424"/>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smtClean="0">
              <a:ln w="1905"/>
              <a:effectLst>
                <a:innerShdw blurRad="69850" dist="43180" dir="5400000">
                  <a:srgbClr val="000000">
                    <a:alpha val="65000"/>
                  </a:srgbClr>
                </a:innerShdw>
              </a:effectLst>
            </a:rPr>
            <a:t>TensorFlowGraphExample.py</a:t>
          </a:r>
          <a:endParaRPr lang="es-ES" sz="1200" kern="1200" dirty="0"/>
        </a:p>
      </dsp:txBody>
      <dsp:txXfrm>
        <a:off x="244118" y="1701717"/>
        <a:ext cx="3140966" cy="319654"/>
      </dsp:txXfrm>
    </dsp:sp>
    <dsp:sp modelId="{817F7BC9-D185-4386-98B5-027CF5BE1CD7}">
      <dsp:nvSpPr>
        <dsp:cNvPr id="0" name=""/>
        <dsp:cNvSpPr/>
      </dsp:nvSpPr>
      <dsp:spPr>
        <a:xfrm>
          <a:off x="0" y="2405863"/>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5FA4CB8-EAE8-4AD0-B358-F3DCC8034614}">
      <dsp:nvSpPr>
        <dsp:cNvPr id="0" name=""/>
        <dsp:cNvSpPr/>
      </dsp:nvSpPr>
      <dsp:spPr>
        <a:xfrm>
          <a:off x="226825" y="2228743"/>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smtClean="0">
              <a:ln w="1905"/>
              <a:effectLst>
                <a:innerShdw blurRad="69850" dist="43180" dir="5400000">
                  <a:srgbClr val="000000">
                    <a:alpha val="65000"/>
                  </a:srgbClr>
                </a:innerShdw>
              </a:effectLst>
            </a:rPr>
            <a:t>TensorFlowGraphExampleCondition.py</a:t>
          </a:r>
          <a:endParaRPr lang="es-ES" sz="1200" b="1" i="1" kern="1200" dirty="0" smtClean="0">
            <a:ln w="1905"/>
            <a:effectLst>
              <a:innerShdw blurRad="69850" dist="43180" dir="5400000">
                <a:srgbClr val="000000">
                  <a:alpha val="65000"/>
                </a:srgbClr>
              </a:innerShdw>
            </a:effectLst>
          </a:endParaRPr>
        </a:p>
      </dsp:txBody>
      <dsp:txXfrm>
        <a:off x="244118" y="2246036"/>
        <a:ext cx="3140966" cy="319654"/>
      </dsp:txXfrm>
    </dsp:sp>
    <dsp:sp modelId="{D0989E45-C3C1-4CBB-B36B-5B183F143F5C}">
      <dsp:nvSpPr>
        <dsp:cNvPr id="0" name=""/>
        <dsp:cNvSpPr/>
      </dsp:nvSpPr>
      <dsp:spPr>
        <a:xfrm>
          <a:off x="0" y="2950183"/>
          <a:ext cx="4536504"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C214742-DD49-4757-BF50-D0E2A31824D5}">
      <dsp:nvSpPr>
        <dsp:cNvPr id="0" name=""/>
        <dsp:cNvSpPr/>
      </dsp:nvSpPr>
      <dsp:spPr>
        <a:xfrm>
          <a:off x="226825" y="2773063"/>
          <a:ext cx="3175552" cy="3542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28" tIns="0" rIns="120028" bIns="0" numCol="1" spcCol="1270" anchor="ctr" anchorCtr="0">
          <a:noAutofit/>
        </a:bodyPr>
        <a:lstStyle/>
        <a:p>
          <a:pPr lvl="0" algn="l" defTabSz="533400">
            <a:lnSpc>
              <a:spcPct val="90000"/>
            </a:lnSpc>
            <a:spcBef>
              <a:spcPct val="0"/>
            </a:spcBef>
            <a:spcAft>
              <a:spcPct val="35000"/>
            </a:spcAft>
          </a:pPr>
          <a:r>
            <a:rPr lang="es-ES" sz="1200" b="1" i="1" kern="1200" smtClean="0">
              <a:ln w="1905"/>
              <a:effectLst>
                <a:innerShdw blurRad="69850" dist="43180" dir="5400000">
                  <a:srgbClr val="000000">
                    <a:alpha val="65000"/>
                  </a:srgbClr>
                </a:innerShdw>
              </a:effectLst>
            </a:rPr>
            <a:t>MNIST.py</a:t>
          </a:r>
          <a:endParaRPr lang="es-ES" sz="1200" b="1" kern="1200" dirty="0">
            <a:ln w="1905"/>
            <a:effectLst>
              <a:innerShdw blurRad="69850" dist="43180" dir="5400000">
                <a:srgbClr val="000000">
                  <a:alpha val="65000"/>
                </a:srgbClr>
              </a:innerShdw>
            </a:effectLst>
          </a:endParaRPr>
        </a:p>
      </dsp:txBody>
      <dsp:txXfrm>
        <a:off x="244118" y="2790356"/>
        <a:ext cx="3140966"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D966E-D03C-4315-95F0-05F07F7DCF7E}" type="datetimeFigureOut">
              <a:rPr lang="es-ES" smtClean="0"/>
              <a:t>17/01/2018</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DAA94-D695-4AB1-B212-6EEB41419D5F}" type="slidenum">
              <a:rPr lang="es-ES" smtClean="0"/>
              <a:t>‹Nº›</a:t>
            </a:fld>
            <a:endParaRPr lang="es-ES" dirty="0"/>
          </a:p>
        </p:txBody>
      </p:sp>
    </p:spTree>
    <p:extLst>
      <p:ext uri="{BB962C8B-B14F-4D97-AF65-F5344CB8AC3E}">
        <p14:creationId xmlns:p14="http://schemas.microsoft.com/office/powerpoint/2010/main" val="3369465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A4DAA94-D695-4AB1-B212-6EEB41419D5F}" type="slidenum">
              <a:rPr lang="es-ES" smtClean="0"/>
              <a:t>2</a:t>
            </a:fld>
            <a:endParaRPr lang="es-ES" dirty="0"/>
          </a:p>
        </p:txBody>
      </p:sp>
    </p:spTree>
    <p:extLst>
      <p:ext uri="{BB962C8B-B14F-4D97-AF65-F5344CB8AC3E}">
        <p14:creationId xmlns:p14="http://schemas.microsoft.com/office/powerpoint/2010/main" val="330323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Esto</a:t>
            </a:r>
            <a:r>
              <a:rPr lang="es-ES" baseline="0" dirty="0" smtClean="0"/>
              <a:t> es una nota</a:t>
            </a:r>
            <a:endParaRPr lang="es-ES" dirty="0"/>
          </a:p>
        </p:txBody>
      </p:sp>
      <p:sp>
        <p:nvSpPr>
          <p:cNvPr id="4" name="3 Marcador de número de diapositiva"/>
          <p:cNvSpPr>
            <a:spLocks noGrp="1"/>
          </p:cNvSpPr>
          <p:nvPr>
            <p:ph type="sldNum" sz="quarter" idx="10"/>
          </p:nvPr>
        </p:nvSpPr>
        <p:spPr/>
        <p:txBody>
          <a:bodyPr/>
          <a:lstStyle/>
          <a:p>
            <a:fld id="{BA4DAA94-D695-4AB1-B212-6EEB41419D5F}" type="slidenum">
              <a:rPr lang="es-ES" smtClean="0"/>
              <a:t>5</a:t>
            </a:fld>
            <a:endParaRPr lang="es-ES"/>
          </a:p>
        </p:txBody>
      </p:sp>
    </p:spTree>
    <p:extLst>
      <p:ext uri="{BB962C8B-B14F-4D97-AF65-F5344CB8AC3E}">
        <p14:creationId xmlns:p14="http://schemas.microsoft.com/office/powerpoint/2010/main" val="3038041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A4DAA94-D695-4AB1-B212-6EEB41419D5F}" type="slidenum">
              <a:rPr lang="es-ES" smtClean="0"/>
              <a:t>21</a:t>
            </a:fld>
            <a:endParaRPr lang="es-ES" dirty="0"/>
          </a:p>
        </p:txBody>
      </p:sp>
    </p:spTree>
    <p:extLst>
      <p:ext uri="{BB962C8B-B14F-4D97-AF65-F5344CB8AC3E}">
        <p14:creationId xmlns:p14="http://schemas.microsoft.com/office/powerpoint/2010/main" val="1788238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A4DAA94-D695-4AB1-B212-6EEB41419D5F}" type="slidenum">
              <a:rPr lang="es-ES" smtClean="0"/>
              <a:t>24</a:t>
            </a:fld>
            <a:endParaRPr lang="es-ES" dirty="0"/>
          </a:p>
        </p:txBody>
      </p:sp>
    </p:spTree>
    <p:extLst>
      <p:ext uri="{BB962C8B-B14F-4D97-AF65-F5344CB8AC3E}">
        <p14:creationId xmlns:p14="http://schemas.microsoft.com/office/powerpoint/2010/main" val="178823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ES" smtClean="0"/>
              <a:t>17/01/2018</a:t>
            </a:r>
            <a:endParaRPr lang="es-ES" dirty="0"/>
          </a:p>
        </p:txBody>
      </p:sp>
      <p:sp>
        <p:nvSpPr>
          <p:cNvPr id="5" name="Footer Placeholder 4"/>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r>
              <a:rPr lang="es-ES" smtClean="0"/>
              <a:t>17/01/2018</a:t>
            </a:r>
            <a:endParaRPr lang="es-ES" dirty="0"/>
          </a:p>
        </p:txBody>
      </p:sp>
      <p:sp>
        <p:nvSpPr>
          <p:cNvPr id="5" name="Footer Placeholder 4"/>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r>
              <a:rPr lang="es-ES" smtClean="0"/>
              <a:t>17/01/2018</a:t>
            </a:r>
            <a:endParaRPr lang="es-ES" dirty="0"/>
          </a:p>
        </p:txBody>
      </p:sp>
      <p:sp>
        <p:nvSpPr>
          <p:cNvPr id="5" name="Footer Placeholder 4"/>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ES" smtClean="0"/>
              <a:t>17/01/2018</a:t>
            </a:r>
            <a:endParaRPr lang="es-ES" dirty="0"/>
          </a:p>
        </p:txBody>
      </p:sp>
      <p:sp>
        <p:nvSpPr>
          <p:cNvPr id="5" name="Footer Placeholder 4"/>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r>
              <a:rPr lang="es-ES" smtClean="0"/>
              <a:t>17/01/2018</a:t>
            </a:r>
            <a:endParaRPr lang="es-ES" dirty="0"/>
          </a:p>
        </p:txBody>
      </p:sp>
      <p:sp>
        <p:nvSpPr>
          <p:cNvPr id="5" name="Footer Placeholder 4"/>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ES" smtClean="0"/>
              <a:t>17/01/2018</a:t>
            </a:r>
            <a:endParaRPr lang="es-ES" dirty="0"/>
          </a:p>
        </p:txBody>
      </p:sp>
      <p:sp>
        <p:nvSpPr>
          <p:cNvPr id="6" name="Footer Placeholder 5"/>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ES" smtClean="0"/>
              <a:t>17/01/2018</a:t>
            </a:r>
            <a:endParaRPr lang="es-ES" dirty="0"/>
          </a:p>
        </p:txBody>
      </p:sp>
      <p:sp>
        <p:nvSpPr>
          <p:cNvPr id="8" name="Footer Placeholder 7"/>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r>
              <a:rPr lang="es-ES" smtClean="0"/>
              <a:t>17/01/2018</a:t>
            </a:r>
            <a:endParaRPr lang="es-ES" dirty="0"/>
          </a:p>
        </p:txBody>
      </p:sp>
      <p:sp>
        <p:nvSpPr>
          <p:cNvPr id="4" name="Footer Placeholder 3"/>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ES" smtClean="0"/>
              <a:t>17/01/2018</a:t>
            </a:r>
            <a:endParaRPr lang="es-ES" dirty="0"/>
          </a:p>
        </p:txBody>
      </p:sp>
      <p:sp>
        <p:nvSpPr>
          <p:cNvPr id="3" name="Footer Placeholder 2"/>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ES" smtClean="0"/>
              <a:t>17/01/2018</a:t>
            </a:r>
            <a:endParaRPr lang="es-E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s-ES" smtClean="0"/>
              <a:t>Sistemas de Información de Gestión y Business Intelligence - Universidad de León</a:t>
            </a:r>
            <a:endParaRPr lang="es-E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32FADFE-3B8F-471C-ABF0-DBC7717ECBBC}"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dirty="0"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ES" smtClean="0"/>
              <a:t>17/01/2018</a:t>
            </a:r>
            <a:endParaRPr lang="es-ES" dirty="0"/>
          </a:p>
        </p:txBody>
      </p:sp>
      <p:sp>
        <p:nvSpPr>
          <p:cNvPr id="6" name="Footer Placeholder 5"/>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r>
              <a:rPr lang="es-ES" smtClean="0"/>
              <a:t>17/01/2018</a:t>
            </a:r>
            <a:endParaRPr lang="es-E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s-ES" smtClean="0"/>
              <a:t>Sistemas de Información de Gestión y Business Intelligence - Universidad de León</a:t>
            </a:r>
            <a:endParaRPr lang="es-E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32FADFE-3B8F-471C-ABF0-DBC7717ECBBC}"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rot="19140000">
            <a:off x="723052" y="1478829"/>
            <a:ext cx="6415549" cy="1204306"/>
          </a:xfrm>
        </p:spPr>
        <p:txBody>
          <a:bodyPr/>
          <a:lstStyle/>
          <a:p>
            <a:r>
              <a:rPr lang="es-ES" sz="3500" dirty="0" smtClean="0"/>
              <a:t>Tensorflow &amp; tensorboard</a:t>
            </a:r>
            <a:endParaRPr lang="es-ES" sz="3500" dirty="0"/>
          </a:p>
        </p:txBody>
      </p:sp>
      <p:sp>
        <p:nvSpPr>
          <p:cNvPr id="3" name="2 Subtítulo"/>
          <p:cNvSpPr>
            <a:spLocks noGrp="1"/>
          </p:cNvSpPr>
          <p:nvPr>
            <p:ph type="subTitle" idx="1"/>
          </p:nvPr>
        </p:nvSpPr>
        <p:spPr/>
        <p:txBody>
          <a:bodyPr>
            <a:normAutofit fontScale="85000" lnSpcReduction="10000"/>
          </a:bodyPr>
          <a:lstStyle/>
          <a:p>
            <a:r>
              <a:rPr lang="es-ES" sz="1800" dirty="0" smtClean="0"/>
              <a:t>Visualización de programas en tensorboard</a:t>
            </a:r>
            <a:endParaRPr lang="es-ES" sz="1800" dirty="0"/>
          </a:p>
        </p:txBody>
      </p:sp>
      <p:sp>
        <p:nvSpPr>
          <p:cNvPr id="4" name="3 CuadroTexto"/>
          <p:cNvSpPr txBox="1"/>
          <p:nvPr/>
        </p:nvSpPr>
        <p:spPr>
          <a:xfrm>
            <a:off x="5314063" y="3665425"/>
            <a:ext cx="3096344"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3600" b="1" dirty="0" smtClean="0">
                <a:latin typeface="Agency FB" panose="020B0503020202020204" pitchFamily="34" charset="0"/>
              </a:rPr>
              <a:t>Javier Carracedo</a:t>
            </a:r>
            <a:endParaRPr lang="es-ES" sz="3600" b="1" dirty="0">
              <a:latin typeface="Agency FB" panose="020B0503020202020204" pitchFamily="34" charset="0"/>
            </a:endParaRPr>
          </a:p>
        </p:txBody>
      </p:sp>
      <p:sp>
        <p:nvSpPr>
          <p:cNvPr id="5" name="4 CuadroTexto"/>
          <p:cNvSpPr txBox="1"/>
          <p:nvPr/>
        </p:nvSpPr>
        <p:spPr>
          <a:xfrm>
            <a:off x="3941688" y="4673538"/>
            <a:ext cx="4752528"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2400" dirty="0" smtClean="0">
                <a:latin typeface="Agency FB" panose="020B0503020202020204" pitchFamily="34" charset="0"/>
              </a:rPr>
              <a:t>Universidad de León  - Sistemas de Información de Gestión y Business Intelligence</a:t>
            </a:r>
            <a:endParaRPr lang="es-ES" sz="2400" dirty="0">
              <a:latin typeface="Agency FB" panose="020B0503020202020204" pitchFamily="34" charset="0"/>
            </a:endParaRPr>
          </a:p>
        </p:txBody>
      </p:sp>
      <p:pic>
        <p:nvPicPr>
          <p:cNvPr id="2050" name="Picture 2" descr="https://www.tensorflow.org/_static/images/tensorflow/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31850">
            <a:off x="790813" y="563616"/>
            <a:ext cx="2519154" cy="2147008"/>
          </a:xfrm>
          <a:prstGeom prst="rect">
            <a:avLst/>
          </a:prstGeom>
          <a:noFill/>
          <a:extLst>
            <a:ext uri="{909E8E84-426E-40DD-AFC4-6F175D3DCCD1}">
              <a14:hiddenFill xmlns:a14="http://schemas.microsoft.com/office/drawing/2010/main">
                <a:solidFill>
                  <a:srgbClr val="FFFFFF"/>
                </a:solidFill>
              </a14:hiddenFill>
            </a:ext>
          </a:extLst>
        </p:spPr>
      </p:pic>
      <p:sp>
        <p:nvSpPr>
          <p:cNvPr id="7" name="6 Marcador de fecha"/>
          <p:cNvSpPr>
            <a:spLocks noGrp="1"/>
          </p:cNvSpPr>
          <p:nvPr>
            <p:ph type="dt" sz="half" idx="10"/>
          </p:nvPr>
        </p:nvSpPr>
        <p:spPr/>
        <p:txBody>
          <a:bodyPr/>
          <a:lstStyle/>
          <a:p>
            <a:r>
              <a:rPr lang="es-ES" smtClean="0"/>
              <a:t>17/01/2018</a:t>
            </a:r>
            <a:endParaRPr lang="es-ES" dirty="0"/>
          </a:p>
        </p:txBody>
      </p:sp>
      <p:sp>
        <p:nvSpPr>
          <p:cNvPr id="8" name="7 CuadroTexto"/>
          <p:cNvSpPr txBox="1"/>
          <p:nvPr/>
        </p:nvSpPr>
        <p:spPr>
          <a:xfrm>
            <a:off x="7136246" y="5949280"/>
            <a:ext cx="1274161"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3600" b="1" dirty="0" smtClean="0">
                <a:latin typeface="Agency FB" panose="020B0503020202020204" pitchFamily="34" charset="0"/>
              </a:rPr>
              <a:t>jce94</a:t>
            </a:r>
            <a:endParaRPr lang="es-ES" sz="3600" b="1" dirty="0">
              <a:latin typeface="Agency FB" panose="020B0503020202020204" pitchFamily="34" charset="0"/>
            </a:endParaRPr>
          </a:p>
        </p:txBody>
      </p:sp>
      <p:pic>
        <p:nvPicPr>
          <p:cNvPr id="1034" name="Picture 10" descr="https://cdn4.iconfinder.com/data/icons/iconsimple-logotypes/512/github-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1603" y="5843424"/>
            <a:ext cx="858042" cy="85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7148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Lección 2 - Python</a:t>
            </a:r>
            <a:endParaRPr lang="es-ES" dirty="0"/>
          </a:p>
        </p:txBody>
      </p:sp>
      <p:sp>
        <p:nvSpPr>
          <p:cNvPr id="3" name="2 Marcador de contenido"/>
          <p:cNvSpPr>
            <a:spLocks noGrp="1"/>
          </p:cNvSpPr>
          <p:nvPr>
            <p:ph idx="1"/>
          </p:nvPr>
        </p:nvSpPr>
        <p:spPr/>
        <p:txBody>
          <a:bodyPr/>
          <a:lstStyle/>
          <a:p>
            <a:pPr lvl="0">
              <a:buFont typeface="Wingdings" panose="05000000000000000000" pitchFamily="2" charset="2"/>
              <a:buChar char="ü"/>
            </a:pPr>
            <a:r>
              <a:rPr lang="es-ES" b="0" u="sng" dirty="0" smtClean="0"/>
              <a:t>Python</a:t>
            </a:r>
            <a:r>
              <a:rPr lang="es-ES" b="0" dirty="0"/>
              <a:t>. A largo de la carrera hemos trabajado con </a:t>
            </a:r>
            <a:r>
              <a:rPr lang="es-ES" dirty="0"/>
              <a:t>numerosos lenguajes </a:t>
            </a:r>
            <a:r>
              <a:rPr lang="es-ES" b="0" dirty="0"/>
              <a:t>de programación. </a:t>
            </a:r>
            <a:r>
              <a:rPr lang="es-ES" dirty="0"/>
              <a:t>Java, C, C++</a:t>
            </a:r>
            <a:r>
              <a:rPr lang="es-ES" b="0" dirty="0"/>
              <a:t>, Clips, etc. El único que </a:t>
            </a:r>
            <a:r>
              <a:rPr lang="es-ES" dirty="0"/>
              <a:t>no se llega a trabajar de forma profunda</a:t>
            </a:r>
            <a:r>
              <a:rPr lang="es-ES" b="0" dirty="0"/>
              <a:t> con él </a:t>
            </a:r>
            <a:r>
              <a:rPr lang="es-ES" dirty="0"/>
              <a:t>es Python</a:t>
            </a:r>
            <a:r>
              <a:rPr lang="es-ES" b="0" dirty="0"/>
              <a:t>. Y </a:t>
            </a:r>
            <a:r>
              <a:rPr lang="es-ES" dirty="0"/>
              <a:t>mi conclusión</a:t>
            </a:r>
            <a:r>
              <a:rPr lang="es-ES" b="0" dirty="0"/>
              <a:t> a la hora de haber trabajado con él es que es </a:t>
            </a:r>
            <a:r>
              <a:rPr lang="es-ES" dirty="0"/>
              <a:t>una pena que no se profundice más en él </a:t>
            </a:r>
            <a:r>
              <a:rPr lang="es-ES" b="0" dirty="0"/>
              <a:t>a lo largo de la carrera. Ya que a mi parecer, </a:t>
            </a:r>
            <a:r>
              <a:rPr lang="es-ES" dirty="0"/>
              <a:t>el potencial que tiene a la hora de desarrollar es increíble</a:t>
            </a:r>
            <a:r>
              <a:rPr lang="es-ES" b="0" dirty="0"/>
              <a:t>. Infinidad de bibliotecas que con un simple </a:t>
            </a:r>
            <a:r>
              <a:rPr lang="es-ES" dirty="0"/>
              <a:t>“import” </a:t>
            </a:r>
            <a:r>
              <a:rPr lang="es-ES" b="0" dirty="0"/>
              <a:t>llegan </a:t>
            </a:r>
            <a:r>
              <a:rPr lang="es-ES" dirty="0"/>
              <a:t>reducir numerosas líneas de código</a:t>
            </a:r>
            <a:r>
              <a:rPr lang="es-ES" b="0" dirty="0"/>
              <a:t> de los programas </a:t>
            </a:r>
            <a:r>
              <a:rPr lang="es-ES" dirty="0"/>
              <a:t>de</a:t>
            </a:r>
            <a:r>
              <a:rPr lang="es-ES" b="0" dirty="0"/>
              <a:t> una </a:t>
            </a:r>
            <a:r>
              <a:rPr lang="es-ES" dirty="0"/>
              <a:t>forma </a:t>
            </a:r>
            <a:r>
              <a:rPr lang="es-ES" b="0" dirty="0"/>
              <a:t>muy </a:t>
            </a:r>
            <a:r>
              <a:rPr lang="es-ES" dirty="0"/>
              <a:t>notable</a:t>
            </a:r>
            <a:r>
              <a:rPr lang="es-ES" b="0" dirty="0"/>
              <a:t>. Utilidades varias, pero a </a:t>
            </a:r>
            <a:r>
              <a:rPr lang="es-ES" dirty="0"/>
              <a:t>la hora de tratar con bases de datos</a:t>
            </a:r>
            <a:r>
              <a:rPr lang="es-ES" b="0" dirty="0"/>
              <a:t>, como </a:t>
            </a:r>
            <a:r>
              <a:rPr lang="es-ES" dirty="0"/>
              <a:t>por ejemplo </a:t>
            </a:r>
            <a:r>
              <a:rPr lang="es-ES" b="0" dirty="0"/>
              <a:t>pueden ser los </a:t>
            </a:r>
            <a:r>
              <a:rPr lang="es-ES" dirty="0"/>
              <a:t>archivos.csv</a:t>
            </a:r>
            <a:r>
              <a:rPr lang="es-ES" b="0" dirty="0"/>
              <a:t> </a:t>
            </a:r>
            <a:r>
              <a:rPr lang="es-ES" dirty="0"/>
              <a:t>y</a:t>
            </a:r>
            <a:r>
              <a:rPr lang="es-ES" b="0" dirty="0"/>
              <a:t> la ayuda de la biblioteca </a:t>
            </a:r>
            <a:r>
              <a:rPr lang="es-ES" i="1" dirty="0"/>
              <a:t>P</a:t>
            </a:r>
            <a:r>
              <a:rPr lang="es-ES" i="1" dirty="0" smtClean="0"/>
              <a:t>anda</a:t>
            </a:r>
            <a:r>
              <a:rPr lang="es-ES" b="0" dirty="0"/>
              <a:t>, se pueden hacer </a:t>
            </a:r>
            <a:r>
              <a:rPr lang="es-ES" dirty="0"/>
              <a:t>verdaderas virguerías</a:t>
            </a:r>
            <a:r>
              <a:rPr lang="es-ES" b="0" dirty="0"/>
              <a:t>. Importando la </a:t>
            </a:r>
            <a:r>
              <a:rPr lang="es-ES" dirty="0"/>
              <a:t>biblioteca </a:t>
            </a:r>
            <a:r>
              <a:rPr lang="es-ES" i="1" dirty="0"/>
              <a:t>matplotlib</a:t>
            </a:r>
            <a:r>
              <a:rPr lang="es-ES" b="0" dirty="0"/>
              <a:t> la </a:t>
            </a:r>
            <a:r>
              <a:rPr lang="es-ES" dirty="0"/>
              <a:t>representación de datos en gráficas se simplifica de una forma asombrosa</a:t>
            </a:r>
            <a:r>
              <a:rPr lang="es-ES" b="0" dirty="0"/>
              <a:t>. Realmente </a:t>
            </a:r>
            <a:r>
              <a:rPr lang="es-ES" dirty="0"/>
              <a:t>útil</a:t>
            </a:r>
            <a:r>
              <a:rPr lang="es-ES" b="0" dirty="0"/>
              <a:t> en campos como la </a:t>
            </a:r>
            <a:r>
              <a:rPr lang="es-ES" dirty="0"/>
              <a:t>ingeniería</a:t>
            </a:r>
            <a:r>
              <a:rPr lang="es-ES" b="0" dirty="0"/>
              <a:t> donde los datos son la representación de los problemas junto con la solución que se quiere proponer. En mi opinión, </a:t>
            </a:r>
            <a:r>
              <a:rPr lang="es-ES" u="sng" dirty="0"/>
              <a:t>dentro del campo del </a:t>
            </a:r>
            <a:r>
              <a:rPr lang="es-ES" i="1" u="sng" dirty="0"/>
              <a:t>machine Learning</a:t>
            </a:r>
            <a:r>
              <a:rPr lang="es-ES" u="sng" dirty="0"/>
              <a:t>, Python, es la mejor solución como lenguaje</a:t>
            </a:r>
            <a:r>
              <a:rPr lang="es-ES" b="0" dirty="0"/>
              <a:t>. </a:t>
            </a:r>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10</a:t>
            </a:fld>
            <a:endParaRPr lang="es-ES" dirty="0"/>
          </a:p>
        </p:txBody>
      </p:sp>
    </p:spTree>
    <p:extLst>
      <p:ext uri="{BB962C8B-B14F-4D97-AF65-F5344CB8AC3E}">
        <p14:creationId xmlns:p14="http://schemas.microsoft.com/office/powerpoint/2010/main" val="9120684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360080"/>
            <a:ext cx="7520940" cy="548640"/>
          </a:xfrm>
        </p:spPr>
        <p:txBody>
          <a:bodyPr/>
          <a:lstStyle/>
          <a:p>
            <a:r>
              <a:rPr lang="es-ES" dirty="0" smtClean="0"/>
              <a:t>Lección 3 - TensorFlow</a:t>
            </a:r>
            <a:endParaRPr lang="es-ES" dirty="0"/>
          </a:p>
        </p:txBody>
      </p:sp>
      <p:sp>
        <p:nvSpPr>
          <p:cNvPr id="3" name="2 Marcador de contenido"/>
          <p:cNvSpPr>
            <a:spLocks noGrp="1"/>
          </p:cNvSpPr>
          <p:nvPr>
            <p:ph idx="1"/>
          </p:nvPr>
        </p:nvSpPr>
        <p:spPr>
          <a:xfrm>
            <a:off x="822960" y="1100628"/>
            <a:ext cx="5117192" cy="3579849"/>
          </a:xfrm>
        </p:spPr>
        <p:txBody>
          <a:bodyPr/>
          <a:lstStyle/>
          <a:p>
            <a:pPr lvl="0">
              <a:buFont typeface="Wingdings" panose="05000000000000000000" pitchFamily="2" charset="2"/>
              <a:buChar char="ü"/>
            </a:pPr>
            <a:r>
              <a:rPr lang="es-ES" b="0" u="sng" dirty="0" smtClean="0"/>
              <a:t>TensorFlow</a:t>
            </a:r>
            <a:r>
              <a:rPr lang="es-ES" b="0" dirty="0" smtClean="0"/>
              <a:t>. </a:t>
            </a:r>
            <a:r>
              <a:rPr lang="es-ES" dirty="0" smtClean="0"/>
              <a:t>Novedoso y potente </a:t>
            </a:r>
            <a:r>
              <a:rPr lang="es-ES" b="0" dirty="0" smtClean="0"/>
              <a:t>serían los adjetivos que mejor representarían en mi opinión respecto a esta biblioteca de código abierta, </a:t>
            </a:r>
            <a:r>
              <a:rPr lang="es-ES" dirty="0" smtClean="0"/>
              <a:t>enfocada para</a:t>
            </a:r>
            <a:r>
              <a:rPr lang="es-ES" b="0" dirty="0" smtClean="0"/>
              <a:t> </a:t>
            </a:r>
            <a:r>
              <a:rPr lang="es-ES" dirty="0" smtClean="0"/>
              <a:t>trabajar principalmente con Python</a:t>
            </a:r>
            <a:r>
              <a:rPr lang="es-ES" b="0" dirty="0" smtClean="0"/>
              <a:t>. ¿y por qué con Python? Creo que esa respuesta quedó contestada en la lección anterior. Además destacaría como </a:t>
            </a:r>
            <a:r>
              <a:rPr lang="es-ES" dirty="0" smtClean="0"/>
              <a:t>lección aprendida</a:t>
            </a:r>
            <a:r>
              <a:rPr lang="es-ES" b="0" dirty="0" smtClean="0"/>
              <a:t> al tratar con esta tecnología, que su </a:t>
            </a:r>
            <a:r>
              <a:rPr lang="es-ES" dirty="0" smtClean="0"/>
              <a:t>sintaxis de programación no es fácil </a:t>
            </a:r>
            <a:r>
              <a:rPr lang="es-ES" b="0" dirty="0" smtClean="0"/>
              <a:t>que digamos. Ya que incorpora </a:t>
            </a:r>
            <a:r>
              <a:rPr lang="es-ES" dirty="0" smtClean="0"/>
              <a:t>conceptos</a:t>
            </a:r>
            <a:r>
              <a:rPr lang="es-ES" b="0" dirty="0" smtClean="0"/>
              <a:t> como los </a:t>
            </a:r>
            <a:r>
              <a:rPr lang="es-ES" dirty="0" smtClean="0"/>
              <a:t>tensores</a:t>
            </a:r>
            <a:r>
              <a:rPr lang="es-ES" b="0" dirty="0" smtClean="0"/>
              <a:t> que utiliza para realizar las operaciones. Además de las </a:t>
            </a:r>
            <a:r>
              <a:rPr lang="es-ES" dirty="0" smtClean="0"/>
              <a:t>numerosas y extensos tipos de métodos</a:t>
            </a:r>
            <a:r>
              <a:rPr lang="es-ES" b="0" dirty="0" smtClean="0"/>
              <a:t> (que en realidad son operaciones) para realizar sobre ellos.  Tratar con TensorFlow no es fácil que digamos. </a:t>
            </a:r>
          </a:p>
          <a:p>
            <a:endParaRPr lang="es-ES" dirty="0"/>
          </a:p>
        </p:txBody>
      </p:sp>
      <p:grpSp>
        <p:nvGrpSpPr>
          <p:cNvPr id="4" name="11 Grupo"/>
          <p:cNvGrpSpPr/>
          <p:nvPr/>
        </p:nvGrpSpPr>
        <p:grpSpPr>
          <a:xfrm>
            <a:off x="6156176" y="1052736"/>
            <a:ext cx="2274283" cy="3326569"/>
            <a:chOff x="0" y="0"/>
            <a:chExt cx="1660551" cy="3040042"/>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0551" cy="2362810"/>
            </a:xfrm>
            <a:prstGeom prst="rect">
              <a:avLst/>
            </a:prstGeom>
            <a:ln>
              <a:noFill/>
            </a:ln>
          </p:spPr>
        </p:pic>
        <p:sp>
          <p:nvSpPr>
            <p:cNvPr id="6" name="10 Cuadro de texto"/>
            <p:cNvSpPr txBox="1"/>
            <p:nvPr/>
          </p:nvSpPr>
          <p:spPr>
            <a:xfrm>
              <a:off x="0" y="2421255"/>
              <a:ext cx="1657985" cy="61878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ES" sz="1100" b="1" dirty="0" smtClean="0">
                  <a:solidFill>
                    <a:srgbClr val="4F81BD"/>
                  </a:solidFill>
                  <a:effectLst/>
                  <a:latin typeface="Calibri"/>
                  <a:ea typeface="Calibri"/>
                  <a:cs typeface="Times New Roman"/>
                </a:rPr>
                <a:t>Ranking </a:t>
              </a:r>
              <a:r>
                <a:rPr lang="es-ES" sz="1100" b="1" dirty="0">
                  <a:solidFill>
                    <a:srgbClr val="4F81BD"/>
                  </a:solidFill>
                  <a:effectLst/>
                  <a:latin typeface="Calibri"/>
                  <a:ea typeface="Calibri"/>
                  <a:cs typeface="Times New Roman"/>
                </a:rPr>
                <a:t>de proyectos que utilizan Python como lenguaje de programación para </a:t>
              </a:r>
              <a:r>
                <a:rPr lang="es-ES" sz="1100" b="1" dirty="0" smtClean="0">
                  <a:solidFill>
                    <a:srgbClr val="4F81BD"/>
                  </a:solidFill>
                  <a:effectLst/>
                  <a:latin typeface="Calibri"/>
                  <a:ea typeface="Calibri"/>
                  <a:cs typeface="Times New Roman"/>
                </a:rPr>
                <a:t>al utilizar la biblioteca </a:t>
              </a:r>
              <a:r>
                <a:rPr lang="es-ES" sz="1100" b="1" dirty="0">
                  <a:solidFill>
                    <a:srgbClr val="4F81BD"/>
                  </a:solidFill>
                  <a:effectLst/>
                  <a:latin typeface="Calibri"/>
                  <a:ea typeface="Calibri"/>
                  <a:cs typeface="Times New Roman"/>
                </a:rPr>
                <a:t>TensorFlow (a 09/01/18)</a:t>
              </a:r>
              <a:endParaRPr lang="es-ES" sz="1400" b="1" dirty="0">
                <a:solidFill>
                  <a:srgbClr val="4F81BD"/>
                </a:solidFill>
                <a:effectLst/>
                <a:latin typeface="Calibri"/>
                <a:ea typeface="Calibri"/>
                <a:cs typeface="Times New Roman"/>
              </a:endParaRPr>
            </a:p>
          </p:txBody>
        </p:sp>
      </p:grpSp>
      <p:sp>
        <p:nvSpPr>
          <p:cNvPr id="7" name="6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8" name="7 Marcador de fecha"/>
          <p:cNvSpPr>
            <a:spLocks noGrp="1"/>
          </p:cNvSpPr>
          <p:nvPr>
            <p:ph type="dt" sz="half" idx="10"/>
          </p:nvPr>
        </p:nvSpPr>
        <p:spPr/>
        <p:txBody>
          <a:bodyPr/>
          <a:lstStyle/>
          <a:p>
            <a:r>
              <a:rPr lang="es-ES" smtClean="0"/>
              <a:t>17/01/2018</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t>11</a:t>
            </a:fld>
            <a:endParaRPr lang="es-ES" dirty="0"/>
          </a:p>
        </p:txBody>
      </p:sp>
    </p:spTree>
    <p:extLst>
      <p:ext uri="{BB962C8B-B14F-4D97-AF65-F5344CB8AC3E}">
        <p14:creationId xmlns:p14="http://schemas.microsoft.com/office/powerpoint/2010/main" val="370864020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Lección 4 – Zero learning</a:t>
            </a:r>
            <a:endParaRPr lang="es-ES" dirty="0"/>
          </a:p>
        </p:txBody>
      </p:sp>
      <p:sp>
        <p:nvSpPr>
          <p:cNvPr id="3" name="2 Marcador de contenido"/>
          <p:cNvSpPr>
            <a:spLocks noGrp="1"/>
          </p:cNvSpPr>
          <p:nvPr>
            <p:ph idx="1"/>
          </p:nvPr>
        </p:nvSpPr>
        <p:spPr/>
        <p:txBody>
          <a:bodyPr/>
          <a:lstStyle/>
          <a:p>
            <a:pPr lvl="0">
              <a:buFont typeface="Wingdings" panose="05000000000000000000" pitchFamily="2" charset="2"/>
              <a:buChar char="ü"/>
            </a:pPr>
            <a:r>
              <a:rPr lang="es-ES" b="0" u="sng" dirty="0" smtClean="0"/>
              <a:t>Zero </a:t>
            </a:r>
            <a:r>
              <a:rPr lang="es-ES" b="0" u="sng" dirty="0"/>
              <a:t>Learning</a:t>
            </a:r>
            <a:r>
              <a:rPr lang="es-ES" b="0" dirty="0"/>
              <a:t>. En estos años la largo del grado en numerosas ocasiones, como siempre nos ocurre a los </a:t>
            </a:r>
            <a:r>
              <a:rPr lang="es-ES" dirty="0"/>
              <a:t>ingenieros</a:t>
            </a:r>
            <a:r>
              <a:rPr lang="es-ES" b="0" dirty="0"/>
              <a:t> se nos presenta un </a:t>
            </a:r>
            <a:r>
              <a:rPr lang="es-ES" dirty="0"/>
              <a:t>problema</a:t>
            </a:r>
            <a:r>
              <a:rPr lang="es-ES" b="0" dirty="0"/>
              <a:t>. Y para nosotros </a:t>
            </a:r>
            <a:r>
              <a:rPr lang="es-ES" dirty="0"/>
              <a:t>la palabra problema</a:t>
            </a:r>
            <a:r>
              <a:rPr lang="es-ES" b="0" dirty="0"/>
              <a:t>, trae </a:t>
            </a:r>
            <a:r>
              <a:rPr lang="es-ES" dirty="0"/>
              <a:t>asociado la palabra solución </a:t>
            </a:r>
            <a:r>
              <a:rPr lang="es-ES" b="0" dirty="0"/>
              <a:t>por naturaleza. Somos ingenieros, resolvemos problemas. Y en numerosas ocasiones solucionando problemas nos aparecen nuevos problemas además. Así trabajamos nosotros. </a:t>
            </a:r>
            <a:r>
              <a:rPr lang="es-ES" dirty="0"/>
              <a:t>En este caso</a:t>
            </a:r>
            <a:r>
              <a:rPr lang="es-ES" b="0" dirty="0"/>
              <a:t>, somos informáticos y nuestro </a:t>
            </a:r>
            <a:r>
              <a:rPr lang="es-ES" dirty="0"/>
              <a:t>problema</a:t>
            </a:r>
            <a:r>
              <a:rPr lang="es-ES" b="0" dirty="0"/>
              <a:t> ha sido </a:t>
            </a:r>
            <a:r>
              <a:rPr lang="es-ES" dirty="0"/>
              <a:t>la aparición de grandes cantidades de datos</a:t>
            </a:r>
            <a:r>
              <a:rPr lang="es-ES" b="0" dirty="0"/>
              <a:t> que </a:t>
            </a:r>
            <a:r>
              <a:rPr lang="es-ES" dirty="0"/>
              <a:t>no se sabía muy bien qué hacer con ellos</a:t>
            </a:r>
            <a:r>
              <a:rPr lang="es-ES" b="0" dirty="0"/>
              <a:t>. Saber si eran útiles. A raíz de eso, </a:t>
            </a:r>
            <a:r>
              <a:rPr lang="es-ES" dirty="0"/>
              <a:t>surge la solución: el machine learning</a:t>
            </a:r>
            <a:r>
              <a:rPr lang="es-ES" b="0" dirty="0"/>
              <a:t>. Y </a:t>
            </a:r>
            <a:r>
              <a:rPr lang="es-ES" dirty="0"/>
              <a:t>enfocando el problema a nuestro caso </a:t>
            </a:r>
            <a:r>
              <a:rPr lang="es-ES" b="0" dirty="0"/>
              <a:t>y más concretamente, a la hora de cursar esta asignatura </a:t>
            </a:r>
            <a:r>
              <a:rPr lang="es-ES" dirty="0"/>
              <a:t>aprender a usar TensorFlow</a:t>
            </a:r>
            <a:r>
              <a:rPr lang="es-ES" b="0" dirty="0"/>
              <a:t>, ampliar y profundizar en el campo de la inteligencia artificial, y solucionar un problema que quisiéramos aplicando estas tecnologías. Debido a ello </a:t>
            </a:r>
            <a:r>
              <a:rPr lang="es-ES" dirty="0"/>
              <a:t>ha sido un aprendizaje prácticamente desde cero</a:t>
            </a:r>
            <a:r>
              <a:rPr lang="es-ES" b="0" dirty="0"/>
              <a:t>. Y sobre todo a </a:t>
            </a:r>
            <a:r>
              <a:rPr lang="es-ES" dirty="0"/>
              <a:t>trabajar de forma autodidacta</a:t>
            </a:r>
            <a:r>
              <a:rPr lang="es-ES" b="0" dirty="0"/>
              <a:t>. Una lección que yo personalmente destaco a la hora de haber trabajado en este </a:t>
            </a:r>
            <a:r>
              <a:rPr lang="es-ES" b="0" dirty="0" smtClean="0"/>
              <a:t>proyecto.</a:t>
            </a:r>
            <a:endParaRPr lang="es-ES" b="0" dirty="0"/>
          </a:p>
          <a:p>
            <a:endParaRPr lang="es-ES" dirty="0"/>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12</a:t>
            </a:fld>
            <a:endParaRPr lang="es-ES" dirty="0"/>
          </a:p>
        </p:txBody>
      </p:sp>
    </p:spTree>
    <p:extLst>
      <p:ext uri="{BB962C8B-B14F-4D97-AF65-F5344CB8AC3E}">
        <p14:creationId xmlns:p14="http://schemas.microsoft.com/office/powerpoint/2010/main" val="200290241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Lección 5 – “No haber aprendido nada”</a:t>
            </a:r>
            <a:endParaRPr lang="es-ES" dirty="0"/>
          </a:p>
        </p:txBody>
      </p:sp>
      <p:sp>
        <p:nvSpPr>
          <p:cNvPr id="3" name="2 Marcador de contenido"/>
          <p:cNvSpPr>
            <a:spLocks noGrp="1"/>
          </p:cNvSpPr>
          <p:nvPr>
            <p:ph idx="1"/>
          </p:nvPr>
        </p:nvSpPr>
        <p:spPr/>
        <p:txBody>
          <a:bodyPr/>
          <a:lstStyle/>
          <a:p>
            <a:pPr lvl="0">
              <a:buFont typeface="Wingdings" panose="05000000000000000000" pitchFamily="2" charset="2"/>
              <a:buChar char="ü"/>
            </a:pPr>
            <a:r>
              <a:rPr lang="es-ES" b="0" u="sng" dirty="0" smtClean="0"/>
              <a:t>“</a:t>
            </a:r>
            <a:r>
              <a:rPr lang="es-ES" b="0" u="sng" dirty="0"/>
              <a:t>No haber aprendido nada”</a:t>
            </a:r>
            <a:r>
              <a:rPr lang="es-ES" b="0" dirty="0"/>
              <a:t>. En el buen sentido, esta lección quiere decir, que </a:t>
            </a:r>
            <a:r>
              <a:rPr lang="es-ES" dirty="0"/>
              <a:t>debido a la extensión del mundo del machine learning</a:t>
            </a:r>
            <a:r>
              <a:rPr lang="es-ES" b="0" dirty="0"/>
              <a:t>, la </a:t>
            </a:r>
            <a:r>
              <a:rPr lang="es-ES" dirty="0"/>
              <a:t>sensación que queda después de haber profundizado un poco en esta asignatura</a:t>
            </a:r>
            <a:r>
              <a:rPr lang="es-ES" b="0" dirty="0"/>
              <a:t>. La </a:t>
            </a:r>
            <a:r>
              <a:rPr lang="es-ES" b="0" u="sng" dirty="0"/>
              <a:t>extracción de datos, su visualización, el pre procesamiento de los mismos, la creación de algoritmos que procesen esos datos, la posibilidad de utilizar diferentes bibliotecas para diseñar eso algoritmos, la optimización de los algoritmos, etc</a:t>
            </a:r>
            <a:r>
              <a:rPr lang="es-ES" b="0" dirty="0"/>
              <a:t>. </a:t>
            </a:r>
            <a:r>
              <a:rPr lang="es-ES" dirty="0"/>
              <a:t>Son submundos dentro del campo del machine learning de gran magnitud y complejidad</a:t>
            </a:r>
            <a:r>
              <a:rPr lang="es-ES" b="0" dirty="0"/>
              <a:t>. Personalmente </a:t>
            </a:r>
            <a:r>
              <a:rPr lang="es-ES" dirty="0"/>
              <a:t>cada paso que daba</a:t>
            </a:r>
            <a:r>
              <a:rPr lang="es-ES" b="0" dirty="0"/>
              <a:t>, aprendiendo a trabajar en cada uno de estos submundos para avanzar a la hora de dar forma a un proyecto, </a:t>
            </a:r>
            <a:r>
              <a:rPr lang="es-ES" dirty="0"/>
              <a:t>era un paso a veces hacia atrás</a:t>
            </a:r>
            <a:r>
              <a:rPr lang="es-ES" b="0" dirty="0"/>
              <a:t>. Debido a la complejidad a veces de los mismos.</a:t>
            </a:r>
          </a:p>
          <a:p>
            <a:endParaRPr lang="es-ES" dirty="0"/>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13</a:t>
            </a:fld>
            <a:endParaRPr lang="es-ES" dirty="0"/>
          </a:p>
        </p:txBody>
      </p:sp>
    </p:spTree>
    <p:extLst>
      <p:ext uri="{BB962C8B-B14F-4D97-AF65-F5344CB8AC3E}">
        <p14:creationId xmlns:p14="http://schemas.microsoft.com/office/powerpoint/2010/main" val="316018787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Perfil de </a:t>
            </a:r>
            <a:r>
              <a:rPr lang="es-ES" dirty="0" err="1" smtClean="0"/>
              <a:t>github</a:t>
            </a:r>
            <a:endParaRPr lang="es-ES" dirty="0"/>
          </a:p>
        </p:txBody>
      </p:sp>
      <p:sp>
        <p:nvSpPr>
          <p:cNvPr id="5" name="4 Marcador de texto"/>
          <p:cNvSpPr>
            <a:spLocks noGrp="1"/>
          </p:cNvSpPr>
          <p:nvPr>
            <p:ph type="body" idx="1"/>
          </p:nvPr>
        </p:nvSpPr>
        <p:spPr/>
        <p:txBody>
          <a:bodyPr>
            <a:normAutofit fontScale="62500" lnSpcReduction="20000"/>
          </a:bodyPr>
          <a:lstStyle/>
          <a:p>
            <a:r>
              <a:rPr lang="es-ES" dirty="0"/>
              <a:t>https://github.com/jce94?tab=overview&amp;from=2017-10-02</a:t>
            </a:r>
          </a:p>
          <a:p>
            <a:endParaRPr lang="es-ES" dirty="0"/>
          </a:p>
        </p:txBody>
      </p:sp>
      <p:pic>
        <p:nvPicPr>
          <p:cNvPr id="4100" name="Picture 4" descr="https://assets-cdn.github.com/images/modules/logos_page/GitHub-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205669">
            <a:off x="716675" y="1022121"/>
            <a:ext cx="2317229" cy="231723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14</a:t>
            </a:fld>
            <a:endParaRPr lang="es-ES" dirty="0"/>
          </a:p>
        </p:txBody>
      </p:sp>
    </p:spTree>
    <p:extLst>
      <p:ext uri="{BB962C8B-B14F-4D97-AF65-F5344CB8AC3E}">
        <p14:creationId xmlns:p14="http://schemas.microsoft.com/office/powerpoint/2010/main" val="8009257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t>Tensorboard - introducción</a:t>
            </a:r>
            <a:endParaRPr lang="es-ES" sz="2800" dirty="0"/>
          </a:p>
        </p:txBody>
      </p:sp>
      <p:sp>
        <p:nvSpPr>
          <p:cNvPr id="3" name="2 Marcador de texto"/>
          <p:cNvSpPr>
            <a:spLocks noGrp="1"/>
          </p:cNvSpPr>
          <p:nvPr>
            <p:ph type="body" idx="1"/>
          </p:nvPr>
        </p:nvSpPr>
        <p:spPr/>
        <p:txBody>
          <a:bodyPr>
            <a:normAutofit fontScale="85000" lnSpcReduction="10000"/>
          </a:bodyPr>
          <a:lstStyle/>
          <a:p>
            <a:r>
              <a:rPr lang="es-ES" dirty="0" smtClean="0"/>
              <a:t>Conceptos iniciales para entender la herramienta</a:t>
            </a:r>
            <a:endParaRPr lang="es-ES" dirty="0"/>
          </a:p>
        </p:txBody>
      </p:sp>
      <p:pic>
        <p:nvPicPr>
          <p:cNvPr id="4" name="Picture 2" descr="https://www.tensorflow.org/_static/images/tensorflow/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31850">
            <a:off x="790813" y="563616"/>
            <a:ext cx="2519154" cy="21470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bombilla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0486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15</a:t>
            </a:fld>
            <a:endParaRPr lang="es-ES" dirty="0"/>
          </a:p>
        </p:txBody>
      </p:sp>
    </p:spTree>
    <p:extLst>
      <p:ext uri="{BB962C8B-B14F-4D97-AF65-F5344CB8AC3E}">
        <p14:creationId xmlns:p14="http://schemas.microsoft.com/office/powerpoint/2010/main" val="395314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000" dirty="0" smtClean="0"/>
              <a:t>¿Qué opciones nos da tensorboard de representación?</a:t>
            </a:r>
            <a:endParaRPr lang="es-ES" sz="2000" dirty="0"/>
          </a:p>
        </p:txBody>
      </p:sp>
      <p:sp>
        <p:nvSpPr>
          <p:cNvPr id="3" name="2 Marcador de contenido"/>
          <p:cNvSpPr>
            <a:spLocks noGrp="1"/>
          </p:cNvSpPr>
          <p:nvPr>
            <p:ph idx="1"/>
          </p:nvPr>
        </p:nvSpPr>
        <p:spPr/>
        <p:txBody>
          <a:bodyPr>
            <a:normAutofit fontScale="92500" lnSpcReduction="20000"/>
          </a:bodyPr>
          <a:lstStyle/>
          <a:p>
            <a:pPr marL="514350" indent="-514350">
              <a:buFont typeface="+mj-lt"/>
              <a:buAutoNum type="arabicPeriod"/>
            </a:pPr>
            <a:r>
              <a:rPr lang="es-ES" sz="2800" dirty="0" err="1" smtClean="0">
                <a:latin typeface="Arial Narrow" panose="020B0606020202030204" pitchFamily="34" charset="0"/>
              </a:rPr>
              <a:t>Scalar</a:t>
            </a:r>
            <a:r>
              <a:rPr lang="es-ES" sz="2800" dirty="0" smtClean="0">
                <a:latin typeface="Arial Narrow" panose="020B0606020202030204" pitchFamily="34" charset="0"/>
              </a:rPr>
              <a:t> </a:t>
            </a:r>
            <a:r>
              <a:rPr lang="es-ES" sz="2800" dirty="0" err="1" smtClean="0">
                <a:latin typeface="Arial Narrow" panose="020B0606020202030204" pitchFamily="34" charset="0"/>
              </a:rPr>
              <a:t>Dashboard</a:t>
            </a:r>
            <a:r>
              <a:rPr lang="es-ES" sz="2800" dirty="0" smtClean="0">
                <a:latin typeface="Arial Narrow" panose="020B0606020202030204" pitchFamily="34" charset="0"/>
              </a:rPr>
              <a:t> </a:t>
            </a:r>
          </a:p>
          <a:p>
            <a:pPr marL="514350" indent="-514350">
              <a:buFont typeface="+mj-lt"/>
              <a:buAutoNum type="arabicPeriod"/>
            </a:pPr>
            <a:r>
              <a:rPr lang="es-ES" sz="2800" dirty="0" err="1" smtClean="0">
                <a:latin typeface="Arial Narrow" panose="020B0606020202030204" pitchFamily="34" charset="0"/>
                <a:sym typeface="Wingdings" panose="05000000000000000000" pitchFamily="2" charset="2"/>
              </a:rPr>
              <a:t>Image</a:t>
            </a:r>
            <a:r>
              <a:rPr lang="es-ES" sz="2800" dirty="0" smtClean="0">
                <a:latin typeface="Arial Narrow" panose="020B0606020202030204" pitchFamily="34" charset="0"/>
                <a:sym typeface="Wingdings" panose="05000000000000000000" pitchFamily="2" charset="2"/>
              </a:rPr>
              <a:t> </a:t>
            </a:r>
            <a:r>
              <a:rPr lang="es-ES" sz="2800" dirty="0" err="1" smtClean="0">
                <a:latin typeface="Arial Narrow" panose="020B0606020202030204" pitchFamily="34" charset="0"/>
                <a:sym typeface="Wingdings" panose="05000000000000000000" pitchFamily="2" charset="2"/>
              </a:rPr>
              <a:t>Dashboard</a:t>
            </a:r>
            <a:endParaRPr lang="es-ES" sz="2800" dirty="0" smtClean="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smtClean="0">
                <a:latin typeface="Arial Narrow" panose="020B0606020202030204" pitchFamily="34" charset="0"/>
                <a:sym typeface="Wingdings" panose="05000000000000000000" pitchFamily="2" charset="2"/>
              </a:rPr>
              <a:t>Audio </a:t>
            </a:r>
            <a:r>
              <a:rPr lang="es-ES" sz="2800" dirty="0" err="1" smtClean="0">
                <a:latin typeface="Arial Narrow" panose="020B0606020202030204" pitchFamily="34" charset="0"/>
                <a:sym typeface="Wingdings" panose="05000000000000000000" pitchFamily="2" charset="2"/>
              </a:rPr>
              <a:t>Dashboard</a:t>
            </a:r>
            <a:endParaRPr lang="es-ES" sz="2800" dirty="0" smtClean="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err="1" smtClean="0">
                <a:latin typeface="Arial Narrow" panose="020B0606020202030204" pitchFamily="34" charset="0"/>
                <a:sym typeface="Wingdings" panose="05000000000000000000" pitchFamily="2" charset="2"/>
              </a:rPr>
              <a:t>Graphs</a:t>
            </a:r>
            <a:r>
              <a:rPr lang="es-ES" sz="2800" dirty="0" smtClean="0">
                <a:latin typeface="Arial Narrow" panose="020B0606020202030204" pitchFamily="34" charset="0"/>
                <a:sym typeface="Wingdings" panose="05000000000000000000" pitchFamily="2" charset="2"/>
              </a:rPr>
              <a:t> </a:t>
            </a:r>
            <a:r>
              <a:rPr lang="es-ES" sz="2800" dirty="0" err="1" smtClean="0">
                <a:latin typeface="Arial Narrow" panose="020B0606020202030204" pitchFamily="34" charset="0"/>
                <a:sym typeface="Wingdings" panose="05000000000000000000" pitchFamily="2" charset="2"/>
              </a:rPr>
              <a:t>Dashboard</a:t>
            </a:r>
            <a:endParaRPr lang="es-ES" sz="2800" dirty="0" smtClean="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err="1" smtClean="0">
                <a:latin typeface="Arial Narrow" panose="020B0606020202030204" pitchFamily="34" charset="0"/>
                <a:sym typeface="Wingdings" panose="05000000000000000000" pitchFamily="2" charset="2"/>
              </a:rPr>
              <a:t>Distribution</a:t>
            </a:r>
            <a:r>
              <a:rPr lang="es-ES" sz="2800" dirty="0" smtClean="0">
                <a:latin typeface="Arial Narrow" panose="020B0606020202030204" pitchFamily="34" charset="0"/>
                <a:sym typeface="Wingdings" panose="05000000000000000000" pitchFamily="2" charset="2"/>
              </a:rPr>
              <a:t> </a:t>
            </a:r>
            <a:r>
              <a:rPr lang="es-ES" sz="2800" dirty="0" err="1" smtClean="0">
                <a:latin typeface="Arial Narrow" panose="020B0606020202030204" pitchFamily="34" charset="0"/>
                <a:sym typeface="Wingdings" panose="05000000000000000000" pitchFamily="2" charset="2"/>
              </a:rPr>
              <a:t>Dashboard</a:t>
            </a:r>
            <a:endParaRPr lang="es-ES" sz="2800" dirty="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err="1" smtClean="0">
                <a:latin typeface="Arial Narrow" panose="020B0606020202030204" pitchFamily="34" charset="0"/>
                <a:sym typeface="Wingdings" panose="05000000000000000000" pitchFamily="2" charset="2"/>
              </a:rPr>
              <a:t>Histogram</a:t>
            </a:r>
            <a:r>
              <a:rPr lang="es-ES" sz="2800" dirty="0" smtClean="0">
                <a:latin typeface="Arial Narrow" panose="020B0606020202030204" pitchFamily="34" charset="0"/>
                <a:sym typeface="Wingdings" panose="05000000000000000000" pitchFamily="2" charset="2"/>
              </a:rPr>
              <a:t> </a:t>
            </a:r>
            <a:r>
              <a:rPr lang="es-ES" sz="2800" dirty="0" err="1" smtClean="0">
                <a:latin typeface="Arial Narrow" panose="020B0606020202030204" pitchFamily="34" charset="0"/>
                <a:sym typeface="Wingdings" panose="05000000000000000000" pitchFamily="2" charset="2"/>
              </a:rPr>
              <a:t>Dasboard</a:t>
            </a:r>
            <a:endParaRPr lang="es-ES" sz="2800" dirty="0" smtClean="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err="1" smtClean="0">
                <a:latin typeface="Arial Narrow" panose="020B0606020202030204" pitchFamily="34" charset="0"/>
                <a:sym typeface="Wingdings" panose="05000000000000000000" pitchFamily="2" charset="2"/>
              </a:rPr>
              <a:t>Embeding</a:t>
            </a:r>
            <a:r>
              <a:rPr lang="es-ES" sz="2800" dirty="0" smtClean="0">
                <a:latin typeface="Arial Narrow" panose="020B0606020202030204" pitchFamily="34" charset="0"/>
                <a:sym typeface="Wingdings" panose="05000000000000000000" pitchFamily="2" charset="2"/>
              </a:rPr>
              <a:t> </a:t>
            </a:r>
            <a:r>
              <a:rPr lang="es-ES" sz="2800" dirty="0" err="1" smtClean="0">
                <a:latin typeface="Arial Narrow" panose="020B0606020202030204" pitchFamily="34" charset="0"/>
                <a:sym typeface="Wingdings" panose="05000000000000000000" pitchFamily="2" charset="2"/>
              </a:rPr>
              <a:t>Dashboard</a:t>
            </a:r>
            <a:endParaRPr lang="es-ES" sz="2800" dirty="0" smtClean="0">
              <a:latin typeface="Arial Narrow" panose="020B0606020202030204" pitchFamily="34" charset="0"/>
              <a:sym typeface="Wingdings" panose="05000000000000000000" pitchFamily="2" charset="2"/>
            </a:endParaRPr>
          </a:p>
          <a:p>
            <a:pPr marL="514350" indent="-514350">
              <a:buFont typeface="+mj-lt"/>
              <a:buAutoNum type="arabicPeriod"/>
            </a:pPr>
            <a:r>
              <a:rPr lang="es-ES" sz="2800" dirty="0" smtClean="0">
                <a:latin typeface="Arial Narrow" panose="020B0606020202030204" pitchFamily="34" charset="0"/>
                <a:sym typeface="Wingdings" panose="05000000000000000000" pitchFamily="2" charset="2"/>
              </a:rPr>
              <a:t>Text </a:t>
            </a:r>
            <a:r>
              <a:rPr lang="es-ES" sz="2800" dirty="0" err="1" smtClean="0">
                <a:latin typeface="Arial Narrow" panose="020B0606020202030204" pitchFamily="34" charset="0"/>
                <a:sym typeface="Wingdings" panose="05000000000000000000" pitchFamily="2" charset="2"/>
              </a:rPr>
              <a:t>Dashboard</a:t>
            </a:r>
            <a:endParaRPr lang="es-ES" sz="2800" dirty="0">
              <a:latin typeface="Arial Narrow" panose="020B0606020202030204" pitchFamily="34" charset="0"/>
            </a:endParaRPr>
          </a:p>
        </p:txBody>
      </p:sp>
      <p:sp>
        <p:nvSpPr>
          <p:cNvPr id="4" name="3 Elipse"/>
          <p:cNvSpPr/>
          <p:nvPr/>
        </p:nvSpPr>
        <p:spPr>
          <a:xfrm>
            <a:off x="1259632" y="2276872"/>
            <a:ext cx="2736304"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5" name="4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16</a:t>
            </a:fld>
            <a:endParaRPr lang="es-ES" dirty="0"/>
          </a:p>
        </p:txBody>
      </p:sp>
    </p:spTree>
    <p:extLst>
      <p:ext uri="{BB962C8B-B14F-4D97-AF65-F5344CB8AC3E}">
        <p14:creationId xmlns:p14="http://schemas.microsoft.com/office/powerpoint/2010/main" val="778377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fltVal val="0"/>
                                          </p:val>
                                        </p:tav>
                                        <p:tav tm="100000">
                                          <p:val>
                                            <p:strVal val="#ppt_w"/>
                                          </p:val>
                                        </p:tav>
                                      </p:tavLst>
                                    </p:anim>
                                    <p:anim calcmode="lin" valueType="num">
                                      <p:cBhvr>
                                        <p:cTn id="64" dur="500" fill="hold"/>
                                        <p:tgtEl>
                                          <p:spTgt spid="4"/>
                                        </p:tgtEl>
                                        <p:attrNameLst>
                                          <p:attrName>ppt_h</p:attrName>
                                        </p:attrNameLst>
                                      </p:cBhvr>
                                      <p:tavLst>
                                        <p:tav tm="0">
                                          <p:val>
                                            <p:fltVal val="0"/>
                                          </p:val>
                                        </p:tav>
                                        <p:tav tm="100000">
                                          <p:val>
                                            <p:strVal val="#ppt_h"/>
                                          </p:val>
                                        </p:tav>
                                      </p:tavLst>
                                    </p:anim>
                                    <p:animEffect transition="in" filter="fade">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Captura de pantalla de </a:t>
            </a:r>
            <a:r>
              <a:rPr lang="es-ES" dirty="0" err="1" smtClean="0"/>
              <a:t>tesorboard</a:t>
            </a:r>
            <a:endParaRPr lang="es-ES" dirty="0"/>
          </a:p>
        </p:txBody>
      </p:sp>
      <p:pic>
        <p:nvPicPr>
          <p:cNvPr id="5" name="Picture 2" descr="http://edwardlib.org/images/tensorboard-histograms.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7430" y="1100138"/>
            <a:ext cx="6689140" cy="3841030"/>
          </a:xfrm>
          <a:prstGeom prst="rect">
            <a:avLst/>
          </a:prstGeom>
          <a:noFill/>
          <a:extLst>
            <a:ext uri="{909E8E84-426E-40DD-AFC4-6F175D3DCCD1}">
              <a14:hiddenFill xmlns:a14="http://schemas.microsoft.com/office/drawing/2010/main">
                <a:solidFill>
                  <a:srgbClr val="FFFFFF"/>
                </a:solidFill>
              </a14:hiddenFill>
            </a:ext>
          </a:extLst>
        </p:spPr>
      </p:pic>
      <p:sp>
        <p:nvSpPr>
          <p:cNvPr id="4" name="3 Llamada rectangular"/>
          <p:cNvSpPr/>
          <p:nvPr/>
        </p:nvSpPr>
        <p:spPr>
          <a:xfrm rot="10800000" flipV="1">
            <a:off x="215516" y="2132856"/>
            <a:ext cx="1368152" cy="864096"/>
          </a:xfrm>
          <a:prstGeom prst="wedgeRectCallout">
            <a:avLst>
              <a:gd name="adj1" fmla="val -125216"/>
              <a:gd name="adj2" fmla="val -137018"/>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smtClean="0"/>
              <a:t>Scalar</a:t>
            </a:r>
            <a:r>
              <a:rPr lang="es-ES" dirty="0" smtClean="0"/>
              <a:t> </a:t>
            </a:r>
            <a:r>
              <a:rPr lang="es-ES" dirty="0" err="1" smtClean="0"/>
              <a:t>Dashboard</a:t>
            </a:r>
            <a:endParaRPr lang="es-ES" dirty="0"/>
          </a:p>
        </p:txBody>
      </p:sp>
      <p:sp>
        <p:nvSpPr>
          <p:cNvPr id="7" name="6 Llamada rectangular"/>
          <p:cNvSpPr/>
          <p:nvPr/>
        </p:nvSpPr>
        <p:spPr>
          <a:xfrm rot="10800000" flipV="1">
            <a:off x="1763688" y="2492896"/>
            <a:ext cx="1368152" cy="864096"/>
          </a:xfrm>
          <a:prstGeom prst="wedgeRectCallout">
            <a:avLst>
              <a:gd name="adj1" fmla="val -53508"/>
              <a:gd name="adj2" fmla="val -17890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smtClean="0"/>
              <a:t>Image</a:t>
            </a:r>
            <a:r>
              <a:rPr lang="es-ES" dirty="0" smtClean="0"/>
              <a:t> </a:t>
            </a:r>
            <a:r>
              <a:rPr lang="es-ES" dirty="0" err="1" smtClean="0"/>
              <a:t>Dashboard</a:t>
            </a:r>
            <a:endParaRPr lang="es-ES" dirty="0"/>
          </a:p>
        </p:txBody>
      </p:sp>
      <p:sp>
        <p:nvSpPr>
          <p:cNvPr id="8" name="7 Llamada rectangular"/>
          <p:cNvSpPr/>
          <p:nvPr/>
        </p:nvSpPr>
        <p:spPr>
          <a:xfrm rot="10800000" flipV="1">
            <a:off x="2555776" y="3861048"/>
            <a:ext cx="1368152" cy="864096"/>
          </a:xfrm>
          <a:prstGeom prst="wedgeRectCallout">
            <a:avLst>
              <a:gd name="adj1" fmla="val -22876"/>
              <a:gd name="adj2" fmla="val -333228"/>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smtClean="0"/>
              <a:t>Audio </a:t>
            </a:r>
            <a:r>
              <a:rPr lang="es-ES" dirty="0" err="1" smtClean="0"/>
              <a:t>Dashboard</a:t>
            </a:r>
            <a:endParaRPr lang="es-ES" dirty="0"/>
          </a:p>
        </p:txBody>
      </p:sp>
      <p:sp>
        <p:nvSpPr>
          <p:cNvPr id="10" name="9 Llamada rectangular"/>
          <p:cNvSpPr/>
          <p:nvPr/>
        </p:nvSpPr>
        <p:spPr>
          <a:xfrm rot="10800000" flipV="1">
            <a:off x="4067944" y="3861048"/>
            <a:ext cx="1440160" cy="864096"/>
          </a:xfrm>
          <a:prstGeom prst="wedgeRectCallout">
            <a:avLst>
              <a:gd name="adj1" fmla="val 14371"/>
              <a:gd name="adj2" fmla="val -337638"/>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smtClean="0"/>
              <a:t>Distributions</a:t>
            </a:r>
            <a:r>
              <a:rPr lang="es-ES" dirty="0" smtClean="0"/>
              <a:t> </a:t>
            </a:r>
            <a:r>
              <a:rPr lang="es-ES" dirty="0" err="1" smtClean="0"/>
              <a:t>Dashboard</a:t>
            </a:r>
            <a:endParaRPr lang="es-ES" dirty="0"/>
          </a:p>
        </p:txBody>
      </p:sp>
      <p:sp>
        <p:nvSpPr>
          <p:cNvPr id="9" name="8 Llamada rectangular"/>
          <p:cNvSpPr/>
          <p:nvPr/>
        </p:nvSpPr>
        <p:spPr>
          <a:xfrm rot="10800000" flipV="1">
            <a:off x="3675906" y="2577109"/>
            <a:ext cx="1368152" cy="864096"/>
          </a:xfrm>
          <a:prstGeom prst="wedgeRectCallout">
            <a:avLst>
              <a:gd name="adj1" fmla="val 26554"/>
              <a:gd name="adj2" fmla="val -184417"/>
            </a:avLst>
          </a:prstGeom>
          <a:ln w="381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i="1" dirty="0" err="1" smtClean="0"/>
              <a:t>Graphs</a:t>
            </a:r>
            <a:r>
              <a:rPr lang="es-ES" b="1" i="1" dirty="0" smtClean="0"/>
              <a:t> </a:t>
            </a:r>
            <a:r>
              <a:rPr lang="es-ES" b="1" i="1" dirty="0" err="1" smtClean="0"/>
              <a:t>Dashboard</a:t>
            </a:r>
            <a:endParaRPr lang="es-ES" b="1" i="1" dirty="0"/>
          </a:p>
        </p:txBody>
      </p:sp>
      <p:sp>
        <p:nvSpPr>
          <p:cNvPr id="11" name="10 Llamada rectangular"/>
          <p:cNvSpPr/>
          <p:nvPr/>
        </p:nvSpPr>
        <p:spPr>
          <a:xfrm rot="10800000" flipV="1">
            <a:off x="5652120" y="3645024"/>
            <a:ext cx="1368152" cy="864096"/>
          </a:xfrm>
          <a:prstGeom prst="wedgeRectCallout">
            <a:avLst>
              <a:gd name="adj1" fmla="val 73896"/>
              <a:gd name="adj2" fmla="val -31338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smtClean="0"/>
              <a:t>Histogram</a:t>
            </a:r>
            <a:r>
              <a:rPr lang="es-ES" dirty="0" smtClean="0"/>
              <a:t>  </a:t>
            </a:r>
            <a:r>
              <a:rPr lang="es-ES" dirty="0" err="1" smtClean="0"/>
              <a:t>Dashboard</a:t>
            </a:r>
            <a:endParaRPr lang="es-ES" dirty="0"/>
          </a:p>
        </p:txBody>
      </p:sp>
      <p:sp>
        <p:nvSpPr>
          <p:cNvPr id="12" name="11 Llamada rectangular"/>
          <p:cNvSpPr/>
          <p:nvPr/>
        </p:nvSpPr>
        <p:spPr>
          <a:xfrm rot="10800000" flipV="1">
            <a:off x="6012160" y="2279923"/>
            <a:ext cx="1512168" cy="864096"/>
          </a:xfrm>
          <a:prstGeom prst="wedgeRectCallout">
            <a:avLst>
              <a:gd name="adj1" fmla="val 55794"/>
              <a:gd name="adj2" fmla="val -15465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smtClean="0"/>
              <a:t>Embeddings</a:t>
            </a:r>
            <a:r>
              <a:rPr lang="es-ES" dirty="0" smtClean="0"/>
              <a:t> </a:t>
            </a:r>
            <a:r>
              <a:rPr lang="es-ES" dirty="0" err="1"/>
              <a:t>Projector</a:t>
            </a:r>
            <a:endParaRPr lang="es-ES" dirty="0"/>
          </a:p>
          <a:p>
            <a:pPr algn="ctr"/>
            <a:endParaRPr lang="es-ES" dirty="0"/>
          </a:p>
        </p:txBody>
      </p:sp>
      <p:sp>
        <p:nvSpPr>
          <p:cNvPr id="13" name="12 Llamada rectangular"/>
          <p:cNvSpPr/>
          <p:nvPr/>
        </p:nvSpPr>
        <p:spPr>
          <a:xfrm rot="10800000" flipV="1">
            <a:off x="7704348" y="2276872"/>
            <a:ext cx="1368152" cy="864096"/>
          </a:xfrm>
          <a:prstGeom prst="wedgeRectCallout">
            <a:avLst>
              <a:gd name="adj1" fmla="val 135161"/>
              <a:gd name="adj2" fmla="val -151348"/>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smtClean="0"/>
              <a:t>Text </a:t>
            </a:r>
            <a:r>
              <a:rPr lang="es-ES" dirty="0" err="1" smtClean="0"/>
              <a:t>Dashboard</a:t>
            </a:r>
            <a:endParaRPr lang="es-ES" dirty="0"/>
          </a:p>
        </p:txBody>
      </p:sp>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t>17</a:t>
            </a:fld>
            <a:endParaRPr lang="es-ES" dirty="0"/>
          </a:p>
        </p:txBody>
      </p:sp>
    </p:spTree>
    <p:extLst>
      <p:ext uri="{BB962C8B-B14F-4D97-AF65-F5344CB8AC3E}">
        <p14:creationId xmlns:p14="http://schemas.microsoft.com/office/powerpoint/2010/main" val="3403303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P spid="9"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2800" dirty="0" smtClean="0"/>
              <a:t>TensorFlow &amp; tensorboard</a:t>
            </a:r>
            <a:endParaRPr lang="es-ES" sz="2800" dirty="0"/>
          </a:p>
        </p:txBody>
      </p:sp>
      <p:sp>
        <p:nvSpPr>
          <p:cNvPr id="5" name="4 Marcador de texto"/>
          <p:cNvSpPr>
            <a:spLocks noGrp="1"/>
          </p:cNvSpPr>
          <p:nvPr>
            <p:ph type="body" idx="1"/>
          </p:nvPr>
        </p:nvSpPr>
        <p:spPr/>
        <p:txBody>
          <a:bodyPr/>
          <a:lstStyle/>
          <a:p>
            <a:r>
              <a:rPr lang="es-ES" dirty="0" smtClean="0"/>
              <a:t>Código del proyecto</a:t>
            </a:r>
            <a:endParaRPr lang="es-ES" dirty="0"/>
          </a:p>
        </p:txBody>
      </p:sp>
      <p:pic>
        <p:nvPicPr>
          <p:cNvPr id="6" name="Picture 2" descr="https://www.tensorflow.org/_static/images/tensorflow/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31850">
            <a:off x="790813" y="563616"/>
            <a:ext cx="2519154" cy="21470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7 Diagrama"/>
          <p:cNvGraphicFramePr/>
          <p:nvPr>
            <p:extLst>
              <p:ext uri="{D42A27DB-BD31-4B8C-83A1-F6EECF244321}">
                <p14:modId xmlns:p14="http://schemas.microsoft.com/office/powerpoint/2010/main" val="3866373563"/>
              </p:ext>
            </p:extLst>
          </p:nvPr>
        </p:nvGraphicFramePr>
        <p:xfrm>
          <a:off x="4427984" y="3429000"/>
          <a:ext cx="4536504" cy="3304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18</a:t>
            </a:fld>
            <a:endParaRPr lang="es-ES" dirty="0"/>
          </a:p>
        </p:txBody>
      </p:sp>
    </p:spTree>
    <p:extLst>
      <p:ext uri="{BB962C8B-B14F-4D97-AF65-F5344CB8AC3E}">
        <p14:creationId xmlns:p14="http://schemas.microsoft.com/office/powerpoint/2010/main" val="4276675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2400" dirty="0" smtClean="0"/>
              <a:t>Archivos utilizados I (disponibles en </a:t>
            </a:r>
            <a:r>
              <a:rPr lang="es-ES" sz="2400" dirty="0" err="1" smtClean="0"/>
              <a:t>github</a:t>
            </a:r>
            <a:r>
              <a:rPr lang="es-ES" sz="2400" dirty="0" smtClean="0"/>
              <a:t>)</a:t>
            </a:r>
            <a:endParaRPr lang="es-ES" sz="2400" dirty="0"/>
          </a:p>
        </p:txBody>
      </p:sp>
      <p:sp>
        <p:nvSpPr>
          <p:cNvPr id="5" name="4 Marcador de contenido"/>
          <p:cNvSpPr>
            <a:spLocks noGrp="1"/>
          </p:cNvSpPr>
          <p:nvPr>
            <p:ph idx="1"/>
          </p:nvPr>
        </p:nvSpPr>
        <p:spPr>
          <a:xfrm>
            <a:off x="827584" y="1196752"/>
            <a:ext cx="7520940" cy="3579849"/>
          </a:xfrm>
        </p:spPr>
        <p:txBody>
          <a:bodyPr/>
          <a:lstStyle/>
          <a:p>
            <a:pPr>
              <a:buFont typeface="Arial" panose="020B0604020202020204" pitchFamily="34" charset="0"/>
              <a:buChar char="•"/>
            </a:pPr>
            <a:r>
              <a:rPr lang="es-ES" i="1" dirty="0"/>
              <a:t>TensorFlow - Variables y </a:t>
            </a:r>
            <a:r>
              <a:rPr lang="es-ES" i="1" dirty="0" smtClean="0"/>
              <a:t>Sesiones.py</a:t>
            </a:r>
          </a:p>
          <a:p>
            <a:pPr lvl="1">
              <a:buFont typeface="Arial" panose="020B0604020202020204" pitchFamily="34" charset="0"/>
              <a:buChar char="•"/>
            </a:pPr>
            <a:r>
              <a:rPr lang="es-ES" i="1" dirty="0" smtClean="0"/>
              <a:t>Definición de Constantes, Variables y </a:t>
            </a:r>
            <a:r>
              <a:rPr lang="es-ES" i="1" dirty="0" err="1" smtClean="0"/>
              <a:t>Placeholders</a:t>
            </a:r>
            <a:r>
              <a:rPr lang="es-ES" i="1" dirty="0" smtClean="0"/>
              <a:t> en TensorFlow y su representación.</a:t>
            </a:r>
          </a:p>
          <a:p>
            <a:pPr>
              <a:buFont typeface="Arial" panose="020B0604020202020204" pitchFamily="34" charset="0"/>
              <a:buChar char="•"/>
            </a:pPr>
            <a:r>
              <a:rPr lang="es-ES" i="1" dirty="0" smtClean="0"/>
              <a:t>Tensorboard_Basic_Constants.py</a:t>
            </a:r>
          </a:p>
          <a:p>
            <a:pPr lvl="1">
              <a:buFont typeface="Arial" panose="020B0604020202020204" pitchFamily="34" charset="0"/>
              <a:buChar char="•"/>
            </a:pPr>
            <a:r>
              <a:rPr lang="es-ES" i="1" dirty="0" smtClean="0"/>
              <a:t>Representación con constantes de operaciones de suma, resta, multiplicación y divisiones.</a:t>
            </a:r>
          </a:p>
          <a:p>
            <a:pPr>
              <a:buFont typeface="Arial" panose="020B0604020202020204" pitchFamily="34" charset="0"/>
              <a:buChar char="•"/>
            </a:pPr>
            <a:r>
              <a:rPr lang="es-ES" i="1" dirty="0" smtClean="0"/>
              <a:t>Tensorboard_Basic_PlaceHolder.py</a:t>
            </a:r>
          </a:p>
          <a:p>
            <a:pPr lvl="1">
              <a:buFont typeface="Arial" panose="020B0604020202020204" pitchFamily="34" charset="0"/>
              <a:buChar char="•"/>
            </a:pPr>
            <a:r>
              <a:rPr lang="es-ES" i="1" dirty="0"/>
              <a:t>Representación con </a:t>
            </a:r>
            <a:r>
              <a:rPr lang="es-ES" i="1" dirty="0" err="1" smtClean="0"/>
              <a:t>placeholders</a:t>
            </a:r>
            <a:r>
              <a:rPr lang="es-ES" i="1" dirty="0" smtClean="0"/>
              <a:t> </a:t>
            </a:r>
            <a:r>
              <a:rPr lang="es-ES" i="1" dirty="0"/>
              <a:t>de operaciones de suma, resta, multiplicación y divisiones</a:t>
            </a:r>
            <a:r>
              <a:rPr lang="es-ES" i="1" dirty="0" smtClean="0"/>
              <a:t>.</a:t>
            </a:r>
          </a:p>
        </p:txBody>
      </p:sp>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19</a:t>
            </a:fld>
            <a:endParaRPr lang="es-ES" dirty="0"/>
          </a:p>
        </p:txBody>
      </p:sp>
    </p:spTree>
    <p:extLst>
      <p:ext uri="{BB962C8B-B14F-4D97-AF65-F5344CB8AC3E}">
        <p14:creationId xmlns:p14="http://schemas.microsoft.com/office/powerpoint/2010/main" val="422862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¿Porqué este trabajo?</a:t>
            </a:r>
            <a:endParaRPr lang="es-ES" dirty="0"/>
          </a:p>
        </p:txBody>
      </p:sp>
      <p:sp>
        <p:nvSpPr>
          <p:cNvPr id="3" name="2 Marcador de contenido"/>
          <p:cNvSpPr>
            <a:spLocks noGrp="1"/>
          </p:cNvSpPr>
          <p:nvPr>
            <p:ph idx="1"/>
          </p:nvPr>
        </p:nvSpPr>
        <p:spPr/>
        <p:txBody>
          <a:bodyPr/>
          <a:lstStyle/>
          <a:p>
            <a:pPr>
              <a:buFont typeface="Arial" panose="020B0604020202020204" pitchFamily="34" charset="0"/>
              <a:buChar char="•"/>
            </a:pPr>
            <a:r>
              <a:rPr lang="es-ES" dirty="0" smtClean="0"/>
              <a:t>Aprender TensorFlow </a:t>
            </a:r>
            <a:r>
              <a:rPr lang="es-ES" b="0" dirty="0" smtClean="0">
                <a:sym typeface="Wingdings" panose="05000000000000000000" pitchFamily="2" charset="2"/>
              </a:rPr>
              <a:t> Superación de la asignatura</a:t>
            </a:r>
          </a:p>
          <a:p>
            <a:pPr>
              <a:buFont typeface="Arial" panose="020B0604020202020204" pitchFamily="34" charset="0"/>
              <a:buChar char="•"/>
            </a:pPr>
            <a:r>
              <a:rPr lang="es-ES" dirty="0" smtClean="0">
                <a:sym typeface="Wingdings" panose="05000000000000000000" pitchFamily="2" charset="2"/>
              </a:rPr>
              <a:t>Aprender TensorFlow </a:t>
            </a:r>
            <a:r>
              <a:rPr lang="es-ES" b="0" dirty="0" smtClean="0">
                <a:sym typeface="Wingdings" panose="05000000000000000000" pitchFamily="2" charset="2"/>
              </a:rPr>
              <a:t> Ventaja para las prácticas externas.</a:t>
            </a:r>
          </a:p>
          <a:p>
            <a:pPr>
              <a:buFont typeface="Arial" panose="020B0604020202020204" pitchFamily="34" charset="0"/>
              <a:buChar char="•"/>
            </a:pPr>
            <a:r>
              <a:rPr lang="es-ES" dirty="0" smtClean="0">
                <a:sym typeface="Wingdings" panose="05000000000000000000" pitchFamily="2" charset="2"/>
              </a:rPr>
              <a:t>Aprender TensorFlow </a:t>
            </a:r>
            <a:r>
              <a:rPr lang="es-ES" b="0" dirty="0" smtClean="0">
                <a:sym typeface="Wingdings" panose="05000000000000000000" pitchFamily="2" charset="2"/>
              </a:rPr>
              <a:t> Descubrir y conocer  Tensorboard.</a:t>
            </a:r>
            <a:endParaRPr lang="es-ES" b="0" dirty="0">
              <a:sym typeface="Wingdings" panose="05000000000000000000" pitchFamily="2" charset="2"/>
            </a:endParaRPr>
          </a:p>
          <a:p>
            <a:pPr>
              <a:buFont typeface="Arial" panose="020B0604020202020204" pitchFamily="34" charset="0"/>
              <a:buChar char="•"/>
            </a:pPr>
            <a:r>
              <a:rPr lang="es-ES" dirty="0" smtClean="0">
                <a:sym typeface="Wingdings" panose="05000000000000000000" pitchFamily="2" charset="2"/>
              </a:rPr>
              <a:t>Descubrimiento de TensorBoard </a:t>
            </a:r>
            <a:r>
              <a:rPr lang="es-ES" b="0" dirty="0" smtClean="0">
                <a:sym typeface="Wingdings" panose="05000000000000000000" pitchFamily="2" charset="2"/>
              </a:rPr>
              <a:t> Curiosear y profundizar en GitHub.</a:t>
            </a:r>
          </a:p>
          <a:p>
            <a:pPr>
              <a:buFont typeface="Arial" panose="020B0604020202020204" pitchFamily="34" charset="0"/>
              <a:buChar char="•"/>
            </a:pPr>
            <a:r>
              <a:rPr lang="es-ES" dirty="0" smtClean="0">
                <a:sym typeface="Wingdings" panose="05000000000000000000" pitchFamily="2" charset="2"/>
              </a:rPr>
              <a:t>Sorpresa en GitHub </a:t>
            </a:r>
            <a:r>
              <a:rPr lang="es-ES" b="0" dirty="0" smtClean="0">
                <a:sym typeface="Wingdings" panose="05000000000000000000" pitchFamily="2" charset="2"/>
              </a:rPr>
              <a:t> </a:t>
            </a:r>
          </a:p>
          <a:p>
            <a:pPr lvl="2">
              <a:buFont typeface="Arial" panose="020B0604020202020204" pitchFamily="34" charset="0"/>
              <a:buChar char="•"/>
            </a:pPr>
            <a:r>
              <a:rPr lang="es-ES" b="0" dirty="0" smtClean="0">
                <a:sym typeface="Wingdings" panose="05000000000000000000" pitchFamily="2" charset="2"/>
              </a:rPr>
              <a:t>Menos material que de TensorFlow </a:t>
            </a:r>
          </a:p>
          <a:p>
            <a:pPr lvl="2">
              <a:buFont typeface="Arial" panose="020B0604020202020204" pitchFamily="34" charset="0"/>
              <a:buChar char="•"/>
            </a:pPr>
            <a:r>
              <a:rPr lang="es-ES" dirty="0" smtClean="0">
                <a:sym typeface="Wingdings" panose="05000000000000000000" pitchFamily="2" charset="2"/>
              </a:rPr>
              <a:t>De menor calidad en cuanto a profundización.</a:t>
            </a:r>
          </a:p>
          <a:p>
            <a:pPr lvl="2">
              <a:buFont typeface="Arial" panose="020B0604020202020204" pitchFamily="34" charset="0"/>
              <a:buChar char="•"/>
            </a:pPr>
            <a:r>
              <a:rPr lang="es-ES" dirty="0" smtClean="0">
                <a:sym typeface="Wingdings" panose="05000000000000000000" pitchFamily="2" charset="2"/>
              </a:rPr>
              <a:t>Inexistencia de referencias  de TensorBoard en habla castellana.</a:t>
            </a:r>
          </a:p>
          <a:p>
            <a:pPr marL="237744" lvl="2" indent="0">
              <a:buNone/>
            </a:pPr>
            <a:endParaRPr lang="es-ES" dirty="0" smtClean="0">
              <a:sym typeface="Wingdings" panose="05000000000000000000" pitchFamily="2" charset="2"/>
            </a:endParaRPr>
          </a:p>
          <a:p>
            <a:pPr marL="0" indent="0"/>
            <a:r>
              <a:rPr lang="es-ES" sz="2000" b="0" dirty="0" smtClean="0">
                <a:latin typeface="AR ESSENCE" panose="02000000000000000000" pitchFamily="2" charset="0"/>
                <a:sym typeface="Wingdings" panose="05000000000000000000" pitchFamily="2" charset="2"/>
              </a:rPr>
              <a:t>CONCLUSIÓN  Proyecto que muestre el uso de TensorBoard con ejemplos.</a:t>
            </a:r>
            <a:endParaRPr lang="es-ES" sz="2000" b="0" dirty="0">
              <a:latin typeface="AR ESSENCE" panose="02000000000000000000" pitchFamily="2" charset="0"/>
            </a:endParaRPr>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a:t>
            </a:fld>
            <a:endParaRPr lang="es-ES" dirty="0"/>
          </a:p>
        </p:txBody>
      </p:sp>
    </p:spTree>
    <p:extLst>
      <p:ext uri="{BB962C8B-B14F-4D97-AF65-F5344CB8AC3E}">
        <p14:creationId xmlns:p14="http://schemas.microsoft.com/office/powerpoint/2010/main" val="3126923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3">
                                            <p:txEl>
                                              <p:pRg st="6" end="6"/>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400" dirty="0"/>
              <a:t>Archivos </a:t>
            </a:r>
            <a:r>
              <a:rPr lang="es-ES" sz="2400" dirty="0" smtClean="0"/>
              <a:t>utilizados II </a:t>
            </a:r>
            <a:r>
              <a:rPr lang="es-ES" sz="2400" dirty="0"/>
              <a:t>(disponibles en </a:t>
            </a:r>
            <a:r>
              <a:rPr lang="es-ES" sz="2400" dirty="0" err="1"/>
              <a:t>github</a:t>
            </a:r>
            <a:r>
              <a:rPr lang="es-ES" sz="2400" dirty="0"/>
              <a:t>)</a:t>
            </a:r>
          </a:p>
        </p:txBody>
      </p:sp>
      <p:sp>
        <p:nvSpPr>
          <p:cNvPr id="3" name="2 Marcador de contenido"/>
          <p:cNvSpPr>
            <a:spLocks noGrp="1"/>
          </p:cNvSpPr>
          <p:nvPr>
            <p:ph idx="1"/>
          </p:nvPr>
        </p:nvSpPr>
        <p:spPr/>
        <p:txBody>
          <a:bodyPr/>
          <a:lstStyle/>
          <a:p>
            <a:pPr>
              <a:buFont typeface="Arial" panose="020B0604020202020204" pitchFamily="34" charset="0"/>
              <a:buChar char="•"/>
            </a:pPr>
            <a:r>
              <a:rPr lang="es-ES" i="1" dirty="0" smtClean="0"/>
              <a:t>TensorFlowGraphExample.py</a:t>
            </a:r>
          </a:p>
          <a:p>
            <a:pPr lvl="1">
              <a:buFont typeface="Arial" panose="020B0604020202020204" pitchFamily="34" charset="0"/>
              <a:buChar char="•"/>
            </a:pPr>
            <a:r>
              <a:rPr lang="es-ES" b="0" i="1" dirty="0" smtClean="0"/>
              <a:t>Operaciones sobre varias constantes como si de una pequeña red neuronal se tratase.</a:t>
            </a:r>
            <a:endParaRPr lang="es-ES" b="0" i="1" dirty="0"/>
          </a:p>
          <a:p>
            <a:pPr>
              <a:buFont typeface="Arial" panose="020B0604020202020204" pitchFamily="34" charset="0"/>
              <a:buChar char="•"/>
            </a:pPr>
            <a:r>
              <a:rPr lang="es-ES" i="1" dirty="0" smtClean="0"/>
              <a:t>TensorFlowGraphExampleCondition.py</a:t>
            </a:r>
          </a:p>
          <a:p>
            <a:pPr lvl="1">
              <a:buFont typeface="Arial" panose="020B0604020202020204" pitchFamily="34" charset="0"/>
              <a:buChar char="•"/>
            </a:pPr>
            <a:r>
              <a:rPr lang="es-ES" i="1" dirty="0" smtClean="0"/>
              <a:t>Operaciones sobre </a:t>
            </a:r>
            <a:r>
              <a:rPr lang="es-ES" i="1" dirty="0" err="1" smtClean="0"/>
              <a:t>placeholders</a:t>
            </a:r>
            <a:r>
              <a:rPr lang="es-ES" i="1" dirty="0" smtClean="0"/>
              <a:t> y sentencias condicionales de la biblioteca de TensorFlow.</a:t>
            </a:r>
          </a:p>
          <a:p>
            <a:pPr>
              <a:buFont typeface="Arial" panose="020B0604020202020204" pitchFamily="34" charset="0"/>
              <a:buChar char="•"/>
            </a:pPr>
            <a:r>
              <a:rPr lang="es-ES" i="1" dirty="0" smtClean="0"/>
              <a:t>MNIST.py</a:t>
            </a:r>
          </a:p>
          <a:p>
            <a:pPr lvl="1">
              <a:buFont typeface="Arial" panose="020B0604020202020204" pitchFamily="34" charset="0"/>
              <a:buChar char="•"/>
            </a:pPr>
            <a:r>
              <a:rPr lang="es-ES" i="1" dirty="0"/>
              <a:t>Clasificación de dígitos escritos a mano y proyección del código en gráficos con Tensorboard.</a:t>
            </a:r>
          </a:p>
          <a:p>
            <a:endParaRPr lang="es-ES" dirty="0"/>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20</a:t>
            </a:fld>
            <a:endParaRPr lang="es-ES" dirty="0"/>
          </a:p>
        </p:txBody>
      </p:sp>
    </p:spTree>
    <p:extLst>
      <p:ext uri="{BB962C8B-B14F-4D97-AF65-F5344CB8AC3E}">
        <p14:creationId xmlns:p14="http://schemas.microsoft.com/office/powerpoint/2010/main" val="289235467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2800" dirty="0" smtClean="0"/>
              <a:t>TensorFlow &amp; tensorboard</a:t>
            </a:r>
            <a:endParaRPr lang="es-ES" sz="2800" dirty="0"/>
          </a:p>
        </p:txBody>
      </p:sp>
      <p:sp>
        <p:nvSpPr>
          <p:cNvPr id="5" name="4 Marcador de texto"/>
          <p:cNvSpPr>
            <a:spLocks noGrp="1"/>
          </p:cNvSpPr>
          <p:nvPr>
            <p:ph type="body" idx="1"/>
          </p:nvPr>
        </p:nvSpPr>
        <p:spPr/>
        <p:txBody>
          <a:bodyPr/>
          <a:lstStyle/>
          <a:p>
            <a:r>
              <a:rPr lang="es-ES" dirty="0" smtClean="0"/>
              <a:t>¿Como visualizar los grafos en tensorboard?</a:t>
            </a:r>
            <a:endParaRPr lang="es-ES" dirty="0"/>
          </a:p>
        </p:txBody>
      </p:sp>
      <p:pic>
        <p:nvPicPr>
          <p:cNvPr id="6" name="Picture 2" descr="https://www.tensorflow.org/_static/images/tensorflow/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31850">
            <a:off x="790813" y="563616"/>
            <a:ext cx="2519154" cy="214700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m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784" y="4005064"/>
            <a:ext cx="1715660" cy="171566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733628" y="4201174"/>
            <a:ext cx="936104" cy="1323439"/>
          </a:xfrm>
          <a:prstGeom prst="rect">
            <a:avLst/>
          </a:prstGeom>
          <a:noFill/>
        </p:spPr>
        <p:txBody>
          <a:bodyPr wrap="square" rtlCol="0">
            <a:spAutoFit/>
          </a:bodyPr>
          <a:lstStyle/>
          <a:p>
            <a:r>
              <a:rPr lang="es-ES" sz="8000" b="1" dirty="0" smtClean="0">
                <a:latin typeface="Arial Narrow" panose="020B0606020202030204" pitchFamily="34" charset="0"/>
              </a:rPr>
              <a:t>&amp;</a:t>
            </a:r>
            <a:endParaRPr lang="es-ES" sz="8000" b="1" dirty="0">
              <a:latin typeface="Arial Narrow" panose="020B0606020202030204" pitchFamily="34" charset="0"/>
            </a:endParaRPr>
          </a:p>
        </p:txBody>
      </p:sp>
      <p:pic>
        <p:nvPicPr>
          <p:cNvPr id="6157" name="Picture 13" descr="http://pngimg.com/uploads/chrome_logo/chrome_logo_PNG3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835602"/>
            <a:ext cx="1885122" cy="1885122"/>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7" name="6 Marcador de fecha"/>
          <p:cNvSpPr>
            <a:spLocks noGrp="1"/>
          </p:cNvSpPr>
          <p:nvPr>
            <p:ph type="dt" sz="half" idx="10"/>
          </p:nvPr>
        </p:nvSpPr>
        <p:spPr/>
        <p:txBody>
          <a:bodyPr/>
          <a:lstStyle/>
          <a:p>
            <a:r>
              <a:rPr lang="es-ES" smtClean="0"/>
              <a:t>17/01/2018</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t>21</a:t>
            </a:fld>
            <a:endParaRPr lang="es-ES" dirty="0"/>
          </a:p>
        </p:txBody>
      </p:sp>
    </p:spTree>
    <p:extLst>
      <p:ext uri="{BB962C8B-B14F-4D97-AF65-F5344CB8AC3E}">
        <p14:creationId xmlns:p14="http://schemas.microsoft.com/office/powerpoint/2010/main" val="2699849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57"/>
                                        </p:tgtEl>
                                        <p:attrNameLst>
                                          <p:attrName>style.visibility</p:attrName>
                                        </p:attrNameLst>
                                      </p:cBhvr>
                                      <p:to>
                                        <p:strVal val="visible"/>
                                      </p:to>
                                    </p:set>
                                    <p:anim calcmode="lin" valueType="num">
                                      <p:cBhvr additive="base">
                                        <p:cTn id="15" dur="500" fill="hold"/>
                                        <p:tgtEl>
                                          <p:spTgt spid="6157"/>
                                        </p:tgtEl>
                                        <p:attrNameLst>
                                          <p:attrName>ppt_x</p:attrName>
                                        </p:attrNameLst>
                                      </p:cBhvr>
                                      <p:tavLst>
                                        <p:tav tm="0">
                                          <p:val>
                                            <p:strVal val="#ppt_x"/>
                                          </p:val>
                                        </p:tav>
                                        <p:tav tm="100000">
                                          <p:val>
                                            <p:strVal val="#ppt_x"/>
                                          </p:val>
                                        </p:tav>
                                      </p:tavLst>
                                    </p:anim>
                                    <p:anim calcmode="lin" valueType="num">
                                      <p:cBhvr additive="base">
                                        <p:cTn id="16" dur="500" fill="hold"/>
                                        <p:tgtEl>
                                          <p:spTgt spid="6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lgn="ctr"/>
            <a:r>
              <a:rPr lang="es-ES" dirty="0" smtClean="0"/>
              <a:t>Ejecución…</a:t>
            </a:r>
            <a:endParaRPr lang="es-ES" dirty="0"/>
          </a:p>
        </p:txBody>
      </p:sp>
      <p:sp>
        <p:nvSpPr>
          <p:cNvPr id="5" name="4 Marcador de texto"/>
          <p:cNvSpPr>
            <a:spLocks noGrp="1"/>
          </p:cNvSpPr>
          <p:nvPr>
            <p:ph type="body" idx="1"/>
          </p:nvPr>
        </p:nvSpPr>
        <p:spPr/>
        <p:txBody>
          <a:bodyPr>
            <a:normAutofit/>
          </a:bodyPr>
          <a:lstStyle/>
          <a:p>
            <a:pPr algn="ctr"/>
            <a:r>
              <a:rPr lang="es-ES" sz="2400" dirty="0" smtClean="0"/>
              <a:t>Paso 1</a:t>
            </a:r>
            <a:endParaRPr lang="es-ES" sz="2400" dirty="0"/>
          </a:p>
        </p:txBody>
      </p:sp>
      <p:sp>
        <p:nvSpPr>
          <p:cNvPr id="7" name="6 Marcador de texto"/>
          <p:cNvSpPr>
            <a:spLocks noGrp="1"/>
          </p:cNvSpPr>
          <p:nvPr>
            <p:ph type="body" sz="quarter" idx="3"/>
          </p:nvPr>
        </p:nvSpPr>
        <p:spPr/>
        <p:txBody>
          <a:bodyPr>
            <a:normAutofit/>
          </a:bodyPr>
          <a:lstStyle/>
          <a:p>
            <a:pPr algn="ctr"/>
            <a:r>
              <a:rPr lang="es-ES" sz="2400" dirty="0" smtClean="0"/>
              <a:t>Paso 2</a:t>
            </a:r>
            <a:endParaRPr lang="es-ES" sz="2400" dirty="0"/>
          </a:p>
        </p:txBody>
      </p:sp>
      <p:pic>
        <p:nvPicPr>
          <p:cNvPr id="9" name="Picture 2" descr="cm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50641" y="1916832"/>
            <a:ext cx="1133326" cy="11333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md"/>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724128" y="19168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709556"/>
            <a:ext cx="3209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124" y="3709556"/>
            <a:ext cx="40481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22</a:t>
            </a:fld>
            <a:endParaRPr lang="es-ES" dirty="0"/>
          </a:p>
        </p:txBody>
      </p:sp>
    </p:spTree>
    <p:extLst>
      <p:ext uri="{BB962C8B-B14F-4D97-AF65-F5344CB8AC3E}">
        <p14:creationId xmlns:p14="http://schemas.microsoft.com/office/powerpoint/2010/main" val="3632410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 calcmode="lin" valueType="num">
                                      <p:cBhvr>
                                        <p:cTn id="14" dur="500" fill="hold"/>
                                        <p:tgtEl>
                                          <p:spTgt spid="10243"/>
                                        </p:tgtEl>
                                        <p:attrNameLst>
                                          <p:attrName>ppt_w</p:attrName>
                                        </p:attrNameLst>
                                      </p:cBhvr>
                                      <p:tavLst>
                                        <p:tav tm="0">
                                          <p:val>
                                            <p:fltVal val="0"/>
                                          </p:val>
                                        </p:tav>
                                        <p:tav tm="100000">
                                          <p:val>
                                            <p:strVal val="#ppt_w"/>
                                          </p:val>
                                        </p:tav>
                                      </p:tavLst>
                                    </p:anim>
                                    <p:anim calcmode="lin" valueType="num">
                                      <p:cBhvr>
                                        <p:cTn id="15" dur="500" fill="hold"/>
                                        <p:tgtEl>
                                          <p:spTgt spid="10243"/>
                                        </p:tgtEl>
                                        <p:attrNameLst>
                                          <p:attrName>ppt_h</p:attrName>
                                        </p:attrNameLst>
                                      </p:cBhvr>
                                      <p:tavLst>
                                        <p:tav tm="0">
                                          <p:val>
                                            <p:fltVal val="0"/>
                                          </p:val>
                                        </p:tav>
                                        <p:tav tm="100000">
                                          <p:val>
                                            <p:strVal val="#ppt_h"/>
                                          </p:val>
                                        </p:tav>
                                      </p:tavLst>
                                    </p:anim>
                                    <p:animEffect transition="in" filter="fade">
                                      <p:cBhvr>
                                        <p:cTn id="16" dur="500"/>
                                        <p:tgtEl>
                                          <p:spTgt spid="102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244"/>
                                        </p:tgtEl>
                                        <p:attrNameLst>
                                          <p:attrName>style.visibility</p:attrName>
                                        </p:attrNameLst>
                                      </p:cBhvr>
                                      <p:to>
                                        <p:strVal val="visible"/>
                                      </p:to>
                                    </p:set>
                                    <p:anim calcmode="lin" valueType="num">
                                      <p:cBhvr>
                                        <p:cTn id="28" dur="500" fill="hold"/>
                                        <p:tgtEl>
                                          <p:spTgt spid="10244"/>
                                        </p:tgtEl>
                                        <p:attrNameLst>
                                          <p:attrName>ppt_w</p:attrName>
                                        </p:attrNameLst>
                                      </p:cBhvr>
                                      <p:tavLst>
                                        <p:tav tm="0">
                                          <p:val>
                                            <p:fltVal val="0"/>
                                          </p:val>
                                        </p:tav>
                                        <p:tav tm="100000">
                                          <p:val>
                                            <p:strVal val="#ppt_w"/>
                                          </p:val>
                                        </p:tav>
                                      </p:tavLst>
                                    </p:anim>
                                    <p:anim calcmode="lin" valueType="num">
                                      <p:cBhvr>
                                        <p:cTn id="29" dur="500" fill="hold"/>
                                        <p:tgtEl>
                                          <p:spTgt spid="10244"/>
                                        </p:tgtEl>
                                        <p:attrNameLst>
                                          <p:attrName>ppt_h</p:attrName>
                                        </p:attrNameLst>
                                      </p:cBhvr>
                                      <p:tavLst>
                                        <p:tav tm="0">
                                          <p:val>
                                            <p:fltVal val="0"/>
                                          </p:val>
                                        </p:tav>
                                        <p:tav tm="100000">
                                          <p:val>
                                            <p:strVal val="#ppt_h"/>
                                          </p:val>
                                        </p:tav>
                                      </p:tavLst>
                                    </p:anim>
                                    <p:animEffect transition="in" filter="fade">
                                      <p:cBhvr>
                                        <p:cTn id="3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 y visualización</a:t>
            </a:r>
            <a:endParaRPr lang="es-ES" dirty="0"/>
          </a:p>
        </p:txBody>
      </p:sp>
      <p:pic>
        <p:nvPicPr>
          <p:cNvPr id="4" name="Picture 13" descr="http://pngimg.com/uploads/chrome_logo/chrome_logo_PNG30.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14780"/>
            <a:ext cx="1882923" cy="1882923"/>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texto"/>
          <p:cNvSpPr txBox="1">
            <a:spLocks/>
          </p:cNvSpPr>
          <p:nvPr/>
        </p:nvSpPr>
        <p:spPr>
          <a:xfrm>
            <a:off x="2987824" y="1140460"/>
            <a:ext cx="3200400" cy="54864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lgn="ctr"/>
            <a:r>
              <a:rPr lang="es-ES" sz="2400" dirty="0" smtClean="0"/>
              <a:t>Paso 3</a:t>
            </a:r>
            <a:endParaRPr lang="es-ES" sz="2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52" y="3861420"/>
            <a:ext cx="3838580"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11 Conector curvado"/>
          <p:cNvCxnSpPr>
            <a:stCxn id="4" idx="3"/>
            <a:endCxn id="11266" idx="0"/>
          </p:cNvCxnSpPr>
          <p:nvPr/>
        </p:nvCxnSpPr>
        <p:spPr>
          <a:xfrm>
            <a:off x="2422475" y="2356242"/>
            <a:ext cx="3204967" cy="1505178"/>
          </a:xfrm>
          <a:prstGeom prst="curvedConnector2">
            <a:avLst/>
          </a:prstGeom>
          <a:ln>
            <a:tailEnd type="arrow"/>
          </a:ln>
        </p:spPr>
        <p:style>
          <a:lnRef idx="3">
            <a:schemeClr val="dk1"/>
          </a:lnRef>
          <a:fillRef idx="0">
            <a:schemeClr val="dk1"/>
          </a:fillRef>
          <a:effectRef idx="2">
            <a:schemeClr val="dk1"/>
          </a:effectRef>
          <a:fontRef idx="minor">
            <a:schemeClr val="tx1"/>
          </a:fontRef>
        </p:style>
      </p:cxnSp>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23</a:t>
            </a:fld>
            <a:endParaRPr lang="es-ES" dirty="0"/>
          </a:p>
        </p:txBody>
      </p:sp>
    </p:spTree>
    <p:extLst>
      <p:ext uri="{BB962C8B-B14F-4D97-AF65-F5344CB8AC3E}">
        <p14:creationId xmlns:p14="http://schemas.microsoft.com/office/powerpoint/2010/main" val="32060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nodeType="with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barn(inVertical)">
                                      <p:cBhvr>
                                        <p:cTn id="16"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2800" dirty="0" smtClean="0"/>
              <a:t>TensorFlow &amp; tensorboard</a:t>
            </a:r>
            <a:endParaRPr lang="es-ES" sz="2800" dirty="0"/>
          </a:p>
        </p:txBody>
      </p:sp>
      <p:sp>
        <p:nvSpPr>
          <p:cNvPr id="5" name="4 Marcador de texto"/>
          <p:cNvSpPr>
            <a:spLocks noGrp="1"/>
          </p:cNvSpPr>
          <p:nvPr>
            <p:ph type="body" idx="1"/>
          </p:nvPr>
        </p:nvSpPr>
        <p:spPr/>
        <p:txBody>
          <a:bodyPr/>
          <a:lstStyle/>
          <a:p>
            <a:r>
              <a:rPr lang="es-ES" dirty="0" smtClean="0"/>
              <a:t>Visualización de ejemplos</a:t>
            </a:r>
            <a:endParaRPr lang="es-ES" dirty="0"/>
          </a:p>
        </p:txBody>
      </p:sp>
      <p:pic>
        <p:nvPicPr>
          <p:cNvPr id="6" name="Picture 2" descr="https://www.tensorflow.org/_static/images/tensorflow/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31850">
            <a:off x="790813" y="563616"/>
            <a:ext cx="2519154" cy="214700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m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436156"/>
            <a:ext cx="2520280"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24</a:t>
            </a:fld>
            <a:endParaRPr lang="es-ES" dirty="0"/>
          </a:p>
        </p:txBody>
      </p:sp>
    </p:spTree>
    <p:extLst>
      <p:ext uri="{BB962C8B-B14F-4D97-AF65-F5344CB8AC3E}">
        <p14:creationId xmlns:p14="http://schemas.microsoft.com/office/powerpoint/2010/main" val="1048250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Tensorboard_Basic_Constants.py </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5936" y="1469587"/>
            <a:ext cx="40481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m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650" y="908719"/>
            <a:ext cx="837093" cy="837093"/>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884237"/>
            <a:ext cx="5886332" cy="312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01" y="979725"/>
            <a:ext cx="3209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t>25</a:t>
            </a:fld>
            <a:endParaRPr lang="es-ES" dirty="0"/>
          </a:p>
        </p:txBody>
      </p:sp>
    </p:spTree>
    <p:extLst>
      <p:ext uri="{BB962C8B-B14F-4D97-AF65-F5344CB8AC3E}">
        <p14:creationId xmlns:p14="http://schemas.microsoft.com/office/powerpoint/2010/main" val="1213389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2290"/>
                                        </p:tgtEl>
                                        <p:attrNameLst>
                                          <p:attrName>style.visibility</p:attrName>
                                        </p:attrNameLst>
                                      </p:cBhvr>
                                      <p:to>
                                        <p:strVal val="visible"/>
                                      </p:to>
                                    </p:set>
                                    <p:anim calcmode="lin" valueType="num">
                                      <p:cBhvr>
                                        <p:cTn id="24" dur="500" fill="hold"/>
                                        <p:tgtEl>
                                          <p:spTgt spid="12290"/>
                                        </p:tgtEl>
                                        <p:attrNameLst>
                                          <p:attrName>ppt_w</p:attrName>
                                        </p:attrNameLst>
                                      </p:cBhvr>
                                      <p:tavLst>
                                        <p:tav tm="0">
                                          <p:val>
                                            <p:fltVal val="0"/>
                                          </p:val>
                                        </p:tav>
                                        <p:tav tm="100000">
                                          <p:val>
                                            <p:strVal val="#ppt_w"/>
                                          </p:val>
                                        </p:tav>
                                      </p:tavLst>
                                    </p:anim>
                                    <p:anim calcmode="lin" valueType="num">
                                      <p:cBhvr>
                                        <p:cTn id="25" dur="500" fill="hold"/>
                                        <p:tgtEl>
                                          <p:spTgt spid="12290"/>
                                        </p:tgtEl>
                                        <p:attrNameLst>
                                          <p:attrName>ppt_h</p:attrName>
                                        </p:attrNameLst>
                                      </p:cBhvr>
                                      <p:tavLst>
                                        <p:tav tm="0">
                                          <p:val>
                                            <p:fltVal val="0"/>
                                          </p:val>
                                        </p:tav>
                                        <p:tav tm="100000">
                                          <p:val>
                                            <p:strVal val="#ppt_h"/>
                                          </p:val>
                                        </p:tav>
                                      </p:tavLst>
                                    </p:anim>
                                    <p:animEffect transition="in" filter="fade">
                                      <p:cBhvr>
                                        <p:cTn id="26"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mnist.py </a:t>
            </a:r>
            <a:endParaRPr lang="es-E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5936" y="1469587"/>
            <a:ext cx="40481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m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650" y="908719"/>
            <a:ext cx="837093" cy="8370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501" y="979725"/>
            <a:ext cx="3209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6148" y="1766896"/>
            <a:ext cx="4111704" cy="3278263"/>
          </a:xfrm>
          <a:prstGeom prst="rect">
            <a:avLst/>
          </a:prstGeom>
        </p:spPr>
      </p:pic>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10" name="9 Marcador de fecha"/>
          <p:cNvSpPr>
            <a:spLocks noGrp="1"/>
          </p:cNvSpPr>
          <p:nvPr>
            <p:ph type="dt" sz="half" idx="10"/>
          </p:nvPr>
        </p:nvSpPr>
        <p:spPr/>
        <p:txBody>
          <a:bodyPr/>
          <a:lstStyle/>
          <a:p>
            <a:r>
              <a:rPr lang="es-ES" smtClean="0"/>
              <a:t>17/01/2018</a:t>
            </a:r>
            <a:endParaRPr lang="es-ES" dirty="0"/>
          </a:p>
        </p:txBody>
      </p:sp>
      <p:sp>
        <p:nvSpPr>
          <p:cNvPr id="11" name="10 Marcador de número de diapositiva"/>
          <p:cNvSpPr>
            <a:spLocks noGrp="1"/>
          </p:cNvSpPr>
          <p:nvPr>
            <p:ph type="sldNum" sz="quarter" idx="12"/>
          </p:nvPr>
        </p:nvSpPr>
        <p:spPr/>
        <p:txBody>
          <a:bodyPr/>
          <a:lstStyle/>
          <a:p>
            <a:fld id="{132FADFE-3B8F-471C-ABF0-DBC7717ECBBC}" type="slidenum">
              <a:rPr lang="es-ES" smtClean="0"/>
              <a:t>26</a:t>
            </a:fld>
            <a:endParaRPr lang="es-ES" dirty="0"/>
          </a:p>
        </p:txBody>
      </p:sp>
    </p:spTree>
    <p:extLst>
      <p:ext uri="{BB962C8B-B14F-4D97-AF65-F5344CB8AC3E}">
        <p14:creationId xmlns:p14="http://schemas.microsoft.com/office/powerpoint/2010/main" val="313283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Etapas generales del proyecto</a:t>
            </a:r>
            <a:endParaRPr lang="es-ES" dirty="0"/>
          </a:p>
        </p:txBody>
      </p:sp>
      <p:sp>
        <p:nvSpPr>
          <p:cNvPr id="3" name="2 Marcador de contenido"/>
          <p:cNvSpPr>
            <a:spLocks noGrp="1"/>
          </p:cNvSpPr>
          <p:nvPr>
            <p:ph sz="half" idx="1"/>
          </p:nvPr>
        </p:nvSpPr>
        <p:spPr/>
        <p:txBody>
          <a:bodyPr>
            <a:normAutofit fontScale="55000" lnSpcReduction="20000"/>
          </a:bodyPr>
          <a:lstStyle/>
          <a:p>
            <a:pPr marL="457200" lvl="1" indent="-457200">
              <a:buFont typeface="+mj-lt"/>
              <a:buAutoNum type="arabicPeriod"/>
            </a:pPr>
            <a:r>
              <a:rPr lang="es-ES" dirty="0"/>
              <a:t>Descubrimiento de TensorFlow.</a:t>
            </a:r>
            <a:endParaRPr lang="es-ES" sz="2000" dirty="0"/>
          </a:p>
          <a:p>
            <a:pPr lvl="2"/>
            <a:r>
              <a:rPr lang="es-ES" dirty="0"/>
              <a:t>Aprendizaje del lenguaje Python.</a:t>
            </a:r>
            <a:endParaRPr lang="es-ES" sz="1800" dirty="0"/>
          </a:p>
          <a:p>
            <a:pPr lvl="2"/>
            <a:r>
              <a:rPr lang="es-ES" dirty="0"/>
              <a:t>Aprendizaje de TensorFlow.</a:t>
            </a:r>
            <a:endParaRPr lang="es-ES" sz="1800" dirty="0"/>
          </a:p>
          <a:p>
            <a:pPr lvl="2"/>
            <a:r>
              <a:rPr lang="es-ES" dirty="0"/>
              <a:t>Descubrimiento de entornos de trabajo TensorFlow.</a:t>
            </a:r>
            <a:endParaRPr lang="es-ES" sz="1800" dirty="0"/>
          </a:p>
          <a:p>
            <a:pPr lvl="3"/>
            <a:r>
              <a:rPr lang="es-ES" dirty="0"/>
              <a:t>Test de varios entornos de trabajo.</a:t>
            </a:r>
            <a:endParaRPr lang="es-ES" sz="1600" dirty="0"/>
          </a:p>
          <a:p>
            <a:pPr lvl="3"/>
            <a:r>
              <a:rPr lang="es-ES" dirty="0"/>
              <a:t>Elección del entorno de trabajo e instalación.</a:t>
            </a:r>
            <a:endParaRPr lang="es-ES" sz="1600" dirty="0"/>
          </a:p>
          <a:p>
            <a:pPr lvl="3"/>
            <a:r>
              <a:rPr lang="es-ES" dirty="0"/>
              <a:t>“Hola Mundo” en Anaconda.</a:t>
            </a:r>
            <a:endParaRPr lang="es-ES" sz="1600" dirty="0"/>
          </a:p>
          <a:p>
            <a:pPr lvl="3"/>
            <a:r>
              <a:rPr lang="es-ES" dirty="0"/>
              <a:t>Familiarización con el entorno de trabajo Anaconda.</a:t>
            </a:r>
            <a:endParaRPr lang="es-ES" sz="1600" dirty="0"/>
          </a:p>
          <a:p>
            <a:pPr marL="457200" lvl="1" indent="-457200">
              <a:buFont typeface="+mj-lt"/>
              <a:buAutoNum type="arabicPeriod"/>
            </a:pPr>
            <a:r>
              <a:rPr lang="es-ES" dirty="0"/>
              <a:t>Familiarización con el campo de trabajo de la inteligencia artificial.</a:t>
            </a:r>
            <a:endParaRPr lang="es-ES" sz="2000" dirty="0"/>
          </a:p>
          <a:p>
            <a:pPr marL="457200" lvl="1" indent="-457200">
              <a:buFont typeface="+mj-lt"/>
              <a:buAutoNum type="arabicPeriod"/>
            </a:pPr>
            <a:r>
              <a:rPr lang="es-ES" dirty="0"/>
              <a:t>Investigación en el campo del Machine Learning.</a:t>
            </a:r>
            <a:endParaRPr lang="es-ES" sz="2000" dirty="0"/>
          </a:p>
          <a:p>
            <a:pPr lvl="2"/>
            <a:r>
              <a:rPr lang="es-ES" dirty="0"/>
              <a:t>Investigación en el campo del Aprendizaje Supervisado.</a:t>
            </a:r>
            <a:endParaRPr lang="es-ES" sz="1800" dirty="0"/>
          </a:p>
          <a:p>
            <a:pPr lvl="2"/>
            <a:r>
              <a:rPr lang="es-ES" dirty="0"/>
              <a:t>Investigación en el campo del Aprendizaje No Supervisado.</a:t>
            </a:r>
            <a:endParaRPr lang="es-ES" sz="1800" dirty="0"/>
          </a:p>
          <a:p>
            <a:pPr marL="457200" lvl="1" indent="-457200">
              <a:buFont typeface="+mj-lt"/>
              <a:buAutoNum type="arabicPeriod"/>
            </a:pPr>
            <a:r>
              <a:rPr lang="es-ES" dirty="0"/>
              <a:t>Valoración y análisis de la elección de ambos campos.</a:t>
            </a:r>
            <a:endParaRPr lang="es-ES" sz="2000" dirty="0"/>
          </a:p>
          <a:p>
            <a:endParaRPr lang="es-ES" dirty="0"/>
          </a:p>
        </p:txBody>
      </p:sp>
      <p:sp>
        <p:nvSpPr>
          <p:cNvPr id="4" name="3 Marcador de contenido"/>
          <p:cNvSpPr>
            <a:spLocks noGrp="1"/>
          </p:cNvSpPr>
          <p:nvPr>
            <p:ph sz="half" idx="2"/>
          </p:nvPr>
        </p:nvSpPr>
        <p:spPr/>
        <p:txBody>
          <a:bodyPr>
            <a:normAutofit fontScale="55000" lnSpcReduction="20000"/>
          </a:bodyPr>
          <a:lstStyle/>
          <a:p>
            <a:pPr marL="457200" lvl="1" indent="-457200">
              <a:buFont typeface="+mj-lt"/>
              <a:buAutoNum type="arabicPeriod" startAt="5"/>
            </a:pPr>
            <a:r>
              <a:rPr lang="es-ES" dirty="0"/>
              <a:t>Pruebas con distintos campos de trabajo.</a:t>
            </a:r>
            <a:endParaRPr lang="es-ES" sz="2000" dirty="0"/>
          </a:p>
          <a:p>
            <a:pPr lvl="2"/>
            <a:r>
              <a:rPr lang="es-ES" dirty="0"/>
              <a:t>Tratamiento de imágenes con TensorFlow.</a:t>
            </a:r>
            <a:endParaRPr lang="es-ES" sz="1800" dirty="0"/>
          </a:p>
          <a:p>
            <a:pPr lvl="3"/>
            <a:r>
              <a:rPr lang="es-ES" dirty="0"/>
              <a:t>Familiarización.</a:t>
            </a:r>
            <a:endParaRPr lang="es-ES" sz="1600" dirty="0"/>
          </a:p>
          <a:p>
            <a:pPr lvl="3"/>
            <a:r>
              <a:rPr lang="es-ES" dirty="0"/>
              <a:t>Aprendizaje.</a:t>
            </a:r>
            <a:endParaRPr lang="es-ES" sz="1600" dirty="0"/>
          </a:p>
          <a:p>
            <a:pPr lvl="3"/>
            <a:r>
              <a:rPr lang="es-ES" dirty="0"/>
              <a:t>Pros y contras de la elección de este proyecto.</a:t>
            </a:r>
            <a:endParaRPr lang="es-ES" sz="1600" dirty="0"/>
          </a:p>
          <a:p>
            <a:pPr lvl="3"/>
            <a:r>
              <a:rPr lang="es-ES" dirty="0"/>
              <a:t>Decisión final</a:t>
            </a:r>
            <a:endParaRPr lang="es-ES" sz="1600" dirty="0"/>
          </a:p>
          <a:p>
            <a:pPr lvl="2"/>
            <a:r>
              <a:rPr lang="es-ES" dirty="0"/>
              <a:t>El paso posterior al uso de TensorFlow: Tensorboard.</a:t>
            </a:r>
            <a:endParaRPr lang="es-ES" sz="1800" dirty="0"/>
          </a:p>
          <a:p>
            <a:pPr lvl="3"/>
            <a:r>
              <a:rPr lang="es-ES" dirty="0"/>
              <a:t>Familiarización con Tensorboard.</a:t>
            </a:r>
            <a:endParaRPr lang="es-ES" sz="1600" dirty="0"/>
          </a:p>
          <a:p>
            <a:pPr lvl="3"/>
            <a:r>
              <a:rPr lang="es-ES" dirty="0"/>
              <a:t>Aprendizaje de Tensorboard.</a:t>
            </a:r>
            <a:endParaRPr lang="es-ES" sz="1600" dirty="0"/>
          </a:p>
          <a:p>
            <a:pPr lvl="3"/>
            <a:r>
              <a:rPr lang="es-ES" dirty="0"/>
              <a:t>Pros y contras de la elección de este proyecto.</a:t>
            </a:r>
            <a:endParaRPr lang="es-ES" sz="1600" dirty="0"/>
          </a:p>
          <a:p>
            <a:pPr lvl="3"/>
            <a:r>
              <a:rPr lang="es-ES" dirty="0"/>
              <a:t>Decisión final</a:t>
            </a:r>
            <a:endParaRPr lang="es-ES" sz="1600" dirty="0"/>
          </a:p>
          <a:p>
            <a:pPr marL="457200" lvl="1" indent="-457200">
              <a:buFont typeface="+mj-lt"/>
              <a:buAutoNum type="arabicPeriod" startAt="6"/>
            </a:pPr>
            <a:r>
              <a:rPr lang="es-ES" dirty="0"/>
              <a:t>El proyecto: Tensorboard.</a:t>
            </a:r>
            <a:endParaRPr lang="es-ES" sz="2000" dirty="0"/>
          </a:p>
          <a:p>
            <a:pPr lvl="3"/>
            <a:r>
              <a:rPr lang="es-ES" dirty="0"/>
              <a:t>Profundización con la tecnología.</a:t>
            </a:r>
            <a:endParaRPr lang="es-ES" sz="1600" dirty="0"/>
          </a:p>
          <a:p>
            <a:pPr lvl="3"/>
            <a:r>
              <a:rPr lang="es-ES" dirty="0"/>
              <a:t>Desarrollo del código.</a:t>
            </a:r>
            <a:endParaRPr lang="es-ES" sz="1600" dirty="0"/>
          </a:p>
          <a:p>
            <a:pPr lvl="3"/>
            <a:r>
              <a:rPr lang="es-ES" dirty="0"/>
              <a:t>Detección de errores.</a:t>
            </a:r>
            <a:endParaRPr lang="es-ES" sz="1600" dirty="0"/>
          </a:p>
          <a:p>
            <a:pPr lvl="3"/>
            <a:r>
              <a:rPr lang="es-ES" dirty="0"/>
              <a:t>Validación de usuario.</a:t>
            </a:r>
            <a:endParaRPr lang="es-ES" sz="1600" dirty="0"/>
          </a:p>
          <a:p>
            <a:endParaRPr lang="es-ES" dirty="0"/>
          </a:p>
        </p:txBody>
      </p:sp>
      <p:sp>
        <p:nvSpPr>
          <p:cNvPr id="5" name="4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3</a:t>
            </a:fld>
            <a:endParaRPr lang="es-ES" dirty="0"/>
          </a:p>
        </p:txBody>
      </p:sp>
    </p:spTree>
    <p:extLst>
      <p:ext uri="{BB962C8B-B14F-4D97-AF65-F5344CB8AC3E}">
        <p14:creationId xmlns:p14="http://schemas.microsoft.com/office/powerpoint/2010/main" val="4072399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p:cTn id="5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3">
                                            <p:txEl>
                                              <p:pRg st="9" end="9"/>
                                            </p:txEl>
                                          </p:spTgt>
                                        </p:tgtEl>
                                      </p:cBhvr>
                                    </p:animEffect>
                                  </p:childTnLst>
                                </p:cTn>
                              </p:par>
                              <p:par>
                                <p:cTn id="59" presetID="53" presetClass="entr" presetSubtype="16"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3" dur="500"/>
                                        <p:tgtEl>
                                          <p:spTgt spid="3">
                                            <p:txEl>
                                              <p:pRg st="10" end="10"/>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 calcmode="lin" valueType="num">
                                      <p:cBhvr>
                                        <p:cTn id="66"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7"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8" dur="500"/>
                                        <p:tgtEl>
                                          <p:spTgt spid="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p:cTn id="73"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5" dur="500"/>
                                        <p:tgtEl>
                                          <p:spTgt spid="3">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
                                            <p:txEl>
                                              <p:pRg st="0" end="0"/>
                                            </p:txEl>
                                          </p:spTgt>
                                        </p:tgtEl>
                                        <p:attrNameLst>
                                          <p:attrName>style.visibility</p:attrName>
                                        </p:attrNameLst>
                                      </p:cBhvr>
                                      <p:to>
                                        <p:strVal val="visible"/>
                                      </p:to>
                                    </p:set>
                                    <p:anim calcmode="lin" valueType="num">
                                      <p:cBhvr>
                                        <p:cTn id="80"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4">
                                            <p:txEl>
                                              <p:pRg st="0" end="0"/>
                                            </p:txEl>
                                          </p:spTgt>
                                        </p:tgtEl>
                                      </p:cBhvr>
                                    </p:animEffect>
                                  </p:childTnLst>
                                </p:cTn>
                              </p:par>
                              <p:par>
                                <p:cTn id="83" presetID="53" presetClass="entr" presetSubtype="16" fill="hold" nodeType="with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anim calcmode="lin" valueType="num">
                                      <p:cBhvr>
                                        <p:cTn id="8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6"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87" dur="500"/>
                                        <p:tgtEl>
                                          <p:spTgt spid="4">
                                            <p:txEl>
                                              <p:pRg st="1" end="1"/>
                                            </p:txEl>
                                          </p:spTgt>
                                        </p:tgtEl>
                                      </p:cBhvr>
                                    </p:animEffect>
                                  </p:childTnLst>
                                </p:cTn>
                              </p:par>
                              <p:par>
                                <p:cTn id="88" presetID="53" presetClass="entr" presetSubtype="16" fill="hold" nodeType="withEffect">
                                  <p:stCondLst>
                                    <p:cond delay="0"/>
                                  </p:stCondLst>
                                  <p:childTnLst>
                                    <p:set>
                                      <p:cBhvr>
                                        <p:cTn id="89" dur="1" fill="hold">
                                          <p:stCondLst>
                                            <p:cond delay="0"/>
                                          </p:stCondLst>
                                        </p:cTn>
                                        <p:tgtEl>
                                          <p:spTgt spid="4">
                                            <p:txEl>
                                              <p:pRg st="2" end="2"/>
                                            </p:txEl>
                                          </p:spTgt>
                                        </p:tgtEl>
                                        <p:attrNameLst>
                                          <p:attrName>style.visibility</p:attrName>
                                        </p:attrNameLst>
                                      </p:cBhvr>
                                      <p:to>
                                        <p:strVal val="visible"/>
                                      </p:to>
                                    </p:set>
                                    <p:anim calcmode="lin" valueType="num">
                                      <p:cBhvr>
                                        <p:cTn id="90"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91"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2" dur="500"/>
                                        <p:tgtEl>
                                          <p:spTgt spid="4">
                                            <p:txEl>
                                              <p:pRg st="2" end="2"/>
                                            </p:txEl>
                                          </p:spTgt>
                                        </p:tgtEl>
                                      </p:cBhvr>
                                    </p:animEffect>
                                  </p:childTnLst>
                                </p:cTn>
                              </p:par>
                              <p:par>
                                <p:cTn id="93" presetID="53" presetClass="entr" presetSubtype="16" fill="hold"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 calcmode="lin" valueType="num">
                                      <p:cBhvr>
                                        <p:cTn id="95"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96"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97" dur="500"/>
                                        <p:tgtEl>
                                          <p:spTgt spid="4">
                                            <p:txEl>
                                              <p:pRg st="3" end="3"/>
                                            </p:txEl>
                                          </p:spTgt>
                                        </p:tgtEl>
                                      </p:cBhvr>
                                    </p:animEffect>
                                  </p:childTnLst>
                                </p:cTn>
                              </p:par>
                              <p:par>
                                <p:cTn id="98" presetID="53" presetClass="entr" presetSubtype="16" fill="hold" nodeType="withEffect">
                                  <p:stCondLst>
                                    <p:cond delay="0"/>
                                  </p:stCondLst>
                                  <p:childTnLst>
                                    <p:set>
                                      <p:cBhvr>
                                        <p:cTn id="99" dur="1" fill="hold">
                                          <p:stCondLst>
                                            <p:cond delay="0"/>
                                          </p:stCondLst>
                                        </p:cTn>
                                        <p:tgtEl>
                                          <p:spTgt spid="4">
                                            <p:txEl>
                                              <p:pRg st="4" end="4"/>
                                            </p:txEl>
                                          </p:spTgt>
                                        </p:tgtEl>
                                        <p:attrNameLst>
                                          <p:attrName>style.visibility</p:attrName>
                                        </p:attrNameLst>
                                      </p:cBhvr>
                                      <p:to>
                                        <p:strVal val="visible"/>
                                      </p:to>
                                    </p:set>
                                    <p:anim calcmode="lin" valueType="num">
                                      <p:cBhvr>
                                        <p:cTn id="100"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101"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102" dur="500"/>
                                        <p:tgtEl>
                                          <p:spTgt spid="4">
                                            <p:txEl>
                                              <p:pRg st="4" end="4"/>
                                            </p:txEl>
                                          </p:spTgt>
                                        </p:tgtEl>
                                      </p:cBhvr>
                                    </p:animEffect>
                                  </p:childTnLst>
                                </p:cTn>
                              </p:par>
                              <p:par>
                                <p:cTn id="103" presetID="53" presetClass="entr" presetSubtype="16" fill="hold" nodeType="withEffect">
                                  <p:stCondLst>
                                    <p:cond delay="0"/>
                                  </p:stCondLst>
                                  <p:childTnLst>
                                    <p:set>
                                      <p:cBhvr>
                                        <p:cTn id="104" dur="1" fill="hold">
                                          <p:stCondLst>
                                            <p:cond delay="0"/>
                                          </p:stCondLst>
                                        </p:cTn>
                                        <p:tgtEl>
                                          <p:spTgt spid="4">
                                            <p:txEl>
                                              <p:pRg st="5" end="5"/>
                                            </p:txEl>
                                          </p:spTgt>
                                        </p:tgtEl>
                                        <p:attrNameLst>
                                          <p:attrName>style.visibility</p:attrName>
                                        </p:attrNameLst>
                                      </p:cBhvr>
                                      <p:to>
                                        <p:strVal val="visible"/>
                                      </p:to>
                                    </p:set>
                                    <p:anim calcmode="lin" valueType="num">
                                      <p:cBhvr>
                                        <p:cTn id="10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10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107" dur="500"/>
                                        <p:tgtEl>
                                          <p:spTgt spid="4">
                                            <p:txEl>
                                              <p:pRg st="5" end="5"/>
                                            </p:txEl>
                                          </p:spTgt>
                                        </p:tgtEl>
                                      </p:cBhvr>
                                    </p:animEffect>
                                  </p:childTnLst>
                                </p:cTn>
                              </p:par>
                              <p:par>
                                <p:cTn id="108" presetID="53" presetClass="entr" presetSubtype="16" fill="hold" nodeType="withEffect">
                                  <p:stCondLst>
                                    <p:cond delay="0"/>
                                  </p:stCondLst>
                                  <p:childTnLst>
                                    <p:set>
                                      <p:cBhvr>
                                        <p:cTn id="109" dur="1" fill="hold">
                                          <p:stCondLst>
                                            <p:cond delay="0"/>
                                          </p:stCondLst>
                                        </p:cTn>
                                        <p:tgtEl>
                                          <p:spTgt spid="4">
                                            <p:txEl>
                                              <p:pRg st="6" end="6"/>
                                            </p:txEl>
                                          </p:spTgt>
                                        </p:tgtEl>
                                        <p:attrNameLst>
                                          <p:attrName>style.visibility</p:attrName>
                                        </p:attrNameLst>
                                      </p:cBhvr>
                                      <p:to>
                                        <p:strVal val="visible"/>
                                      </p:to>
                                    </p:set>
                                    <p:anim calcmode="lin" valueType="num">
                                      <p:cBhvr>
                                        <p:cTn id="110"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111"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112" dur="500"/>
                                        <p:tgtEl>
                                          <p:spTgt spid="4">
                                            <p:txEl>
                                              <p:pRg st="6" end="6"/>
                                            </p:txEl>
                                          </p:spTgt>
                                        </p:tgtEl>
                                      </p:cBhvr>
                                    </p:animEffect>
                                  </p:childTnLst>
                                </p:cTn>
                              </p:par>
                              <p:par>
                                <p:cTn id="113" presetID="53" presetClass="entr" presetSubtype="16" fill="hold" nodeType="withEffect">
                                  <p:stCondLst>
                                    <p:cond delay="0"/>
                                  </p:stCondLst>
                                  <p:childTnLst>
                                    <p:set>
                                      <p:cBhvr>
                                        <p:cTn id="114" dur="1" fill="hold">
                                          <p:stCondLst>
                                            <p:cond delay="0"/>
                                          </p:stCondLst>
                                        </p:cTn>
                                        <p:tgtEl>
                                          <p:spTgt spid="4">
                                            <p:txEl>
                                              <p:pRg st="7" end="7"/>
                                            </p:txEl>
                                          </p:spTgt>
                                        </p:tgtEl>
                                        <p:attrNameLst>
                                          <p:attrName>style.visibility</p:attrName>
                                        </p:attrNameLst>
                                      </p:cBhvr>
                                      <p:to>
                                        <p:strVal val="visible"/>
                                      </p:to>
                                    </p:set>
                                    <p:anim calcmode="lin" valueType="num">
                                      <p:cBhvr>
                                        <p:cTn id="115"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16"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117" dur="500"/>
                                        <p:tgtEl>
                                          <p:spTgt spid="4">
                                            <p:txEl>
                                              <p:pRg st="7" end="7"/>
                                            </p:txEl>
                                          </p:spTgt>
                                        </p:tgtEl>
                                      </p:cBhvr>
                                    </p:animEffect>
                                  </p:childTnLst>
                                </p:cTn>
                              </p:par>
                              <p:par>
                                <p:cTn id="118" presetID="53" presetClass="entr" presetSubtype="16" fill="hold" nodeType="withEffect">
                                  <p:stCondLst>
                                    <p:cond delay="0"/>
                                  </p:stCondLst>
                                  <p:childTnLst>
                                    <p:set>
                                      <p:cBhvr>
                                        <p:cTn id="119" dur="1" fill="hold">
                                          <p:stCondLst>
                                            <p:cond delay="0"/>
                                          </p:stCondLst>
                                        </p:cTn>
                                        <p:tgtEl>
                                          <p:spTgt spid="4">
                                            <p:txEl>
                                              <p:pRg st="8" end="8"/>
                                            </p:txEl>
                                          </p:spTgt>
                                        </p:tgtEl>
                                        <p:attrNameLst>
                                          <p:attrName>style.visibility</p:attrName>
                                        </p:attrNameLst>
                                      </p:cBhvr>
                                      <p:to>
                                        <p:strVal val="visible"/>
                                      </p:to>
                                    </p:set>
                                    <p:anim calcmode="lin" valueType="num">
                                      <p:cBhvr>
                                        <p:cTn id="120"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21"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22" dur="500"/>
                                        <p:tgtEl>
                                          <p:spTgt spid="4">
                                            <p:txEl>
                                              <p:pRg st="8" end="8"/>
                                            </p:txEl>
                                          </p:spTgt>
                                        </p:tgtEl>
                                      </p:cBhvr>
                                    </p:animEffect>
                                  </p:childTnLst>
                                </p:cTn>
                              </p:par>
                              <p:par>
                                <p:cTn id="123" presetID="53" presetClass="entr" presetSubtype="16" fill="hold" nodeType="withEffect">
                                  <p:stCondLst>
                                    <p:cond delay="0"/>
                                  </p:stCondLst>
                                  <p:childTnLst>
                                    <p:set>
                                      <p:cBhvr>
                                        <p:cTn id="124" dur="1" fill="hold">
                                          <p:stCondLst>
                                            <p:cond delay="0"/>
                                          </p:stCondLst>
                                        </p:cTn>
                                        <p:tgtEl>
                                          <p:spTgt spid="4">
                                            <p:txEl>
                                              <p:pRg st="9" end="9"/>
                                            </p:txEl>
                                          </p:spTgt>
                                        </p:tgtEl>
                                        <p:attrNameLst>
                                          <p:attrName>style.visibility</p:attrName>
                                        </p:attrNameLst>
                                      </p:cBhvr>
                                      <p:to>
                                        <p:strVal val="visible"/>
                                      </p:to>
                                    </p:set>
                                    <p:anim calcmode="lin" valueType="num">
                                      <p:cBhvr>
                                        <p:cTn id="125"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126"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127" dur="500"/>
                                        <p:tgtEl>
                                          <p:spTgt spid="4">
                                            <p:txEl>
                                              <p:pRg st="9" end="9"/>
                                            </p:txEl>
                                          </p:spTgt>
                                        </p:tgtEl>
                                      </p:cBhvr>
                                    </p:animEffect>
                                  </p:childTnLst>
                                </p:cTn>
                              </p:par>
                              <p:par>
                                <p:cTn id="128" presetID="53" presetClass="entr" presetSubtype="16" fill="hold" nodeType="withEffect">
                                  <p:stCondLst>
                                    <p:cond delay="0"/>
                                  </p:stCondLst>
                                  <p:childTnLst>
                                    <p:set>
                                      <p:cBhvr>
                                        <p:cTn id="129" dur="1" fill="hold">
                                          <p:stCondLst>
                                            <p:cond delay="0"/>
                                          </p:stCondLst>
                                        </p:cTn>
                                        <p:tgtEl>
                                          <p:spTgt spid="4">
                                            <p:txEl>
                                              <p:pRg st="10" end="10"/>
                                            </p:txEl>
                                          </p:spTgt>
                                        </p:tgtEl>
                                        <p:attrNameLst>
                                          <p:attrName>style.visibility</p:attrName>
                                        </p:attrNameLst>
                                      </p:cBhvr>
                                      <p:to>
                                        <p:strVal val="visible"/>
                                      </p:to>
                                    </p:set>
                                    <p:anim calcmode="lin" valueType="num">
                                      <p:cBhvr>
                                        <p:cTn id="130"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131"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132" dur="500"/>
                                        <p:tgtEl>
                                          <p:spTgt spid="4">
                                            <p:txEl>
                                              <p:pRg st="10" end="1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nodeType="clickEffect">
                                  <p:stCondLst>
                                    <p:cond delay="0"/>
                                  </p:stCondLst>
                                  <p:childTnLst>
                                    <p:set>
                                      <p:cBhvr>
                                        <p:cTn id="136" dur="1" fill="hold">
                                          <p:stCondLst>
                                            <p:cond delay="0"/>
                                          </p:stCondLst>
                                        </p:cTn>
                                        <p:tgtEl>
                                          <p:spTgt spid="4">
                                            <p:txEl>
                                              <p:pRg st="11" end="11"/>
                                            </p:txEl>
                                          </p:spTgt>
                                        </p:tgtEl>
                                        <p:attrNameLst>
                                          <p:attrName>style.visibility</p:attrName>
                                        </p:attrNameLst>
                                      </p:cBhvr>
                                      <p:to>
                                        <p:strVal val="visible"/>
                                      </p:to>
                                    </p:set>
                                    <p:anim calcmode="lin" valueType="num">
                                      <p:cBhvr>
                                        <p:cTn id="137" dur="5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138" dur="500" fill="hold"/>
                                        <p:tgtEl>
                                          <p:spTgt spid="4">
                                            <p:txEl>
                                              <p:pRg st="11" end="11"/>
                                            </p:txEl>
                                          </p:spTgt>
                                        </p:tgtEl>
                                        <p:attrNameLst>
                                          <p:attrName>ppt_h</p:attrName>
                                        </p:attrNameLst>
                                      </p:cBhvr>
                                      <p:tavLst>
                                        <p:tav tm="0">
                                          <p:val>
                                            <p:fltVal val="0"/>
                                          </p:val>
                                        </p:tav>
                                        <p:tav tm="100000">
                                          <p:val>
                                            <p:strVal val="#ppt_h"/>
                                          </p:val>
                                        </p:tav>
                                      </p:tavLst>
                                    </p:anim>
                                    <p:animEffect transition="in" filter="fade">
                                      <p:cBhvr>
                                        <p:cTn id="139" dur="500"/>
                                        <p:tgtEl>
                                          <p:spTgt spid="4">
                                            <p:txEl>
                                              <p:pRg st="11" end="11"/>
                                            </p:txEl>
                                          </p:spTgt>
                                        </p:tgtEl>
                                      </p:cBhvr>
                                    </p:animEffect>
                                  </p:childTnLst>
                                </p:cTn>
                              </p:par>
                              <p:par>
                                <p:cTn id="140" presetID="53" presetClass="entr" presetSubtype="16" fill="hold" nodeType="withEffect">
                                  <p:stCondLst>
                                    <p:cond delay="0"/>
                                  </p:stCondLst>
                                  <p:childTnLst>
                                    <p:set>
                                      <p:cBhvr>
                                        <p:cTn id="141" dur="1" fill="hold">
                                          <p:stCondLst>
                                            <p:cond delay="0"/>
                                          </p:stCondLst>
                                        </p:cTn>
                                        <p:tgtEl>
                                          <p:spTgt spid="4">
                                            <p:txEl>
                                              <p:pRg st="12" end="12"/>
                                            </p:txEl>
                                          </p:spTgt>
                                        </p:tgtEl>
                                        <p:attrNameLst>
                                          <p:attrName>style.visibility</p:attrName>
                                        </p:attrNameLst>
                                      </p:cBhvr>
                                      <p:to>
                                        <p:strVal val="visible"/>
                                      </p:to>
                                    </p:set>
                                    <p:anim calcmode="lin" valueType="num">
                                      <p:cBhvr>
                                        <p:cTn id="142" dur="5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143" dur="500" fill="hold"/>
                                        <p:tgtEl>
                                          <p:spTgt spid="4">
                                            <p:txEl>
                                              <p:pRg st="12" end="12"/>
                                            </p:txEl>
                                          </p:spTgt>
                                        </p:tgtEl>
                                        <p:attrNameLst>
                                          <p:attrName>ppt_h</p:attrName>
                                        </p:attrNameLst>
                                      </p:cBhvr>
                                      <p:tavLst>
                                        <p:tav tm="0">
                                          <p:val>
                                            <p:fltVal val="0"/>
                                          </p:val>
                                        </p:tav>
                                        <p:tav tm="100000">
                                          <p:val>
                                            <p:strVal val="#ppt_h"/>
                                          </p:val>
                                        </p:tav>
                                      </p:tavLst>
                                    </p:anim>
                                    <p:animEffect transition="in" filter="fade">
                                      <p:cBhvr>
                                        <p:cTn id="144" dur="500"/>
                                        <p:tgtEl>
                                          <p:spTgt spid="4">
                                            <p:txEl>
                                              <p:pRg st="12" end="12"/>
                                            </p:txEl>
                                          </p:spTgt>
                                        </p:tgtEl>
                                      </p:cBhvr>
                                    </p:animEffect>
                                  </p:childTnLst>
                                </p:cTn>
                              </p:par>
                              <p:par>
                                <p:cTn id="145" presetID="53" presetClass="entr" presetSubtype="16" fill="hold" nodeType="withEffect">
                                  <p:stCondLst>
                                    <p:cond delay="0"/>
                                  </p:stCondLst>
                                  <p:childTnLst>
                                    <p:set>
                                      <p:cBhvr>
                                        <p:cTn id="146" dur="1" fill="hold">
                                          <p:stCondLst>
                                            <p:cond delay="0"/>
                                          </p:stCondLst>
                                        </p:cTn>
                                        <p:tgtEl>
                                          <p:spTgt spid="4">
                                            <p:txEl>
                                              <p:pRg st="13" end="13"/>
                                            </p:txEl>
                                          </p:spTgt>
                                        </p:tgtEl>
                                        <p:attrNameLst>
                                          <p:attrName>style.visibility</p:attrName>
                                        </p:attrNameLst>
                                      </p:cBhvr>
                                      <p:to>
                                        <p:strVal val="visible"/>
                                      </p:to>
                                    </p:set>
                                    <p:anim calcmode="lin" valueType="num">
                                      <p:cBhvr>
                                        <p:cTn id="147"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148"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149" dur="500"/>
                                        <p:tgtEl>
                                          <p:spTgt spid="4">
                                            <p:txEl>
                                              <p:pRg st="13" end="13"/>
                                            </p:txEl>
                                          </p:spTgt>
                                        </p:tgtEl>
                                      </p:cBhvr>
                                    </p:animEffect>
                                  </p:childTnLst>
                                </p:cTn>
                              </p:par>
                              <p:par>
                                <p:cTn id="150" presetID="53" presetClass="entr" presetSubtype="16" fill="hold" nodeType="withEffect">
                                  <p:stCondLst>
                                    <p:cond delay="0"/>
                                  </p:stCondLst>
                                  <p:childTnLst>
                                    <p:set>
                                      <p:cBhvr>
                                        <p:cTn id="151" dur="1" fill="hold">
                                          <p:stCondLst>
                                            <p:cond delay="0"/>
                                          </p:stCondLst>
                                        </p:cTn>
                                        <p:tgtEl>
                                          <p:spTgt spid="4">
                                            <p:txEl>
                                              <p:pRg st="14" end="14"/>
                                            </p:txEl>
                                          </p:spTgt>
                                        </p:tgtEl>
                                        <p:attrNameLst>
                                          <p:attrName>style.visibility</p:attrName>
                                        </p:attrNameLst>
                                      </p:cBhvr>
                                      <p:to>
                                        <p:strVal val="visible"/>
                                      </p:to>
                                    </p:set>
                                    <p:anim calcmode="lin" valueType="num">
                                      <p:cBhvr>
                                        <p:cTn id="152" dur="5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153" dur="500" fill="hold"/>
                                        <p:tgtEl>
                                          <p:spTgt spid="4">
                                            <p:txEl>
                                              <p:pRg st="14" end="14"/>
                                            </p:txEl>
                                          </p:spTgt>
                                        </p:tgtEl>
                                        <p:attrNameLst>
                                          <p:attrName>ppt_h</p:attrName>
                                        </p:attrNameLst>
                                      </p:cBhvr>
                                      <p:tavLst>
                                        <p:tav tm="0">
                                          <p:val>
                                            <p:fltVal val="0"/>
                                          </p:val>
                                        </p:tav>
                                        <p:tav tm="100000">
                                          <p:val>
                                            <p:strVal val="#ppt_h"/>
                                          </p:val>
                                        </p:tav>
                                      </p:tavLst>
                                    </p:anim>
                                    <p:animEffect transition="in" filter="fade">
                                      <p:cBhvr>
                                        <p:cTn id="154" dur="500"/>
                                        <p:tgtEl>
                                          <p:spTgt spid="4">
                                            <p:txEl>
                                              <p:pRg st="14" end="14"/>
                                            </p:txEl>
                                          </p:spTgt>
                                        </p:tgtEl>
                                      </p:cBhvr>
                                    </p:animEffect>
                                  </p:childTnLst>
                                </p:cTn>
                              </p:par>
                              <p:par>
                                <p:cTn id="155" presetID="53" presetClass="entr" presetSubtype="16" fill="hold" nodeType="withEffect">
                                  <p:stCondLst>
                                    <p:cond delay="0"/>
                                  </p:stCondLst>
                                  <p:childTnLst>
                                    <p:set>
                                      <p:cBhvr>
                                        <p:cTn id="156" dur="1" fill="hold">
                                          <p:stCondLst>
                                            <p:cond delay="0"/>
                                          </p:stCondLst>
                                        </p:cTn>
                                        <p:tgtEl>
                                          <p:spTgt spid="4">
                                            <p:txEl>
                                              <p:pRg st="15" end="15"/>
                                            </p:txEl>
                                          </p:spTgt>
                                        </p:tgtEl>
                                        <p:attrNameLst>
                                          <p:attrName>style.visibility</p:attrName>
                                        </p:attrNameLst>
                                      </p:cBhvr>
                                      <p:to>
                                        <p:strVal val="visible"/>
                                      </p:to>
                                    </p:set>
                                    <p:anim calcmode="lin" valueType="num">
                                      <p:cBhvr>
                                        <p:cTn id="157" dur="500" fill="hold"/>
                                        <p:tgtEl>
                                          <p:spTgt spid="4">
                                            <p:txEl>
                                              <p:pRg st="15" end="15"/>
                                            </p:txEl>
                                          </p:spTgt>
                                        </p:tgtEl>
                                        <p:attrNameLst>
                                          <p:attrName>ppt_w</p:attrName>
                                        </p:attrNameLst>
                                      </p:cBhvr>
                                      <p:tavLst>
                                        <p:tav tm="0">
                                          <p:val>
                                            <p:fltVal val="0"/>
                                          </p:val>
                                        </p:tav>
                                        <p:tav tm="100000">
                                          <p:val>
                                            <p:strVal val="#ppt_w"/>
                                          </p:val>
                                        </p:tav>
                                      </p:tavLst>
                                    </p:anim>
                                    <p:anim calcmode="lin" valueType="num">
                                      <p:cBhvr>
                                        <p:cTn id="158" dur="500" fill="hold"/>
                                        <p:tgtEl>
                                          <p:spTgt spid="4">
                                            <p:txEl>
                                              <p:pRg st="15" end="15"/>
                                            </p:txEl>
                                          </p:spTgt>
                                        </p:tgtEl>
                                        <p:attrNameLst>
                                          <p:attrName>ppt_h</p:attrName>
                                        </p:attrNameLst>
                                      </p:cBhvr>
                                      <p:tavLst>
                                        <p:tav tm="0">
                                          <p:val>
                                            <p:fltVal val="0"/>
                                          </p:val>
                                        </p:tav>
                                        <p:tav tm="100000">
                                          <p:val>
                                            <p:strVal val="#ppt_h"/>
                                          </p:val>
                                        </p:tav>
                                      </p:tavLst>
                                    </p:anim>
                                    <p:animEffect transition="in" filter="fade">
                                      <p:cBhvr>
                                        <p:cTn id="159"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pPr algn="ctr"/>
            <a:r>
              <a:rPr lang="es-ES" dirty="0" smtClean="0"/>
              <a:t>Análisis </a:t>
            </a:r>
            <a:r>
              <a:rPr lang="es-ES" dirty="0" err="1" smtClean="0"/>
              <a:t>dafo</a:t>
            </a:r>
            <a:endParaRPr lang="es-ES"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128558945"/>
              </p:ext>
            </p:extLst>
          </p:nvPr>
        </p:nvGraphicFramePr>
        <p:xfrm>
          <a:off x="683568" y="1052736"/>
          <a:ext cx="7992888" cy="3600399"/>
        </p:xfrm>
        <a:graphic>
          <a:graphicData uri="http://schemas.openxmlformats.org/drawingml/2006/table">
            <a:tbl>
              <a:tblPr firstRow="1" firstCol="1" bandRow="1">
                <a:tableStyleId>{21E4AEA4-8DFA-4A89-87EB-49C32662AFE0}</a:tableStyleId>
              </a:tblPr>
              <a:tblGrid>
                <a:gridCol w="1398756"/>
                <a:gridCol w="3118825"/>
                <a:gridCol w="3475307"/>
              </a:tblGrid>
              <a:tr h="1110089">
                <a:tc>
                  <a:txBody>
                    <a:bodyPr/>
                    <a:lstStyle/>
                    <a:p>
                      <a:pPr algn="ctr">
                        <a:lnSpc>
                          <a:spcPct val="115000"/>
                        </a:lnSpc>
                        <a:spcAft>
                          <a:spcPts val="0"/>
                        </a:spcAft>
                      </a:pPr>
                      <a:r>
                        <a:rPr lang="es-ES" sz="1100" dirty="0">
                          <a:effectLst/>
                        </a:rPr>
                        <a:t> </a:t>
                      </a:r>
                      <a:endParaRPr lang="es-ES"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ES" sz="1100" dirty="0">
                          <a:effectLst/>
                        </a:rPr>
                        <a:t>ASPECTOS NEGATIVOS</a:t>
                      </a:r>
                      <a:endParaRPr lang="es-ES"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ES" sz="1100" dirty="0">
                          <a:effectLst/>
                        </a:rPr>
                        <a:t>ASPECTOS POSITIVOS</a:t>
                      </a:r>
                      <a:endParaRPr lang="es-ES" sz="1100" dirty="0">
                        <a:effectLst/>
                        <a:latin typeface="Calibri"/>
                        <a:ea typeface="Calibri"/>
                        <a:cs typeface="Times New Roman"/>
                      </a:endParaRPr>
                    </a:p>
                  </a:txBody>
                  <a:tcPr marL="68580" marR="68580" marT="0" marB="0" anchor="ctr"/>
                </a:tc>
              </a:tr>
              <a:tr h="1245155">
                <a:tc>
                  <a:txBody>
                    <a:bodyPr/>
                    <a:lstStyle/>
                    <a:p>
                      <a:pPr marL="71755" marR="71755" algn="ctr">
                        <a:lnSpc>
                          <a:spcPct val="115000"/>
                        </a:lnSpc>
                        <a:spcAft>
                          <a:spcPts val="0"/>
                        </a:spcAft>
                      </a:pPr>
                      <a:r>
                        <a:rPr lang="es-ES" sz="1100" dirty="0">
                          <a:effectLst/>
                        </a:rPr>
                        <a:t>ORIGEN INTERNO</a:t>
                      </a:r>
                      <a:endParaRPr lang="es-ES" sz="1100" dirty="0">
                        <a:effectLst/>
                        <a:latin typeface="Calibri"/>
                        <a:ea typeface="Calibri"/>
                        <a:cs typeface="Times New Roman"/>
                      </a:endParaRPr>
                    </a:p>
                  </a:txBody>
                  <a:tcPr marL="68580" marR="68580" marT="0" marB="0" vert="vert270" anchor="ctr"/>
                </a:tc>
                <a:tc>
                  <a:txBody>
                    <a:bodyPr/>
                    <a:lstStyle/>
                    <a:p>
                      <a:pPr algn="ctr">
                        <a:lnSpc>
                          <a:spcPct val="115000"/>
                        </a:lnSpc>
                        <a:spcAft>
                          <a:spcPts val="0"/>
                        </a:spcAft>
                      </a:pPr>
                      <a:r>
                        <a:rPr lang="es-ES" sz="1800" b="1" dirty="0">
                          <a:effectLst/>
                        </a:rPr>
                        <a:t>DEBILIDADES</a:t>
                      </a:r>
                      <a:r>
                        <a:rPr lang="es-ES" sz="1800" dirty="0">
                          <a:effectLst/>
                        </a:rPr>
                        <a:t>: Carencias y limitaciones desfavorables propias.</a:t>
                      </a:r>
                      <a:endParaRPr lang="es-ES"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ES" sz="1800" b="1" dirty="0">
                          <a:effectLst/>
                        </a:rPr>
                        <a:t>FORTALEZAS</a:t>
                      </a:r>
                      <a:r>
                        <a:rPr lang="es-ES" sz="1800" dirty="0">
                          <a:effectLst/>
                        </a:rPr>
                        <a:t>: Características y habilidades favorables propias.</a:t>
                      </a:r>
                      <a:endParaRPr lang="es-ES" sz="1800" dirty="0">
                        <a:effectLst/>
                        <a:latin typeface="Calibri"/>
                        <a:ea typeface="Calibri"/>
                        <a:cs typeface="Times New Roman"/>
                      </a:endParaRPr>
                    </a:p>
                  </a:txBody>
                  <a:tcPr marL="68580" marR="68580" marT="0" marB="0" anchor="ctr"/>
                </a:tc>
              </a:tr>
              <a:tr h="1245155">
                <a:tc>
                  <a:txBody>
                    <a:bodyPr/>
                    <a:lstStyle/>
                    <a:p>
                      <a:pPr marL="71755" marR="71755" algn="ctr">
                        <a:lnSpc>
                          <a:spcPct val="115000"/>
                        </a:lnSpc>
                        <a:spcAft>
                          <a:spcPts val="0"/>
                        </a:spcAft>
                      </a:pPr>
                      <a:r>
                        <a:rPr lang="es-ES" sz="1100" dirty="0">
                          <a:effectLst/>
                        </a:rPr>
                        <a:t>ORIGEN EXTERNO</a:t>
                      </a:r>
                      <a:endParaRPr lang="es-ES" sz="1100" dirty="0">
                        <a:effectLst/>
                        <a:latin typeface="Calibri"/>
                        <a:ea typeface="Calibri"/>
                        <a:cs typeface="Times New Roman"/>
                      </a:endParaRPr>
                    </a:p>
                  </a:txBody>
                  <a:tcPr marL="68580" marR="68580" marT="0" marB="0" vert="vert270" anchor="ctr"/>
                </a:tc>
                <a:tc>
                  <a:txBody>
                    <a:bodyPr/>
                    <a:lstStyle/>
                    <a:p>
                      <a:pPr algn="ctr">
                        <a:lnSpc>
                          <a:spcPct val="115000"/>
                        </a:lnSpc>
                        <a:spcAft>
                          <a:spcPts val="0"/>
                        </a:spcAft>
                      </a:pPr>
                      <a:r>
                        <a:rPr lang="es-ES" sz="1800" b="1" dirty="0">
                          <a:effectLst/>
                        </a:rPr>
                        <a:t>AMENAZAS:</a:t>
                      </a:r>
                      <a:r>
                        <a:rPr lang="es-ES" sz="1800" dirty="0">
                          <a:effectLst/>
                        </a:rPr>
                        <a:t> Factores externos desfavorables.</a:t>
                      </a:r>
                      <a:endParaRPr lang="es-ES"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ES" sz="1800" b="1" dirty="0">
                          <a:effectLst/>
                        </a:rPr>
                        <a:t>OPORTUNIDADES</a:t>
                      </a:r>
                      <a:r>
                        <a:rPr lang="es-ES" sz="1800" dirty="0">
                          <a:effectLst/>
                        </a:rPr>
                        <a:t>: Factores externos favorables.</a:t>
                      </a:r>
                      <a:endParaRPr lang="es-ES" sz="1800" dirty="0">
                        <a:effectLst/>
                        <a:latin typeface="Calibri"/>
                        <a:ea typeface="Calibri"/>
                        <a:cs typeface="Times New Roman"/>
                      </a:endParaRPr>
                    </a:p>
                  </a:txBody>
                  <a:tcPr marL="68580" marR="68580" marT="0" marB="0" anchor="ctr"/>
                </a:tc>
              </a:tr>
            </a:tbl>
          </a:graphicData>
        </a:graphic>
      </p:graphicFrame>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4</a:t>
            </a:fld>
            <a:endParaRPr lang="es-ES" dirty="0"/>
          </a:p>
        </p:txBody>
      </p:sp>
    </p:spTree>
    <p:extLst>
      <p:ext uri="{BB962C8B-B14F-4D97-AF65-F5344CB8AC3E}">
        <p14:creationId xmlns:p14="http://schemas.microsoft.com/office/powerpoint/2010/main" val="185571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err="1" smtClean="0"/>
              <a:t>Dafo</a:t>
            </a:r>
            <a:r>
              <a:rPr lang="es-ES" dirty="0" smtClean="0"/>
              <a:t> en este trabajo</a:t>
            </a:r>
            <a:endParaRPr lang="es-ES" dirty="0"/>
          </a:p>
        </p:txBody>
      </p:sp>
      <p:sp>
        <p:nvSpPr>
          <p:cNvPr id="3" name="2 Marcador de contenido"/>
          <p:cNvSpPr>
            <a:spLocks noGrp="1"/>
          </p:cNvSpPr>
          <p:nvPr>
            <p:ph idx="1"/>
          </p:nvPr>
        </p:nvSpPr>
        <p:spPr/>
        <p:txBody>
          <a:bodyPr>
            <a:normAutofit fontScale="70000" lnSpcReduction="20000"/>
          </a:bodyPr>
          <a:lstStyle/>
          <a:p>
            <a:pPr marL="285750" lvl="0" indent="-285750">
              <a:buFont typeface="Arial" panose="020B0604020202020204" pitchFamily="34" charset="0"/>
              <a:buChar char="•"/>
            </a:pPr>
            <a:r>
              <a:rPr lang="es-ES" sz="2300" i="1" dirty="0">
                <a:solidFill>
                  <a:schemeClr val="accent2"/>
                </a:solidFill>
              </a:rPr>
              <a:t>Debilidades</a:t>
            </a:r>
            <a:r>
              <a:rPr lang="es-ES" b="0" dirty="0"/>
              <a:t>. El proyecto expuesto presenta </a:t>
            </a:r>
            <a:r>
              <a:rPr lang="es-ES" dirty="0"/>
              <a:t>limitaciones a la hora de exponer ejemplos más complejos </a:t>
            </a:r>
            <a:r>
              <a:rPr lang="es-ES" b="0" dirty="0"/>
              <a:t>a los reflejados. </a:t>
            </a:r>
            <a:r>
              <a:rPr lang="es-ES" dirty="0"/>
              <a:t>Casos de mayor complejidad fruto de problemas más difíciles de resolver</a:t>
            </a:r>
            <a:r>
              <a:rPr lang="es-ES" b="0" dirty="0"/>
              <a:t>. Por lo que no es un proyecto </a:t>
            </a:r>
            <a:r>
              <a:rPr lang="es-ES" dirty="0"/>
              <a:t>para un uso muy avanzado de la herramienta de TensorFlow</a:t>
            </a:r>
            <a:r>
              <a:rPr lang="es-ES" b="0" dirty="0"/>
              <a:t>.</a:t>
            </a:r>
          </a:p>
          <a:p>
            <a:pPr marL="0" indent="0"/>
            <a:r>
              <a:rPr lang="es-ES" b="0" dirty="0"/>
              <a:t> </a:t>
            </a:r>
          </a:p>
          <a:p>
            <a:pPr marL="285750" lvl="0" indent="-285750">
              <a:buFont typeface="Arial" panose="020B0604020202020204" pitchFamily="34" charset="0"/>
              <a:buChar char="•"/>
            </a:pPr>
            <a:r>
              <a:rPr lang="es-ES" sz="2300" i="1" dirty="0">
                <a:solidFill>
                  <a:schemeClr val="accent2"/>
                </a:solidFill>
              </a:rPr>
              <a:t>Fortalezas</a:t>
            </a:r>
            <a:r>
              <a:rPr lang="es-ES" b="0" dirty="0"/>
              <a:t>. Como principal característica propia es que </a:t>
            </a:r>
            <a:r>
              <a:rPr lang="es-ES" dirty="0"/>
              <a:t>respecto a la comunidad global de GitHub no se ha encontrado hasta la fecha nada parecido</a:t>
            </a:r>
            <a:r>
              <a:rPr lang="es-ES" b="0" dirty="0"/>
              <a:t>. </a:t>
            </a:r>
            <a:r>
              <a:rPr lang="es-ES" dirty="0"/>
              <a:t>No existen documentos</a:t>
            </a:r>
            <a:r>
              <a:rPr lang="es-ES" b="0" dirty="0"/>
              <a:t> de semejantes características </a:t>
            </a:r>
            <a:r>
              <a:rPr lang="es-ES" dirty="0"/>
              <a:t>en cuanto a la explicación de la herramienta TensorBoard en habla hispana</a:t>
            </a:r>
            <a:r>
              <a:rPr lang="es-ES" b="0" dirty="0"/>
              <a:t>. Además, </a:t>
            </a:r>
            <a:r>
              <a:rPr lang="es-ES" dirty="0"/>
              <a:t>la simplicidad del proyecto </a:t>
            </a:r>
            <a:r>
              <a:rPr lang="es-ES" b="0" dirty="0"/>
              <a:t>relativa a la puesta en marcha de simples ejemplos da su </a:t>
            </a:r>
            <a:r>
              <a:rPr lang="es-ES" dirty="0"/>
              <a:t>principal ventaja</a:t>
            </a:r>
            <a:r>
              <a:rPr lang="es-ES" b="0" dirty="0"/>
              <a:t>.</a:t>
            </a:r>
          </a:p>
          <a:p>
            <a:pPr marL="0" indent="0"/>
            <a:endParaRPr lang="es-ES" b="0" dirty="0"/>
          </a:p>
          <a:p>
            <a:pPr marL="285750" lvl="0" indent="-285750">
              <a:buFont typeface="Arial" panose="020B0604020202020204" pitchFamily="34" charset="0"/>
              <a:buChar char="•"/>
            </a:pPr>
            <a:r>
              <a:rPr lang="es-ES" sz="2300" i="1" dirty="0">
                <a:solidFill>
                  <a:schemeClr val="accent2"/>
                </a:solidFill>
              </a:rPr>
              <a:t>Amenazas</a:t>
            </a:r>
            <a:r>
              <a:rPr lang="es-ES" b="0" dirty="0"/>
              <a:t>. La existencia de numeroso </a:t>
            </a:r>
            <a:r>
              <a:rPr lang="es-ES" dirty="0"/>
              <a:t>material de características </a:t>
            </a:r>
            <a:r>
              <a:rPr lang="es-ES" dirty="0" smtClean="0"/>
              <a:t>semejante en habla inglesa</a:t>
            </a:r>
            <a:r>
              <a:rPr lang="es-ES" b="0" dirty="0" smtClean="0"/>
              <a:t> </a:t>
            </a:r>
            <a:r>
              <a:rPr lang="es-ES" b="0" dirty="0"/>
              <a:t>hace que este proyecto vea mermado su valor. Así también, como </a:t>
            </a:r>
            <a:r>
              <a:rPr lang="es-ES" dirty="0"/>
              <a:t>la extensa comunidad de GitHub</a:t>
            </a:r>
            <a:r>
              <a:rPr lang="es-ES" b="0" dirty="0"/>
              <a:t> hace que </a:t>
            </a:r>
            <a:r>
              <a:rPr lang="es-ES" dirty="0"/>
              <a:t>numerosos usuarios puedan llegar a desarrollar proyectos parecidos</a:t>
            </a:r>
            <a:r>
              <a:rPr lang="es-ES" b="0" dirty="0"/>
              <a:t>. Es una </a:t>
            </a:r>
            <a:r>
              <a:rPr lang="es-ES" dirty="0"/>
              <a:t>amenaza para este proyecto</a:t>
            </a:r>
            <a:r>
              <a:rPr lang="es-ES" b="0" dirty="0"/>
              <a:t>, pero no por ejemplo para el enriquecimiento de la comunidad global de la plataforma.</a:t>
            </a:r>
          </a:p>
          <a:p>
            <a:pPr marL="0" indent="0"/>
            <a:r>
              <a:rPr lang="es-ES" b="0" dirty="0"/>
              <a:t> </a:t>
            </a:r>
          </a:p>
          <a:p>
            <a:pPr marL="285750" lvl="0" indent="-285750">
              <a:buFont typeface="Arial" panose="020B0604020202020204" pitchFamily="34" charset="0"/>
              <a:buChar char="•"/>
            </a:pPr>
            <a:r>
              <a:rPr lang="es-ES" sz="2300" i="1" dirty="0">
                <a:solidFill>
                  <a:schemeClr val="accent2"/>
                </a:solidFill>
              </a:rPr>
              <a:t>Oportunidades</a:t>
            </a:r>
            <a:r>
              <a:rPr lang="es-ES" b="0" dirty="0"/>
              <a:t>. </a:t>
            </a:r>
            <a:r>
              <a:rPr lang="es-ES" dirty="0"/>
              <a:t>Ser una referencia para personas que quieran adentrarse en este mundo</a:t>
            </a:r>
            <a:r>
              <a:rPr lang="es-ES" b="0" dirty="0"/>
              <a:t> es una de las </a:t>
            </a:r>
            <a:r>
              <a:rPr lang="es-ES" dirty="0"/>
              <a:t>grandes oportunidades</a:t>
            </a:r>
            <a:r>
              <a:rPr lang="es-ES" b="0" dirty="0"/>
              <a:t> que se abren a la publicación de este proyecto. </a:t>
            </a:r>
            <a:r>
              <a:rPr lang="es-ES" dirty="0"/>
              <a:t>Dar a conocer una herramienta de estas dimensiones de una forma más amena es una buena oportunidad</a:t>
            </a:r>
            <a:r>
              <a:rPr lang="es-ES" b="0" dirty="0"/>
              <a:t>. Así como ser </a:t>
            </a:r>
            <a:r>
              <a:rPr lang="es-ES" dirty="0"/>
              <a:t>referencia también para nuevas personas que quieran ampliar este proyecto</a:t>
            </a:r>
            <a:r>
              <a:rPr lang="es-ES" b="0" dirty="0"/>
              <a:t>.</a:t>
            </a:r>
          </a:p>
          <a:p>
            <a:endParaRPr lang="es-ES" dirty="0"/>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5</a:t>
            </a:fld>
            <a:endParaRPr lang="es-ES" dirty="0"/>
          </a:p>
        </p:txBody>
      </p:sp>
    </p:spTree>
    <p:extLst>
      <p:ext uri="{BB962C8B-B14F-4D97-AF65-F5344CB8AC3E}">
        <p14:creationId xmlns:p14="http://schemas.microsoft.com/office/powerpoint/2010/main" val="1501713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22960" y="365760"/>
            <a:ext cx="7520940" cy="830992"/>
          </a:xfrm>
        </p:spPr>
        <p:txBody>
          <a:bodyPr/>
          <a:lstStyle/>
          <a:p>
            <a:r>
              <a:rPr lang="es-ES" dirty="0" smtClean="0"/>
              <a:t>Autocrítica – </a:t>
            </a:r>
            <a:r>
              <a:rPr lang="es-ES" dirty="0"/>
              <a:t>aportación de mi trabajo respecto al resto </a:t>
            </a:r>
            <a:r>
              <a:rPr lang="es-ES" dirty="0" smtClean="0"/>
              <a:t>del grupo</a:t>
            </a:r>
            <a:endParaRPr lang="es-ES" dirty="0"/>
          </a:p>
        </p:txBody>
      </p:sp>
      <p:sp>
        <p:nvSpPr>
          <p:cNvPr id="5" name="4 Marcador de contenido"/>
          <p:cNvSpPr>
            <a:spLocks noGrp="1"/>
          </p:cNvSpPr>
          <p:nvPr>
            <p:ph idx="1"/>
          </p:nvPr>
        </p:nvSpPr>
        <p:spPr>
          <a:xfrm>
            <a:off x="822960" y="1196752"/>
            <a:ext cx="7520940" cy="3483725"/>
          </a:xfrm>
        </p:spPr>
        <p:txBody>
          <a:bodyPr>
            <a:normAutofit fontScale="92500" lnSpcReduction="20000"/>
          </a:bodyPr>
          <a:lstStyle/>
          <a:p>
            <a:pPr lvl="0">
              <a:buFont typeface="Wingdings" panose="05000000000000000000" pitchFamily="2" charset="2"/>
              <a:buChar char="ü"/>
            </a:pPr>
            <a:r>
              <a:rPr lang="es-ES" u="sng" dirty="0"/>
              <a:t>Singularidad</a:t>
            </a:r>
            <a:r>
              <a:rPr lang="es-ES" b="0" dirty="0"/>
              <a:t>. Este proyecto trata un tema que a primera vista, </a:t>
            </a:r>
            <a:r>
              <a:rPr lang="es-ES" dirty="0"/>
              <a:t>ninguno de mis compañeros ha querido trabajar en </a:t>
            </a:r>
            <a:r>
              <a:rPr lang="es-ES" dirty="0" smtClean="0"/>
              <a:t>él</a:t>
            </a:r>
            <a:r>
              <a:rPr lang="es-ES" b="0" dirty="0"/>
              <a:t> </a:t>
            </a:r>
            <a:r>
              <a:rPr lang="es-ES" b="0" dirty="0" smtClean="0"/>
              <a:t> tras una primera exposición del tema en el que estábamos trabajando.</a:t>
            </a:r>
            <a:endParaRPr lang="es-ES" b="0" dirty="0"/>
          </a:p>
          <a:p>
            <a:pPr marL="0" indent="0"/>
            <a:r>
              <a:rPr lang="es-ES" b="0" dirty="0"/>
              <a:t> </a:t>
            </a:r>
          </a:p>
          <a:p>
            <a:pPr lvl="0">
              <a:buFont typeface="Wingdings" panose="05000000000000000000" pitchFamily="2" charset="2"/>
              <a:buChar char="ü"/>
            </a:pPr>
            <a:r>
              <a:rPr lang="es-ES" u="sng" dirty="0"/>
              <a:t>Novedoso</a:t>
            </a:r>
            <a:r>
              <a:rPr lang="es-ES" b="0" dirty="0"/>
              <a:t>. Mi principal fuente de inspiración de proyectos fue la plataforma GitHub. En ella se podía encontrar desde proyectos desarrollados en TensorFlow, a tutoriales de la misma tecnología. Incluido TensorBoard. Pero con una pequeña diferencia, nada en un idioma como el español. </a:t>
            </a:r>
          </a:p>
          <a:p>
            <a:pPr marL="0" indent="0"/>
            <a:r>
              <a:rPr lang="es-ES" b="0" dirty="0"/>
              <a:t> </a:t>
            </a:r>
          </a:p>
          <a:p>
            <a:pPr lvl="0">
              <a:buFont typeface="Wingdings" panose="05000000000000000000" pitchFamily="2" charset="2"/>
              <a:buChar char="ü"/>
            </a:pPr>
            <a:r>
              <a:rPr lang="es-ES" u="sng" dirty="0"/>
              <a:t>Complementario</a:t>
            </a:r>
            <a:r>
              <a:rPr lang="es-ES" b="0" dirty="0"/>
              <a:t>. Todos los trabajos de mis compañeros se basan en usar la tecnología de TensorFlow, pero en ningún caso tras la exposición de los temas de trabajo de cada grupo, se usaba TensorBoard. Como una forma de complementar estos trabajos y exponer el código desarrollado en forma de grafos, la mejor comprensión de los mismos podría ser una buena idea de utilizar esta herramienta. Complementar.</a:t>
            </a:r>
          </a:p>
          <a:p>
            <a:endParaRPr lang="es-ES" dirty="0"/>
          </a:p>
        </p:txBody>
      </p:sp>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6</a:t>
            </a:fld>
            <a:endParaRPr lang="es-ES" dirty="0"/>
          </a:p>
        </p:txBody>
      </p:sp>
    </p:spTree>
    <p:extLst>
      <p:ext uri="{BB962C8B-B14F-4D97-AF65-F5344CB8AC3E}">
        <p14:creationId xmlns:p14="http://schemas.microsoft.com/office/powerpoint/2010/main" val="886449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Autocrítica – Mi trabajo</a:t>
            </a:r>
            <a:endParaRPr lang="es-ES" dirty="0"/>
          </a:p>
        </p:txBody>
      </p:sp>
      <p:sp>
        <p:nvSpPr>
          <p:cNvPr id="3" name="2 Marcador de contenido"/>
          <p:cNvSpPr>
            <a:spLocks noGrp="1"/>
          </p:cNvSpPr>
          <p:nvPr>
            <p:ph idx="1"/>
          </p:nvPr>
        </p:nvSpPr>
        <p:spPr/>
        <p:txBody>
          <a:bodyPr/>
          <a:lstStyle/>
          <a:p>
            <a:pPr lvl="0">
              <a:buFont typeface="Wingdings" panose="05000000000000000000" pitchFamily="2" charset="2"/>
              <a:buChar char="v"/>
            </a:pPr>
            <a:r>
              <a:rPr lang="es-ES" u="sng" dirty="0"/>
              <a:t>Extensión y amplitud</a:t>
            </a:r>
            <a:r>
              <a:rPr lang="es-ES" b="0" dirty="0"/>
              <a:t>. En comparación con otros trabajos de otros compañeros, en este caso </a:t>
            </a:r>
            <a:r>
              <a:rPr lang="es-ES" dirty="0"/>
              <a:t>mi trabajo no creo que haya tenido tanta extensión por ejemplo de código</a:t>
            </a:r>
            <a:r>
              <a:rPr lang="es-ES" b="0" dirty="0"/>
              <a:t>. Al igual que la amplitud del tema tratado. Como </a:t>
            </a:r>
            <a:r>
              <a:rPr lang="es-ES" dirty="0"/>
              <a:t>argumento</a:t>
            </a:r>
            <a:r>
              <a:rPr lang="es-ES" b="0" dirty="0"/>
              <a:t> de mi </a:t>
            </a:r>
            <a:r>
              <a:rPr lang="es-ES" dirty="0"/>
              <a:t>defensa sobre este punto</a:t>
            </a:r>
            <a:r>
              <a:rPr lang="es-ES" b="0" dirty="0"/>
              <a:t>, diría que </a:t>
            </a:r>
            <a:r>
              <a:rPr lang="es-ES" dirty="0"/>
              <a:t>en mi caso el trabajo está realizado por una única persona</a:t>
            </a:r>
            <a:r>
              <a:rPr lang="es-ES" b="0" dirty="0"/>
              <a:t>. Con lo que el trabajo respecto el caso de trabajos realizado en grupos de dos personas, pues más o menos el doble.</a:t>
            </a:r>
          </a:p>
          <a:p>
            <a:pPr marL="0" indent="0"/>
            <a:r>
              <a:rPr lang="es-ES" b="0" dirty="0"/>
              <a:t> </a:t>
            </a:r>
          </a:p>
          <a:p>
            <a:pPr lvl="0">
              <a:buFont typeface="Wingdings" panose="05000000000000000000" pitchFamily="2" charset="2"/>
              <a:buChar char="v"/>
            </a:pPr>
            <a:r>
              <a:rPr lang="es-ES" u="sng" dirty="0"/>
              <a:t>Originalidad del proyecto</a:t>
            </a:r>
            <a:r>
              <a:rPr lang="es-ES" b="0" dirty="0"/>
              <a:t>. </a:t>
            </a:r>
            <a:r>
              <a:rPr lang="es-ES" dirty="0"/>
              <a:t>El lector </a:t>
            </a:r>
            <a:r>
              <a:rPr lang="es-ES" b="0" dirty="0"/>
              <a:t>que se encuentre con este proyecto </a:t>
            </a:r>
            <a:r>
              <a:rPr lang="es-ES" dirty="0"/>
              <a:t>no llegará a ver realmente como se resuelve un problema práctico</a:t>
            </a:r>
            <a:r>
              <a:rPr lang="es-ES" b="0" dirty="0"/>
              <a:t>, pero </a:t>
            </a:r>
            <a:r>
              <a:rPr lang="es-ES" dirty="0"/>
              <a:t>sí llegará a ver cómo se puede resolver el problema de aprendizaje de una herramienta nueva</a:t>
            </a:r>
            <a:r>
              <a:rPr lang="es-ES" b="0" dirty="0"/>
              <a:t>. En contra de otros proyectos, como son los de mis compañeros, </a:t>
            </a:r>
            <a:r>
              <a:rPr lang="es-ES" dirty="0"/>
              <a:t>no es un tema muy original que llame la atención del lector</a:t>
            </a:r>
            <a:r>
              <a:rPr lang="es-ES" b="0" dirty="0"/>
              <a:t>. </a:t>
            </a:r>
          </a:p>
          <a:p>
            <a:endParaRPr lang="es-ES" dirty="0"/>
          </a:p>
        </p:txBody>
      </p:sp>
      <p:sp>
        <p:nvSpPr>
          <p:cNvPr id="4" name="3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5" name="4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7</a:t>
            </a:fld>
            <a:endParaRPr lang="es-ES" dirty="0"/>
          </a:p>
        </p:txBody>
      </p:sp>
    </p:spTree>
    <p:extLst>
      <p:ext uri="{BB962C8B-B14F-4D97-AF65-F5344CB8AC3E}">
        <p14:creationId xmlns:p14="http://schemas.microsoft.com/office/powerpoint/2010/main" val="2847197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Lecciones aprendidas 	</a:t>
            </a:r>
            <a:endParaRPr lang="es-ES" dirty="0"/>
          </a:p>
        </p:txBody>
      </p:sp>
      <p:sp>
        <p:nvSpPr>
          <p:cNvPr id="4" name="3 Marcador de texto"/>
          <p:cNvSpPr>
            <a:spLocks noGrp="1"/>
          </p:cNvSpPr>
          <p:nvPr>
            <p:ph type="body" idx="1"/>
          </p:nvPr>
        </p:nvSpPr>
        <p:spPr/>
        <p:txBody>
          <a:bodyPr/>
          <a:lstStyle/>
          <a:p>
            <a:r>
              <a:rPr lang="es-ES" dirty="0" smtClean="0"/>
              <a:t>Tensorflow &amp; </a:t>
            </a:r>
            <a:r>
              <a:rPr lang="es-ES" dirty="0" err="1" smtClean="0"/>
              <a:t>tensorBoard</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41147">
            <a:off x="1565086" y="1053490"/>
            <a:ext cx="1685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4067944" y="4005064"/>
            <a:ext cx="4680520"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mj-lt"/>
              <a:buAutoNum type="arabicPeriod"/>
            </a:pPr>
            <a:r>
              <a:rPr lang="es-ES" sz="2400" b="1" dirty="0" smtClean="0">
                <a:latin typeface="Arial Narrow" panose="020B0606020202030204" pitchFamily="34" charset="0"/>
              </a:rPr>
              <a:t>Concepto de Machine Learning</a:t>
            </a:r>
          </a:p>
          <a:p>
            <a:pPr marL="342900" indent="-342900">
              <a:buFont typeface="+mj-lt"/>
              <a:buAutoNum type="arabicPeriod"/>
            </a:pPr>
            <a:r>
              <a:rPr lang="es-ES" sz="2400" b="1" dirty="0" smtClean="0">
                <a:latin typeface="Arial Narrow" panose="020B0606020202030204" pitchFamily="34" charset="0"/>
              </a:rPr>
              <a:t>Python</a:t>
            </a:r>
          </a:p>
          <a:p>
            <a:pPr marL="342900" indent="-342900">
              <a:buFont typeface="+mj-lt"/>
              <a:buAutoNum type="arabicPeriod"/>
            </a:pPr>
            <a:r>
              <a:rPr lang="es-ES" sz="2400" b="1" dirty="0" smtClean="0">
                <a:latin typeface="Arial Narrow" panose="020B0606020202030204" pitchFamily="34" charset="0"/>
              </a:rPr>
              <a:t>TensorFlow</a:t>
            </a:r>
          </a:p>
          <a:p>
            <a:pPr marL="342900" indent="-342900">
              <a:buFont typeface="+mj-lt"/>
              <a:buAutoNum type="arabicPeriod"/>
            </a:pPr>
            <a:r>
              <a:rPr lang="es-ES" sz="2400" b="1" dirty="0" smtClean="0">
                <a:latin typeface="Arial Narrow" panose="020B0606020202030204" pitchFamily="34" charset="0"/>
              </a:rPr>
              <a:t>Zero Learning</a:t>
            </a:r>
          </a:p>
          <a:p>
            <a:pPr marL="342900" indent="-342900">
              <a:buFont typeface="+mj-lt"/>
              <a:buAutoNum type="arabicPeriod"/>
            </a:pPr>
            <a:r>
              <a:rPr lang="es-ES" sz="2400" b="1" i="1" dirty="0" smtClean="0">
                <a:latin typeface="Arial Narrow" panose="020B0606020202030204" pitchFamily="34" charset="0"/>
              </a:rPr>
              <a:t>“No haber aprendido nada.”</a:t>
            </a:r>
            <a:endParaRPr lang="es-ES" sz="2400" b="1" i="1" dirty="0">
              <a:latin typeface="Arial Narrow" panose="020B0606020202030204" pitchFamily="34" charset="0"/>
            </a:endParaRPr>
          </a:p>
        </p:txBody>
      </p:sp>
      <p:sp>
        <p:nvSpPr>
          <p:cNvPr id="3" name="2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6" name="5 Marcador de fecha"/>
          <p:cNvSpPr>
            <a:spLocks noGrp="1"/>
          </p:cNvSpPr>
          <p:nvPr>
            <p:ph type="dt" sz="half" idx="10"/>
          </p:nvPr>
        </p:nvSpPr>
        <p:spPr/>
        <p:txBody>
          <a:bodyPr/>
          <a:lstStyle/>
          <a:p>
            <a:r>
              <a:rPr lang="es-ES" smtClean="0"/>
              <a:t>17/01/2018</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8</a:t>
            </a:fld>
            <a:endParaRPr lang="es-ES" dirty="0"/>
          </a:p>
        </p:txBody>
      </p:sp>
    </p:spTree>
    <p:extLst>
      <p:ext uri="{BB962C8B-B14F-4D97-AF65-F5344CB8AC3E}">
        <p14:creationId xmlns:p14="http://schemas.microsoft.com/office/powerpoint/2010/main" val="34731453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22960" y="365760"/>
            <a:ext cx="7709480" cy="548640"/>
          </a:xfrm>
        </p:spPr>
        <p:txBody>
          <a:bodyPr/>
          <a:lstStyle/>
          <a:p>
            <a:r>
              <a:rPr lang="es-ES" dirty="0" smtClean="0"/>
              <a:t>Lección 1 – Concepto de machine learning</a:t>
            </a:r>
            <a:endParaRPr lang="es-ES" dirty="0"/>
          </a:p>
        </p:txBody>
      </p:sp>
      <p:sp>
        <p:nvSpPr>
          <p:cNvPr id="5" name="4 Marcador de contenido"/>
          <p:cNvSpPr>
            <a:spLocks noGrp="1"/>
          </p:cNvSpPr>
          <p:nvPr>
            <p:ph idx="1"/>
          </p:nvPr>
        </p:nvSpPr>
        <p:spPr/>
        <p:txBody>
          <a:bodyPr/>
          <a:lstStyle/>
          <a:p>
            <a:pPr lvl="0">
              <a:buFont typeface="Wingdings" panose="05000000000000000000" pitchFamily="2" charset="2"/>
              <a:buChar char="ü"/>
            </a:pPr>
            <a:r>
              <a:rPr lang="es-ES" b="0" u="sng" dirty="0" smtClean="0"/>
              <a:t>Concepto </a:t>
            </a:r>
            <a:r>
              <a:rPr lang="es-ES" b="0" u="sng" dirty="0"/>
              <a:t>de Machine Learning</a:t>
            </a:r>
            <a:r>
              <a:rPr lang="es-ES" b="0" dirty="0"/>
              <a:t>. Dentro del increíble y extenso campo que es la ingeniería informática, podríamos destacar este. Por un lado porque actualmente es un </a:t>
            </a:r>
            <a:r>
              <a:rPr lang="es-ES" dirty="0"/>
              <a:t>tema muy puntero en cuanto a su uso</a:t>
            </a:r>
            <a:r>
              <a:rPr lang="es-ES" b="0" dirty="0"/>
              <a:t>. Su </a:t>
            </a:r>
            <a:r>
              <a:rPr lang="es-ES" dirty="0"/>
              <a:t>implementación en cualquier ámbito de trabajo</a:t>
            </a:r>
            <a:r>
              <a:rPr lang="es-ES" b="0" dirty="0"/>
              <a:t> se está convirtiendo en una </a:t>
            </a:r>
            <a:r>
              <a:rPr lang="es-ES" dirty="0"/>
              <a:t>novedad</a:t>
            </a:r>
            <a:r>
              <a:rPr lang="es-ES" b="0" dirty="0"/>
              <a:t>. Desde la </a:t>
            </a:r>
            <a:r>
              <a:rPr lang="es-ES" dirty="0"/>
              <a:t>medicina</a:t>
            </a:r>
            <a:r>
              <a:rPr lang="es-ES" b="0" dirty="0"/>
              <a:t>, hasta el la </a:t>
            </a:r>
            <a:r>
              <a:rPr lang="es-ES" dirty="0"/>
              <a:t>industria</a:t>
            </a:r>
            <a:r>
              <a:rPr lang="es-ES" b="0" dirty="0"/>
              <a:t>. Pasando por campos también como puede ser ciencias sociales, como, la </a:t>
            </a:r>
            <a:r>
              <a:rPr lang="es-ES" dirty="0"/>
              <a:t>economía</a:t>
            </a:r>
            <a:r>
              <a:rPr lang="es-ES" b="0" dirty="0"/>
              <a:t> o la </a:t>
            </a:r>
            <a:r>
              <a:rPr lang="es-ES" dirty="0"/>
              <a:t>lingüística</a:t>
            </a:r>
            <a:r>
              <a:rPr lang="es-ES" b="0" dirty="0"/>
              <a:t> (traducción automática de textos y audios). Ni de lejos, se nombran todos los campos en los que se aplica esta rama de la inteligencia artificial.</a:t>
            </a:r>
          </a:p>
          <a:p>
            <a:endParaRPr lang="es-ES" dirty="0"/>
          </a:p>
        </p:txBody>
      </p:sp>
      <p:sp>
        <p:nvSpPr>
          <p:cNvPr id="2" name="1 Marcador de pie de página"/>
          <p:cNvSpPr>
            <a:spLocks noGrp="1"/>
          </p:cNvSpPr>
          <p:nvPr>
            <p:ph type="ftr" sz="quarter" idx="11"/>
          </p:nvPr>
        </p:nvSpPr>
        <p:spPr/>
        <p:txBody>
          <a:bodyPr/>
          <a:lstStyle/>
          <a:p>
            <a:r>
              <a:rPr lang="es-ES" smtClean="0"/>
              <a:t>Sistemas de Información de Gestión y Business Intelligence - Universidad de León</a:t>
            </a:r>
            <a:endParaRPr lang="es-ES" dirty="0"/>
          </a:p>
        </p:txBody>
      </p:sp>
      <p:sp>
        <p:nvSpPr>
          <p:cNvPr id="3" name="2 Marcador de fecha"/>
          <p:cNvSpPr>
            <a:spLocks noGrp="1"/>
          </p:cNvSpPr>
          <p:nvPr>
            <p:ph type="dt" sz="half" idx="10"/>
          </p:nvPr>
        </p:nvSpPr>
        <p:spPr/>
        <p:txBody>
          <a:bodyPr/>
          <a:lstStyle/>
          <a:p>
            <a:r>
              <a:rPr lang="es-ES" smtClean="0"/>
              <a:t>17/01/2018</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9</a:t>
            </a:fld>
            <a:endParaRPr lang="es-ES" dirty="0"/>
          </a:p>
        </p:txBody>
      </p:sp>
    </p:spTree>
    <p:extLst>
      <p:ext uri="{BB962C8B-B14F-4D97-AF65-F5344CB8AC3E}">
        <p14:creationId xmlns:p14="http://schemas.microsoft.com/office/powerpoint/2010/main" val="250519063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Personalizado 4">
      <a:dk1>
        <a:srgbClr val="000000"/>
      </a:dk1>
      <a:lt1>
        <a:srgbClr val="FFFFFF"/>
      </a:lt1>
      <a:dk2>
        <a:srgbClr val="434342"/>
      </a:dk2>
      <a:lt2>
        <a:srgbClr val="CDD7D9"/>
      </a:lt2>
      <a:accent1>
        <a:srgbClr val="797B7E"/>
      </a:accent1>
      <a:accent2>
        <a:srgbClr val="F96A1B"/>
      </a:accent2>
      <a:accent3>
        <a:srgbClr val="EE7C26"/>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387</TotalTime>
  <Words>1913</Words>
  <Application>Microsoft Office PowerPoint</Application>
  <PresentationFormat>Presentación en pantalla (4:3)</PresentationFormat>
  <Paragraphs>229</Paragraphs>
  <Slides>26</Slides>
  <Notes>4</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Ángulos</vt:lpstr>
      <vt:lpstr>Tensorflow &amp; tensorboard</vt:lpstr>
      <vt:lpstr>¿Porqué este trabajo?</vt:lpstr>
      <vt:lpstr>Etapas generales del proyecto</vt:lpstr>
      <vt:lpstr>Análisis dafo</vt:lpstr>
      <vt:lpstr>Dafo en este trabajo</vt:lpstr>
      <vt:lpstr>Autocrítica – aportación de mi trabajo respecto al resto del grupo</vt:lpstr>
      <vt:lpstr>Autocrítica – Mi trabajo</vt:lpstr>
      <vt:lpstr>Lecciones aprendidas  </vt:lpstr>
      <vt:lpstr>Lección 1 – Concepto de machine learning</vt:lpstr>
      <vt:lpstr>Lección 2 - Python</vt:lpstr>
      <vt:lpstr>Lección 3 - TensorFlow</vt:lpstr>
      <vt:lpstr>Lección 4 – Zero learning</vt:lpstr>
      <vt:lpstr>Lección 5 – “No haber aprendido nada”</vt:lpstr>
      <vt:lpstr>Perfil de github</vt:lpstr>
      <vt:lpstr>Tensorboard - introducción</vt:lpstr>
      <vt:lpstr>¿Qué opciones nos da tensorboard de representación?</vt:lpstr>
      <vt:lpstr>Captura de pantalla de tesorboard</vt:lpstr>
      <vt:lpstr>TensorFlow &amp; tensorboard</vt:lpstr>
      <vt:lpstr>Archivos utilizados I (disponibles en github)</vt:lpstr>
      <vt:lpstr>Archivos utilizados II (disponibles en github)</vt:lpstr>
      <vt:lpstr>TensorFlow &amp; tensorboard</vt:lpstr>
      <vt:lpstr>Ejecución…</vt:lpstr>
      <vt:lpstr>… y visualización</vt:lpstr>
      <vt:lpstr>TensorFlow &amp; tensorboard</vt:lpstr>
      <vt:lpstr>Tensorboard_Basic_Constants.py </vt:lpstr>
      <vt:lpstr>mnist.py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 tensorboard</dc:title>
  <dc:creator>ASUS</dc:creator>
  <cp:lastModifiedBy>Javier Carracedo Esteban</cp:lastModifiedBy>
  <cp:revision>53</cp:revision>
  <dcterms:created xsi:type="dcterms:W3CDTF">2018-01-16T17:09:02Z</dcterms:created>
  <dcterms:modified xsi:type="dcterms:W3CDTF">2018-01-17T04:43:04Z</dcterms:modified>
</cp:coreProperties>
</file>