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8" r:id="rId4"/>
  </p:sldMasterIdLst>
  <p:notesMasterIdLst>
    <p:notesMasterId r:id="rId17"/>
  </p:notesMasterIdLst>
  <p:handoutMasterIdLst>
    <p:handoutMasterId r:id="rId18"/>
  </p:handoutMasterIdLst>
  <p:sldIdLst>
    <p:sldId id="571" r:id="rId5"/>
    <p:sldId id="561" r:id="rId6"/>
    <p:sldId id="572" r:id="rId7"/>
    <p:sldId id="573" r:id="rId8"/>
    <p:sldId id="574" r:id="rId9"/>
    <p:sldId id="578" r:id="rId10"/>
    <p:sldId id="554" r:id="rId11"/>
    <p:sldId id="579" r:id="rId12"/>
    <p:sldId id="581" r:id="rId13"/>
    <p:sldId id="562" r:id="rId14"/>
    <p:sldId id="582" r:id="rId15"/>
    <p:sldId id="553" r:id="rId16"/>
  </p:sldIdLst>
  <p:sldSz cx="9144000" cy="5143500" type="screen16x9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F1CEDE-8733-465F-987F-CD4C7D145846}">
          <p14:sldIdLst>
            <p14:sldId id="571"/>
            <p14:sldId id="561"/>
            <p14:sldId id="572"/>
            <p14:sldId id="573"/>
            <p14:sldId id="574"/>
            <p14:sldId id="578"/>
            <p14:sldId id="554"/>
            <p14:sldId id="579"/>
            <p14:sldId id="581"/>
            <p14:sldId id="562"/>
            <p14:sldId id="582"/>
            <p14:sldId id="55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imberly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99C6"/>
    <a:srgbClr val="DD6720"/>
    <a:srgbClr val="275D75"/>
    <a:srgbClr val="418F89"/>
    <a:srgbClr val="3192B6"/>
    <a:srgbClr val="E4ECF5"/>
    <a:srgbClr val="D53F32"/>
    <a:srgbClr val="000000"/>
    <a:srgbClr val="5E5E5E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3" autoAdjust="0"/>
    <p:restoredTop sz="83954" autoAdjust="0"/>
  </p:normalViewPr>
  <p:slideViewPr>
    <p:cSldViewPr>
      <p:cViewPr varScale="1">
        <p:scale>
          <a:sx n="90" d="100"/>
          <a:sy n="90" d="100"/>
        </p:scale>
        <p:origin x="1280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>
        <p:scale>
          <a:sx n="100" d="100"/>
          <a:sy n="100" d="100"/>
        </p:scale>
        <p:origin x="3456" y="14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977CFE-66E2-B148-B3A8-FB50CD39470D}" type="doc">
      <dgm:prSet loTypeId="urn:microsoft.com/office/officeart/2005/8/layout/bProcess2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7359B5F-DD91-A942-98A0-6992BCE3433D}">
      <dgm:prSet phldrT="[Text]" custT="1"/>
      <dgm:spPr/>
      <dgm:t>
        <a:bodyPr/>
        <a:lstStyle/>
        <a:p>
          <a:r>
            <a:rPr lang="en-US" sz="2400" b="1"/>
            <a:t>Trigger</a:t>
          </a:r>
          <a:endParaRPr lang="en-US" sz="2400" b="1" dirty="0"/>
        </a:p>
      </dgm:t>
    </dgm:pt>
    <dgm:pt modelId="{58959EE9-380C-2B49-B67E-ECCF1398493A}" type="parTrans" cxnId="{92E1DA56-85BF-4B42-AFBA-54137B585C99}">
      <dgm:prSet/>
      <dgm:spPr/>
      <dgm:t>
        <a:bodyPr/>
        <a:lstStyle/>
        <a:p>
          <a:endParaRPr lang="en-US" sz="1800" b="1">
            <a:solidFill>
              <a:schemeClr val="tx1"/>
            </a:solidFill>
          </a:endParaRPr>
        </a:p>
      </dgm:t>
    </dgm:pt>
    <dgm:pt modelId="{F9F29F96-1A0D-C843-837B-92B250A501A2}" type="sibTrans" cxnId="{92E1DA56-85BF-4B42-AFBA-54137B585C99}">
      <dgm:prSet/>
      <dgm:spPr/>
      <dgm:t>
        <a:bodyPr/>
        <a:lstStyle/>
        <a:p>
          <a:endParaRPr lang="en-US" sz="1800" b="1">
            <a:solidFill>
              <a:schemeClr val="tx1"/>
            </a:solidFill>
          </a:endParaRPr>
        </a:p>
      </dgm:t>
    </dgm:pt>
    <dgm:pt modelId="{609C67AA-743D-4D49-A209-86DEB08BC8FA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US" sz="2800" b="1" dirty="0"/>
            <a:t>Input Bindings</a:t>
          </a:r>
        </a:p>
      </dgm:t>
    </dgm:pt>
    <dgm:pt modelId="{7931D7A7-779B-624F-87FE-9B088C84F0BE}" type="parTrans" cxnId="{951C05C6-83F4-7948-AE03-5A7612F6DD63}">
      <dgm:prSet/>
      <dgm:spPr/>
      <dgm:t>
        <a:bodyPr/>
        <a:lstStyle/>
        <a:p>
          <a:endParaRPr lang="en-US" sz="1800" b="1">
            <a:solidFill>
              <a:schemeClr val="tx1"/>
            </a:solidFill>
          </a:endParaRPr>
        </a:p>
      </dgm:t>
    </dgm:pt>
    <dgm:pt modelId="{7C582532-CC7D-FA4D-BAFE-FC25665CD808}" type="sibTrans" cxnId="{951C05C6-83F4-7948-AE03-5A7612F6DD63}">
      <dgm:prSet/>
      <dgm:spPr/>
      <dgm:t>
        <a:bodyPr/>
        <a:lstStyle/>
        <a:p>
          <a:endParaRPr lang="en-US" sz="1800" b="1">
            <a:solidFill>
              <a:schemeClr val="tx1"/>
            </a:solidFill>
          </a:endParaRPr>
        </a:p>
      </dgm:t>
    </dgm:pt>
    <dgm:pt modelId="{0EEE25FE-A34C-2C4F-B6D0-B0DC299127A3}">
      <dgm:prSet phldrT="[Text]" custT="1"/>
      <dgm:spPr/>
      <dgm:t>
        <a:bodyPr/>
        <a:lstStyle/>
        <a:p>
          <a:r>
            <a:rPr lang="en-US" sz="4000" b="1" dirty="0"/>
            <a:t>Code</a:t>
          </a:r>
          <a:endParaRPr lang="en-US" sz="2000" b="1" dirty="0"/>
        </a:p>
      </dgm:t>
    </dgm:pt>
    <dgm:pt modelId="{B4D3CA57-FD40-8641-ACA4-A3C20E028DEF}" type="parTrans" cxnId="{CF61688A-F420-8841-8D53-5303EAB0C81D}">
      <dgm:prSet/>
      <dgm:spPr/>
      <dgm:t>
        <a:bodyPr/>
        <a:lstStyle/>
        <a:p>
          <a:endParaRPr lang="en-US" sz="1800" b="1">
            <a:solidFill>
              <a:schemeClr val="tx1"/>
            </a:solidFill>
          </a:endParaRPr>
        </a:p>
      </dgm:t>
    </dgm:pt>
    <dgm:pt modelId="{A45A2D31-D389-2B4A-B2A8-70B7B95DCA8A}" type="sibTrans" cxnId="{CF61688A-F420-8841-8D53-5303EAB0C81D}">
      <dgm:prSet/>
      <dgm:spPr/>
      <dgm:t>
        <a:bodyPr/>
        <a:lstStyle/>
        <a:p>
          <a:endParaRPr lang="en-US" sz="1800" b="1">
            <a:solidFill>
              <a:schemeClr val="tx1"/>
            </a:solidFill>
          </a:endParaRPr>
        </a:p>
      </dgm:t>
    </dgm:pt>
    <dgm:pt modelId="{B2D55371-8807-9E4E-B18D-8BA12853C38A}">
      <dgm:prSet phldrT="[Text]" custT="1"/>
      <dgm:spPr/>
      <dgm:t>
        <a:bodyPr/>
        <a:lstStyle/>
        <a:p>
          <a:r>
            <a:rPr lang="en-US" sz="2800" b="1" dirty="0"/>
            <a:t>Output Bindings</a:t>
          </a:r>
        </a:p>
      </dgm:t>
    </dgm:pt>
    <dgm:pt modelId="{F1FCE904-E576-4E4B-82F6-EAA2A7A3B351}" type="parTrans" cxnId="{E5D5BFAC-9F49-DC4E-A544-2E3601F9E7D9}">
      <dgm:prSet/>
      <dgm:spPr/>
      <dgm:t>
        <a:bodyPr/>
        <a:lstStyle/>
        <a:p>
          <a:endParaRPr lang="en-US" sz="1800" b="1">
            <a:solidFill>
              <a:schemeClr val="tx1"/>
            </a:solidFill>
          </a:endParaRPr>
        </a:p>
      </dgm:t>
    </dgm:pt>
    <dgm:pt modelId="{125240CF-C673-D74F-BC63-FB4C86B3E400}" type="sibTrans" cxnId="{E5D5BFAC-9F49-DC4E-A544-2E3601F9E7D9}">
      <dgm:prSet/>
      <dgm:spPr/>
      <dgm:t>
        <a:bodyPr/>
        <a:lstStyle/>
        <a:p>
          <a:endParaRPr lang="en-US" sz="1800" b="1">
            <a:solidFill>
              <a:schemeClr val="tx1"/>
            </a:solidFill>
          </a:endParaRPr>
        </a:p>
      </dgm:t>
    </dgm:pt>
    <dgm:pt modelId="{60C66650-B053-A745-ADA8-D9485CEA9068}" type="pres">
      <dgm:prSet presAssocID="{F1977CFE-66E2-B148-B3A8-FB50CD39470D}" presName="diagram" presStyleCnt="0">
        <dgm:presLayoutVars>
          <dgm:dir/>
          <dgm:resizeHandles/>
        </dgm:presLayoutVars>
      </dgm:prSet>
      <dgm:spPr/>
    </dgm:pt>
    <dgm:pt modelId="{A2F468D8-CF32-A642-9639-A5FC7F5E5D3B}" type="pres">
      <dgm:prSet presAssocID="{27359B5F-DD91-A942-98A0-6992BCE3433D}" presName="firstNode" presStyleLbl="node1" presStyleIdx="0" presStyleCnt="4" custScaleX="144500" custScaleY="134813" custLinFactX="-56386" custLinFactNeighborX="-100000" custLinFactNeighborY="-1462">
        <dgm:presLayoutVars>
          <dgm:bulletEnabled val="1"/>
        </dgm:presLayoutVars>
      </dgm:prSet>
      <dgm:spPr/>
    </dgm:pt>
    <dgm:pt modelId="{400F55CF-EE6C-BE44-8838-46145694297B}" type="pres">
      <dgm:prSet presAssocID="{F9F29F96-1A0D-C843-837B-92B250A501A2}" presName="sibTrans" presStyleLbl="sibTrans2D1" presStyleIdx="0" presStyleCnt="3"/>
      <dgm:spPr/>
    </dgm:pt>
    <dgm:pt modelId="{CACD6251-4ED8-6643-868C-11048922C1E5}" type="pres">
      <dgm:prSet presAssocID="{609C67AA-743D-4D49-A209-86DEB08BC8FA}" presName="middleNode" presStyleCnt="0"/>
      <dgm:spPr/>
    </dgm:pt>
    <dgm:pt modelId="{6CB8A618-50A8-0E49-81F0-051D91D5BE56}" type="pres">
      <dgm:prSet presAssocID="{609C67AA-743D-4D49-A209-86DEB08BC8FA}" presName="padding" presStyleLbl="node1" presStyleIdx="0" presStyleCnt="4"/>
      <dgm:spPr/>
    </dgm:pt>
    <dgm:pt modelId="{AB928BED-9FBF-844A-9F43-AAFDFCF8D512}" type="pres">
      <dgm:prSet presAssocID="{609C67AA-743D-4D49-A209-86DEB08BC8FA}" presName="shape" presStyleLbl="node1" presStyleIdx="1" presStyleCnt="4" custScaleX="258340" custScaleY="240122" custLinFactNeighborX="46932" custLinFactNeighborY="-19785">
        <dgm:presLayoutVars>
          <dgm:bulletEnabled val="1"/>
        </dgm:presLayoutVars>
      </dgm:prSet>
      <dgm:spPr/>
    </dgm:pt>
    <dgm:pt modelId="{E1A5B97F-D570-4D48-80DB-A4EBF055CFC2}" type="pres">
      <dgm:prSet presAssocID="{7C582532-CC7D-FA4D-BAFE-FC25665CD808}" presName="sibTrans" presStyleLbl="sibTrans2D1" presStyleIdx="1" presStyleCnt="3"/>
      <dgm:spPr/>
    </dgm:pt>
    <dgm:pt modelId="{5138C634-41B4-E34B-954A-EEF27750D1CB}" type="pres">
      <dgm:prSet presAssocID="{0EEE25FE-A34C-2C4F-B6D0-B0DC299127A3}" presName="middleNode" presStyleCnt="0"/>
      <dgm:spPr/>
    </dgm:pt>
    <dgm:pt modelId="{0212057F-FDC6-6047-9BDE-2390799D56AD}" type="pres">
      <dgm:prSet presAssocID="{0EEE25FE-A34C-2C4F-B6D0-B0DC299127A3}" presName="padding" presStyleLbl="node1" presStyleIdx="1" presStyleCnt="4"/>
      <dgm:spPr/>
    </dgm:pt>
    <dgm:pt modelId="{D064AAF3-A39F-6D45-A6DC-770753FF3DD3}" type="pres">
      <dgm:prSet presAssocID="{0EEE25FE-A34C-2C4F-B6D0-B0DC299127A3}" presName="shape" presStyleLbl="node1" presStyleIdx="2" presStyleCnt="4" custScaleX="259432" custScaleY="253786" custLinFactY="-100000" custLinFactNeighborX="29765" custLinFactNeighborY="-118037">
        <dgm:presLayoutVars>
          <dgm:bulletEnabled val="1"/>
        </dgm:presLayoutVars>
      </dgm:prSet>
      <dgm:spPr/>
    </dgm:pt>
    <dgm:pt modelId="{2A11069A-D98C-304B-AE0D-6ACF3E8ACDA8}" type="pres">
      <dgm:prSet presAssocID="{A45A2D31-D389-2B4A-B2A8-70B7B95DCA8A}" presName="sibTrans" presStyleLbl="sibTrans2D1" presStyleIdx="2" presStyleCnt="3"/>
      <dgm:spPr/>
    </dgm:pt>
    <dgm:pt modelId="{A9B5A3E3-94FE-AE4F-A3EB-48C8B3570DFD}" type="pres">
      <dgm:prSet presAssocID="{B2D55371-8807-9E4E-B18D-8BA12853C38A}" presName="lastNode" presStyleLbl="node1" presStyleIdx="3" presStyleCnt="4" custScaleX="167476" custScaleY="162243" custLinFactNeighborX="8844" custLinFactNeighborY="6789">
        <dgm:presLayoutVars>
          <dgm:bulletEnabled val="1"/>
        </dgm:presLayoutVars>
      </dgm:prSet>
      <dgm:spPr/>
    </dgm:pt>
  </dgm:ptLst>
  <dgm:cxnLst>
    <dgm:cxn modelId="{EBDBD400-875A-FC42-9F12-87CECF8491C1}" type="presOf" srcId="{7C582532-CC7D-FA4D-BAFE-FC25665CD808}" destId="{E1A5B97F-D570-4D48-80DB-A4EBF055CFC2}" srcOrd="0" destOrd="0" presId="urn:microsoft.com/office/officeart/2005/8/layout/bProcess2"/>
    <dgm:cxn modelId="{24144D3A-ED4B-BA49-AF39-C1DEB6AB3118}" type="presOf" srcId="{0EEE25FE-A34C-2C4F-B6D0-B0DC299127A3}" destId="{D064AAF3-A39F-6D45-A6DC-770753FF3DD3}" srcOrd="0" destOrd="0" presId="urn:microsoft.com/office/officeart/2005/8/layout/bProcess2"/>
    <dgm:cxn modelId="{92E1DA56-85BF-4B42-AFBA-54137B585C99}" srcId="{F1977CFE-66E2-B148-B3A8-FB50CD39470D}" destId="{27359B5F-DD91-A942-98A0-6992BCE3433D}" srcOrd="0" destOrd="0" parTransId="{58959EE9-380C-2B49-B67E-ECCF1398493A}" sibTransId="{F9F29F96-1A0D-C843-837B-92B250A501A2}"/>
    <dgm:cxn modelId="{74F49677-90FD-4C47-9B79-8980DDECEE81}" type="presOf" srcId="{609C67AA-743D-4D49-A209-86DEB08BC8FA}" destId="{AB928BED-9FBF-844A-9F43-AAFDFCF8D512}" srcOrd="0" destOrd="0" presId="urn:microsoft.com/office/officeart/2005/8/layout/bProcess2"/>
    <dgm:cxn modelId="{CF61688A-F420-8841-8D53-5303EAB0C81D}" srcId="{F1977CFE-66E2-B148-B3A8-FB50CD39470D}" destId="{0EEE25FE-A34C-2C4F-B6D0-B0DC299127A3}" srcOrd="2" destOrd="0" parTransId="{B4D3CA57-FD40-8641-ACA4-A3C20E028DEF}" sibTransId="{A45A2D31-D389-2B4A-B2A8-70B7B95DCA8A}"/>
    <dgm:cxn modelId="{2EA8E28F-0E80-034A-8DE8-F74FA16B8B43}" type="presOf" srcId="{27359B5F-DD91-A942-98A0-6992BCE3433D}" destId="{A2F468D8-CF32-A642-9639-A5FC7F5E5D3B}" srcOrd="0" destOrd="0" presId="urn:microsoft.com/office/officeart/2005/8/layout/bProcess2"/>
    <dgm:cxn modelId="{DEDBC6A5-E536-F84D-9EE6-90ED03F4D011}" type="presOf" srcId="{F1977CFE-66E2-B148-B3A8-FB50CD39470D}" destId="{60C66650-B053-A745-ADA8-D9485CEA9068}" srcOrd="0" destOrd="0" presId="urn:microsoft.com/office/officeart/2005/8/layout/bProcess2"/>
    <dgm:cxn modelId="{E5D5BFAC-9F49-DC4E-A544-2E3601F9E7D9}" srcId="{F1977CFE-66E2-B148-B3A8-FB50CD39470D}" destId="{B2D55371-8807-9E4E-B18D-8BA12853C38A}" srcOrd="3" destOrd="0" parTransId="{F1FCE904-E576-4E4B-82F6-EAA2A7A3B351}" sibTransId="{125240CF-C673-D74F-BC63-FB4C86B3E400}"/>
    <dgm:cxn modelId="{5A86A2BC-39CF-D947-9F7F-CF7B3C69758F}" type="presOf" srcId="{F9F29F96-1A0D-C843-837B-92B250A501A2}" destId="{400F55CF-EE6C-BE44-8838-46145694297B}" srcOrd="0" destOrd="0" presId="urn:microsoft.com/office/officeart/2005/8/layout/bProcess2"/>
    <dgm:cxn modelId="{951C05C6-83F4-7948-AE03-5A7612F6DD63}" srcId="{F1977CFE-66E2-B148-B3A8-FB50CD39470D}" destId="{609C67AA-743D-4D49-A209-86DEB08BC8FA}" srcOrd="1" destOrd="0" parTransId="{7931D7A7-779B-624F-87FE-9B088C84F0BE}" sibTransId="{7C582532-CC7D-FA4D-BAFE-FC25665CD808}"/>
    <dgm:cxn modelId="{BED10CE1-E874-4F4D-BC87-C4DEBFCD960A}" type="presOf" srcId="{A45A2D31-D389-2B4A-B2A8-70B7B95DCA8A}" destId="{2A11069A-D98C-304B-AE0D-6ACF3E8ACDA8}" srcOrd="0" destOrd="0" presId="urn:microsoft.com/office/officeart/2005/8/layout/bProcess2"/>
    <dgm:cxn modelId="{62E3A7FC-C5AC-694C-913A-F782E72888BC}" type="presOf" srcId="{B2D55371-8807-9E4E-B18D-8BA12853C38A}" destId="{A9B5A3E3-94FE-AE4F-A3EB-48C8B3570DFD}" srcOrd="0" destOrd="0" presId="urn:microsoft.com/office/officeart/2005/8/layout/bProcess2"/>
    <dgm:cxn modelId="{A258E95F-0762-9F4D-81DD-506D28D386F6}" type="presParOf" srcId="{60C66650-B053-A745-ADA8-D9485CEA9068}" destId="{A2F468D8-CF32-A642-9639-A5FC7F5E5D3B}" srcOrd="0" destOrd="0" presId="urn:microsoft.com/office/officeart/2005/8/layout/bProcess2"/>
    <dgm:cxn modelId="{C737D733-990D-184B-B0C0-C45161293468}" type="presParOf" srcId="{60C66650-B053-A745-ADA8-D9485CEA9068}" destId="{400F55CF-EE6C-BE44-8838-46145694297B}" srcOrd="1" destOrd="0" presId="urn:microsoft.com/office/officeart/2005/8/layout/bProcess2"/>
    <dgm:cxn modelId="{DA30D401-362A-234F-B5AF-51114F438CF7}" type="presParOf" srcId="{60C66650-B053-A745-ADA8-D9485CEA9068}" destId="{CACD6251-4ED8-6643-868C-11048922C1E5}" srcOrd="2" destOrd="0" presId="urn:microsoft.com/office/officeart/2005/8/layout/bProcess2"/>
    <dgm:cxn modelId="{A2075276-ACEF-DD47-8A69-45CC84BB4F27}" type="presParOf" srcId="{CACD6251-4ED8-6643-868C-11048922C1E5}" destId="{6CB8A618-50A8-0E49-81F0-051D91D5BE56}" srcOrd="0" destOrd="0" presId="urn:microsoft.com/office/officeart/2005/8/layout/bProcess2"/>
    <dgm:cxn modelId="{F5EFC3A6-3D66-9D48-8714-7ED15D4C3B17}" type="presParOf" srcId="{CACD6251-4ED8-6643-868C-11048922C1E5}" destId="{AB928BED-9FBF-844A-9F43-AAFDFCF8D512}" srcOrd="1" destOrd="0" presId="urn:microsoft.com/office/officeart/2005/8/layout/bProcess2"/>
    <dgm:cxn modelId="{95194806-DF26-EC42-BEE1-C1993BD63DF2}" type="presParOf" srcId="{60C66650-B053-A745-ADA8-D9485CEA9068}" destId="{E1A5B97F-D570-4D48-80DB-A4EBF055CFC2}" srcOrd="3" destOrd="0" presId="urn:microsoft.com/office/officeart/2005/8/layout/bProcess2"/>
    <dgm:cxn modelId="{8A14D949-9DBA-C049-9B30-71FF2DA4CB64}" type="presParOf" srcId="{60C66650-B053-A745-ADA8-D9485CEA9068}" destId="{5138C634-41B4-E34B-954A-EEF27750D1CB}" srcOrd="4" destOrd="0" presId="urn:microsoft.com/office/officeart/2005/8/layout/bProcess2"/>
    <dgm:cxn modelId="{8EF81B01-D274-DB46-9B21-2937168FC828}" type="presParOf" srcId="{5138C634-41B4-E34B-954A-EEF27750D1CB}" destId="{0212057F-FDC6-6047-9BDE-2390799D56AD}" srcOrd="0" destOrd="0" presId="urn:microsoft.com/office/officeart/2005/8/layout/bProcess2"/>
    <dgm:cxn modelId="{FE8FDB52-2632-FC46-8D1E-B7AD78E2D2B8}" type="presParOf" srcId="{5138C634-41B4-E34B-954A-EEF27750D1CB}" destId="{D064AAF3-A39F-6D45-A6DC-770753FF3DD3}" srcOrd="1" destOrd="0" presId="urn:microsoft.com/office/officeart/2005/8/layout/bProcess2"/>
    <dgm:cxn modelId="{05458B9D-3299-0241-A553-5D649A48BEDC}" type="presParOf" srcId="{60C66650-B053-A745-ADA8-D9485CEA9068}" destId="{2A11069A-D98C-304B-AE0D-6ACF3E8ACDA8}" srcOrd="5" destOrd="0" presId="urn:microsoft.com/office/officeart/2005/8/layout/bProcess2"/>
    <dgm:cxn modelId="{3187C506-FC65-5842-884E-176EC77A7368}" type="presParOf" srcId="{60C66650-B053-A745-ADA8-D9485CEA9068}" destId="{A9B5A3E3-94FE-AE4F-A3EB-48C8B3570DFD}" srcOrd="6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F468D8-CF32-A642-9639-A5FC7F5E5D3B}">
      <dsp:nvSpPr>
        <dsp:cNvPr id="0" name=""/>
        <dsp:cNvSpPr/>
      </dsp:nvSpPr>
      <dsp:spPr>
        <a:xfrm>
          <a:off x="0" y="0"/>
          <a:ext cx="1713786" cy="159889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Trigger</a:t>
          </a:r>
          <a:endParaRPr lang="en-US" sz="2400" b="1" kern="1200" dirty="0"/>
        </a:p>
      </dsp:txBody>
      <dsp:txXfrm>
        <a:off x="250978" y="234153"/>
        <a:ext cx="1211830" cy="1130591"/>
      </dsp:txXfrm>
    </dsp:sp>
    <dsp:sp modelId="{400F55CF-EE6C-BE44-8838-46145694297B}">
      <dsp:nvSpPr>
        <dsp:cNvPr id="0" name=""/>
        <dsp:cNvSpPr/>
      </dsp:nvSpPr>
      <dsp:spPr>
        <a:xfrm rot="9403157">
          <a:off x="1053959" y="1628650"/>
          <a:ext cx="415103" cy="222366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28BED-9FBF-844A-9F43-AAFDFCF8D512}">
      <dsp:nvSpPr>
        <dsp:cNvPr id="0" name=""/>
        <dsp:cNvSpPr/>
      </dsp:nvSpPr>
      <dsp:spPr>
        <a:xfrm>
          <a:off x="699548" y="1858844"/>
          <a:ext cx="2043649" cy="1899532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Input Bindings</a:t>
          </a:r>
        </a:p>
      </dsp:txBody>
      <dsp:txXfrm>
        <a:off x="998833" y="2137024"/>
        <a:ext cx="1445079" cy="1343172"/>
      </dsp:txXfrm>
    </dsp:sp>
    <dsp:sp modelId="{E1A5B97F-D570-4D48-80DB-A4EBF055CFC2}">
      <dsp:nvSpPr>
        <dsp:cNvPr id="0" name=""/>
        <dsp:cNvSpPr/>
      </dsp:nvSpPr>
      <dsp:spPr>
        <a:xfrm rot="3424366">
          <a:off x="2763067" y="1888410"/>
          <a:ext cx="415103" cy="222366"/>
        </a:xfrm>
        <a:prstGeom prst="triangl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64AAF3-A39F-6D45-A6DC-770753FF3DD3}">
      <dsp:nvSpPr>
        <dsp:cNvPr id="0" name=""/>
        <dsp:cNvSpPr/>
      </dsp:nvSpPr>
      <dsp:spPr>
        <a:xfrm>
          <a:off x="3200400" y="182441"/>
          <a:ext cx="2052287" cy="200762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/>
            <a:t>Code</a:t>
          </a:r>
          <a:endParaRPr lang="en-US" sz="2000" b="1" kern="1200" dirty="0"/>
        </a:p>
      </dsp:txBody>
      <dsp:txXfrm>
        <a:off x="3500950" y="476451"/>
        <a:ext cx="1451187" cy="1419603"/>
      </dsp:txXfrm>
    </dsp:sp>
    <dsp:sp modelId="{2A11069A-D98C-304B-AE0D-6ACF3E8ACDA8}">
      <dsp:nvSpPr>
        <dsp:cNvPr id="0" name=""/>
        <dsp:cNvSpPr/>
      </dsp:nvSpPr>
      <dsp:spPr>
        <a:xfrm rot="7523976">
          <a:off x="5279690" y="1970988"/>
          <a:ext cx="415103" cy="222366"/>
        </a:xfrm>
        <a:prstGeom prst="triangl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B5A3E3-94FE-AE4F-A3EB-48C8B3570DFD}">
      <dsp:nvSpPr>
        <dsp:cNvPr id="0" name=""/>
        <dsp:cNvSpPr/>
      </dsp:nvSpPr>
      <dsp:spPr>
        <a:xfrm>
          <a:off x="5715122" y="1987783"/>
          <a:ext cx="1986284" cy="192422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Output Bindings</a:t>
          </a:r>
        </a:p>
      </dsp:txBody>
      <dsp:txXfrm>
        <a:off x="6006007" y="2269578"/>
        <a:ext cx="1404514" cy="13606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" y="9120190"/>
            <a:ext cx="7313613" cy="479425"/>
          </a:xfrm>
          <a:prstGeom prst="rect">
            <a:avLst/>
          </a:prstGeom>
        </p:spPr>
        <p:txBody>
          <a:bodyPr vert="horz" lIns="91417" tIns="45708" rIns="91417" bIns="45708" rtlCol="0" anchor="b"/>
          <a:lstStyle>
            <a:lvl1pPr algn="r">
              <a:defRPr sz="1200"/>
            </a:lvl1pPr>
          </a:lstStyle>
          <a:p>
            <a:pPr algn="ctr"/>
            <a:fld id="{F403B382-5E20-4D88-A964-1D6629C87BBB}" type="slidenum">
              <a:rPr lang="en-US" smtClean="0">
                <a:latin typeface="Calibri Light" pitchFamily="34" charset="0"/>
              </a:rPr>
              <a:pPr algn="ctr"/>
              <a:t>‹#›</a:t>
            </a:fld>
            <a:endParaRPr lang="en-US" dirty="0">
              <a:latin typeface="Calibri Light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" y="9134475"/>
            <a:ext cx="2971801" cy="0"/>
          </a:xfrm>
          <a:prstGeom prst="line">
            <a:avLst/>
          </a:prstGeom>
          <a:ln w="3175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8915400"/>
            <a:ext cx="1219200" cy="51661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343401" y="9134475"/>
            <a:ext cx="2971801" cy="0"/>
          </a:xfrm>
          <a:prstGeom prst="line">
            <a:avLst/>
          </a:prstGeom>
          <a:ln w="3175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072482" y="152402"/>
            <a:ext cx="3170238" cy="479425"/>
          </a:xfrm>
          <a:prstGeom prst="rect">
            <a:avLst/>
          </a:prstGeom>
        </p:spPr>
        <p:txBody>
          <a:bodyPr vert="horz" lIns="91417" tIns="45708" rIns="91417" bIns="45708" rtlCol="0"/>
          <a:lstStyle>
            <a:lvl1pPr algn="l">
              <a:defRPr sz="1200"/>
            </a:lvl1pPr>
          </a:lstStyle>
          <a:p>
            <a:pPr algn="ctr"/>
            <a:endParaRPr lang="en-US" sz="1400" dirty="0"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841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3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3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algn="r"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8788" y="720725"/>
            <a:ext cx="63976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40" y="4560890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019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9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algn="r"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0990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FA31C8-19F6-4EF5-A55A-DFFB75ADFDB8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965371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040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76EE3-EC6A-B94B-9EAA-90A2ED89FF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E4D2C9-A477-D64E-A765-0B6E77A7AA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CF846-FC5C-3D44-904A-5EDFB86C9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41C6-D791-D748-A99C-993732643591}" type="datetime1">
              <a:rPr lang="en-US" smtClean="0"/>
              <a:t>9/16/18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56C60-17DA-F645-AD1F-76A3DD9BA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@julielerman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84E5B-CFA4-F749-B725-050299A2A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4B151-4683-DF4D-9DBD-22235BEE5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22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3A7D5-EF46-CA47-844C-792B42BF2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9E3A9A-CA88-674D-8501-3B3674014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45E7A-4D88-AB4D-9038-566F2D2C3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B748-6F8F-3A40-8DC8-7F2E00A0C454}" type="datetime1">
              <a:rPr lang="en-US" smtClean="0"/>
              <a:t>9/16/18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B4CCE-E1AD-7644-950B-0259F0109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@julielerman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2DEF8-D411-9641-BBB7-B39A25E4C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4B151-4683-DF4D-9DBD-22235BEE5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36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670E80-70DC-4345-B474-42FE03CB1C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5FF735-7D6C-7C47-BACC-EA35A5033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8E119-2AC6-764F-A1C0-F592FA998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F607-879C-4F40-8D5D-A296E3D02063}" type="datetime1">
              <a:rPr lang="en-US" smtClean="0"/>
              <a:t>9/16/18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A14B4-30D4-2D44-8737-505981228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@julielerman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90FFE-0CEA-C74C-920A-8CC42FED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4B151-4683-DF4D-9DBD-22235BEE5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57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 marL="0" indent="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lang="en-US" sz="2900" b="1" dirty="0">
                <a:solidFill>
                  <a:schemeClr val="tx2"/>
                </a:solidFill>
                <a:latin typeface="Calibri"/>
                <a:ea typeface="+mj-ea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32004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16888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 marL="0" indent="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lang="en-US" sz="2900" b="1" dirty="0">
                <a:solidFill>
                  <a:schemeClr val="tx2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32004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22588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02D33-31F2-B340-B827-A2F1D961D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B272C-F3BA-BA44-B78B-7319494DC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F8142-7829-814D-9CF6-833D5B61D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3197C-F48B-F945-9D74-54EC84226D1A}" type="datetime1">
              <a:rPr lang="en-US" smtClean="0"/>
              <a:t>9/16/18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C77CA-A338-FB46-AF46-3CB89EADF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@julielerman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00F55-B92E-734E-9506-275BE8B7A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4B151-4683-DF4D-9DBD-22235BEE5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48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6B40F-B09B-9649-992D-B43A7BAC3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B3661-EB9B-0C43-A29C-201512E85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7196D-F52D-CA42-A1E5-17C530CEA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B4854-5E7F-B749-A967-7662774DCFF8}" type="datetime1">
              <a:rPr lang="en-US" smtClean="0"/>
              <a:t>9/16/18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3E683-8FE9-E149-BB00-A566778CA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@julielerman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5C9EE-D05D-5B47-ABAC-BBBD0E157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4B151-4683-DF4D-9DBD-22235BEE5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92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4BF61-8A52-444B-8F7C-FBBAB61C4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F8BBB-9CB6-CB4E-BB36-0F5C2ED45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6D3095-111B-334C-8674-AFF88C2A0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2C6D2-5546-2F41-9FB6-B27F4E23B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3DF66-4EB1-1E40-BA9E-02FAA056F626}" type="datetime1">
              <a:rPr lang="en-US" smtClean="0"/>
              <a:t>9/16/18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B539AA-F845-7249-8503-16B26BBF8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@julielerman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BA6CB-507D-8546-99B6-BE80131D2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4B151-4683-DF4D-9DBD-22235BEE5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62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E823C-00A1-1248-8639-1F399D9FC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EFFBF-4B9F-C943-91D9-5A548BE87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DFB8BE-2879-F446-AA0B-059730E51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AF969-621E-ED46-824E-0776E23254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B8D79C-C906-AC46-9745-277FD886C0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9BB587-E236-5F4D-9E07-11F59E512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FDA8-F698-3243-87EE-BA5448F5E8BF}" type="datetime1">
              <a:rPr lang="en-US" smtClean="0"/>
              <a:t>9/16/18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023375-7D04-EE4B-992D-5E1522F8E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@julielerman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3E3279-9F12-984C-9C38-C6C10F194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4B151-4683-DF4D-9DBD-22235BEE5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7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21BD1-330C-9A4B-98F9-A53C73577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546C6D-0087-5E47-89BE-278F727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8C74F-520B-DD4F-87A2-493AB172B9A6}" type="datetime1">
              <a:rPr lang="en-US" smtClean="0"/>
              <a:t>9/16/18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C16D8-B959-6D4B-871C-2172EF7F6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@julielerman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39FB47-7652-1546-BB05-2F0E21162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4B151-4683-DF4D-9DBD-22235BEE5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01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6B8C03-022C-5548-8F34-DF3A6E9AA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D504-7B0B-C945-8960-D35FC8A54978}" type="datetime1">
              <a:rPr lang="en-US" smtClean="0"/>
              <a:t>9/16/18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F7A0FB-1C48-9C4B-8555-34F8DC5FC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@julielerman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EC5938-3269-6A42-A2B6-D0B75F0E6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4B151-4683-DF4D-9DBD-22235BEE5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42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01F47-517A-304E-8031-7A3311420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4C51D-50A1-2348-B75C-F4C54DC79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993DF2-487D-7044-B8F5-ED98961D3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AB1E9B-542E-B047-B308-6EC2EBD54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8A7DB-EFE1-6747-B81D-995C0B645DD9}" type="datetime1">
              <a:rPr lang="en-US" smtClean="0"/>
              <a:t>9/16/18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886B9-CA09-1241-89DE-CFF96EA74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@julielerman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DFFCB-3657-634C-89D4-C16F0A45D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4B151-4683-DF4D-9DBD-22235BEE5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47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F566E-074A-E740-9904-F8C0ED9D9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587A58-E565-AB4E-B97D-E805A66F6D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024FB0-201A-9F48-9095-9CD72B92CE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F7900-C93C-294F-91C8-A0E1D854C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75D8-BF6C-4945-8A70-10C670990100}" type="datetime1">
              <a:rPr lang="en-US" smtClean="0"/>
              <a:t>9/16/18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6F5BD-C098-354E-8BF7-AC11008CF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@julielerman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00FE1-B6C4-4447-94BE-1514B5850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4B151-4683-DF4D-9DBD-22235BEE5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482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A6FC1D-60A1-C648-867D-810EE7956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19BDC-3726-934C-80F4-4D6E472AE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77E68-BA7A-AC49-9BAA-217594E5CF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1A8EC-B5F9-5E4D-A292-64F69A2F54C9}" type="datetime1">
              <a:rPr lang="en-US" smtClean="0"/>
              <a:t>9/16/18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7182F-DDE3-C24C-ACE1-8D472AD89D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@julielerman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7CAA7-C10A-644C-AFD8-58BF0A0298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4B151-4683-DF4D-9DBD-22235BEE5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65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6m83w" TargetMode="External"/><Relationship Id="rId7" Type="http://schemas.openxmlformats.org/officeDocument/2006/relationships/hyperlink" Target="https://aka.ms/Azure/Functions" TargetMode="External"/><Relationship Id="rId2" Type="http://schemas.openxmlformats.org/officeDocument/2006/relationships/hyperlink" Target="http://github.com/julielerman/ServerlessFall2018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aka.ms/CosmosDb" TargetMode="External"/><Relationship Id="rId5" Type="http://schemas.openxmlformats.org/officeDocument/2006/relationships/hyperlink" Target="http://msdn.microsoft.com/magazine/mt846723" TargetMode="External"/><Relationship Id="rId4" Type="http://schemas.openxmlformats.org/officeDocument/2006/relationships/hyperlink" Target="https://msdn.microsoft.com/magazine/mt846723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03320F4-6037-6B4D-AA95-6ED95024F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00" y="0"/>
            <a:ext cx="9169400" cy="4892621"/>
          </a:xfrm>
          <a:solidFill>
            <a:srgbClr val="275D75"/>
          </a:solidFill>
        </p:spPr>
        <p:txBody>
          <a:bodyPr wrap="square" anchor="b">
            <a:noAutofit/>
          </a:bodyPr>
          <a:lstStyle/>
          <a:p>
            <a:pPr>
              <a:lnSpc>
                <a:spcPct val="60000"/>
              </a:lnSpc>
            </a:pPr>
            <a:r>
              <a:rPr lang="en-US" sz="19000" b="1" dirty="0">
                <a:solidFill>
                  <a:srgbClr val="E4ECF5"/>
                </a:solidFill>
                <a:latin typeface="Franklin Gothic Medium" panose="020B0603020102020204" pitchFamily="34" charset="0"/>
              </a:rPr>
              <a:t>Building</a:t>
            </a:r>
            <a:br>
              <a:rPr lang="en-US" sz="13500" b="1" dirty="0">
                <a:solidFill>
                  <a:srgbClr val="E4ECF5"/>
                </a:solidFill>
                <a:latin typeface="Franklin Gothic Medium" panose="020B0603020102020204" pitchFamily="34" charset="0"/>
              </a:rPr>
            </a:br>
            <a:r>
              <a:rPr lang="en-US" sz="13300" b="1" dirty="0">
                <a:solidFill>
                  <a:srgbClr val="E4ECF5"/>
                </a:solidFill>
                <a:latin typeface="Franklin Gothic Heavy" panose="020B0603020102020204" pitchFamily="34" charset="0"/>
              </a:rPr>
              <a:t>Serverless</a:t>
            </a:r>
            <a:br>
              <a:rPr lang="en-US" sz="13500" b="1" dirty="0">
                <a:solidFill>
                  <a:srgbClr val="E4ECF5"/>
                </a:solidFill>
                <a:latin typeface="Franklin Gothic Heavy" panose="020B0603020102020204" pitchFamily="34" charset="0"/>
              </a:rPr>
            </a:br>
            <a:r>
              <a:rPr lang="en-US" sz="14600" b="1" dirty="0">
                <a:solidFill>
                  <a:srgbClr val="E4ECF5"/>
                </a:solidFill>
                <a:latin typeface="Franklin Gothic Heavy" panose="020B0603020102020204" pitchFamily="34" charset="0"/>
              </a:rPr>
              <a:t>Data APIs</a:t>
            </a:r>
            <a:endParaRPr lang="en-US" sz="14600" dirty="0">
              <a:solidFill>
                <a:srgbClr val="E4ECF5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0CFE1ED-A8F7-4B4E-B339-6696A69B3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00" y="4617930"/>
            <a:ext cx="9169401" cy="549381"/>
          </a:xfr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3300" dirty="0">
                <a:solidFill>
                  <a:srgbClr val="275D75"/>
                </a:solidFill>
                <a:latin typeface="Franklin Gothic Medium" panose="020B0603020102020204" pitchFamily="34" charset="0"/>
              </a:rPr>
              <a:t>Julie </a:t>
            </a:r>
            <a:r>
              <a:rPr lang="en-US" sz="3300" dirty="0" err="1">
                <a:solidFill>
                  <a:srgbClr val="275D75"/>
                </a:solidFill>
                <a:latin typeface="Franklin Gothic Medium" panose="020B0603020102020204" pitchFamily="34" charset="0"/>
              </a:rPr>
              <a:t>Lerman</a:t>
            </a:r>
            <a:r>
              <a:rPr lang="en-US" sz="3300" dirty="0">
                <a:solidFill>
                  <a:srgbClr val="275D75"/>
                </a:solidFill>
                <a:latin typeface="Franklin Gothic Medium" panose="020B0603020102020204" pitchFamily="34" charset="0"/>
              </a:rPr>
              <a:t>    </a:t>
            </a:r>
            <a:r>
              <a:rPr lang="en-US" sz="3300" dirty="0" err="1">
                <a:solidFill>
                  <a:srgbClr val="275D75"/>
                </a:solidFill>
                <a:latin typeface="Franklin Gothic Medium" panose="020B0603020102020204" pitchFamily="34" charset="0"/>
              </a:rPr>
              <a:t>TheDataFarm.com</a:t>
            </a:r>
            <a:r>
              <a:rPr lang="en-US" sz="3300" dirty="0">
                <a:solidFill>
                  <a:srgbClr val="275D75"/>
                </a:solidFill>
                <a:latin typeface="Franklin Gothic Medium" panose="020B0603020102020204" pitchFamily="34" charset="0"/>
              </a:rPr>
              <a:t>     @</a:t>
            </a:r>
            <a:r>
              <a:rPr lang="en-US" sz="3300" dirty="0" err="1">
                <a:solidFill>
                  <a:srgbClr val="275D75"/>
                </a:solidFill>
                <a:latin typeface="Franklin Gothic Medium" panose="020B0603020102020204" pitchFamily="34" charset="0"/>
              </a:rPr>
              <a:t>julielerman</a:t>
            </a:r>
            <a:endParaRPr lang="en-US" sz="3300" dirty="0">
              <a:solidFill>
                <a:srgbClr val="275D75"/>
              </a:solidFill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163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431B2D9-86B9-D241-A10D-81861B11A523}"/>
              </a:ext>
            </a:extLst>
          </p:cNvPr>
          <p:cNvSpPr/>
          <p:nvPr/>
        </p:nvSpPr>
        <p:spPr>
          <a:xfrm>
            <a:off x="2971800" y="1268016"/>
            <a:ext cx="2895600" cy="3284934"/>
          </a:xfrm>
          <a:prstGeom prst="roundRect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3B91E6-A174-8E4C-BDDF-8062A7CB7B9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57300" y="128588"/>
            <a:ext cx="7886700" cy="993775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275D75"/>
                </a:solidFill>
              </a:rPr>
              <a:t>A Trio of Azure Functions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CA68F76-E463-A742-A6F6-8730621834BA}"/>
              </a:ext>
            </a:extLst>
          </p:cNvPr>
          <p:cNvSpPr/>
          <p:nvPr/>
        </p:nvSpPr>
        <p:spPr>
          <a:xfrm>
            <a:off x="152400" y="3105150"/>
            <a:ext cx="2209800" cy="1752600"/>
          </a:xfrm>
          <a:prstGeom prst="roundRect">
            <a:avLst/>
          </a:prstGeom>
          <a:solidFill>
            <a:srgbClr val="275D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HTTPTrigger</a:t>
            </a:r>
            <a:br>
              <a:rPr lang="en-US" sz="2400" dirty="0"/>
            </a:br>
            <a:r>
              <a:rPr lang="en-US" sz="2400" b="1" dirty="0"/>
              <a:t>Body: </a:t>
            </a:r>
            <a:r>
              <a:rPr lang="en-US" sz="2400" dirty="0"/>
              <a:t>Phone #</a:t>
            </a:r>
          </a:p>
          <a:p>
            <a:pPr algn="ctr"/>
            <a:r>
              <a:rPr lang="en-US" sz="2400" dirty="0"/>
              <a:t>Output to</a:t>
            </a:r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2447DD06-C3E2-6445-B00A-6A93A02D0A11}"/>
              </a:ext>
            </a:extLst>
          </p:cNvPr>
          <p:cNvSpPr/>
          <p:nvPr/>
        </p:nvSpPr>
        <p:spPr>
          <a:xfrm>
            <a:off x="3259965" y="1557933"/>
            <a:ext cx="1693035" cy="1394222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Collection 1:</a:t>
            </a:r>
          </a:p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SampsonAte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B57D39A4-C7CD-7641-AC56-C496960AF7D3}"/>
              </a:ext>
            </a:extLst>
          </p:cNvPr>
          <p:cNvSpPr/>
          <p:nvPr/>
        </p:nvSpPr>
        <p:spPr>
          <a:xfrm>
            <a:off x="4038600" y="2800350"/>
            <a:ext cx="1693035" cy="1394222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Collection 2: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Subscribers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6731660B-FC84-574C-950F-8BC9AA7A95CA}"/>
              </a:ext>
            </a:extLst>
          </p:cNvPr>
          <p:cNvSpPr/>
          <p:nvPr/>
        </p:nvSpPr>
        <p:spPr>
          <a:xfrm rot="20855906">
            <a:off x="2253343" y="3979982"/>
            <a:ext cx="1702278" cy="269326"/>
          </a:xfrm>
          <a:prstGeom prst="rightArrow">
            <a:avLst/>
          </a:prstGeom>
          <a:solidFill>
            <a:srgbClr val="275D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23A283D-E8D2-8848-A529-C9A96E323C2C}"/>
              </a:ext>
            </a:extLst>
          </p:cNvPr>
          <p:cNvSpPr/>
          <p:nvPr/>
        </p:nvSpPr>
        <p:spPr>
          <a:xfrm>
            <a:off x="195330" y="1157883"/>
            <a:ext cx="2166870" cy="1752600"/>
          </a:xfrm>
          <a:prstGeom prst="roundRect">
            <a:avLst/>
          </a:prstGeom>
          <a:solidFill>
            <a:srgbClr val="275D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HTTPTrigger</a:t>
            </a:r>
            <a:br>
              <a:rPr lang="en-US" sz="2400" dirty="0"/>
            </a:br>
            <a:r>
              <a:rPr lang="en-US" sz="2400" b="1" dirty="0"/>
              <a:t>Body:</a:t>
            </a:r>
            <a:r>
              <a:rPr lang="en-US" sz="2400" dirty="0"/>
              <a:t> He Ate! </a:t>
            </a:r>
          </a:p>
          <a:p>
            <a:pPr algn="ctr"/>
            <a:r>
              <a:rPr lang="en-US" sz="2400" dirty="0"/>
              <a:t>Output to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1601E6CC-2CF3-F546-93A5-212C54892938}"/>
              </a:ext>
            </a:extLst>
          </p:cNvPr>
          <p:cNvSpPr/>
          <p:nvPr/>
        </p:nvSpPr>
        <p:spPr>
          <a:xfrm>
            <a:off x="1962955" y="2342158"/>
            <a:ext cx="1295400" cy="266700"/>
          </a:xfrm>
          <a:prstGeom prst="rightArrow">
            <a:avLst/>
          </a:prstGeom>
          <a:solidFill>
            <a:srgbClr val="275D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8F2D916-E994-A844-B05F-D3DD410E2901}"/>
              </a:ext>
            </a:extLst>
          </p:cNvPr>
          <p:cNvSpPr/>
          <p:nvPr/>
        </p:nvSpPr>
        <p:spPr>
          <a:xfrm>
            <a:off x="6172200" y="1962150"/>
            <a:ext cx="2816180" cy="1752600"/>
          </a:xfrm>
          <a:prstGeom prst="roundRect">
            <a:avLst/>
          </a:prstGeom>
          <a:solidFill>
            <a:srgbClr val="418F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Cosmos DB Trigger</a:t>
            </a:r>
            <a:br>
              <a:rPr lang="en-US" sz="2400" dirty="0"/>
            </a:br>
            <a:r>
              <a:rPr lang="en-US" sz="2200" dirty="0"/>
              <a:t>Read from</a:t>
            </a:r>
            <a:br>
              <a:rPr lang="en-US" sz="2200" dirty="0"/>
            </a:br>
            <a:r>
              <a:rPr lang="en-US" sz="2200" dirty="0"/>
              <a:t>subscriber collection</a:t>
            </a:r>
          </a:p>
          <a:p>
            <a:pPr algn="ctr"/>
            <a:r>
              <a:rPr lang="en-US" sz="2400" dirty="0"/>
              <a:t>SMS to subscribers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3DBD56FE-3FF3-B24B-807A-9F65C72E0433}"/>
              </a:ext>
            </a:extLst>
          </p:cNvPr>
          <p:cNvSpPr/>
          <p:nvPr/>
        </p:nvSpPr>
        <p:spPr>
          <a:xfrm>
            <a:off x="4861506" y="2152541"/>
            <a:ext cx="1295400" cy="266700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3B1109-FBE3-C94A-A07B-32C171DC14F7}"/>
              </a:ext>
            </a:extLst>
          </p:cNvPr>
          <p:cNvSpPr txBox="1"/>
          <p:nvPr/>
        </p:nvSpPr>
        <p:spPr>
          <a:xfrm>
            <a:off x="3352800" y="4400550"/>
            <a:ext cx="2128770" cy="369332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dirty="0"/>
              <a:t>Cosmos DB Database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FC9BC3-A9D3-1B4E-A39D-9B7CDCE90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@julielerman</a:t>
            </a:r>
          </a:p>
        </p:txBody>
      </p:sp>
    </p:spTree>
    <p:extLst>
      <p:ext uri="{BB962C8B-B14F-4D97-AF65-F5344CB8AC3E}">
        <p14:creationId xmlns:p14="http://schemas.microsoft.com/office/powerpoint/2010/main" val="3853479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DA35D4-EAFD-6840-B832-98682F9E1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+mn-lt"/>
              </a:rPr>
              <a:t>Heading into V2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36351B-5090-C34B-BA6D-556B9BF60E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bg1"/>
          </a:solidFill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V1.x (General availability)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Stable</a:t>
            </a:r>
          </a:p>
          <a:p>
            <a:pPr marL="0" indent="0">
              <a:buNone/>
            </a:pPr>
            <a:r>
              <a:rPr lang="en-US" dirty="0"/>
              <a:t>Dev &amp; host on Windows	</a:t>
            </a:r>
          </a:p>
          <a:p>
            <a:pPr marL="0" indent="0">
              <a:buNone/>
            </a:pPr>
            <a:r>
              <a:rPr lang="en-US" dirty="0"/>
              <a:t>More portal integrations so far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C3C129-7D17-6547-9519-E17169E7B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362450" cy="3263504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6"/>
                </a:solidFill>
              </a:rPr>
              <a:t>V2.x. (Preview)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Dev/host cross-platform (.NET Core)</a:t>
            </a:r>
          </a:p>
          <a:p>
            <a:pPr marL="0" indent="0">
              <a:buNone/>
            </a:pPr>
            <a:r>
              <a:rPr lang="en-US" dirty="0"/>
              <a:t>New bindings model (simpler versioning)</a:t>
            </a:r>
          </a:p>
          <a:p>
            <a:pPr marL="0" indent="0">
              <a:buNone/>
            </a:pPr>
            <a:r>
              <a:rPr lang="en-US" dirty="0"/>
              <a:t>More bindings will be supported</a:t>
            </a:r>
          </a:p>
          <a:p>
            <a:pPr marL="0" indent="0">
              <a:buNone/>
            </a:pPr>
            <a:r>
              <a:rPr lang="en-US" dirty="0"/>
              <a:t>Portal integrations are coming online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0A6004B-4340-1E46-8A6A-A70843609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@julielerman</a:t>
            </a:r>
          </a:p>
        </p:txBody>
      </p:sp>
    </p:spTree>
    <p:extLst>
      <p:ext uri="{BB962C8B-B14F-4D97-AF65-F5344CB8AC3E}">
        <p14:creationId xmlns:p14="http://schemas.microsoft.com/office/powerpoint/2010/main" val="3309720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275D75"/>
                </a:solidFill>
                <a:latin typeface="+mn-lt"/>
              </a:rPr>
              <a:t>Resources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28700"/>
            <a:ext cx="8382000" cy="3200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dirty="0"/>
              <a:t>The code from these </a:t>
            </a:r>
            <a:r>
              <a:rPr lang="en-US" sz="2000" b="0"/>
              <a:t>demos are </a:t>
            </a:r>
            <a:r>
              <a:rPr lang="en-US" sz="2000" b="0" dirty="0"/>
              <a:t>at </a:t>
            </a:r>
            <a:r>
              <a:rPr lang="en-US" sz="2000" b="0" dirty="0">
                <a:hlinkClick r:id="rId2"/>
              </a:rPr>
              <a:t>github.com/julielerman/ServerlessFall2018</a:t>
            </a:r>
            <a:r>
              <a:rPr lang="en-US" sz="2000" b="0" dirty="0"/>
              <a:t> </a:t>
            </a:r>
          </a:p>
          <a:p>
            <a:pPr marL="0" indent="0">
              <a:buNone/>
            </a:pPr>
            <a:r>
              <a:rPr lang="en-US" sz="2000" b="0" dirty="0"/>
              <a:t>Julie’s </a:t>
            </a:r>
            <a:r>
              <a:rPr lang="en-US" sz="2000" b="0" dirty="0" err="1"/>
              <a:t>Pluralsight</a:t>
            </a:r>
            <a:r>
              <a:rPr lang="en-US" sz="2000" b="0" dirty="0"/>
              <a:t> Author Page </a:t>
            </a:r>
            <a:r>
              <a:rPr lang="en-US" sz="2000" b="0" dirty="0">
                <a:hlinkClick r:id="rId3"/>
              </a:rPr>
              <a:t>bit.ly/2t6m83w</a:t>
            </a:r>
            <a:r>
              <a:rPr lang="en-US" sz="2000" b="0" dirty="0"/>
              <a:t> </a:t>
            </a:r>
          </a:p>
          <a:p>
            <a:pPr marL="0" indent="0">
              <a:buNone/>
            </a:pPr>
            <a:r>
              <a:rPr lang="en-US" sz="2000" b="0" dirty="0"/>
              <a:t>Creating Azure Functions to Interact w</a:t>
            </a:r>
            <a:r>
              <a:rPr lang="en-US" sz="2000" b="0" dirty="0">
                <a:solidFill>
                  <a:srgbClr val="000000"/>
                </a:solidFill>
              </a:rPr>
              <a:t>ith Cosmos DB (Jan 2018 MSDN Mag)</a:t>
            </a:r>
            <a:br>
              <a:rPr lang="en-US" sz="2000" b="0" dirty="0">
                <a:solidFill>
                  <a:srgbClr val="000000"/>
                </a:solidFill>
              </a:rPr>
            </a:br>
            <a:r>
              <a:rPr lang="en-US" sz="2000" b="0" dirty="0">
                <a:hlinkClick r:id="rId4"/>
              </a:rPr>
              <a:t>msdn.microsoft.com/magazine/mt846723</a:t>
            </a:r>
            <a:r>
              <a:rPr lang="en-US" sz="2800" b="0" dirty="0"/>
              <a:t> </a:t>
            </a:r>
          </a:p>
          <a:p>
            <a:pPr marL="0" indent="0">
              <a:buNone/>
            </a:pPr>
            <a:r>
              <a:rPr lang="en-US" b="0" dirty="0"/>
              <a:t>Replacing a Bulky API with Azure Functions (May 2018 MSDN Mag)</a:t>
            </a:r>
            <a:br>
              <a:rPr lang="en-US" b="0" dirty="0"/>
            </a:br>
            <a:r>
              <a:rPr lang="en-US" b="0" dirty="0">
                <a:hlinkClick r:id="rId5"/>
              </a:rPr>
              <a:t>msdn.microsoft.com/magazine/mt846723</a:t>
            </a:r>
            <a:r>
              <a:rPr lang="en-US" b="0" dirty="0"/>
              <a:t> </a:t>
            </a:r>
            <a:endParaRPr lang="en-US" sz="2800" b="0" dirty="0"/>
          </a:p>
          <a:p>
            <a:pPr marL="0" indent="0">
              <a:buNone/>
            </a:pPr>
            <a:r>
              <a:rPr lang="en-US" sz="2000" b="0" dirty="0"/>
              <a:t>Azure </a:t>
            </a:r>
            <a:r>
              <a:rPr lang="en-US" sz="2000" b="0" dirty="0" err="1"/>
              <a:t>CosmosDb</a:t>
            </a:r>
            <a:r>
              <a:rPr lang="en-US" sz="2000" b="0" dirty="0"/>
              <a:t>: </a:t>
            </a:r>
            <a:r>
              <a:rPr lang="en-US" sz="2000" b="0" dirty="0">
                <a:hlinkClick r:id="rId6"/>
              </a:rPr>
              <a:t>aka.ms/CosmosDb</a:t>
            </a:r>
            <a:r>
              <a:rPr lang="en-US" sz="2000" b="0" dirty="0"/>
              <a:t> </a:t>
            </a:r>
            <a:endParaRPr lang="en-US" sz="1400" b="0" dirty="0"/>
          </a:p>
          <a:p>
            <a:pPr marL="0" indent="0">
              <a:buNone/>
            </a:pPr>
            <a:r>
              <a:rPr lang="en-US" sz="2000" b="0" dirty="0"/>
              <a:t>Azure</a:t>
            </a:r>
            <a:r>
              <a:rPr lang="en-US" sz="1400" b="0" dirty="0"/>
              <a:t> </a:t>
            </a:r>
            <a:r>
              <a:rPr lang="en-US" sz="2000" b="0" dirty="0"/>
              <a:t>Functions</a:t>
            </a:r>
            <a:r>
              <a:rPr lang="en-US" sz="1400" b="0" dirty="0"/>
              <a:t>:  </a:t>
            </a:r>
            <a:r>
              <a:rPr lang="en-US" b="0" dirty="0">
                <a:hlinkClick r:id="rId7" tooltip="https://aka.ms/Azure/Functions"/>
              </a:rPr>
              <a:t>aka.ms/Azure/Functions</a:t>
            </a:r>
            <a:endParaRPr lang="en-US" b="0" dirty="0"/>
          </a:p>
          <a:p>
            <a:pPr marL="0" indent="0">
              <a:buNone/>
            </a:pPr>
            <a:endParaRPr lang="en-US" sz="1400" b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CB45C3-902B-0844-A485-2793B5E7E4CA}"/>
              </a:ext>
            </a:extLst>
          </p:cNvPr>
          <p:cNvSpPr txBox="1"/>
          <p:nvPr/>
        </p:nvSpPr>
        <p:spPr>
          <a:xfrm>
            <a:off x="0" y="4400550"/>
            <a:ext cx="9144000" cy="742950"/>
          </a:xfrm>
          <a:prstGeom prst="rect">
            <a:avLst/>
          </a:prstGeom>
          <a:solidFill>
            <a:srgbClr val="275D75"/>
          </a:solidFill>
          <a:ln>
            <a:solidFill>
              <a:srgbClr val="275D75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22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Julie </a:t>
            </a:r>
            <a:r>
              <a:rPr lang="en-US" sz="2200" b="1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Lerman</a:t>
            </a:r>
            <a:r>
              <a:rPr lang="en-US" sz="22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     </a:t>
            </a:r>
            <a:r>
              <a:rPr lang="en-US" sz="2200" b="1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thedatafarm.com</a:t>
            </a:r>
            <a:r>
              <a:rPr lang="en-US" sz="22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      @</a:t>
            </a:r>
            <a:r>
              <a:rPr lang="en-US" sz="2200" b="1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julielerman</a:t>
            </a:r>
            <a:r>
              <a:rPr lang="en-US" sz="22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      </a:t>
            </a:r>
            <a:r>
              <a:rPr lang="en-US" sz="2200" b="1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about.me</a:t>
            </a:r>
            <a:r>
              <a:rPr lang="en-US" sz="22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/</a:t>
            </a:r>
            <a:r>
              <a:rPr lang="en-US" sz="2200" b="1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julielerman</a:t>
            </a:r>
            <a:endParaRPr lang="en-US" sz="2200" b="1" dirty="0">
              <a:solidFill>
                <a:schemeClr val="accent3">
                  <a:lumMod val="20000"/>
                  <a:lumOff val="8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2849860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00E306A-86B3-0D4D-9CEE-48C5D8403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69328"/>
            <a:ext cx="9144000" cy="4968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A74C17-4E95-49C1-922C-7301185F92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3143" y="2015061"/>
            <a:ext cx="2177939" cy="1928240"/>
          </a:xfrm>
          <a:prstGeom prst="rect">
            <a:avLst/>
          </a:prstGeom>
        </p:spPr>
      </p:pic>
      <p:pic>
        <p:nvPicPr>
          <p:cNvPr id="8" name="Picture 7" descr="cover2.JPG">
            <a:extLst>
              <a:ext uri="{FF2B5EF4-FFF2-40B4-BE49-F238E27FC236}">
                <a16:creationId xmlns:a16="http://schemas.microsoft.com/office/drawing/2014/main" id="{9CF291D9-FDF3-EE4C-9872-F2F29626DD5E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54696" y="410697"/>
            <a:ext cx="1046070" cy="1362998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F1FEE81F-0576-7F48-AC52-441221455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802" y="410697"/>
            <a:ext cx="1039575" cy="1362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CCF7AF02-61B4-744A-93B6-0DC7A058B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496" y="380697"/>
            <a:ext cx="1088666" cy="1422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ECE671-4238-1345-A558-819BB3EED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@julielerman</a:t>
            </a:r>
          </a:p>
        </p:txBody>
      </p:sp>
    </p:spTree>
    <p:extLst>
      <p:ext uri="{BB962C8B-B14F-4D97-AF65-F5344CB8AC3E}">
        <p14:creationId xmlns:p14="http://schemas.microsoft.com/office/powerpoint/2010/main" val="624100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C160937-070C-B941-859F-B9D16BDDB92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44692" y="2038350"/>
            <a:ext cx="7886700" cy="609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Yes, there’s a server … somewhere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6A6CE-6717-E740-9412-824F23A11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@julielerman</a:t>
            </a:r>
          </a:p>
        </p:txBody>
      </p:sp>
    </p:spTree>
    <p:extLst>
      <p:ext uri="{BB962C8B-B14F-4D97-AF65-F5344CB8AC3E}">
        <p14:creationId xmlns:p14="http://schemas.microsoft.com/office/powerpoint/2010/main" val="3850524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196B94-9B0B-C34E-BC19-C93EFC720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chemeClr val="accent1"/>
                </a:solidFill>
                <a:latin typeface="+mn-lt"/>
              </a:rPr>
              <a:t>Serverless Functions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DA2F73-4B12-8B47-8A95-516CF4A83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“Function as a Service” (</a:t>
            </a:r>
            <a:r>
              <a:rPr lang="en-US" sz="3600" dirty="0" err="1"/>
              <a:t>FaaS</a:t>
            </a:r>
            <a:r>
              <a:rPr lang="en-US" sz="3600" dirty="0"/>
              <a:t>)</a:t>
            </a:r>
          </a:p>
          <a:p>
            <a:pPr marL="0" indent="0">
              <a:buNone/>
            </a:pPr>
            <a:r>
              <a:rPr lang="en-US" sz="3600" dirty="0"/>
              <a:t>“Serverless compute”</a:t>
            </a:r>
          </a:p>
          <a:p>
            <a:pPr marL="0" indent="0">
              <a:buNone/>
            </a:pPr>
            <a:r>
              <a:rPr lang="en-US" sz="3600" dirty="0"/>
              <a:t>Abstract away implementation details</a:t>
            </a:r>
          </a:p>
          <a:p>
            <a:pPr marL="0" indent="0">
              <a:buNone/>
            </a:pPr>
            <a:r>
              <a:rPr lang="en-US" sz="3600" dirty="0"/>
              <a:t>You can focus on the code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751897-8773-D143-AD2E-1C883D626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@julielerman</a:t>
            </a:r>
          </a:p>
        </p:txBody>
      </p:sp>
    </p:spTree>
    <p:extLst>
      <p:ext uri="{BB962C8B-B14F-4D97-AF65-F5344CB8AC3E}">
        <p14:creationId xmlns:p14="http://schemas.microsoft.com/office/powerpoint/2010/main" val="2878591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F81DA87-505A-9640-A829-F2B520F64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992" y="1276349"/>
            <a:ext cx="3201358" cy="2120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B30937-C932-8141-8C45-974EB9C90C05}"/>
              </a:ext>
            </a:extLst>
          </p:cNvPr>
          <p:cNvSpPr txBox="1"/>
          <p:nvPr/>
        </p:nvSpPr>
        <p:spPr>
          <a:xfrm>
            <a:off x="6133621" y="2971799"/>
            <a:ext cx="180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DD6720"/>
                </a:solidFill>
              </a:rPr>
              <a:t>AWS Lambda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BAF6C7-0397-D346-BE5A-E6CF23CA7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3882" y="2811717"/>
            <a:ext cx="2413000" cy="1930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935FEF-E3FF-7D4B-BCD1-EA14F3B12D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0670" r="57906" b="25183"/>
          <a:stretch/>
        </p:blipFill>
        <p:spPr>
          <a:xfrm>
            <a:off x="432009" y="971550"/>
            <a:ext cx="2259912" cy="218025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AEF1FB0-6F5C-3A47-8CD5-EE974931A8AB}"/>
              </a:ext>
            </a:extLst>
          </p:cNvPr>
          <p:cNvSpPr txBox="1"/>
          <p:nvPr/>
        </p:nvSpPr>
        <p:spPr>
          <a:xfrm>
            <a:off x="2399237" y="1199904"/>
            <a:ext cx="125547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rgbClr val="3999C6"/>
                </a:solidFill>
              </a:rPr>
              <a:t>Azure</a:t>
            </a:r>
            <a:br>
              <a:rPr lang="en-US" dirty="0">
                <a:solidFill>
                  <a:srgbClr val="3999C6"/>
                </a:solidFill>
              </a:rPr>
            </a:br>
            <a:r>
              <a:rPr lang="en-US" dirty="0">
                <a:solidFill>
                  <a:srgbClr val="3999C6"/>
                </a:solidFill>
              </a:rPr>
              <a:t>Functions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256252-97F9-F94E-BC02-EEF74BD62A12}"/>
              </a:ext>
            </a:extLst>
          </p:cNvPr>
          <p:cNvSpPr txBox="1"/>
          <p:nvPr/>
        </p:nvSpPr>
        <p:spPr>
          <a:xfrm>
            <a:off x="3505200" y="281840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“Big Guns”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767E72-A062-F747-98D8-07A7E6E63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@julielerman</a:t>
            </a:r>
          </a:p>
        </p:txBody>
      </p:sp>
    </p:spTree>
    <p:extLst>
      <p:ext uri="{BB962C8B-B14F-4D97-AF65-F5344CB8AC3E}">
        <p14:creationId xmlns:p14="http://schemas.microsoft.com/office/powerpoint/2010/main" val="1255756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D44A15B-7A1A-8240-820E-C318F9EEAF18}"/>
              </a:ext>
            </a:extLst>
          </p:cNvPr>
          <p:cNvSpPr txBox="1"/>
          <p:nvPr/>
        </p:nvSpPr>
        <p:spPr>
          <a:xfrm>
            <a:off x="3546144" y="1552074"/>
            <a:ext cx="174278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dirty="0"/>
              <a:t>{ }</a:t>
            </a:r>
          </a:p>
        </p:txBody>
      </p:sp>
      <p:pic>
        <p:nvPicPr>
          <p:cNvPr id="11" name="Graphic 10" descr="Gears">
            <a:extLst>
              <a:ext uri="{FF2B5EF4-FFF2-40B4-BE49-F238E27FC236}">
                <a16:creationId xmlns:a16="http://schemas.microsoft.com/office/drawing/2014/main" id="{1C1F6E03-D729-DB43-9C16-47E9D234A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0224" y="1538037"/>
            <a:ext cx="2057400" cy="2057400"/>
          </a:xfrm>
          <a:prstGeom prst="rect">
            <a:avLst/>
          </a:prstGeom>
        </p:spPr>
      </p:pic>
      <p:pic>
        <p:nvPicPr>
          <p:cNvPr id="13" name="Graphic 12" descr="Puzzle">
            <a:extLst>
              <a:ext uri="{FF2B5EF4-FFF2-40B4-BE49-F238E27FC236}">
                <a16:creationId xmlns:a16="http://schemas.microsoft.com/office/drawing/2014/main" id="{275EA125-F00E-2740-8E67-37DEF182E0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1854" y="1766798"/>
            <a:ext cx="1600200" cy="16002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51ECC82-E2C6-CB42-878A-1B795EEA2AF4}"/>
              </a:ext>
            </a:extLst>
          </p:cNvPr>
          <p:cNvSpPr txBox="1"/>
          <p:nvPr/>
        </p:nvSpPr>
        <p:spPr>
          <a:xfrm>
            <a:off x="457200" y="1014817"/>
            <a:ext cx="2523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Infrastructure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277C31-C731-A543-B327-827B9FF9476E}"/>
              </a:ext>
            </a:extLst>
          </p:cNvPr>
          <p:cNvSpPr txBox="1"/>
          <p:nvPr/>
        </p:nvSpPr>
        <p:spPr>
          <a:xfrm>
            <a:off x="3214322" y="45321"/>
            <a:ext cx="240642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</a:rPr>
              <a:t>Your</a:t>
            </a:r>
            <a:br>
              <a:rPr lang="en-US" sz="4000" b="1" dirty="0">
                <a:solidFill>
                  <a:schemeClr val="accent1"/>
                </a:solidFill>
              </a:rPr>
            </a:br>
            <a:r>
              <a:rPr lang="en-US" sz="4000" b="1" dirty="0">
                <a:solidFill>
                  <a:schemeClr val="accent1"/>
                </a:solidFill>
              </a:rPr>
              <a:t>business</a:t>
            </a:r>
          </a:p>
          <a:p>
            <a:pPr algn="ctr"/>
            <a:r>
              <a:rPr lang="en-US" sz="4000" b="1" dirty="0">
                <a:solidFill>
                  <a:schemeClr val="accent1"/>
                </a:solidFill>
              </a:rPr>
              <a:t>logic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2B27F8-6D40-4A4D-AB57-0510F3D9D891}"/>
              </a:ext>
            </a:extLst>
          </p:cNvPr>
          <p:cNvSpPr txBox="1"/>
          <p:nvPr/>
        </p:nvSpPr>
        <p:spPr>
          <a:xfrm>
            <a:off x="5978120" y="1092488"/>
            <a:ext cx="2487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External APIs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41F1CF-B840-274C-9F66-09242A6EDE5A}"/>
              </a:ext>
            </a:extLst>
          </p:cNvPr>
          <p:cNvSpPr txBox="1"/>
          <p:nvPr/>
        </p:nvSpPr>
        <p:spPr>
          <a:xfrm>
            <a:off x="985390" y="4095750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 config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A65E8D-68DE-C04C-A1FC-362F3A30CBD8}"/>
              </a:ext>
            </a:extLst>
          </p:cNvPr>
          <p:cNvSpPr txBox="1"/>
          <p:nvPr/>
        </p:nvSpPr>
        <p:spPr>
          <a:xfrm>
            <a:off x="6488420" y="4095750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 config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215676-72B7-DF41-966D-F9373792B97B}"/>
              </a:ext>
            </a:extLst>
          </p:cNvPr>
          <p:cNvSpPr txBox="1"/>
          <p:nvPr/>
        </p:nvSpPr>
        <p:spPr>
          <a:xfrm>
            <a:off x="3331181" y="4095750"/>
            <a:ext cx="2172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Your only real effort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D6384B-797E-364E-9502-5F492032F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@julielerman</a:t>
            </a:r>
          </a:p>
        </p:txBody>
      </p:sp>
    </p:spTree>
    <p:extLst>
      <p:ext uri="{BB962C8B-B14F-4D97-AF65-F5344CB8AC3E}">
        <p14:creationId xmlns:p14="http://schemas.microsoft.com/office/powerpoint/2010/main" val="3273109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323439"/>
            <a:ext cx="7988968" cy="3352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/>
              <a:t>Get Basic Concepts</a:t>
            </a:r>
          </a:p>
          <a:p>
            <a:pPr marL="457200" lvl="1" indent="0">
              <a:buNone/>
            </a:pPr>
            <a:r>
              <a:rPr lang="en-US" sz="3200" dirty="0"/>
              <a:t>Azure Functions via Azure Portal</a:t>
            </a:r>
          </a:p>
          <a:p>
            <a:pPr marL="457200" lvl="1" indent="0">
              <a:buNone/>
            </a:pPr>
            <a:r>
              <a:rPr lang="en-US" sz="3200" dirty="0"/>
              <a:t>Easy integration w Azure Cosmos DB &amp; Twilio</a:t>
            </a:r>
          </a:p>
          <a:p>
            <a:pPr marL="457200" lvl="1" indent="0">
              <a:buNone/>
            </a:pPr>
            <a:endParaRPr lang="en-US" sz="3200" dirty="0"/>
          </a:p>
          <a:p>
            <a:pPr marL="0" lvl="0" indent="0">
              <a:buNone/>
            </a:pPr>
            <a:r>
              <a:rPr lang="en-US" sz="3600" dirty="0">
                <a:solidFill>
                  <a:prstClr val="black"/>
                </a:solidFill>
              </a:rPr>
              <a:t>Dev, Debug, Test in an IDE</a:t>
            </a:r>
            <a:endParaRPr lang="en-US" sz="3200" dirty="0"/>
          </a:p>
          <a:p>
            <a:pPr marL="457200" lvl="1" indent="0">
              <a:buNone/>
            </a:pPr>
            <a:r>
              <a:rPr lang="en-US" sz="3200" dirty="0"/>
              <a:t>Create, test &amp; debug it all locally in VS Code</a:t>
            </a:r>
            <a:br>
              <a:rPr lang="en-US" sz="3200" dirty="0"/>
            </a:br>
            <a:r>
              <a:rPr lang="en-US" sz="3200" dirty="0"/>
              <a:t>(Visual Studio 2017 also has extensions)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F7A244-97F9-CE44-9779-99400C7ED8B9}"/>
              </a:ext>
            </a:extLst>
          </p:cNvPr>
          <p:cNvSpPr txBox="1"/>
          <p:nvPr/>
        </p:nvSpPr>
        <p:spPr>
          <a:xfrm>
            <a:off x="533400" y="0"/>
            <a:ext cx="32624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49884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0BC8D2-B9CF-3444-A99D-624C68364743}"/>
              </a:ext>
            </a:extLst>
          </p:cNvPr>
          <p:cNvSpPr txBox="1"/>
          <p:nvPr/>
        </p:nvSpPr>
        <p:spPr>
          <a:xfrm>
            <a:off x="1231418" y="-126552"/>
            <a:ext cx="67573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accent1"/>
                </a:solidFill>
              </a:rPr>
              <a:t>Function App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D4D506-6459-6742-9122-E9D1BB8F4DBB}"/>
              </a:ext>
            </a:extLst>
          </p:cNvPr>
          <p:cNvSpPr/>
          <p:nvPr/>
        </p:nvSpPr>
        <p:spPr>
          <a:xfrm>
            <a:off x="685800" y="1239755"/>
            <a:ext cx="7848600" cy="3465595"/>
          </a:xfrm>
          <a:prstGeom prst="rect">
            <a:avLst/>
          </a:prstGeom>
          <a:solidFill>
            <a:schemeClr val="accent4"/>
          </a:solidFill>
          <a:ln w="1238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1A017E-3B21-FB43-A856-70426AE7D189}"/>
              </a:ext>
            </a:extLst>
          </p:cNvPr>
          <p:cNvSpPr/>
          <p:nvPr/>
        </p:nvSpPr>
        <p:spPr>
          <a:xfrm>
            <a:off x="685800" y="1123950"/>
            <a:ext cx="7848600" cy="990600"/>
          </a:xfrm>
          <a:prstGeom prst="rect">
            <a:avLst/>
          </a:prstGeom>
          <a:solidFill>
            <a:schemeClr val="accent1"/>
          </a:solidFill>
          <a:ln w="1238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Application Settings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FDB7AA6-A804-3E44-8672-3F9CCAEC656A}"/>
              </a:ext>
            </a:extLst>
          </p:cNvPr>
          <p:cNvSpPr/>
          <p:nvPr/>
        </p:nvSpPr>
        <p:spPr>
          <a:xfrm>
            <a:off x="936457" y="2459969"/>
            <a:ext cx="1760621" cy="13164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>
            <a:normAutofit/>
          </a:bodyPr>
          <a:lstStyle/>
          <a:p>
            <a:pPr algn="ctr"/>
            <a:r>
              <a:rPr lang="en-US" sz="3600" b="1" dirty="0"/>
              <a:t>Function</a:t>
            </a:r>
            <a:endParaRPr lang="en-US" sz="4000" b="1" dirty="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784AADA-76AC-DB45-B33E-900AA90F7953}"/>
              </a:ext>
            </a:extLst>
          </p:cNvPr>
          <p:cNvSpPr/>
          <p:nvPr/>
        </p:nvSpPr>
        <p:spPr>
          <a:xfrm>
            <a:off x="2839453" y="3273090"/>
            <a:ext cx="1760621" cy="13164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>
            <a:normAutofit/>
          </a:bodyPr>
          <a:lstStyle/>
          <a:p>
            <a:pPr algn="ctr"/>
            <a:r>
              <a:rPr lang="en-US" sz="3600" b="1" dirty="0"/>
              <a:t>Function</a:t>
            </a:r>
            <a:endParaRPr lang="en-US" sz="4000" b="1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81124610-39C4-6046-8278-23EEB62A1EF9}"/>
              </a:ext>
            </a:extLst>
          </p:cNvPr>
          <p:cNvSpPr/>
          <p:nvPr/>
        </p:nvSpPr>
        <p:spPr>
          <a:xfrm>
            <a:off x="4726405" y="2614862"/>
            <a:ext cx="1760621" cy="13164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>
            <a:normAutofit/>
          </a:bodyPr>
          <a:lstStyle/>
          <a:p>
            <a:pPr algn="ctr"/>
            <a:r>
              <a:rPr lang="en-US" sz="3600" b="1" dirty="0"/>
              <a:t>Function</a:t>
            </a:r>
            <a:endParaRPr lang="en-US" sz="4000" b="1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36815358-20C0-904F-9613-03E4CD5C2DE7}"/>
              </a:ext>
            </a:extLst>
          </p:cNvPr>
          <p:cNvSpPr/>
          <p:nvPr/>
        </p:nvSpPr>
        <p:spPr>
          <a:xfrm>
            <a:off x="6665496" y="2979577"/>
            <a:ext cx="1760621" cy="13164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>
            <a:normAutofit/>
          </a:bodyPr>
          <a:lstStyle/>
          <a:p>
            <a:pPr algn="ctr"/>
            <a:r>
              <a:rPr lang="en-US" sz="3600" b="1" dirty="0"/>
              <a:t>Function</a:t>
            </a:r>
            <a:endParaRPr lang="en-US" sz="4000" b="1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514A10-D02F-834B-843B-1F0CD6D61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@julielerman</a:t>
            </a:r>
          </a:p>
        </p:txBody>
      </p:sp>
    </p:spTree>
    <p:extLst>
      <p:ext uri="{BB962C8B-B14F-4D97-AF65-F5344CB8AC3E}">
        <p14:creationId xmlns:p14="http://schemas.microsoft.com/office/powerpoint/2010/main" val="564085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0BC8D2-B9CF-3444-A99D-624C68364743}"/>
              </a:ext>
            </a:extLst>
          </p:cNvPr>
          <p:cNvSpPr txBox="1"/>
          <p:nvPr/>
        </p:nvSpPr>
        <p:spPr>
          <a:xfrm>
            <a:off x="2390210" y="-15039"/>
            <a:ext cx="45159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accent1"/>
                </a:solidFill>
              </a:rPr>
              <a:t>Function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DC9A5CF-4141-BC43-88CE-2CF7C9955E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9265056"/>
              </p:ext>
            </p:extLst>
          </p:nvPr>
        </p:nvGraphicFramePr>
        <p:xfrm>
          <a:off x="685800" y="941505"/>
          <a:ext cx="7924800" cy="3916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A8EBDEE-FA6B-AC48-92A3-1B7970F82F92}"/>
              </a:ext>
            </a:extLst>
          </p:cNvPr>
          <p:cNvSpPr txBox="1"/>
          <p:nvPr/>
        </p:nvSpPr>
        <p:spPr>
          <a:xfrm>
            <a:off x="381000" y="4488418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Configuration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091E66-88F3-EB4A-BEDA-887891368381}"/>
              </a:ext>
            </a:extLst>
          </p:cNvPr>
          <p:cNvSpPr txBox="1"/>
          <p:nvPr/>
        </p:nvSpPr>
        <p:spPr>
          <a:xfrm>
            <a:off x="5105400" y="4488418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Configuration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9B6F5B-44B9-764A-BDA6-56AB7E383C8A}"/>
              </a:ext>
            </a:extLst>
          </p:cNvPr>
          <p:cNvSpPr txBox="1"/>
          <p:nvPr/>
        </p:nvSpPr>
        <p:spPr>
          <a:xfrm>
            <a:off x="12032" y="2509274"/>
            <a:ext cx="155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Configuration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5627C09-5E48-684F-BA79-D3346BEB1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@julielerman</a:t>
            </a:r>
          </a:p>
        </p:txBody>
      </p:sp>
    </p:spTree>
    <p:extLst>
      <p:ext uri="{BB962C8B-B14F-4D97-AF65-F5344CB8AC3E}">
        <p14:creationId xmlns:p14="http://schemas.microsoft.com/office/powerpoint/2010/main" val="2769139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65B9DCC8F7FB4A82840FBDE1FC983A" ma:contentTypeVersion="0" ma:contentTypeDescription="Create a new document." ma:contentTypeScope="" ma:versionID="ecd0916681f32cda70880b341f4a8911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1685463B-57CE-4CE4-B1CF-FE44EB79BFA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EB1AF8-B785-4B22-89EC-168618F34A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2D498799-B0FC-4B7A-8396-BFC34D805990}">
  <ds:schemaRefs>
    <ds:schemaRef ds:uri="http://schemas.microsoft.com/office/2006/metadata/properties"/>
    <ds:schemaRef ds:uri="http://purl.org/dc/elements/1.1/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10093</TotalTime>
  <Words>255</Words>
  <Application>Microsoft Macintosh PowerPoint</Application>
  <PresentationFormat>On-screen Show (16:9)</PresentationFormat>
  <Paragraphs>83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Franklin Gothic Heavy</vt:lpstr>
      <vt:lpstr>Franklin Gothic Medium</vt:lpstr>
      <vt:lpstr>Segoe UI</vt:lpstr>
      <vt:lpstr>Wingdings</vt:lpstr>
      <vt:lpstr>Office Theme</vt:lpstr>
      <vt:lpstr>Building Serverless Data APIs</vt:lpstr>
      <vt:lpstr>PowerPoint Presentation</vt:lpstr>
      <vt:lpstr>Yes, there’s a server … somewhere</vt:lpstr>
      <vt:lpstr>Serverless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Trio of Azure Functions</vt:lpstr>
      <vt:lpstr>Heading into V2</vt:lpstr>
      <vt:lpstr>Resources</vt:lpstr>
    </vt:vector>
  </TitlesOfParts>
  <Company>Microsoft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SQLintersection Session SQL213  Session Name</dc:title>
  <dc:subject>From raw Ajax to ASP.NET</dc:subject>
  <dc:creator>Kimberly L. Tripp</dc:creator>
  <cp:lastModifiedBy>Microsoft Office User</cp:lastModifiedBy>
  <cp:revision>124</cp:revision>
  <cp:lastPrinted>2018-05-23T17:51:43Z</cp:lastPrinted>
  <dcterms:created xsi:type="dcterms:W3CDTF">2014-10-22T19:18:01Z</dcterms:created>
  <dcterms:modified xsi:type="dcterms:W3CDTF">2018-09-17T00:44:08Z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0x0101003865B9DCC8F7FB4A82840FBDE1FC983A</vt:lpwstr>
  </property>
</Properties>
</file>