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0245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Everyone how many cows</a:t>
            </a:r>
          </a:p>
          <a:p>
            <a:endParaRPr lang="en-GB" sz="2200" b="1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Bagging 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 a simple </a:t>
            </a:r>
            <a:r>
              <a:rPr lang="en-GB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ensembling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technique in which we build many </a:t>
            </a:r>
            <a:r>
              <a:rPr lang="en-GB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independent 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predictors/models/learners and combine them using some model averaging techniques. (e.g. weighted average, majority vote or normal average)</a:t>
            </a:r>
          </a:p>
          <a:p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We typically take random sub-sample/bootstrap of data for each model, so that all the models are little different from each other. </a:t>
            </a:r>
            <a:r>
              <a:rPr lang="en-GB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Each observation has the same probability to appear in all the models.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Because this technique takes many uncorrelated learners to make a final model, it reduces error by reducing variance. Example of bagging ensemble is </a:t>
            </a:r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Random Forest models.</a:t>
            </a:r>
            <a:endParaRPr lang="en-GB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635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many cows, 10 off, how many cows now</a:t>
            </a:r>
          </a:p>
          <a:p>
            <a:endParaRPr lang="en-GB" sz="2200" b="1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Boosting 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 an ensemble technique in which the predictors are not made independently, but sequentially.</a:t>
            </a:r>
          </a:p>
          <a:p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technique employs the logic in which the subsequent predictors learn from the mistakes of the previous predictors. </a:t>
            </a:r>
            <a:r>
              <a:rPr lang="en-GB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Therefore, the observations have an unequal probability of appearing in subsequent models and ones with the highest error appear most. 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predictors can be chosen from a range of models like decision trees, </a:t>
            </a:r>
            <a:r>
              <a:rPr lang="en-GB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regressors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classifiers etc. Because new predictors are learning from mistakes committed by previous predictors, it takes less time/iterations to reach close to actual predictions. But we have to choose the stopping criteria carefully or it could lead to overfitting on training data. </a:t>
            </a:r>
            <a:r>
              <a:rPr lang="en-GB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Gradient Boosting</a:t>
            </a:r>
            <a:r>
              <a:rPr lang="en-GB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is an example of boosting algorithm.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45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"/>
          <p:cNvSpPr/>
          <p:nvPr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@ZackAkil"/>
          <p:cNvSpPr txBox="1"/>
          <p:nvPr/>
        </p:nvSpPr>
        <p:spPr>
          <a:xfrm>
            <a:off x="10412285" y="8969731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16" name="Triangle"/>
          <p:cNvSpPr/>
          <p:nvPr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@ZackAkil"/>
          <p:cNvSpPr txBox="1"/>
          <p:nvPr/>
        </p:nvSpPr>
        <p:spPr>
          <a:xfrm>
            <a:off x="10223217" y="8937728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ts do cluster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 smtClean="0"/>
              <a:t>Pushing Trees Up Hills</a:t>
            </a:r>
            <a:br>
              <a:rPr lang="en-GB" sz="6000" dirty="0" smtClean="0"/>
            </a:br>
            <a:r>
              <a:rPr lang="en-GB" sz="6000" dirty="0" smtClean="0"/>
              <a:t>aka Gradient Boosted Trees</a:t>
            </a:r>
            <a:endParaRPr sz="6000" dirty="0"/>
          </a:p>
        </p:txBody>
      </p:sp>
      <p:sp>
        <p:nvSpPr>
          <p:cNvPr id="124" name="Central London Data Science Project nights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dirty="0"/>
              <a:t>Central London Data Science Project </a:t>
            </a:r>
            <a:r>
              <a:rPr lang="en-GB" dirty="0" smtClean="0"/>
              <a:t>N</a:t>
            </a:r>
            <a:r>
              <a:rPr dirty="0" err="1" smtClean="0"/>
              <a:t>ights</a:t>
            </a:r>
            <a:endParaRPr dirty="0"/>
          </a:p>
        </p:txBody>
      </p:sp>
      <p:pic>
        <p:nvPicPr>
          <p:cNvPr id="11266" name="Picture 2" descr="https://secure.meetupstatic.com/photos/event/5/7/f/5/global_46190251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77628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dn-images-1.medium.com/max/1120/1*8T4HEjzHto_V8PrEFLkd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52150"/>
            <a:ext cx="10668000" cy="69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51200" y="669836"/>
            <a:ext cx="65024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5400" dirty="0" smtClean="0"/>
              <a:t>Boosting vs Bagging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632773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clustering?"/>
          <p:cNvSpPr txBox="1">
            <a:spLocks noGrp="1"/>
          </p:cNvSpPr>
          <p:nvPr>
            <p:ph type="title"/>
          </p:nvPr>
        </p:nvSpPr>
        <p:spPr>
          <a:xfrm>
            <a:off x="952500" y="579887"/>
            <a:ext cx="11099800" cy="900808"/>
          </a:xfrm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r>
              <a:rPr lang="en-GB" dirty="0" smtClean="0"/>
              <a:t>What are trees</a:t>
            </a:r>
            <a:r>
              <a:rPr dirty="0" smtClean="0"/>
              <a:t>?</a:t>
            </a:r>
            <a:endParaRPr dirty="0"/>
          </a:p>
        </p:txBody>
      </p:sp>
      <p:grpSp>
        <p:nvGrpSpPr>
          <p:cNvPr id="129" name="Group"/>
          <p:cNvGrpSpPr/>
          <p:nvPr/>
        </p:nvGrpSpPr>
        <p:grpSpPr>
          <a:xfrm>
            <a:off x="1780101" y="1760519"/>
            <a:ext cx="9444599" cy="1142124"/>
            <a:chOff x="0" y="-1"/>
            <a:chExt cx="9444598" cy="1142122"/>
          </a:xfrm>
        </p:grpSpPr>
        <p:sp>
          <p:nvSpPr>
            <p:cNvPr id="127" name="Unsupervised machine learning technique"/>
            <p:cNvSpPr txBox="1"/>
            <p:nvPr/>
          </p:nvSpPr>
          <p:spPr>
            <a:xfrm>
              <a:off x="0" y="-1"/>
              <a:ext cx="944459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rPr lang="en-GB" dirty="0" smtClean="0"/>
                <a:t>Supervised </a:t>
              </a:r>
              <a:r>
                <a:rPr dirty="0" smtClean="0"/>
                <a:t>machine </a:t>
              </a:r>
              <a:r>
                <a:rPr dirty="0"/>
                <a:t>learning technique</a:t>
              </a:r>
            </a:p>
          </p:txBody>
        </p:sp>
        <p:sp>
          <p:nvSpPr>
            <p:cNvPr id="128" name="i.e it doesn’t need the data to have labels"/>
            <p:cNvSpPr txBox="1"/>
            <p:nvPr/>
          </p:nvSpPr>
          <p:spPr>
            <a:xfrm>
              <a:off x="1893003" y="639420"/>
              <a:ext cx="5658599" cy="50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r>
                <a:rPr dirty="0" err="1" smtClean="0"/>
                <a:t>i.e</a:t>
              </a:r>
              <a:r>
                <a:rPr lang="en-GB" dirty="0" smtClean="0"/>
                <a:t>.</a:t>
              </a:r>
              <a:r>
                <a:rPr dirty="0" smtClean="0"/>
                <a:t> </a:t>
              </a:r>
              <a:r>
                <a:rPr lang="en-GB" dirty="0" smtClean="0"/>
                <a:t>the data does need</a:t>
              </a:r>
              <a:r>
                <a:rPr dirty="0" smtClean="0"/>
                <a:t> </a:t>
              </a:r>
              <a:r>
                <a:rPr dirty="0"/>
                <a:t>to have labels</a:t>
              </a:r>
            </a:p>
          </p:txBody>
        </p:sp>
      </p:grpSp>
      <p:sp>
        <p:nvSpPr>
          <p:cNvPr id="130" name="Tries to find homogenous groups within data"/>
          <p:cNvSpPr txBox="1"/>
          <p:nvPr/>
        </p:nvSpPr>
        <p:spPr>
          <a:xfrm>
            <a:off x="3416560" y="5649475"/>
            <a:ext cx="9444601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r>
              <a:rPr lang="en-GB" dirty="0" smtClean="0"/>
              <a:t>Trees use observations about an item of data to predict other properties about the item</a:t>
            </a:r>
            <a:endParaRPr dirty="0"/>
          </a:p>
        </p:txBody>
      </p:sp>
      <p:pic>
        <p:nvPicPr>
          <p:cNvPr id="1026" name="Picture 2" descr="https://vignette1.wikia.nocookie.net/animal-jams-neutral-groups/images/3/3e/Maple-tree-transparent-background.png/revision/latest?cb=20161221164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59" y="4795881"/>
            <a:ext cx="4497153" cy="50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es to find homogenous groups within data"/>
          <p:cNvSpPr txBox="1"/>
          <p:nvPr/>
        </p:nvSpPr>
        <p:spPr>
          <a:xfrm>
            <a:off x="4363063" y="3055212"/>
            <a:ext cx="7551596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pPr algn="l"/>
            <a:r>
              <a:rPr lang="en-GB" sz="3200" dirty="0" smtClean="0"/>
              <a:t>Possible Labels: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Name = Oak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Height = 20m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Branches = 452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Leaves = 200000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L</a:t>
            </a:r>
            <a:r>
              <a:rPr lang="en-GB" sz="2400" dirty="0" smtClean="0"/>
              <a:t>eaf size = 4cm</a:t>
            </a:r>
            <a:endParaRPr sz="2400" dirty="0"/>
          </a:p>
        </p:txBody>
      </p:sp>
      <p:sp>
        <p:nvSpPr>
          <p:cNvPr id="15" name="Tries to find homogenous groups within data"/>
          <p:cNvSpPr txBox="1"/>
          <p:nvPr/>
        </p:nvSpPr>
        <p:spPr>
          <a:xfrm>
            <a:off x="78828" y="3055212"/>
            <a:ext cx="406014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r>
              <a:rPr lang="en-GB" sz="3200" dirty="0" smtClean="0"/>
              <a:t>Our Data</a:t>
            </a:r>
            <a:endParaRPr sz="32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08901" y="3825240"/>
            <a:ext cx="0" cy="110820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>
            <a:off x="3255318" y="3379744"/>
            <a:ext cx="88365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6268" t="8467" r="8180"/>
          <a:stretch>
            <a:fillRect/>
          </a:stretch>
        </p:blipFill>
        <p:spPr>
          <a:xfrm>
            <a:off x="4542244" y="6868243"/>
            <a:ext cx="1432474" cy="3243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8" extrusionOk="0">
                <a:moveTo>
                  <a:pt x="13549" y="0"/>
                </a:moveTo>
                <a:cubicBezTo>
                  <a:pt x="13518" y="2"/>
                  <a:pt x="13483" y="21"/>
                  <a:pt x="13427" y="56"/>
                </a:cubicBezTo>
                <a:cubicBezTo>
                  <a:pt x="13332" y="116"/>
                  <a:pt x="13118" y="148"/>
                  <a:pt x="12641" y="172"/>
                </a:cubicBezTo>
                <a:cubicBezTo>
                  <a:pt x="11717" y="219"/>
                  <a:pt x="11097" y="307"/>
                  <a:pt x="11137" y="386"/>
                </a:cubicBezTo>
                <a:cubicBezTo>
                  <a:pt x="11155" y="421"/>
                  <a:pt x="11172" y="519"/>
                  <a:pt x="11174" y="607"/>
                </a:cubicBezTo>
                <a:cubicBezTo>
                  <a:pt x="11178" y="730"/>
                  <a:pt x="11139" y="778"/>
                  <a:pt x="11015" y="812"/>
                </a:cubicBezTo>
                <a:cubicBezTo>
                  <a:pt x="10906" y="842"/>
                  <a:pt x="10839" y="913"/>
                  <a:pt x="10808" y="1030"/>
                </a:cubicBezTo>
                <a:cubicBezTo>
                  <a:pt x="10782" y="1125"/>
                  <a:pt x="10734" y="1212"/>
                  <a:pt x="10701" y="1224"/>
                </a:cubicBezTo>
                <a:cubicBezTo>
                  <a:pt x="10669" y="1237"/>
                  <a:pt x="10478" y="1094"/>
                  <a:pt x="10282" y="904"/>
                </a:cubicBezTo>
                <a:cubicBezTo>
                  <a:pt x="9753" y="393"/>
                  <a:pt x="9735" y="380"/>
                  <a:pt x="9299" y="287"/>
                </a:cubicBezTo>
                <a:cubicBezTo>
                  <a:pt x="8908" y="204"/>
                  <a:pt x="8895" y="203"/>
                  <a:pt x="8789" y="284"/>
                </a:cubicBezTo>
                <a:cubicBezTo>
                  <a:pt x="8728" y="330"/>
                  <a:pt x="8605" y="391"/>
                  <a:pt x="8518" y="419"/>
                </a:cubicBezTo>
                <a:cubicBezTo>
                  <a:pt x="8430" y="447"/>
                  <a:pt x="8317" y="549"/>
                  <a:pt x="8268" y="644"/>
                </a:cubicBezTo>
                <a:cubicBezTo>
                  <a:pt x="8219" y="738"/>
                  <a:pt x="8148" y="840"/>
                  <a:pt x="8108" y="871"/>
                </a:cubicBezTo>
                <a:cubicBezTo>
                  <a:pt x="8068" y="903"/>
                  <a:pt x="8055" y="971"/>
                  <a:pt x="8077" y="1023"/>
                </a:cubicBezTo>
                <a:cubicBezTo>
                  <a:pt x="8133" y="1158"/>
                  <a:pt x="7913" y="1193"/>
                  <a:pt x="7338" y="1145"/>
                </a:cubicBezTo>
                <a:cubicBezTo>
                  <a:pt x="6780" y="1099"/>
                  <a:pt x="6291" y="1153"/>
                  <a:pt x="5723" y="1320"/>
                </a:cubicBezTo>
                <a:cubicBezTo>
                  <a:pt x="5512" y="1382"/>
                  <a:pt x="5271" y="1432"/>
                  <a:pt x="5186" y="1432"/>
                </a:cubicBezTo>
                <a:cubicBezTo>
                  <a:pt x="4932" y="1432"/>
                  <a:pt x="4499" y="1565"/>
                  <a:pt x="4325" y="1696"/>
                </a:cubicBezTo>
                <a:cubicBezTo>
                  <a:pt x="4232" y="1767"/>
                  <a:pt x="4157" y="1886"/>
                  <a:pt x="4155" y="1973"/>
                </a:cubicBezTo>
                <a:cubicBezTo>
                  <a:pt x="4154" y="2057"/>
                  <a:pt x="4117" y="2169"/>
                  <a:pt x="4070" y="2224"/>
                </a:cubicBezTo>
                <a:cubicBezTo>
                  <a:pt x="4023" y="2279"/>
                  <a:pt x="3973" y="2498"/>
                  <a:pt x="3959" y="2712"/>
                </a:cubicBezTo>
                <a:cubicBezTo>
                  <a:pt x="3913" y="3400"/>
                  <a:pt x="3952" y="3359"/>
                  <a:pt x="2710" y="3880"/>
                </a:cubicBezTo>
                <a:cubicBezTo>
                  <a:pt x="2250" y="4073"/>
                  <a:pt x="1876" y="4255"/>
                  <a:pt x="1876" y="4286"/>
                </a:cubicBezTo>
                <a:cubicBezTo>
                  <a:pt x="1876" y="4317"/>
                  <a:pt x="1942" y="4381"/>
                  <a:pt x="2024" y="4428"/>
                </a:cubicBezTo>
                <a:cubicBezTo>
                  <a:pt x="2107" y="4475"/>
                  <a:pt x="2243" y="4589"/>
                  <a:pt x="2327" y="4682"/>
                </a:cubicBezTo>
                <a:cubicBezTo>
                  <a:pt x="2479" y="4850"/>
                  <a:pt x="2616" y="4898"/>
                  <a:pt x="3629" y="5137"/>
                </a:cubicBezTo>
                <a:cubicBezTo>
                  <a:pt x="3766" y="5170"/>
                  <a:pt x="3964" y="5242"/>
                  <a:pt x="4070" y="5296"/>
                </a:cubicBezTo>
                <a:cubicBezTo>
                  <a:pt x="4176" y="5350"/>
                  <a:pt x="4447" y="5438"/>
                  <a:pt x="4671" y="5494"/>
                </a:cubicBezTo>
                <a:cubicBezTo>
                  <a:pt x="5086" y="5597"/>
                  <a:pt x="6556" y="5774"/>
                  <a:pt x="6987" y="5774"/>
                </a:cubicBezTo>
                <a:cubicBezTo>
                  <a:pt x="7119" y="5774"/>
                  <a:pt x="7363" y="5806"/>
                  <a:pt x="7535" y="5843"/>
                </a:cubicBezTo>
                <a:cubicBezTo>
                  <a:pt x="7977" y="5940"/>
                  <a:pt x="8267" y="5928"/>
                  <a:pt x="8682" y="5797"/>
                </a:cubicBezTo>
                <a:cubicBezTo>
                  <a:pt x="9110" y="5662"/>
                  <a:pt x="9210" y="5659"/>
                  <a:pt x="9437" y="5768"/>
                </a:cubicBezTo>
                <a:cubicBezTo>
                  <a:pt x="9574" y="5833"/>
                  <a:pt x="9599" y="5883"/>
                  <a:pt x="9580" y="6028"/>
                </a:cubicBezTo>
                <a:lnTo>
                  <a:pt x="9559" y="6210"/>
                </a:lnTo>
                <a:lnTo>
                  <a:pt x="8969" y="6239"/>
                </a:lnTo>
                <a:cubicBezTo>
                  <a:pt x="8276" y="6273"/>
                  <a:pt x="7779" y="6396"/>
                  <a:pt x="7131" y="6701"/>
                </a:cubicBezTo>
                <a:cubicBezTo>
                  <a:pt x="6214" y="7133"/>
                  <a:pt x="5457" y="7773"/>
                  <a:pt x="4963" y="8536"/>
                </a:cubicBezTo>
                <a:cubicBezTo>
                  <a:pt x="4847" y="8714"/>
                  <a:pt x="4681" y="8954"/>
                  <a:pt x="4591" y="9067"/>
                </a:cubicBezTo>
                <a:cubicBezTo>
                  <a:pt x="4385" y="9326"/>
                  <a:pt x="3867" y="10181"/>
                  <a:pt x="3789" y="10393"/>
                </a:cubicBezTo>
                <a:cubicBezTo>
                  <a:pt x="3756" y="10481"/>
                  <a:pt x="3680" y="10639"/>
                  <a:pt x="3618" y="10743"/>
                </a:cubicBezTo>
                <a:cubicBezTo>
                  <a:pt x="3511" y="10923"/>
                  <a:pt x="3439" y="11023"/>
                  <a:pt x="2912" y="11733"/>
                </a:cubicBezTo>
                <a:cubicBezTo>
                  <a:pt x="2786" y="11903"/>
                  <a:pt x="2683" y="12050"/>
                  <a:pt x="2683" y="12063"/>
                </a:cubicBezTo>
                <a:cubicBezTo>
                  <a:pt x="2683" y="12076"/>
                  <a:pt x="2549" y="12227"/>
                  <a:pt x="2380" y="12396"/>
                </a:cubicBezTo>
                <a:cubicBezTo>
                  <a:pt x="1888" y="12891"/>
                  <a:pt x="1798" y="12939"/>
                  <a:pt x="404" y="13488"/>
                </a:cubicBezTo>
                <a:lnTo>
                  <a:pt x="0" y="13646"/>
                </a:lnTo>
                <a:lnTo>
                  <a:pt x="292" y="13623"/>
                </a:lnTo>
                <a:cubicBezTo>
                  <a:pt x="931" y="13570"/>
                  <a:pt x="2733" y="12870"/>
                  <a:pt x="3502" y="12376"/>
                </a:cubicBezTo>
                <a:cubicBezTo>
                  <a:pt x="4003" y="12054"/>
                  <a:pt x="4596" y="11561"/>
                  <a:pt x="4596" y="11469"/>
                </a:cubicBezTo>
                <a:cubicBezTo>
                  <a:pt x="4596" y="11410"/>
                  <a:pt x="5406" y="10983"/>
                  <a:pt x="5850" y="10806"/>
                </a:cubicBezTo>
                <a:cubicBezTo>
                  <a:pt x="6008" y="10743"/>
                  <a:pt x="6290" y="10630"/>
                  <a:pt x="6477" y="10555"/>
                </a:cubicBezTo>
                <a:cubicBezTo>
                  <a:pt x="6874" y="10395"/>
                  <a:pt x="7293" y="10235"/>
                  <a:pt x="7503" y="10166"/>
                </a:cubicBezTo>
                <a:cubicBezTo>
                  <a:pt x="7584" y="10139"/>
                  <a:pt x="7748" y="10077"/>
                  <a:pt x="7869" y="10027"/>
                </a:cubicBezTo>
                <a:cubicBezTo>
                  <a:pt x="8109" y="9929"/>
                  <a:pt x="8350" y="9858"/>
                  <a:pt x="8443" y="9855"/>
                </a:cubicBezTo>
                <a:cubicBezTo>
                  <a:pt x="8476" y="9855"/>
                  <a:pt x="8590" y="9817"/>
                  <a:pt x="8698" y="9773"/>
                </a:cubicBezTo>
                <a:cubicBezTo>
                  <a:pt x="9139" y="9593"/>
                  <a:pt x="10273" y="9249"/>
                  <a:pt x="10340" y="9275"/>
                </a:cubicBezTo>
                <a:cubicBezTo>
                  <a:pt x="10383" y="9291"/>
                  <a:pt x="10394" y="9409"/>
                  <a:pt x="10367" y="9562"/>
                </a:cubicBezTo>
                <a:cubicBezTo>
                  <a:pt x="10271" y="10101"/>
                  <a:pt x="10541" y="13553"/>
                  <a:pt x="10739" y="14320"/>
                </a:cubicBezTo>
                <a:cubicBezTo>
                  <a:pt x="10795" y="14538"/>
                  <a:pt x="10921" y="15035"/>
                  <a:pt x="11020" y="15425"/>
                </a:cubicBezTo>
                <a:cubicBezTo>
                  <a:pt x="11262" y="16369"/>
                  <a:pt x="11500" y="17231"/>
                  <a:pt x="11589" y="17480"/>
                </a:cubicBezTo>
                <a:cubicBezTo>
                  <a:pt x="11629" y="17592"/>
                  <a:pt x="11724" y="17942"/>
                  <a:pt x="11801" y="18259"/>
                </a:cubicBezTo>
                <a:cubicBezTo>
                  <a:pt x="11979" y="18991"/>
                  <a:pt x="12262" y="19642"/>
                  <a:pt x="12832" y="20618"/>
                </a:cubicBezTo>
                <a:cubicBezTo>
                  <a:pt x="13081" y="21043"/>
                  <a:pt x="13305" y="21439"/>
                  <a:pt x="13326" y="21496"/>
                </a:cubicBezTo>
                <a:cubicBezTo>
                  <a:pt x="13362" y="21590"/>
                  <a:pt x="13406" y="21598"/>
                  <a:pt x="13879" y="21598"/>
                </a:cubicBezTo>
                <a:cubicBezTo>
                  <a:pt x="14339" y="21598"/>
                  <a:pt x="14388" y="21587"/>
                  <a:pt x="14341" y="21516"/>
                </a:cubicBezTo>
                <a:cubicBezTo>
                  <a:pt x="14031" y="21043"/>
                  <a:pt x="13383" y="19697"/>
                  <a:pt x="13236" y="19213"/>
                </a:cubicBezTo>
                <a:cubicBezTo>
                  <a:pt x="13134" y="18877"/>
                  <a:pt x="13021" y="18500"/>
                  <a:pt x="12981" y="18375"/>
                </a:cubicBezTo>
                <a:cubicBezTo>
                  <a:pt x="12887" y="18077"/>
                  <a:pt x="12763" y="16364"/>
                  <a:pt x="12742" y="15059"/>
                </a:cubicBezTo>
                <a:cubicBezTo>
                  <a:pt x="12724" y="13948"/>
                  <a:pt x="12697" y="14076"/>
                  <a:pt x="13263" y="12360"/>
                </a:cubicBezTo>
                <a:cubicBezTo>
                  <a:pt x="13383" y="11995"/>
                  <a:pt x="13557" y="11398"/>
                  <a:pt x="13645" y="11033"/>
                </a:cubicBezTo>
                <a:cubicBezTo>
                  <a:pt x="13828" y="10281"/>
                  <a:pt x="13889" y="10145"/>
                  <a:pt x="14028" y="10199"/>
                </a:cubicBezTo>
                <a:cubicBezTo>
                  <a:pt x="14465" y="10367"/>
                  <a:pt x="14898" y="10618"/>
                  <a:pt x="15005" y="10766"/>
                </a:cubicBezTo>
                <a:cubicBezTo>
                  <a:pt x="15118" y="10921"/>
                  <a:pt x="15162" y="10944"/>
                  <a:pt x="15388" y="10944"/>
                </a:cubicBezTo>
                <a:cubicBezTo>
                  <a:pt x="15586" y="10944"/>
                  <a:pt x="15699" y="10907"/>
                  <a:pt x="15893" y="10779"/>
                </a:cubicBezTo>
                <a:lnTo>
                  <a:pt x="16142" y="10614"/>
                </a:lnTo>
                <a:lnTo>
                  <a:pt x="16621" y="10694"/>
                </a:lnTo>
                <a:cubicBezTo>
                  <a:pt x="17215" y="10794"/>
                  <a:pt x="17925" y="10759"/>
                  <a:pt x="18162" y="10621"/>
                </a:cubicBezTo>
                <a:cubicBezTo>
                  <a:pt x="18247" y="10571"/>
                  <a:pt x="18369" y="10532"/>
                  <a:pt x="18433" y="10532"/>
                </a:cubicBezTo>
                <a:cubicBezTo>
                  <a:pt x="18496" y="10532"/>
                  <a:pt x="18572" y="10479"/>
                  <a:pt x="18597" y="10416"/>
                </a:cubicBezTo>
                <a:cubicBezTo>
                  <a:pt x="18622" y="10354"/>
                  <a:pt x="18744" y="10259"/>
                  <a:pt x="18868" y="10202"/>
                </a:cubicBezTo>
                <a:cubicBezTo>
                  <a:pt x="18993" y="10145"/>
                  <a:pt x="19137" y="10030"/>
                  <a:pt x="19192" y="9948"/>
                </a:cubicBezTo>
                <a:cubicBezTo>
                  <a:pt x="19247" y="9866"/>
                  <a:pt x="19331" y="9799"/>
                  <a:pt x="19373" y="9799"/>
                </a:cubicBezTo>
                <a:cubicBezTo>
                  <a:pt x="19416" y="9799"/>
                  <a:pt x="19447" y="9773"/>
                  <a:pt x="19447" y="9740"/>
                </a:cubicBezTo>
                <a:cubicBezTo>
                  <a:pt x="19447" y="9707"/>
                  <a:pt x="19547" y="9622"/>
                  <a:pt x="19665" y="9552"/>
                </a:cubicBezTo>
                <a:cubicBezTo>
                  <a:pt x="19784" y="9481"/>
                  <a:pt x="19922" y="9357"/>
                  <a:pt x="19973" y="9278"/>
                </a:cubicBezTo>
                <a:cubicBezTo>
                  <a:pt x="20024" y="9199"/>
                  <a:pt x="20179" y="9049"/>
                  <a:pt x="20319" y="8942"/>
                </a:cubicBezTo>
                <a:cubicBezTo>
                  <a:pt x="20550" y="8763"/>
                  <a:pt x="20561" y="8740"/>
                  <a:pt x="20457" y="8668"/>
                </a:cubicBezTo>
                <a:cubicBezTo>
                  <a:pt x="20306" y="8563"/>
                  <a:pt x="19888" y="7757"/>
                  <a:pt x="19888" y="7572"/>
                </a:cubicBezTo>
                <a:cubicBezTo>
                  <a:pt x="19888" y="7492"/>
                  <a:pt x="19856" y="7414"/>
                  <a:pt x="19814" y="7397"/>
                </a:cubicBezTo>
                <a:cubicBezTo>
                  <a:pt x="19772" y="7381"/>
                  <a:pt x="19758" y="7330"/>
                  <a:pt x="19782" y="7282"/>
                </a:cubicBezTo>
                <a:cubicBezTo>
                  <a:pt x="19807" y="7234"/>
                  <a:pt x="19795" y="7193"/>
                  <a:pt x="19756" y="7193"/>
                </a:cubicBezTo>
                <a:cubicBezTo>
                  <a:pt x="19671" y="7193"/>
                  <a:pt x="19378" y="6895"/>
                  <a:pt x="19378" y="6810"/>
                </a:cubicBezTo>
                <a:cubicBezTo>
                  <a:pt x="19378" y="6778"/>
                  <a:pt x="19293" y="6654"/>
                  <a:pt x="19192" y="6536"/>
                </a:cubicBezTo>
                <a:cubicBezTo>
                  <a:pt x="19092" y="6419"/>
                  <a:pt x="18958" y="6183"/>
                  <a:pt x="18895" y="6015"/>
                </a:cubicBezTo>
                <a:cubicBezTo>
                  <a:pt x="18709" y="5518"/>
                  <a:pt x="18411" y="5084"/>
                  <a:pt x="18220" y="5038"/>
                </a:cubicBezTo>
                <a:cubicBezTo>
                  <a:pt x="18002" y="4987"/>
                  <a:pt x="18011" y="4969"/>
                  <a:pt x="18278" y="4883"/>
                </a:cubicBezTo>
                <a:cubicBezTo>
                  <a:pt x="18466" y="4823"/>
                  <a:pt x="18542" y="4820"/>
                  <a:pt x="18751" y="4867"/>
                </a:cubicBezTo>
                <a:cubicBezTo>
                  <a:pt x="18946" y="4910"/>
                  <a:pt x="19044" y="4912"/>
                  <a:pt x="19192" y="4870"/>
                </a:cubicBezTo>
                <a:cubicBezTo>
                  <a:pt x="19297" y="4840"/>
                  <a:pt x="19480" y="4814"/>
                  <a:pt x="19596" y="4814"/>
                </a:cubicBezTo>
                <a:cubicBezTo>
                  <a:pt x="19712" y="4814"/>
                  <a:pt x="19896" y="4786"/>
                  <a:pt x="20011" y="4748"/>
                </a:cubicBezTo>
                <a:cubicBezTo>
                  <a:pt x="20125" y="4710"/>
                  <a:pt x="20354" y="4658"/>
                  <a:pt x="20515" y="4633"/>
                </a:cubicBezTo>
                <a:cubicBezTo>
                  <a:pt x="20875" y="4576"/>
                  <a:pt x="20965" y="4531"/>
                  <a:pt x="21265" y="4263"/>
                </a:cubicBezTo>
                <a:cubicBezTo>
                  <a:pt x="21418" y="4126"/>
                  <a:pt x="21519" y="3972"/>
                  <a:pt x="21552" y="3818"/>
                </a:cubicBezTo>
                <a:cubicBezTo>
                  <a:pt x="21600" y="3591"/>
                  <a:pt x="21592" y="3580"/>
                  <a:pt x="21424" y="3580"/>
                </a:cubicBezTo>
                <a:cubicBezTo>
                  <a:pt x="21218" y="3580"/>
                  <a:pt x="20934" y="3477"/>
                  <a:pt x="20308" y="3178"/>
                </a:cubicBezTo>
                <a:cubicBezTo>
                  <a:pt x="20057" y="3057"/>
                  <a:pt x="19695" y="2901"/>
                  <a:pt x="19501" y="2831"/>
                </a:cubicBezTo>
                <a:cubicBezTo>
                  <a:pt x="19307" y="2761"/>
                  <a:pt x="18952" y="2588"/>
                  <a:pt x="18709" y="2445"/>
                </a:cubicBezTo>
                <a:lnTo>
                  <a:pt x="18268" y="2184"/>
                </a:lnTo>
                <a:lnTo>
                  <a:pt x="18268" y="1633"/>
                </a:lnTo>
                <a:lnTo>
                  <a:pt x="18268" y="1079"/>
                </a:lnTo>
                <a:lnTo>
                  <a:pt x="18050" y="950"/>
                </a:lnTo>
                <a:cubicBezTo>
                  <a:pt x="17930" y="879"/>
                  <a:pt x="17832" y="796"/>
                  <a:pt x="17832" y="766"/>
                </a:cubicBezTo>
                <a:cubicBezTo>
                  <a:pt x="17832" y="632"/>
                  <a:pt x="16567" y="639"/>
                  <a:pt x="16148" y="776"/>
                </a:cubicBezTo>
                <a:cubicBezTo>
                  <a:pt x="15872" y="865"/>
                  <a:pt x="15340" y="857"/>
                  <a:pt x="15282" y="762"/>
                </a:cubicBezTo>
                <a:cubicBezTo>
                  <a:pt x="15256" y="721"/>
                  <a:pt x="15268" y="655"/>
                  <a:pt x="15308" y="614"/>
                </a:cubicBezTo>
                <a:cubicBezTo>
                  <a:pt x="15348" y="573"/>
                  <a:pt x="15364" y="436"/>
                  <a:pt x="15340" y="310"/>
                </a:cubicBezTo>
                <a:lnTo>
                  <a:pt x="15292" y="83"/>
                </a:lnTo>
                <a:lnTo>
                  <a:pt x="14782" y="56"/>
                </a:lnTo>
                <a:cubicBezTo>
                  <a:pt x="14499" y="42"/>
                  <a:pt x="14207" y="49"/>
                  <a:pt x="14139" y="70"/>
                </a:cubicBezTo>
                <a:cubicBezTo>
                  <a:pt x="13951" y="126"/>
                  <a:pt x="13742" y="113"/>
                  <a:pt x="13645" y="40"/>
                </a:cubicBezTo>
                <a:cubicBezTo>
                  <a:pt x="13607" y="12"/>
                  <a:pt x="13581" y="-2"/>
                  <a:pt x="1354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" name="Tries to find homogenous groups within data"/>
          <p:cNvSpPr txBox="1"/>
          <p:nvPr/>
        </p:nvSpPr>
        <p:spPr>
          <a:xfrm>
            <a:off x="6971839" y="6914538"/>
            <a:ext cx="7551596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pPr algn="l"/>
            <a:r>
              <a:rPr lang="en-GB" sz="3200" dirty="0" smtClean="0"/>
              <a:t>Possible Labels: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Name = Lily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Height = 20cm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Branches </a:t>
            </a:r>
            <a:r>
              <a:rPr lang="en-GB" sz="2400" dirty="0"/>
              <a:t>= </a:t>
            </a:r>
            <a:r>
              <a:rPr lang="en-GB" sz="2400" dirty="0" smtClean="0"/>
              <a:t>1</a:t>
            </a:r>
            <a:endParaRPr lang="en-GB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Leaves </a:t>
            </a:r>
            <a:r>
              <a:rPr lang="en-GB" sz="2400" dirty="0"/>
              <a:t>= </a:t>
            </a:r>
            <a:r>
              <a:rPr lang="en-GB" sz="2400" dirty="0" smtClean="0"/>
              <a:t>3</a:t>
            </a:r>
            <a:endParaRPr lang="en-GB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Leaf size = 4cm</a:t>
            </a:r>
            <a:endParaRPr lang="en-GB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10477" y="7186605"/>
            <a:ext cx="525603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4" grpId="0"/>
      <p:bldP spid="15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ustering use cases"/>
          <p:cNvSpPr txBox="1">
            <a:spLocks noGrp="1"/>
          </p:cNvSpPr>
          <p:nvPr>
            <p:ph type="title"/>
          </p:nvPr>
        </p:nvSpPr>
        <p:spPr>
          <a:xfrm>
            <a:off x="952500" y="368872"/>
            <a:ext cx="11099800" cy="75695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GB" dirty="0" smtClean="0"/>
              <a:t>Classification Trees</a:t>
            </a:r>
            <a:endParaRPr dirty="0"/>
          </a:p>
        </p:txBody>
      </p:sp>
      <p:sp>
        <p:nvSpPr>
          <p:cNvPr id="138" name="Customer base analysis for targeted marketing"/>
          <p:cNvSpPr txBox="1"/>
          <p:nvPr/>
        </p:nvSpPr>
        <p:spPr>
          <a:xfrm>
            <a:off x="1129134" y="1439142"/>
            <a:ext cx="1094370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lang="en-GB" sz="3200" dirty="0" smtClean="0"/>
              <a:t>Predict what class the data belongs to, e.g. what animal is it</a:t>
            </a:r>
            <a:endParaRPr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6888" y="2567885"/>
            <a:ext cx="8511023" cy="60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ustering use cases"/>
          <p:cNvSpPr txBox="1">
            <a:spLocks noGrp="1"/>
          </p:cNvSpPr>
          <p:nvPr>
            <p:ph type="title"/>
          </p:nvPr>
        </p:nvSpPr>
        <p:spPr>
          <a:xfrm>
            <a:off x="952500" y="368872"/>
            <a:ext cx="11099800" cy="75695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GB" dirty="0" smtClean="0"/>
              <a:t>Regression Trees</a:t>
            </a:r>
            <a:endParaRPr dirty="0"/>
          </a:p>
        </p:txBody>
      </p:sp>
      <p:sp>
        <p:nvSpPr>
          <p:cNvPr id="138" name="Customer base analysis for targeted marketing"/>
          <p:cNvSpPr txBox="1"/>
          <p:nvPr/>
        </p:nvSpPr>
        <p:spPr>
          <a:xfrm>
            <a:off x="2578249" y="1131366"/>
            <a:ext cx="784830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lang="en-GB" dirty="0"/>
              <a:t>Predict </a:t>
            </a:r>
            <a:r>
              <a:rPr lang="en-GB" dirty="0" smtClean="0"/>
              <a:t>a real number about the data, </a:t>
            </a:r>
          </a:p>
          <a:p>
            <a:pPr algn="ctr"/>
            <a:r>
              <a:rPr lang="en-GB" dirty="0" smtClean="0"/>
              <a:t>e.g</a:t>
            </a:r>
            <a:r>
              <a:rPr lang="en-GB" dirty="0"/>
              <a:t>. what </a:t>
            </a:r>
            <a:r>
              <a:rPr lang="en-GB" dirty="0" smtClean="0"/>
              <a:t>is that person’s salary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" y="2743200"/>
            <a:ext cx="6992144" cy="7010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31842" y="3630010"/>
            <a:ext cx="913634" cy="4572000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799" y="3630010"/>
            <a:ext cx="789535" cy="4572000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475" y="7918293"/>
            <a:ext cx="6809937" cy="252000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ries to find homogenous groups within data"/>
          <p:cNvSpPr txBox="1"/>
          <p:nvPr/>
        </p:nvSpPr>
        <p:spPr>
          <a:xfrm>
            <a:off x="8404948" y="4021536"/>
            <a:ext cx="3961223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pPr algn="l"/>
            <a:r>
              <a:rPr lang="en-GB" sz="3200" dirty="0" smtClean="0"/>
              <a:t>Possible Predictors: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Years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Previous Job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Number of Grants won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Number of students they supervise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54353" y="4311371"/>
            <a:ext cx="88365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ounded Rectangle 12"/>
          <p:cNvSpPr/>
          <p:nvPr/>
        </p:nvSpPr>
        <p:spPr>
          <a:xfrm>
            <a:off x="320524" y="4174968"/>
            <a:ext cx="6809937" cy="252000"/>
          </a:xfrm>
          <a:prstGeom prst="roundRect">
            <a:avLst/>
          </a:prstGeom>
          <a:noFill/>
          <a:ln w="571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74491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 advAuto="0"/>
      <p:bldP spid="4" grpId="0" animBg="1"/>
      <p:bldP spid="8" grpId="0" animBg="1"/>
      <p:bldP spid="9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-means algorithm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22002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rPr lang="en-GB" dirty="0" smtClean="0"/>
              <a:t>Tree properties</a:t>
            </a:r>
            <a:endParaRPr dirty="0"/>
          </a:p>
        </p:txBody>
      </p:sp>
      <p:sp>
        <p:nvSpPr>
          <p:cNvPr id="146" name="Initialise centroids"/>
          <p:cNvSpPr txBox="1"/>
          <p:nvPr/>
        </p:nvSpPr>
        <p:spPr>
          <a:xfrm>
            <a:off x="952500" y="2565035"/>
            <a:ext cx="4205655" cy="2263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no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Branches</a:t>
            </a:r>
            <a:r>
              <a:rPr lang="en-GB" sz="2400" dirty="0" smtClean="0"/>
              <a:t> - # of splits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Height</a:t>
            </a:r>
            <a:r>
              <a:rPr lang="en-GB" sz="2400" dirty="0" smtClean="0"/>
              <a:t> - # of levels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Leaves</a:t>
            </a:r>
            <a:r>
              <a:rPr lang="en-GB" sz="2400" dirty="0" smtClean="0"/>
              <a:t> - # of end nodes</a:t>
            </a:r>
          </a:p>
          <a:p>
            <a:pPr>
              <a:lnSpc>
                <a:spcPct val="200000"/>
              </a:lnSpc>
            </a:pPr>
            <a:endParaRPr lang="en-GB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Leaf</a:t>
            </a:r>
            <a:r>
              <a:rPr lang="en-GB" sz="2400" dirty="0" smtClean="0"/>
              <a:t> </a:t>
            </a:r>
            <a:r>
              <a:rPr lang="en-GB" sz="2400" b="1" dirty="0" smtClean="0"/>
              <a:t>size</a:t>
            </a:r>
            <a:r>
              <a:rPr lang="en-GB" sz="2400" dirty="0" smtClean="0"/>
              <a:t> - # of samples in an end node</a:t>
            </a:r>
            <a:endParaRPr sz="2400" dirty="0"/>
          </a:p>
        </p:txBody>
      </p:sp>
      <p:sp>
        <p:nvSpPr>
          <p:cNvPr id="10" name="Customer base analysis for targeted marketing"/>
          <p:cNvSpPr txBox="1"/>
          <p:nvPr/>
        </p:nvSpPr>
        <p:spPr>
          <a:xfrm>
            <a:off x="3366125" y="1439142"/>
            <a:ext cx="627255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lang="en-GB" sz="3200" dirty="0" smtClean="0"/>
              <a:t>What properties does a tree have:</a:t>
            </a:r>
            <a:endParaRPr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45" y="5504995"/>
            <a:ext cx="5293376" cy="37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pinimg.com/736x/3b/ea/36/3bea36583c7bd749313dcccf1f4514ba--charles-darwin-tree-of-l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8" y="2360224"/>
            <a:ext cx="4529455" cy="62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5597226" y="3746766"/>
            <a:ext cx="7274185" cy="524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7834894" y="4768611"/>
            <a:ext cx="2414954" cy="229772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 advAuto="0"/>
      <p:bldP spid="10" grpId="0" animBg="1" advAuto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andom initialising centroid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20451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rPr lang="en-GB" dirty="0" smtClean="0"/>
              <a:t>How do I pick trees though?</a:t>
            </a:r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840" y="1791028"/>
            <a:ext cx="5466282" cy="38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duck billed platyp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69" y="1806437"/>
            <a:ext cx="4184262" cy="27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es to find homogenous groups within data"/>
          <p:cNvSpPr txBox="1"/>
          <p:nvPr/>
        </p:nvSpPr>
        <p:spPr>
          <a:xfrm>
            <a:off x="761839" y="6076599"/>
            <a:ext cx="7106199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100"/>
            </a:lvl1pPr>
          </a:lstStyle>
          <a:p>
            <a:pPr algn="l"/>
            <a:r>
              <a:rPr lang="en-GB" sz="3200" dirty="0" smtClean="0"/>
              <a:t>Possible Mammal </a:t>
            </a:r>
          </a:p>
          <a:p>
            <a:pPr algn="l"/>
            <a:r>
              <a:rPr lang="en-GB" sz="3200" dirty="0" smtClean="0"/>
              <a:t>vs Bird Predictors: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Has a beak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Lays Eggs</a:t>
            </a:r>
          </a:p>
        </p:txBody>
      </p:sp>
      <p:pic>
        <p:nvPicPr>
          <p:cNvPr id="6148" name="Picture 4" descr="Image result for thug life gla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32" y="2261757"/>
            <a:ext cx="1878868" cy="18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71" y="3945739"/>
            <a:ext cx="2430919" cy="16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148861" y="7332477"/>
            <a:ext cx="1781907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998" y="5838091"/>
            <a:ext cx="5697171" cy="3390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25661" y="6248400"/>
            <a:ext cx="3540369" cy="22508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andom initialising centroid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20451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rPr lang="en-GB" dirty="0" smtClean="0"/>
              <a:t>How to prevent overfitting?</a:t>
            </a:r>
            <a:endParaRPr dirty="0"/>
          </a:p>
        </p:txBody>
      </p:sp>
      <p:sp>
        <p:nvSpPr>
          <p:cNvPr id="8" name="Initialise centroids"/>
          <p:cNvSpPr txBox="1"/>
          <p:nvPr/>
        </p:nvSpPr>
        <p:spPr>
          <a:xfrm>
            <a:off x="952500" y="1599835"/>
            <a:ext cx="8168054" cy="311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Control the tree parameters: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Branches</a:t>
            </a:r>
            <a:r>
              <a:rPr lang="en-GB" sz="1600" dirty="0" smtClean="0"/>
              <a:t> - # of splits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Height</a:t>
            </a:r>
            <a:r>
              <a:rPr lang="en-GB" sz="1600" dirty="0" smtClean="0"/>
              <a:t> - # of levels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Leaves</a:t>
            </a:r>
            <a:r>
              <a:rPr lang="en-GB" sz="1600" dirty="0" smtClean="0"/>
              <a:t> - # of end nodes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Leaf</a:t>
            </a:r>
            <a:r>
              <a:rPr lang="en-GB" sz="1600" dirty="0" smtClean="0"/>
              <a:t> </a:t>
            </a:r>
            <a:r>
              <a:rPr lang="en-GB" sz="1600" b="1" dirty="0" smtClean="0"/>
              <a:t>size</a:t>
            </a:r>
            <a:r>
              <a:rPr lang="en-GB" sz="1600" dirty="0" smtClean="0"/>
              <a:t> - # of samples in an end node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28034" y="2300785"/>
            <a:ext cx="5435783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 smtClean="0"/>
              <a:t>• Stop growing when data split is not significant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dirty="0"/>
              <a:t>• </a:t>
            </a:r>
            <a:r>
              <a:rPr lang="en-GB" sz="2000" dirty="0" smtClean="0"/>
              <a:t>Acquire more training data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dirty="0"/>
              <a:t>• </a:t>
            </a:r>
            <a:r>
              <a:rPr lang="en-GB" sz="2000" dirty="0" smtClean="0"/>
              <a:t>Remove irrelevant attributes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dirty="0"/>
              <a:t>• </a:t>
            </a:r>
            <a:r>
              <a:rPr lang="en-GB" sz="2000" dirty="0" smtClean="0"/>
              <a:t>Grow full tree, then post-prune</a:t>
            </a:r>
          </a:p>
          <a:p>
            <a:pPr algn="l">
              <a:lnSpc>
                <a:spcPct val="150000"/>
              </a:lnSpc>
            </a:pPr>
            <a:endParaRPr lang="en-GB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75100" y="3125243"/>
            <a:ext cx="162560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andom initialising centroids"/>
          <p:cNvSpPr txBox="1">
            <a:spLocks/>
          </p:cNvSpPr>
          <p:nvPr/>
        </p:nvSpPr>
        <p:spPr>
          <a:xfrm>
            <a:off x="952500" y="4660194"/>
            <a:ext cx="11099800" cy="92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9141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6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GB" dirty="0" smtClean="0"/>
              <a:t>How to pick best tree?</a:t>
            </a:r>
            <a:endParaRPr lang="en-GB" dirty="0"/>
          </a:p>
        </p:txBody>
      </p:sp>
      <p:sp>
        <p:nvSpPr>
          <p:cNvPr id="14" name="Initialise centroids"/>
          <p:cNvSpPr txBox="1"/>
          <p:nvPr/>
        </p:nvSpPr>
        <p:spPr>
          <a:xfrm>
            <a:off x="952500" y="7533404"/>
            <a:ext cx="8168054" cy="311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Measure against validation set</a:t>
            </a:r>
          </a:p>
        </p:txBody>
      </p:sp>
      <p:sp>
        <p:nvSpPr>
          <p:cNvPr id="17" name="Initialise centroids"/>
          <p:cNvSpPr txBox="1"/>
          <p:nvPr/>
        </p:nvSpPr>
        <p:spPr>
          <a:xfrm>
            <a:off x="952500" y="5764022"/>
            <a:ext cx="8168054" cy="311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Performance Metrics: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Classification</a:t>
            </a:r>
            <a:r>
              <a:rPr lang="en-GB" sz="1600" dirty="0" smtClean="0"/>
              <a:t> - # of correct observations (</a:t>
            </a:r>
            <a:r>
              <a:rPr lang="en-GB" sz="1600" dirty="0" err="1" smtClean="0"/>
              <a:t>gini</a:t>
            </a:r>
            <a:r>
              <a:rPr lang="en-GB" sz="1600" dirty="0" smtClean="0"/>
              <a:t> impurity, entropy </a:t>
            </a:r>
            <a:r>
              <a:rPr lang="en-GB" sz="1600" dirty="0" err="1" smtClean="0"/>
              <a:t>etc</a:t>
            </a:r>
            <a:r>
              <a:rPr lang="en-GB" sz="1600" dirty="0" smtClean="0"/>
              <a:t>)</a:t>
            </a:r>
          </a:p>
          <a:p>
            <a:pPr marL="342900" lvl="6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 smtClean="0"/>
              <a:t>Regression </a:t>
            </a:r>
            <a:r>
              <a:rPr lang="en-GB" sz="1600" dirty="0" smtClean="0"/>
              <a:t>– how close are predictions (standard error, RMSE, bias)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ndom initialising centroid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20451"/>
          </a:xfrm>
          <a:prstGeom prst="rect">
            <a:avLst/>
          </a:prstGeom>
        </p:spPr>
        <p:txBody>
          <a:bodyPr>
            <a:normAutofit/>
          </a:bodyPr>
          <a:lstStyle>
            <a:lvl1pPr defTabSz="391414">
              <a:defRPr sz="5360"/>
            </a:lvl1pPr>
          </a:lstStyle>
          <a:p>
            <a:r>
              <a:rPr lang="en-GB" dirty="0" smtClean="0"/>
              <a:t>How to improve my (tree) models?</a:t>
            </a:r>
            <a:endParaRPr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" y="1678885"/>
            <a:ext cx="8511023" cy="60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52500" y="4140200"/>
            <a:ext cx="6223903" cy="3403600"/>
            <a:chOff x="952500" y="4191000"/>
            <a:chExt cx="6223903" cy="3403600"/>
          </a:xfrm>
        </p:grpSpPr>
        <p:sp>
          <p:nvSpPr>
            <p:cNvPr id="3" name="Oval 2"/>
            <p:cNvSpPr/>
            <p:nvPr/>
          </p:nvSpPr>
          <p:spPr>
            <a:xfrm>
              <a:off x="952500" y="41910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04803" y="62230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486460" y="5386903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044140" y="5219715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30980" y="43434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24" name="Picture 2" descr="Image result for duck billed platyp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5" y="7421123"/>
            <a:ext cx="1895231" cy="12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90632" y="4368800"/>
            <a:ext cx="8510478" cy="4315810"/>
            <a:chOff x="490632" y="4419600"/>
            <a:chExt cx="8510478" cy="4315810"/>
          </a:xfrm>
        </p:grpSpPr>
        <p:sp>
          <p:nvSpPr>
            <p:cNvPr id="27" name="Oval 26"/>
            <p:cNvSpPr/>
            <p:nvPr/>
          </p:nvSpPr>
          <p:spPr>
            <a:xfrm>
              <a:off x="2303337" y="4467915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629510" y="5257830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68829" y="6116885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0632" y="7363810"/>
              <a:ext cx="1976533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52999" y="6079734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805146" y="44196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530144" y="3341310"/>
            <a:ext cx="2051844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Sample</a:t>
            </a: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</a:t>
            </a:r>
          </a:p>
          <a:p>
            <a:r>
              <a:rPr lang="en-GB" dirty="0">
                <a:solidFill>
                  <a:srgbClr val="FF0000"/>
                </a:solidFill>
              </a:rPr>
              <a:t>Sample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Sample 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K-means algorithm"/>
          <p:cNvSpPr txBox="1">
            <a:spLocks/>
          </p:cNvSpPr>
          <p:nvPr/>
        </p:nvSpPr>
        <p:spPr>
          <a:xfrm>
            <a:off x="2212602" y="8655731"/>
            <a:ext cx="7805862" cy="92200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>
            <a:normAutofit/>
          </a:bodyPr>
          <a:lstStyle>
            <a:lvl1pPr marL="0" marR="0" indent="0" algn="ctr" defTabSz="39141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6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GB" sz="4400" dirty="0" smtClean="0"/>
              <a:t>Bagging, e.g. random forest</a:t>
            </a:r>
            <a:endParaRPr lang="en-GB" sz="4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356710" y="5034858"/>
            <a:ext cx="84139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ndom initialising centroid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20451"/>
          </a:xfrm>
          <a:prstGeom prst="rect">
            <a:avLst/>
          </a:prstGeom>
        </p:spPr>
        <p:txBody>
          <a:bodyPr>
            <a:normAutofit/>
          </a:bodyPr>
          <a:lstStyle>
            <a:lvl1pPr defTabSz="391414">
              <a:defRPr sz="5360"/>
            </a:lvl1pPr>
          </a:lstStyle>
          <a:p>
            <a:r>
              <a:rPr lang="en-GB" dirty="0" smtClean="0"/>
              <a:t>How to improve my (tree) models?</a:t>
            </a:r>
            <a:endParaRPr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" y="1729685"/>
            <a:ext cx="8511023" cy="60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52500" y="4191000"/>
            <a:ext cx="6223903" cy="3403600"/>
            <a:chOff x="952500" y="4191000"/>
            <a:chExt cx="6223903" cy="3403600"/>
          </a:xfrm>
        </p:grpSpPr>
        <p:sp>
          <p:nvSpPr>
            <p:cNvPr id="3" name="Oval 2"/>
            <p:cNvSpPr/>
            <p:nvPr/>
          </p:nvSpPr>
          <p:spPr>
            <a:xfrm>
              <a:off x="952500" y="41910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04803" y="62230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486460" y="5386903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044140" y="5219715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30980" y="43434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24" name="Picture 2" descr="Image result for duck billed platyp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5" y="7471923"/>
            <a:ext cx="1895231" cy="12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90632" y="4419600"/>
            <a:ext cx="8510478" cy="4315810"/>
            <a:chOff x="490632" y="4419600"/>
            <a:chExt cx="8510478" cy="4315810"/>
          </a:xfrm>
        </p:grpSpPr>
        <p:sp>
          <p:nvSpPr>
            <p:cNvPr id="27" name="Oval 26"/>
            <p:cNvSpPr/>
            <p:nvPr/>
          </p:nvSpPr>
          <p:spPr>
            <a:xfrm>
              <a:off x="2303337" y="4467915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629510" y="5257830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68829" y="6116885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0632" y="7363810"/>
              <a:ext cx="1976533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52999" y="6079734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805146" y="4419600"/>
              <a:ext cx="1371600" cy="1371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289388" y="2506027"/>
            <a:ext cx="2051844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Sample</a:t>
            </a: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Sample </a:t>
            </a:r>
            <a:r>
              <a:rPr lang="en-GB" dirty="0">
                <a:solidFill>
                  <a:srgbClr val="FF0000"/>
                </a:solidFill>
              </a:rPr>
              <a:t>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44460" y="2873373"/>
            <a:ext cx="84139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11315310" y="3305173"/>
            <a:ext cx="0" cy="317182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/>
          <p:cNvSpPr txBox="1"/>
          <p:nvPr/>
        </p:nvSpPr>
        <p:spPr>
          <a:xfrm>
            <a:off x="9581900" y="3852016"/>
            <a:ext cx="143202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Increase probability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sampling so we can learn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from our errors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K-means algorithm"/>
          <p:cNvSpPr txBox="1">
            <a:spLocks/>
          </p:cNvSpPr>
          <p:nvPr/>
        </p:nvSpPr>
        <p:spPr>
          <a:xfrm>
            <a:off x="2324100" y="8683746"/>
            <a:ext cx="7805862" cy="92200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>
            <a:normAutofit fontScale="92500"/>
          </a:bodyPr>
          <a:lstStyle>
            <a:lvl1pPr marL="0" marR="0" indent="0" algn="ctr" defTabSz="39141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6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GB" sz="4400" dirty="0" smtClean="0"/>
              <a:t>Boosting, e.g. gradient boosting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571612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360</Words>
  <Application>Microsoft Office PowerPoint</Application>
  <PresentationFormat>Custom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Monaco</vt:lpstr>
      <vt:lpstr>White</vt:lpstr>
      <vt:lpstr>Pushing Trees Up Hills aka Gradient Boosted Trees</vt:lpstr>
      <vt:lpstr>What are trees?</vt:lpstr>
      <vt:lpstr>Classification Trees</vt:lpstr>
      <vt:lpstr>Regression Trees</vt:lpstr>
      <vt:lpstr>Tree properties</vt:lpstr>
      <vt:lpstr>How do I pick trees though?</vt:lpstr>
      <vt:lpstr>How to prevent overfitting?</vt:lpstr>
      <vt:lpstr>How to improve my (tree) models?</vt:lpstr>
      <vt:lpstr>How to improve my (tree) models?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Pushing Trees Up Hills aka Gradient Boosted Trees</dc:title>
  <dc:creator>Oliver Watson</dc:creator>
  <cp:lastModifiedBy>Oliver Watson</cp:lastModifiedBy>
  <cp:revision>20</cp:revision>
  <dcterms:modified xsi:type="dcterms:W3CDTF">2018-01-24T23:48:47Z</dcterms:modified>
</cp:coreProperties>
</file>