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sldIdLst>
    <p:sldId id="256" r:id="rId5"/>
    <p:sldId id="2100" r:id="rId6"/>
    <p:sldId id="99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5C487D5-D2FF-F24D-8D53-BE4C35744792}">
          <p14:sldIdLst>
            <p14:sldId id="256"/>
          </p14:sldIdLst>
        </p14:section>
        <p14:section name="Rdmap" id="{9FCCB67C-8B17-4FD9-87A7-41BE255CF939}">
          <p14:sldIdLst>
            <p14:sldId id="2100"/>
          </p14:sldIdLst>
        </p14:section>
        <p14:section name="Paper List" id="{DD2E267F-968C-4EDD-A1C1-5C91E30E35D1}">
          <p14:sldIdLst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pos="28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otic lab" initials="rl" lastIdx="0" clrIdx="0">
    <p:extLst>
      <p:ext uri="{19B8F6BF-5375-455C-9EA6-DF929625EA0E}">
        <p15:presenceInfo xmlns:p15="http://schemas.microsoft.com/office/powerpoint/2012/main" userId="7f1d565a198a0330" providerId="Windows Live"/>
      </p:ext>
    </p:extLst>
  </p:cmAuthor>
  <p:cmAuthor id="2" name="馮 彥達" initials="馮彥" lastIdx="8" clrIdx="1">
    <p:extLst>
      <p:ext uri="{19B8F6BF-5375-455C-9EA6-DF929625EA0E}">
        <p15:presenceInfo xmlns:p15="http://schemas.microsoft.com/office/powerpoint/2012/main" userId="ca9967e9d425e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  <a:srgbClr val="FF0000"/>
    <a:srgbClr val="90938C"/>
    <a:srgbClr val="86897F"/>
    <a:srgbClr val="FFC000"/>
    <a:srgbClr val="FF66FF"/>
    <a:srgbClr val="FFFF00"/>
    <a:srgbClr val="D62AA9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2" autoAdjust="0"/>
    <p:restoredTop sz="95288" autoAdjust="0"/>
  </p:normalViewPr>
  <p:slideViewPr>
    <p:cSldViewPr snapToGrid="0">
      <p:cViewPr varScale="1">
        <p:scale>
          <a:sx n="93" d="100"/>
          <a:sy n="93" d="100"/>
        </p:scale>
        <p:origin x="1656" y="208"/>
      </p:cViewPr>
      <p:guideLst>
        <p:guide pos="28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A5205-F47F-4621-8B03-36852CC5D17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BBA6-D80C-4658-9972-FB7DDF27E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9F36-0363-4874-A4FE-155E0321093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2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0B79-97F6-46BF-B328-70A0511E7D34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9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3E7-A333-46D3-85FB-4A96429EE767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5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A84C-9F4D-4015-A8D9-9F70BF3FEB58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76D6-C9E6-4A7E-BF36-D9085E37E5CD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9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CFFF-C66D-42E6-BF81-5D248969C0D8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44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1862-C4EB-466A-BFA4-66778F47B69F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18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3D41-0C77-42E0-8EAB-5E17E11ACE26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E335-760D-4C66-AC37-64A87A88B7DD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4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3777-6627-46C4-8A1F-61456C4E945C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157-B8FB-46ED-ABE1-60315F4531A7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864D-D3D7-48EF-87AC-2458C1167BE5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6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EDA8-1088-4E60-9BD3-FFD743D818D9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A5C1153-0A8A-3288-D09A-8EF81A1A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0753"/>
            <a:ext cx="7772400" cy="239697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Roadmap: MS2027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許書維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A6C817F-99D2-A5C4-1C12-D19C7107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1876" y="4543750"/>
            <a:ext cx="3320248" cy="479149"/>
          </a:xfrm>
        </p:spPr>
        <p:txBody>
          <a:bodyPr>
            <a:normAutofit/>
          </a:bodyPr>
          <a:lstStyle/>
          <a:p>
            <a:pPr>
              <a:tabLst>
                <a:tab pos="1660525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Advisor: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 連震杰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教授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660CD-4A81-A208-3C54-68FA0431D758}"/>
              </a:ext>
            </a:extLst>
          </p:cNvPr>
          <p:cNvSpPr/>
          <p:nvPr/>
        </p:nvSpPr>
        <p:spPr>
          <a:xfrm>
            <a:off x="2286000" y="50957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60525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Robotics Lab, CSIE NCKU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60525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2025/08/21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358" y="58290"/>
            <a:ext cx="9141620" cy="563000"/>
          </a:xfrm>
        </p:spPr>
        <p:txBody>
          <a:bodyPr>
            <a:noAutofit/>
          </a:bodyPr>
          <a:lstStyle/>
          <a:p>
            <a:pPr marL="446088" indent="-446088" algn="l"/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 Roadmap: From 2023/07/B to 2023/09/E</a:t>
            </a:r>
            <a:endParaRPr kumimoji="1"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4791" y="1133164"/>
            <a:ext cx="1756841" cy="375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Paper : </a:t>
            </a:r>
            <a:r>
              <a:rPr kumimoji="1"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851633" y="1123116"/>
            <a:ext cx="1636285" cy="389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Yolo V10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接點 32"/>
          <p:cNvCxnSpPr>
            <a:cxnSpLocks/>
          </p:cNvCxnSpPr>
          <p:nvPr/>
        </p:nvCxnSpPr>
        <p:spPr>
          <a:xfrm>
            <a:off x="38358" y="6001917"/>
            <a:ext cx="90055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11DA9A18-D099-4BF5-B60D-285E6D1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2840"/>
            <a:ext cx="2057400" cy="365125"/>
          </a:xfrm>
        </p:spPr>
        <p:txBody>
          <a:bodyPr/>
          <a:lstStyle/>
          <a:p>
            <a:fld id="{61F6F4ED-9B6B-43E6-8994-EFFFA1B26F21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2E5EDC-418C-4766-A5F5-4205153504B0}"/>
              </a:ext>
            </a:extLst>
          </p:cNvPr>
          <p:cNvSpPr/>
          <p:nvPr/>
        </p:nvSpPr>
        <p:spPr>
          <a:xfrm>
            <a:off x="7003017" y="-33890"/>
            <a:ext cx="1799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-Note: 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Black: Done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Red: On-going</a:t>
            </a:r>
          </a:p>
          <a:p>
            <a:r>
              <a:rPr lang="en-US" altLang="zh-TW" sz="1200" dirty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Light Blue: Future work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01F39D0-DAD7-4A83-8737-98D90A6EC1B4}"/>
              </a:ext>
            </a:extLst>
          </p:cNvPr>
          <p:cNvGrpSpPr/>
          <p:nvPr/>
        </p:nvGrpSpPr>
        <p:grpSpPr>
          <a:xfrm>
            <a:off x="-1" y="604478"/>
            <a:ext cx="9103439" cy="625540"/>
            <a:chOff x="4314522" y="6178349"/>
            <a:chExt cx="3833266" cy="504056"/>
          </a:xfrm>
        </p:grpSpPr>
        <p:sp>
          <p:nvSpPr>
            <p:cNvPr id="4" name="向右箭號 29">
              <a:extLst>
                <a:ext uri="{FF2B5EF4-FFF2-40B4-BE49-F238E27FC236}">
                  <a16:creationId xmlns:a16="http://schemas.microsoft.com/office/drawing/2014/main" id="{EC4A63FB-4D97-880F-B634-C16FE832AECD}"/>
                </a:ext>
              </a:extLst>
            </p:cNvPr>
            <p:cNvSpPr/>
            <p:nvPr/>
          </p:nvSpPr>
          <p:spPr>
            <a:xfrm>
              <a:off x="4314522" y="6178349"/>
              <a:ext cx="3833266" cy="504056"/>
            </a:xfrm>
            <a:prstGeom prst="stripedRightArrow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64B7A8-D118-3DBE-273C-D44BAB684855}"/>
                </a:ext>
              </a:extLst>
            </p:cNvPr>
            <p:cNvSpPr txBox="1"/>
            <p:nvPr/>
          </p:nvSpPr>
          <p:spPr>
            <a:xfrm>
              <a:off x="4563812" y="6298790"/>
              <a:ext cx="277729" cy="27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2025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391342E-268E-065C-30B8-49CEB8D10DE4}"/>
                </a:ext>
              </a:extLst>
            </p:cNvPr>
            <p:cNvCxnSpPr/>
            <p:nvPr/>
          </p:nvCxnSpPr>
          <p:spPr>
            <a:xfrm>
              <a:off x="6061360" y="6312598"/>
              <a:ext cx="0" cy="2160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B3ADD7F-ED4C-B06D-3130-1DC87E39C06B}"/>
                </a:ext>
              </a:extLst>
            </p:cNvPr>
            <p:cNvCxnSpPr/>
            <p:nvPr/>
          </p:nvCxnSpPr>
          <p:spPr>
            <a:xfrm flipH="1">
              <a:off x="5090830" y="6304586"/>
              <a:ext cx="3376" cy="26121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F250024-15ED-83B0-F07A-EA3EE0EFBCEF}"/>
                </a:ext>
              </a:extLst>
            </p:cNvPr>
            <p:cNvCxnSpPr/>
            <p:nvPr/>
          </p:nvCxnSpPr>
          <p:spPr>
            <a:xfrm>
              <a:off x="7039905" y="6304404"/>
              <a:ext cx="0" cy="2160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3BE948B3-C15F-5CF4-817E-D493F09A52E5}"/>
                </a:ext>
              </a:extLst>
            </p:cNvPr>
            <p:cNvCxnSpPr/>
            <p:nvPr/>
          </p:nvCxnSpPr>
          <p:spPr>
            <a:xfrm>
              <a:off x="8021264" y="6333568"/>
              <a:ext cx="0" cy="2160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4DB7AFD-5490-238D-C392-B3201696B2C1}"/>
                </a:ext>
              </a:extLst>
            </p:cNvPr>
            <p:cNvSpPr txBox="1"/>
            <p:nvPr/>
          </p:nvSpPr>
          <p:spPr>
            <a:xfrm>
              <a:off x="5498760" y="6292034"/>
              <a:ext cx="164158" cy="27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4C3958-7D4F-A244-ACDE-22E25E2CB5E9}"/>
                </a:ext>
              </a:extLst>
            </p:cNvPr>
            <p:cNvSpPr txBox="1"/>
            <p:nvPr/>
          </p:nvSpPr>
          <p:spPr>
            <a:xfrm>
              <a:off x="6469747" y="6292736"/>
              <a:ext cx="164158" cy="27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08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5F44809-6E39-69B7-5041-C2B7A8A22A18}"/>
                </a:ext>
              </a:extLst>
            </p:cNvPr>
            <p:cNvSpPr txBox="1"/>
            <p:nvPr/>
          </p:nvSpPr>
          <p:spPr>
            <a:xfrm>
              <a:off x="7464598" y="6281615"/>
              <a:ext cx="164158" cy="27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09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圓角矩形 23">
            <a:extLst>
              <a:ext uri="{FF2B5EF4-FFF2-40B4-BE49-F238E27FC236}">
                <a16:creationId xmlns:a16="http://schemas.microsoft.com/office/drawing/2014/main" id="{7377D7EB-2A2B-DD8C-E3D8-975920BC7CAA}"/>
              </a:ext>
            </a:extLst>
          </p:cNvPr>
          <p:cNvSpPr/>
          <p:nvPr/>
        </p:nvSpPr>
        <p:spPr>
          <a:xfrm>
            <a:off x="94791" y="3666655"/>
            <a:ext cx="1748825" cy="5017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Coding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Yolov10 detection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圓角矩形 24">
            <a:extLst>
              <a:ext uri="{FF2B5EF4-FFF2-40B4-BE49-F238E27FC236}">
                <a16:creationId xmlns:a16="http://schemas.microsoft.com/office/drawing/2014/main" id="{CE26F7D0-021D-6F89-E3A4-B699BC8C7D89}"/>
              </a:ext>
            </a:extLst>
          </p:cNvPr>
          <p:cNvSpPr/>
          <p:nvPr/>
        </p:nvSpPr>
        <p:spPr>
          <a:xfrm>
            <a:off x="3487057" y="3670652"/>
            <a:ext cx="660563" cy="50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Detection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圓角矩形 24">
            <a:extLst>
              <a:ext uri="{FF2B5EF4-FFF2-40B4-BE49-F238E27FC236}">
                <a16:creationId xmlns:a16="http://schemas.microsoft.com/office/drawing/2014/main" id="{E4EE98BE-AC7A-A21D-5921-15C42098D671}"/>
              </a:ext>
            </a:extLst>
          </p:cNvPr>
          <p:cNvSpPr/>
          <p:nvPr/>
        </p:nvSpPr>
        <p:spPr>
          <a:xfrm>
            <a:off x="4147620" y="3670652"/>
            <a:ext cx="660562" cy="50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LN 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7117933-74B9-398E-7697-C31F4EB9D518}"/>
              </a:ext>
            </a:extLst>
          </p:cNvPr>
          <p:cNvSpPr/>
          <p:nvPr/>
        </p:nvSpPr>
        <p:spPr>
          <a:xfrm>
            <a:off x="3487057" y="4304179"/>
            <a:ext cx="452432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0188" indent="-230188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07/25~08/01 : </a:t>
            </a:r>
            <a:r>
              <a:rPr kumimoji="1"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177800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Coding detection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using YoloV10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YoloV10 by using pascal dataset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4868269-9371-1BB3-D3DF-B11DFB8CB533}"/>
              </a:ext>
            </a:extLst>
          </p:cNvPr>
          <p:cNvSpPr/>
          <p:nvPr/>
        </p:nvSpPr>
        <p:spPr>
          <a:xfrm>
            <a:off x="4147620" y="4744695"/>
            <a:ext cx="4031869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0188" indent="-230188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 08/02~08/08 : </a:t>
            </a:r>
            <a:r>
              <a:rPr kumimoji="1"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177800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Coding LN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 detection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using YoloV10</a:t>
            </a:r>
            <a:endParaRPr lang="zh-TW" altLang="en-US" sz="1000" dirty="0">
              <a:ln w="0"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82D5EE8-9F55-2FB3-59D0-C0182125DED9}"/>
              </a:ext>
            </a:extLst>
          </p:cNvPr>
          <p:cNvSpPr txBox="1"/>
          <p:nvPr/>
        </p:nvSpPr>
        <p:spPr>
          <a:xfrm>
            <a:off x="1877217" y="1595368"/>
            <a:ext cx="4905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07/01-08/08: [1]</a:t>
            </a:r>
          </a:p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Dl_ClassifyDetect_YOLOv10_RealTime_End2End_Object_Detection_NIPS2024</a:t>
            </a:r>
          </a:p>
        </p:txBody>
      </p:sp>
      <p:sp>
        <p:nvSpPr>
          <p:cNvPr id="2" name="圓角矩形 24">
            <a:extLst>
              <a:ext uri="{FF2B5EF4-FFF2-40B4-BE49-F238E27FC236}">
                <a16:creationId xmlns:a16="http://schemas.microsoft.com/office/drawing/2014/main" id="{01812A65-C3CF-19C0-D928-E19F741C4188}"/>
              </a:ext>
            </a:extLst>
          </p:cNvPr>
          <p:cNvSpPr/>
          <p:nvPr/>
        </p:nvSpPr>
        <p:spPr>
          <a:xfrm>
            <a:off x="5844679" y="1133250"/>
            <a:ext cx="1075666" cy="389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U-NET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圓角矩形 24">
            <a:extLst>
              <a:ext uri="{FF2B5EF4-FFF2-40B4-BE49-F238E27FC236}">
                <a16:creationId xmlns:a16="http://schemas.microsoft.com/office/drawing/2014/main" id="{840AE638-BC22-9A37-6711-2C8AF3329410}"/>
              </a:ext>
            </a:extLst>
          </p:cNvPr>
          <p:cNvSpPr/>
          <p:nvPr/>
        </p:nvSpPr>
        <p:spPr>
          <a:xfrm>
            <a:off x="5851977" y="3664977"/>
            <a:ext cx="1744842" cy="5034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BC 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圓角矩形 24">
            <a:extLst>
              <a:ext uri="{FF2B5EF4-FFF2-40B4-BE49-F238E27FC236}">
                <a16:creationId xmlns:a16="http://schemas.microsoft.com/office/drawing/2014/main" id="{8DB3CB7B-6AB6-758C-9F07-F0B0447C5E68}"/>
              </a:ext>
            </a:extLst>
          </p:cNvPr>
          <p:cNvSpPr/>
          <p:nvPr/>
        </p:nvSpPr>
        <p:spPr>
          <a:xfrm>
            <a:off x="6920345" y="1129669"/>
            <a:ext cx="1075666" cy="389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Trans U-NET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ACD329-69B5-BDAF-353D-3BB7194D7410}"/>
              </a:ext>
            </a:extLst>
          </p:cNvPr>
          <p:cNvSpPr txBox="1"/>
          <p:nvPr/>
        </p:nvSpPr>
        <p:spPr>
          <a:xfrm>
            <a:off x="5844679" y="2007952"/>
            <a:ext cx="2958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 07/01-08/08: [2]</a:t>
            </a:r>
          </a:p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Dl_Segment_UNet_Bme_Miccai2015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99D770-E435-F5F8-62F4-13F667949D65}"/>
              </a:ext>
            </a:extLst>
          </p:cNvPr>
          <p:cNvSpPr txBox="1"/>
          <p:nvPr/>
        </p:nvSpPr>
        <p:spPr>
          <a:xfrm>
            <a:off x="6920345" y="2453922"/>
            <a:ext cx="18826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 07/01-08/08: [3]</a:t>
            </a:r>
          </a:p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Dl_Bme_Classify_LgNd_ViT_TransUnet_Fpubh2022</a:t>
            </a:r>
          </a:p>
        </p:txBody>
      </p:sp>
    </p:spTree>
    <p:extLst>
      <p:ext uri="{BB962C8B-B14F-4D97-AF65-F5344CB8AC3E}">
        <p14:creationId xmlns:p14="http://schemas.microsoft.com/office/powerpoint/2010/main" val="25850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316747-94F1-4455-ABEA-89B5E36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62C5743-94FB-43D6-97C9-12ACF66FE31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846733" cy="62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8163"/>
            <a:r>
              <a:rPr lang="en-US" altLang="zh-TW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Paper List</a:t>
            </a:r>
            <a:endParaRPr lang="en-US" altLang="zh-TW"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92CFCE-1EAF-430F-A6AD-7B2E1174BB65}"/>
              </a:ext>
            </a:extLst>
          </p:cNvPr>
          <p:cNvSpPr txBox="1"/>
          <p:nvPr/>
        </p:nvSpPr>
        <p:spPr>
          <a:xfrm>
            <a:off x="-69157" y="523848"/>
            <a:ext cx="88549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301625" algn="just">
              <a:buSzPct val="90000"/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2D Bbox Detection</a:t>
            </a:r>
          </a:p>
          <a:p>
            <a:pPr marL="433388" lvl="1" indent="-293688" algn="just">
              <a:buSzPct val="90000"/>
              <a:tabLst>
                <a:tab pos="461963" algn="l"/>
              </a:tabLst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[1]	A. Wang, H. Chen, L. Liu, K. Chen, Z. Lin, J. Han and G. Ding, “YOLOv10: Real-Time End-to-End Object Detection,”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NeurIPS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 2024 poster, 25 Sept 2024.</a:t>
            </a:r>
          </a:p>
          <a:p>
            <a:pPr marL="433388" lvl="1" indent="-293688" algn="just">
              <a:buSzPct val="90000"/>
              <a:tabLst>
                <a:tab pos="461963" algn="l"/>
              </a:tabLst>
            </a:pPr>
            <a:endParaRPr lang="en-US" altLang="zh-TW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44500" lvl="1" indent="-301625" algn="just">
              <a:buSzPct val="90000"/>
            </a:pPr>
            <a:endParaRPr lang="en-US" altLang="zh-TW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44500" lvl="1" indent="-301625" algn="just">
              <a:buSzPct val="90000"/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2. Segmentation</a:t>
            </a:r>
          </a:p>
          <a:p>
            <a:pPr marL="431800" lvl="1" indent="-293688" algn="just">
              <a:buSzPct val="90000"/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[2] 	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7D9D3E-A9A7-9350-6E92-1E600BF294E2}"/>
              </a:ext>
            </a:extLst>
          </p:cNvPr>
          <p:cNvSpPr/>
          <p:nvPr/>
        </p:nvSpPr>
        <p:spPr>
          <a:xfrm>
            <a:off x="7281644" y="-45675"/>
            <a:ext cx="1799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-Note: 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Black: Done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Red: On-going</a:t>
            </a:r>
          </a:p>
          <a:p>
            <a:r>
              <a:rPr lang="en-US" altLang="zh-TW" sz="1200" dirty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Light Blue: Future work</a:t>
            </a:r>
          </a:p>
        </p:txBody>
      </p:sp>
    </p:spTree>
    <p:extLst>
      <p:ext uri="{BB962C8B-B14F-4D97-AF65-F5344CB8AC3E}">
        <p14:creationId xmlns:p14="http://schemas.microsoft.com/office/powerpoint/2010/main" val="250420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F92218DA3513949A2874D4DFF82AB37" ma:contentTypeVersion="3" ma:contentTypeDescription="建立新的文件。" ma:contentTypeScope="" ma:versionID="ea98f4c4b61a6e1512cfbe8e7877fa88">
  <xsd:schema xmlns:xsd="http://www.w3.org/2001/XMLSchema" xmlns:xs="http://www.w3.org/2001/XMLSchema" xmlns:p="http://schemas.microsoft.com/office/2006/metadata/properties" xmlns:ns3="c1fb7559-4c0f-4766-a6ac-2f744742b69a" targetNamespace="http://schemas.microsoft.com/office/2006/metadata/properties" ma:root="true" ma:fieldsID="882c85c8759f10f752a1292e60045bbd" ns3:_="">
    <xsd:import namespace="c1fb7559-4c0f-4766-a6ac-2f744742b6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b7559-4c0f-4766-a6ac-2f744742b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2F8E25-B2F2-45A1-B967-EF6CD3ABD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25987-5BCA-4582-A36F-E6FA9B308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b7559-4c0f-4766-a6ac-2f744742b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A9C6F6-0B9B-4A00-AF2E-012E3891DD83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c1fb7559-4c0f-4766-a6ac-2f744742b69a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46336</TotalTime>
  <Words>263</Words>
  <Application>Microsoft Macintosh PowerPoint</Application>
  <PresentationFormat>如螢幕大小 (4:3)</PresentationFormat>
  <Paragraphs>46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Roadmap: MS2027 許書維</vt:lpstr>
      <vt:lpstr>0.1 Roadmap: From 2023/07/B to 2023/09/E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robotic lab</dc:creator>
  <cp:lastModifiedBy>許書維</cp:lastModifiedBy>
  <cp:revision>824</cp:revision>
  <dcterms:created xsi:type="dcterms:W3CDTF">2019-12-03T05:58:26Z</dcterms:created>
  <dcterms:modified xsi:type="dcterms:W3CDTF">2025-09-16T12:21:03Z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0x0101005F92218DA3513949A2874D4DFF82AB37</vt:lpwstr>
  </property>
</Properties>
</file>