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8"/>
  </p:notesMasterIdLst>
  <p:sldIdLst>
    <p:sldId id="256" r:id="rId5"/>
    <p:sldId id="2100" r:id="rId6"/>
    <p:sldId id="995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75C487D5-D2FF-F24D-8D53-BE4C35744792}">
          <p14:sldIdLst>
            <p14:sldId id="256"/>
          </p14:sldIdLst>
        </p14:section>
        <p14:section name="Rdmap" id="{9FCCB67C-8B17-4FD9-87A7-41BE255CF939}">
          <p14:sldIdLst>
            <p14:sldId id="2100"/>
          </p14:sldIdLst>
        </p14:section>
        <p14:section name="Paper List" id="{DD2E267F-968C-4EDD-A1C1-5C91E30E35D1}">
          <p14:sldIdLst>
            <p14:sldId id="995"/>
          </p14:sldIdLst>
        </p14:section>
      </p14:sectionLst>
    </p:ext>
    <p:ext uri="{EFAFB233-063F-42B5-8137-9DF3F51BA10A}">
      <p15:sldGuideLst xmlns:p15="http://schemas.microsoft.com/office/powerpoint/2012/main">
        <p15:guide id="1" pos="2897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otic lab" initials="rl" lastIdx="0" clrIdx="0">
    <p:extLst>
      <p:ext uri="{19B8F6BF-5375-455C-9EA6-DF929625EA0E}">
        <p15:presenceInfo xmlns:p15="http://schemas.microsoft.com/office/powerpoint/2012/main" userId="7f1d565a198a0330" providerId="Windows Live"/>
      </p:ext>
    </p:extLst>
  </p:cmAuthor>
  <p:cmAuthor id="2" name="馮 彥達" initials="馮彥" lastIdx="8" clrIdx="1">
    <p:extLst>
      <p:ext uri="{19B8F6BF-5375-455C-9EA6-DF929625EA0E}">
        <p15:presenceInfo xmlns:p15="http://schemas.microsoft.com/office/powerpoint/2012/main" userId="ca9967e9d425e5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B0F0"/>
    <a:srgbClr val="FF0000"/>
    <a:srgbClr val="90938C"/>
    <a:srgbClr val="86897F"/>
    <a:srgbClr val="FFC000"/>
    <a:srgbClr val="FF66FF"/>
    <a:srgbClr val="FFFF00"/>
    <a:srgbClr val="D62AA9"/>
    <a:srgbClr val="D0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95288" autoAdjust="0"/>
  </p:normalViewPr>
  <p:slideViewPr>
    <p:cSldViewPr snapToGrid="0">
      <p:cViewPr>
        <p:scale>
          <a:sx n="137" d="100"/>
          <a:sy n="137" d="100"/>
        </p:scale>
        <p:origin x="280" y="184"/>
      </p:cViewPr>
      <p:guideLst>
        <p:guide pos="2897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FA5205-F47F-4621-8B03-36852CC5D17D}" type="datetimeFigureOut">
              <a:rPr lang="zh-TW" altLang="en-US" smtClean="0"/>
              <a:t>2025/9/16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E5BBA6-D80C-4658-9972-FB7DDF27EC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3023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69F36-0363-4874-A4FE-155E0321093C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8521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0B79-97F6-46BF-B328-70A0511E7D34}" type="datetime1">
              <a:rPr lang="zh-TW" altLang="en-US" smtClean="0"/>
              <a:t>2025/9/16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87C7-83E9-42F2-B8DC-90D1E92F80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7794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93E7-A333-46D3-85FB-4A96429EE767}" type="datetime1">
              <a:rPr lang="zh-TW" altLang="en-US" smtClean="0"/>
              <a:t>2025/9/16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87C7-83E9-42F2-B8DC-90D1E92F80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0755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A84C-9F4D-4015-A8D9-9F70BF3FEB58}" type="datetime1">
              <a:rPr lang="zh-TW" altLang="en-US" smtClean="0"/>
              <a:t>2025/9/16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87C7-83E9-42F2-B8DC-90D1E92F80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07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C76D6-C9E6-4A7E-BF36-D9085E37E5CD}" type="datetime1">
              <a:rPr lang="zh-TW" altLang="en-US" smtClean="0"/>
              <a:t>2025/9/16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92874"/>
            <a:ext cx="2057400" cy="365125"/>
          </a:xfrm>
        </p:spPr>
        <p:txBody>
          <a:bodyPr/>
          <a:lstStyle/>
          <a:p>
            <a:fld id="{524C87C7-83E9-42F2-B8DC-90D1E92F8036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0949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2CFFF-C66D-42E6-BF81-5D248969C0D8}" type="datetime1">
              <a:rPr lang="zh-TW" altLang="en-US" smtClean="0"/>
              <a:t>2025/9/16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87C7-83E9-42F2-B8DC-90D1E92F80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4441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41862-C4EB-466A-BFA4-66778F47B69F}" type="datetime1">
              <a:rPr lang="zh-TW" altLang="en-US" smtClean="0"/>
              <a:t>2025/9/16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87C7-83E9-42F2-B8DC-90D1E92F80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8182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A3D41-0C77-42E0-8EAB-5E17E11ACE26}" type="datetime1">
              <a:rPr lang="zh-TW" altLang="en-US" smtClean="0"/>
              <a:t>2025/9/16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87C7-83E9-42F2-B8DC-90D1E92F80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35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2E335-760D-4C66-AC37-64A87A88B7DD}" type="datetime1">
              <a:rPr lang="zh-TW" altLang="en-US" smtClean="0"/>
              <a:t>2025/9/16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87C7-83E9-42F2-B8DC-90D1E92F80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8448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3777-6627-46C4-8A1F-61456C4E945C}" type="datetime1">
              <a:rPr lang="zh-TW" altLang="en-US" smtClean="0"/>
              <a:t>2025/9/16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87C7-83E9-42F2-B8DC-90D1E92F80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5505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02157-B8FB-46ED-ABE1-60315F4531A7}" type="datetime1">
              <a:rPr lang="zh-TW" altLang="en-US" smtClean="0"/>
              <a:t>2025/9/16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87C7-83E9-42F2-B8DC-90D1E92F80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7733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7864D-D3D7-48EF-87AC-2458C1167BE5}" type="datetime1">
              <a:rPr lang="zh-TW" altLang="en-US" smtClean="0"/>
              <a:t>2025/9/16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87C7-83E9-42F2-B8DC-90D1E92F80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2691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CEDA8-1088-4E60-9BD3-FFD743D818D9}" type="datetime1">
              <a:rPr lang="zh-TW" altLang="en-US" smtClean="0"/>
              <a:t>2025/9/16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C87C7-83E9-42F2-B8DC-90D1E92F80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71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A5C1153-0A8A-3288-D09A-8EF81A1A3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530753"/>
            <a:ext cx="7772400" cy="2396971"/>
          </a:xfrm>
        </p:spPr>
        <p:txBody>
          <a:bodyPr>
            <a:normAutofit/>
          </a:bodyPr>
          <a:lstStyle/>
          <a:p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Roadmap: MS2027</a:t>
            </a:r>
            <a:r>
              <a:rPr lang="zh-TW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許書維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AA6C817F-99D2-A5C4-1C12-D19C71076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1876" y="4543750"/>
            <a:ext cx="3320248" cy="479149"/>
          </a:xfrm>
        </p:spPr>
        <p:txBody>
          <a:bodyPr>
            <a:normAutofit/>
          </a:bodyPr>
          <a:lstStyle/>
          <a:p>
            <a:pPr>
              <a:tabLst>
                <a:tab pos="1660525" algn="l"/>
              </a:tabLst>
            </a:pP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itchFamily="18" charset="0"/>
              </a:rPr>
              <a:t>Advisor: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itchFamily="18" charset="0"/>
              </a:rPr>
              <a:t>  連震杰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itchFamily="18" charset="0"/>
              </a:rPr>
              <a:t>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itchFamily="18" charset="0"/>
              </a:rPr>
              <a:t>教授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F6660CD-4A81-A208-3C54-68FA0431D758}"/>
              </a:ext>
            </a:extLst>
          </p:cNvPr>
          <p:cNvSpPr/>
          <p:nvPr/>
        </p:nvSpPr>
        <p:spPr>
          <a:xfrm>
            <a:off x="2286000" y="509570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660525" algn="l"/>
              </a:tabLst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itchFamily="18" charset="0"/>
              </a:rPr>
              <a:t>Robotics Lab, CSIE NCKU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660525" algn="l"/>
              </a:tabLst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itchFamily="18" charset="0"/>
              </a:rPr>
              <a:t>2025/08/21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68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38358" y="58290"/>
            <a:ext cx="9141620" cy="563000"/>
          </a:xfrm>
        </p:spPr>
        <p:txBody>
          <a:bodyPr>
            <a:noAutofit/>
          </a:bodyPr>
          <a:lstStyle/>
          <a:p>
            <a:pPr marL="446088" indent="-446088" algn="l"/>
            <a:r>
              <a:rPr kumimoji="1"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 Roadmap: From 2023/07/B to 2023/09/E</a:t>
            </a:r>
            <a:endParaRPr kumimoji="1" lang="zh-TW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圓角矩形 23"/>
          <p:cNvSpPr/>
          <p:nvPr/>
        </p:nvSpPr>
        <p:spPr>
          <a:xfrm>
            <a:off x="94791" y="1133164"/>
            <a:ext cx="1756841" cy="3758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 </a:t>
            </a:r>
            <a:r>
              <a:rPr kumimoji="1" lang="en-US" altLang="zh-TW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Study Paper : </a:t>
            </a:r>
            <a:r>
              <a:rPr kumimoji="1" lang="en-US" altLang="zh-TW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bbox</a:t>
            </a:r>
            <a:r>
              <a:rPr kumimoji="1" lang="en-US" altLang="zh-TW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detection</a:t>
            </a:r>
            <a:endParaRPr kumimoji="1" lang="zh-TW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圓角矩形 24"/>
          <p:cNvSpPr/>
          <p:nvPr/>
        </p:nvSpPr>
        <p:spPr>
          <a:xfrm>
            <a:off x="1851633" y="1123116"/>
            <a:ext cx="1636285" cy="38976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TW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Yolo V10</a:t>
            </a:r>
            <a:r>
              <a:rPr kumimoji="1" lang="zh-TW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endParaRPr kumimoji="1" lang="zh-TW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直線接點 32"/>
          <p:cNvCxnSpPr>
            <a:cxnSpLocks/>
          </p:cNvCxnSpPr>
          <p:nvPr/>
        </p:nvCxnSpPr>
        <p:spPr>
          <a:xfrm>
            <a:off x="38358" y="6001917"/>
            <a:ext cx="900555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11DA9A18-D099-4BF5-B60D-285E6D168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6482840"/>
            <a:ext cx="2057400" cy="365125"/>
          </a:xfrm>
        </p:spPr>
        <p:txBody>
          <a:bodyPr/>
          <a:lstStyle/>
          <a:p>
            <a:fld id="{61F6F4ED-9B6B-43E6-8994-EFFFA1B26F21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72E5EDC-418C-4766-A5F5-4205153504B0}"/>
              </a:ext>
            </a:extLst>
          </p:cNvPr>
          <p:cNvSpPr/>
          <p:nvPr/>
        </p:nvSpPr>
        <p:spPr>
          <a:xfrm>
            <a:off x="7003017" y="-33890"/>
            <a:ext cx="17999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-Note: </a:t>
            </a:r>
          </a:p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Black: Done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Red: On-going</a:t>
            </a:r>
          </a:p>
          <a:p>
            <a:r>
              <a:rPr lang="en-US" altLang="zh-TW" sz="1200" dirty="0">
                <a:ln w="0"/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Light Blue: Future work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901F39D0-DAD7-4A83-8737-98D90A6EC1B4}"/>
              </a:ext>
            </a:extLst>
          </p:cNvPr>
          <p:cNvGrpSpPr/>
          <p:nvPr/>
        </p:nvGrpSpPr>
        <p:grpSpPr>
          <a:xfrm>
            <a:off x="-1" y="604478"/>
            <a:ext cx="9103439" cy="625540"/>
            <a:chOff x="4314522" y="6178349"/>
            <a:chExt cx="3833266" cy="504056"/>
          </a:xfrm>
        </p:grpSpPr>
        <p:sp>
          <p:nvSpPr>
            <p:cNvPr id="4" name="向右箭號 29">
              <a:extLst>
                <a:ext uri="{FF2B5EF4-FFF2-40B4-BE49-F238E27FC236}">
                  <a16:creationId xmlns:a16="http://schemas.microsoft.com/office/drawing/2014/main" id="{EC4A63FB-4D97-880F-B634-C16FE832AECD}"/>
                </a:ext>
              </a:extLst>
            </p:cNvPr>
            <p:cNvSpPr/>
            <p:nvPr/>
          </p:nvSpPr>
          <p:spPr>
            <a:xfrm>
              <a:off x="4314522" y="6178349"/>
              <a:ext cx="3833266" cy="504056"/>
            </a:xfrm>
            <a:prstGeom prst="stripedRightArrow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endParaRPr kumimoji="1"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4B64B7A8-D118-3DBE-273C-D44BAB684855}"/>
                </a:ext>
              </a:extLst>
            </p:cNvPr>
            <p:cNvSpPr txBox="1"/>
            <p:nvPr/>
          </p:nvSpPr>
          <p:spPr>
            <a:xfrm>
              <a:off x="4563812" y="6298790"/>
              <a:ext cx="277729" cy="272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2025</a:t>
              </a:r>
              <a:endPara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6391342E-268E-065C-30B8-49CEB8D10DE4}"/>
                </a:ext>
              </a:extLst>
            </p:cNvPr>
            <p:cNvCxnSpPr/>
            <p:nvPr/>
          </p:nvCxnSpPr>
          <p:spPr>
            <a:xfrm>
              <a:off x="6061360" y="6312598"/>
              <a:ext cx="0" cy="21602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4B3ADD7F-ED4C-B06D-3130-1DC87E39C06B}"/>
                </a:ext>
              </a:extLst>
            </p:cNvPr>
            <p:cNvCxnSpPr/>
            <p:nvPr/>
          </p:nvCxnSpPr>
          <p:spPr>
            <a:xfrm flipH="1">
              <a:off x="5090830" y="6304586"/>
              <a:ext cx="3376" cy="26121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FF250024-15ED-83B0-F07A-EA3EE0EFBCEF}"/>
                </a:ext>
              </a:extLst>
            </p:cNvPr>
            <p:cNvCxnSpPr/>
            <p:nvPr/>
          </p:nvCxnSpPr>
          <p:spPr>
            <a:xfrm>
              <a:off x="7039905" y="6304404"/>
              <a:ext cx="0" cy="21602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3BE948B3-C15F-5CF4-817E-D493F09A52E5}"/>
                </a:ext>
              </a:extLst>
            </p:cNvPr>
            <p:cNvCxnSpPr/>
            <p:nvPr/>
          </p:nvCxnSpPr>
          <p:spPr>
            <a:xfrm>
              <a:off x="8021264" y="6333568"/>
              <a:ext cx="0" cy="21602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44DB7AFD-5490-238D-C392-B3201696B2C1}"/>
                </a:ext>
              </a:extLst>
            </p:cNvPr>
            <p:cNvSpPr txBox="1"/>
            <p:nvPr/>
          </p:nvSpPr>
          <p:spPr>
            <a:xfrm>
              <a:off x="5498760" y="6292034"/>
              <a:ext cx="164158" cy="2728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07</a:t>
              </a:r>
              <a:endParaRPr kumimoji="1"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684C3958-7D4F-A244-ACDE-22E25E2CB5E9}"/>
                </a:ext>
              </a:extLst>
            </p:cNvPr>
            <p:cNvSpPr txBox="1"/>
            <p:nvPr/>
          </p:nvSpPr>
          <p:spPr>
            <a:xfrm>
              <a:off x="6469747" y="6292736"/>
              <a:ext cx="164158" cy="2728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08</a:t>
              </a:r>
              <a:endParaRPr kumimoji="1"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15F44809-6E39-69B7-5041-C2B7A8A22A18}"/>
                </a:ext>
              </a:extLst>
            </p:cNvPr>
            <p:cNvSpPr txBox="1"/>
            <p:nvPr/>
          </p:nvSpPr>
          <p:spPr>
            <a:xfrm>
              <a:off x="7464598" y="6281615"/>
              <a:ext cx="164158" cy="2728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09</a:t>
              </a:r>
              <a:endParaRPr kumimoji="1"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圓角矩形 23">
            <a:extLst>
              <a:ext uri="{FF2B5EF4-FFF2-40B4-BE49-F238E27FC236}">
                <a16:creationId xmlns:a16="http://schemas.microsoft.com/office/drawing/2014/main" id="{7377D7EB-2A2B-DD8C-E3D8-975920BC7CAA}"/>
              </a:ext>
            </a:extLst>
          </p:cNvPr>
          <p:cNvSpPr/>
          <p:nvPr/>
        </p:nvSpPr>
        <p:spPr>
          <a:xfrm>
            <a:off x="94791" y="3088101"/>
            <a:ext cx="1748825" cy="50174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 Coding </a:t>
            </a:r>
            <a:r>
              <a:rPr kumimoji="1" lang="en-US" altLang="zh-TW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Yolov10 detection</a:t>
            </a:r>
            <a:endParaRPr kumimoji="1" lang="zh-TW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圓角矩形 24">
            <a:extLst>
              <a:ext uri="{FF2B5EF4-FFF2-40B4-BE49-F238E27FC236}">
                <a16:creationId xmlns:a16="http://schemas.microsoft.com/office/drawing/2014/main" id="{CE26F7D0-021D-6F89-E3A4-B699BC8C7D89}"/>
              </a:ext>
            </a:extLst>
          </p:cNvPr>
          <p:cNvSpPr/>
          <p:nvPr/>
        </p:nvSpPr>
        <p:spPr>
          <a:xfrm>
            <a:off x="3487057" y="3085886"/>
            <a:ext cx="660563" cy="50342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TW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Detection</a:t>
            </a:r>
            <a:r>
              <a:rPr kumimoji="1" lang="zh-TW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TW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圓角矩形 24">
            <a:extLst>
              <a:ext uri="{FF2B5EF4-FFF2-40B4-BE49-F238E27FC236}">
                <a16:creationId xmlns:a16="http://schemas.microsoft.com/office/drawing/2014/main" id="{E4EE98BE-AC7A-A21D-5921-15C42098D671}"/>
              </a:ext>
            </a:extLst>
          </p:cNvPr>
          <p:cNvSpPr/>
          <p:nvPr/>
        </p:nvSpPr>
        <p:spPr>
          <a:xfrm>
            <a:off x="4147620" y="3090062"/>
            <a:ext cx="660562" cy="50342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TW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LN </a:t>
            </a:r>
            <a:r>
              <a:rPr kumimoji="1" lang="zh-TW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r>
              <a:rPr kumimoji="1" lang="zh-TW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TW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07117933-74B9-398E-7697-C31F4EB9D518}"/>
              </a:ext>
            </a:extLst>
          </p:cNvPr>
          <p:cNvSpPr/>
          <p:nvPr/>
        </p:nvSpPr>
        <p:spPr>
          <a:xfrm>
            <a:off x="3487057" y="3687528"/>
            <a:ext cx="4524327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30188" indent="-230188"/>
            <a:r>
              <a:rPr lang="en-US" altLang="zh-TW" sz="1000" dirty="0">
                <a:ln w="0"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1) 07/25~08/01 : </a:t>
            </a:r>
            <a:r>
              <a:rPr kumimoji="1"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  <a:p>
            <a:pPr marL="177800"/>
            <a:r>
              <a:rPr lang="en-US" altLang="zh-TW" sz="1000" dirty="0">
                <a:ln w="0"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Coding detection</a:t>
            </a:r>
            <a:r>
              <a:rPr lang="zh-TW" altLang="en-US" sz="1000" dirty="0">
                <a:ln w="0"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000" dirty="0">
                <a:ln w="0"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by using YoloV10</a:t>
            </a:r>
            <a:r>
              <a:rPr lang="zh-TW" altLang="en-US" sz="1000" dirty="0">
                <a:ln w="0"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000" dirty="0">
                <a:ln w="0"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training YoloV10 by using pascal dataset</a:t>
            </a:r>
            <a:r>
              <a:rPr lang="zh-TW" altLang="en-US" sz="1000" dirty="0">
                <a:ln w="0"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7" name="Rectangle 27">
            <a:extLst>
              <a:ext uri="{FF2B5EF4-FFF2-40B4-BE49-F238E27FC236}">
                <a16:creationId xmlns:a16="http://schemas.microsoft.com/office/drawing/2014/main" id="{84868269-9371-1BB3-D3DF-B11DFB8CB533}"/>
              </a:ext>
            </a:extLst>
          </p:cNvPr>
          <p:cNvSpPr/>
          <p:nvPr/>
        </p:nvSpPr>
        <p:spPr>
          <a:xfrm>
            <a:off x="4147620" y="4100112"/>
            <a:ext cx="4031869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30188" indent="-230188"/>
            <a:r>
              <a:rPr lang="en-US" altLang="zh-TW" sz="1000" dirty="0">
                <a:ln w="0"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2) 08/02~08/08 : </a:t>
            </a:r>
            <a:r>
              <a:rPr kumimoji="1"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  <a:p>
            <a:pPr marL="177800"/>
            <a:r>
              <a:rPr lang="en-US" altLang="zh-TW" sz="1000" dirty="0">
                <a:ln w="0"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Coding LN</a:t>
            </a:r>
            <a:r>
              <a:rPr lang="zh-TW" altLang="en-US" sz="1000" dirty="0">
                <a:ln w="0"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000" dirty="0">
                <a:ln w="0"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2D detection</a:t>
            </a:r>
            <a:r>
              <a:rPr lang="zh-TW" altLang="en-US" sz="1000" dirty="0">
                <a:ln w="0"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000" dirty="0">
                <a:ln w="0"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by using YoloV10</a:t>
            </a:r>
            <a:endParaRPr lang="zh-TW" altLang="en-US" sz="1000" dirty="0">
              <a:ln w="0"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82D5EE8-9F55-2FB3-59D0-C0182125DED9}"/>
              </a:ext>
            </a:extLst>
          </p:cNvPr>
          <p:cNvSpPr txBox="1"/>
          <p:nvPr/>
        </p:nvSpPr>
        <p:spPr>
          <a:xfrm>
            <a:off x="1877217" y="1595368"/>
            <a:ext cx="49055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30188" indent="-230188">
              <a:defRPr/>
            </a:pPr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1) 07/01-08/08: [1]</a:t>
            </a:r>
          </a:p>
          <a:p>
            <a:pPr marL="230188" indent="-230188">
              <a:defRPr/>
            </a:pPr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Dl_ClassifyDetect_YOLOv10_RealTime_End2End_Object_Detection_NIPS2024</a:t>
            </a:r>
          </a:p>
        </p:txBody>
      </p:sp>
      <p:sp>
        <p:nvSpPr>
          <p:cNvPr id="2" name="圓角矩形 24">
            <a:extLst>
              <a:ext uri="{FF2B5EF4-FFF2-40B4-BE49-F238E27FC236}">
                <a16:creationId xmlns:a16="http://schemas.microsoft.com/office/drawing/2014/main" id="{01812A65-C3CF-19C0-D928-E19F741C4188}"/>
              </a:ext>
            </a:extLst>
          </p:cNvPr>
          <p:cNvSpPr/>
          <p:nvPr/>
        </p:nvSpPr>
        <p:spPr>
          <a:xfrm>
            <a:off x="5844679" y="1133250"/>
            <a:ext cx="938059" cy="38976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TW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U-NET</a:t>
            </a:r>
            <a:r>
              <a:rPr kumimoji="1" lang="zh-TW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endParaRPr kumimoji="1" lang="zh-TW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圓角矩形 24">
            <a:extLst>
              <a:ext uri="{FF2B5EF4-FFF2-40B4-BE49-F238E27FC236}">
                <a16:creationId xmlns:a16="http://schemas.microsoft.com/office/drawing/2014/main" id="{840AE638-BC22-9A37-6711-2C8AF3329410}"/>
              </a:ext>
            </a:extLst>
          </p:cNvPr>
          <p:cNvSpPr/>
          <p:nvPr/>
        </p:nvSpPr>
        <p:spPr>
          <a:xfrm>
            <a:off x="5844679" y="3085886"/>
            <a:ext cx="1562348" cy="5034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TW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BC </a:t>
            </a:r>
            <a:r>
              <a:rPr kumimoji="1" lang="zh-TW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</a:t>
            </a:r>
            <a:r>
              <a:rPr kumimoji="1" lang="zh-TW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TW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圓角矩形 24">
            <a:extLst>
              <a:ext uri="{FF2B5EF4-FFF2-40B4-BE49-F238E27FC236}">
                <a16:creationId xmlns:a16="http://schemas.microsoft.com/office/drawing/2014/main" id="{8DB3CB7B-6AB6-758C-9F07-F0B0447C5E68}"/>
              </a:ext>
            </a:extLst>
          </p:cNvPr>
          <p:cNvSpPr/>
          <p:nvPr/>
        </p:nvSpPr>
        <p:spPr>
          <a:xfrm>
            <a:off x="6782744" y="1139193"/>
            <a:ext cx="803044" cy="38976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zh-TW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Trans U-NET</a:t>
            </a:r>
            <a:r>
              <a:rPr kumimoji="1" lang="zh-TW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endParaRPr kumimoji="1" lang="zh-TW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CACD329-69B5-BDAF-353D-3BB7194D7410}"/>
              </a:ext>
            </a:extLst>
          </p:cNvPr>
          <p:cNvSpPr txBox="1"/>
          <p:nvPr/>
        </p:nvSpPr>
        <p:spPr>
          <a:xfrm>
            <a:off x="5844679" y="2007952"/>
            <a:ext cx="29582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30188" indent="-230188">
              <a:defRPr/>
            </a:pPr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2) 08/25-09/03: [2]</a:t>
            </a:r>
          </a:p>
          <a:p>
            <a:pPr marL="230188" indent="-230188">
              <a:defRPr/>
            </a:pPr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Dl_Segment_UNet_Bme_Miccai2015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499D770-E435-F5F8-62F4-13F667949D65}"/>
              </a:ext>
            </a:extLst>
          </p:cNvPr>
          <p:cNvSpPr txBox="1"/>
          <p:nvPr/>
        </p:nvSpPr>
        <p:spPr>
          <a:xfrm>
            <a:off x="6782738" y="2396303"/>
            <a:ext cx="202022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30188" indent="-230188">
              <a:defRPr/>
            </a:pPr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3) 09/04-09/12: [3]</a:t>
            </a:r>
          </a:p>
          <a:p>
            <a:pPr marL="230188" indent="-230188">
              <a:defRPr/>
            </a:pPr>
            <a:r>
              <a:rPr lang="en-US" altLang="zh-TW" sz="1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Dl_Bme_Classify_LgNd_ViT_TransUnet_Fpubh2022</a:t>
            </a:r>
          </a:p>
        </p:txBody>
      </p:sp>
    </p:spTree>
    <p:extLst>
      <p:ext uri="{BB962C8B-B14F-4D97-AF65-F5344CB8AC3E}">
        <p14:creationId xmlns:p14="http://schemas.microsoft.com/office/powerpoint/2010/main" val="2585006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C316747-94F1-4455-ABEA-89B5E36D9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C87C7-83E9-42F2-B8DC-90D1E92F8036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E62C5743-94FB-43D6-97C9-12ACF66FE31E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9846733" cy="6238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538163"/>
            <a:r>
              <a:rPr lang="en-US" altLang="zh-TW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 Paper List</a:t>
            </a:r>
            <a:endParaRPr lang="en-US" altLang="zh-TW" sz="23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292CFCE-1EAF-430F-A6AD-7B2E1174BB65}"/>
              </a:ext>
            </a:extLst>
          </p:cNvPr>
          <p:cNvSpPr txBox="1"/>
          <p:nvPr/>
        </p:nvSpPr>
        <p:spPr>
          <a:xfrm>
            <a:off x="-69157" y="523848"/>
            <a:ext cx="88549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4500" lvl="1" indent="-301625" algn="just">
              <a:buSzPct val="90000"/>
            </a:pPr>
            <a:r>
              <a:rPr lang="en-US" altLang="zh-TW" sz="1200" dirty="0">
                <a:solidFill>
                  <a:srgbClr val="222222"/>
                </a:solidFill>
                <a:latin typeface="Arial" panose="020B0604020202020204" pitchFamily="34" charset="0"/>
              </a:rPr>
              <a:t>1.</a:t>
            </a:r>
            <a:r>
              <a:rPr lang="en-US" altLang="zh-TW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2D Bbox Detection</a:t>
            </a:r>
          </a:p>
          <a:p>
            <a:pPr marL="433388" lvl="1" indent="-293688" algn="just">
              <a:buSzPct val="90000"/>
              <a:tabLst>
                <a:tab pos="461963" algn="l"/>
              </a:tabLst>
            </a:pPr>
            <a:r>
              <a:rPr lang="en-US" altLang="zh-TW" sz="1200" dirty="0">
                <a:solidFill>
                  <a:srgbClr val="222222"/>
                </a:solidFill>
                <a:latin typeface="Arial" panose="020B0604020202020204" pitchFamily="34" charset="0"/>
              </a:rPr>
              <a:t>[1]	A. Wang, H. Chen, L. Liu, K. Chen, Z. Lin, J. Han and G. Ding, “YOLOv10: Real-Time End-to-End Object Detection,” </a:t>
            </a:r>
            <a:r>
              <a:rPr lang="en-US" altLang="zh-TW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NeurIPS</a:t>
            </a:r>
            <a:r>
              <a:rPr lang="en-US" altLang="zh-TW" sz="1200" dirty="0">
                <a:solidFill>
                  <a:srgbClr val="222222"/>
                </a:solidFill>
                <a:latin typeface="Arial" panose="020B0604020202020204" pitchFamily="34" charset="0"/>
              </a:rPr>
              <a:t> 2024 poster, 25 Sept 2024.</a:t>
            </a:r>
          </a:p>
          <a:p>
            <a:pPr marL="433388" lvl="1" indent="-293688" algn="just">
              <a:buSzPct val="90000"/>
              <a:tabLst>
                <a:tab pos="461963" algn="l"/>
              </a:tabLst>
            </a:pPr>
            <a:endParaRPr lang="en-US" altLang="zh-TW" sz="12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444500" lvl="1" indent="-301625" algn="just">
              <a:buSzPct val="90000"/>
            </a:pPr>
            <a:endParaRPr lang="en-US" altLang="zh-TW" sz="12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444500" lvl="1" indent="-301625" algn="just">
              <a:buSzPct val="90000"/>
            </a:pPr>
            <a:r>
              <a:rPr lang="en-US" altLang="zh-TW" sz="1200" dirty="0">
                <a:solidFill>
                  <a:srgbClr val="222222"/>
                </a:solidFill>
                <a:latin typeface="Arial" panose="020B0604020202020204" pitchFamily="34" charset="0"/>
              </a:rPr>
              <a:t>2. Segmentation</a:t>
            </a:r>
          </a:p>
          <a:p>
            <a:pPr marL="431800" lvl="1" indent="-293688" algn="just">
              <a:buSzPct val="90000"/>
            </a:pPr>
            <a:r>
              <a:rPr lang="en-US" altLang="zh-TW" sz="1200" dirty="0">
                <a:solidFill>
                  <a:srgbClr val="222222"/>
                </a:solidFill>
                <a:latin typeface="Arial" panose="020B0604020202020204" pitchFamily="34" charset="0"/>
              </a:rPr>
              <a:t>[2] 	</a:t>
            </a:r>
            <a:r>
              <a:rPr lang="en" altLang="zh-TW" sz="1200" dirty="0"/>
              <a:t>O. </a:t>
            </a:r>
            <a:r>
              <a:rPr lang="en" altLang="zh-TW" sz="1200" dirty="0" err="1"/>
              <a:t>Ronneberger</a:t>
            </a:r>
            <a:r>
              <a:rPr lang="en" altLang="zh-TW" sz="1200" dirty="0"/>
              <a:t>, P. Fischer and T. Brox, “U-Net: Convolutional Networks for Biomedical Image Segmentation,” MICCAI 2015, LNCS 9351, pp. 234–241, Springer, 2015.</a:t>
            </a:r>
            <a:endParaRPr lang="en-US" altLang="zh-TW" sz="12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431800" lvl="1" indent="-293688" algn="just">
              <a:buSzPct val="90000"/>
            </a:pPr>
            <a:r>
              <a:rPr lang="en" altLang="zh-TW" sz="1200" dirty="0"/>
              <a:t>[3]	J. Chen, Y. Lu, Q. Yu, X. Luo, E. Adeli, Y. Wang, L. Lu, A. L. Yuille and Y. Zhou, “</a:t>
            </a:r>
            <a:r>
              <a:rPr lang="en" altLang="zh-TW" sz="1200" dirty="0" err="1"/>
              <a:t>TransUNet</a:t>
            </a:r>
            <a:r>
              <a:rPr lang="en" altLang="zh-TW" sz="1200" dirty="0"/>
              <a:t>: Transformers Make Strong Encoders for Medical Image Segmentation,” Frontiers in Public Health, vol. 10, 2022.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87D9D3E-A9A7-9350-6E92-1E600BF294E2}"/>
              </a:ext>
            </a:extLst>
          </p:cNvPr>
          <p:cNvSpPr/>
          <p:nvPr/>
        </p:nvSpPr>
        <p:spPr>
          <a:xfrm>
            <a:off x="7281644" y="-45675"/>
            <a:ext cx="17999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-Note: </a:t>
            </a:r>
          </a:p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Black: Done</a:t>
            </a:r>
          </a:p>
          <a:p>
            <a:r>
              <a:rPr lang="en-US" altLang="zh-TW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Red: On-going</a:t>
            </a:r>
          </a:p>
          <a:p>
            <a:r>
              <a:rPr lang="en-US" altLang="zh-TW" sz="1200" dirty="0">
                <a:ln w="0"/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Light Blue: Future work</a:t>
            </a:r>
          </a:p>
        </p:txBody>
      </p:sp>
    </p:spTree>
    <p:extLst>
      <p:ext uri="{BB962C8B-B14F-4D97-AF65-F5344CB8AC3E}">
        <p14:creationId xmlns:p14="http://schemas.microsoft.com/office/powerpoint/2010/main" val="2504203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5F92218DA3513949A2874D4DFF82AB37" ma:contentTypeVersion="3" ma:contentTypeDescription="建立新的文件。" ma:contentTypeScope="" ma:versionID="ea98f4c4b61a6e1512cfbe8e7877fa88">
  <xsd:schema xmlns:xsd="http://www.w3.org/2001/XMLSchema" xmlns:xs="http://www.w3.org/2001/XMLSchema" xmlns:p="http://schemas.microsoft.com/office/2006/metadata/properties" xmlns:ns3="c1fb7559-4c0f-4766-a6ac-2f744742b69a" targetNamespace="http://schemas.microsoft.com/office/2006/metadata/properties" ma:root="true" ma:fieldsID="882c85c8759f10f752a1292e60045bbd" ns3:_="">
    <xsd:import namespace="c1fb7559-4c0f-4766-a6ac-2f744742b69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fb7559-4c0f-4766-a6ac-2f744742b6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A2F8E25-B2F2-45A1-B967-EF6CD3ABD24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3D25987-5BCA-4582-A36F-E6FA9B3087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1fb7559-4c0f-4766-a6ac-2f744742b6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4A9C6F6-0B9B-4A00-AF2E-012E3891DD83}">
  <ds:schemaRefs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  <ds:schemaRef ds:uri="http://schemas.microsoft.com/office/2006/documentManagement/types"/>
    <ds:schemaRef ds:uri="c1fb7559-4c0f-4766-a6ac-2f744742b69a"/>
    <ds:schemaRef ds:uri="http://schemas.microsoft.com/office/2006/metadata/properties"/>
    <ds:schemaRef ds:uri="http://schemas.microsoft.com/office/infopath/2007/PartnerControl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46386</TotalTime>
  <Words>364</Words>
  <Application>Microsoft Macintosh PowerPoint</Application>
  <PresentationFormat>如螢幕大小 (4:3)</PresentationFormat>
  <Paragraphs>47</Paragraphs>
  <Slides>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標楷體</vt:lpstr>
      <vt:lpstr>Arial</vt:lpstr>
      <vt:lpstr>Calibri</vt:lpstr>
      <vt:lpstr>Calibri Light</vt:lpstr>
      <vt:lpstr>Times New Roman</vt:lpstr>
      <vt:lpstr>Office 佈景主題</vt:lpstr>
      <vt:lpstr>Roadmap: MS2027 許書維</vt:lpstr>
      <vt:lpstr>0.1 Roadmap: From 2023/07/B to 2023/09/E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robotic lab</dc:creator>
  <cp:lastModifiedBy>許書維</cp:lastModifiedBy>
  <cp:revision>827</cp:revision>
  <dcterms:created xsi:type="dcterms:W3CDTF">2019-12-03T05:58:26Z</dcterms:created>
  <dcterms:modified xsi:type="dcterms:W3CDTF">2025-09-16T13:11:37Z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0x0101005F92218DA3513949A2874D4DFF82AB37</vt:lpwstr>
  </property>
</Properties>
</file>