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DD"/>
    <a:srgbClr val="FFE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96" autoAdjust="0"/>
    <p:restoredTop sz="98387" autoAdjust="0"/>
  </p:normalViewPr>
  <p:slideViewPr>
    <p:cSldViewPr snapToGrid="0" snapToObjects="1">
      <p:cViewPr varScale="1">
        <p:scale>
          <a:sx n="126" d="100"/>
          <a:sy n="126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21A10-D5FA-D14C-859C-417B3712D752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AF09B-B493-A646-A8D0-89572E9A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4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20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AF09B-B493-A646-A8D0-89572E9A5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0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657D-5765-8748-8055-DD8D4642FF3E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84F5-A279-8444-8ED9-38F8F326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9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aEDV0WlwX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oracle.com/javase/tutorial/networking/sockets/readingWriting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oracle.com/javase/tutorial/networking/sockets/clientServe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oracle.com/javase/tutorial/networking/sockets/clientServ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Vander Zanden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0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Multi-Threaded Client</a:t>
            </a:r>
            <a:br>
              <a:rPr lang="en-US" dirty="0" smtClean="0"/>
            </a:br>
            <a:r>
              <a:rPr lang="en-US" dirty="0" smtClean="0"/>
              <a:t>(Pseudo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95" y="1600200"/>
            <a:ext cx="424903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Main Thread</a:t>
            </a:r>
          </a:p>
          <a:p>
            <a:pPr marL="0" indent="0">
              <a:buNone/>
            </a:pPr>
            <a:r>
              <a:rPr lang="en-US" sz="2800" dirty="0" smtClean="0"/>
              <a:t>New Socket</a:t>
            </a:r>
          </a:p>
          <a:p>
            <a:pPr marL="0" indent="0">
              <a:buNone/>
            </a:pPr>
            <a:r>
              <a:rPr lang="en-US" sz="2800" dirty="0" smtClean="0"/>
              <a:t>Get </a:t>
            </a:r>
            <a:r>
              <a:rPr lang="en-US" sz="2800" dirty="0" err="1" smtClean="0"/>
              <a:t>SocketRead</a:t>
            </a:r>
            <a:r>
              <a:rPr lang="en-US" sz="2800" dirty="0" smtClean="0"/>
              <a:t> and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SocketWrite</a:t>
            </a:r>
            <a:r>
              <a:rPr lang="en-US" sz="2800" dirty="0" smtClean="0"/>
              <a:t> objects</a:t>
            </a:r>
          </a:p>
          <a:p>
            <a:pPr marL="0" indent="0">
              <a:buNone/>
            </a:pPr>
            <a:r>
              <a:rPr lang="en-US" sz="2800" dirty="0" smtClean="0"/>
              <a:t>Create </a:t>
            </a:r>
            <a:r>
              <a:rPr lang="en-US" sz="2800" dirty="0" err="1" smtClean="0"/>
              <a:t>WriteConsoleThread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w/ </a:t>
            </a:r>
            <a:r>
              <a:rPr lang="en-US" sz="2800" dirty="0" err="1" smtClean="0"/>
              <a:t>SocketRead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While (more Stdin)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Process/Write to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SocketWrite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0337" y="1600200"/>
            <a:ext cx="4573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err="1" smtClean="0"/>
              <a:t>Write</a:t>
            </a:r>
            <a:r>
              <a:rPr lang="en-US" sz="2800" b="1" dirty="0" err="1" smtClean="0"/>
              <a:t>ConsoleThread</a:t>
            </a:r>
            <a:endParaRPr lang="en-US" sz="2800" b="1" dirty="0" smtClean="0"/>
          </a:p>
          <a:p>
            <a:r>
              <a:rPr lang="en-US" sz="2800" dirty="0" smtClean="0"/>
              <a:t>While (more Socket Read </a:t>
            </a:r>
            <a:r>
              <a:rPr lang="en-US" sz="2800" dirty="0" err="1" smtClean="0"/>
              <a:t>Obj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Process line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Write to console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882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client/server shutdown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socket read object returns null</a:t>
            </a:r>
          </a:p>
          <a:p>
            <a:pPr lvl="1"/>
            <a:r>
              <a:rPr lang="en-US" dirty="0" err="1" smtClean="0"/>
              <a:t>Socket.close</a:t>
            </a:r>
            <a:r>
              <a:rPr lang="en-US" dirty="0" smtClean="0"/>
              <a:t>() on other end does not signal other process of termination</a:t>
            </a:r>
          </a:p>
          <a:p>
            <a:r>
              <a:rPr lang="en-US" dirty="0" smtClean="0"/>
              <a:t>Server thread: Exit while loop, wrap up processing, and terminate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Multi-Threaded Client</a:t>
            </a:r>
            <a:br>
              <a:rPr lang="en-US" dirty="0" smtClean="0"/>
            </a:br>
            <a:r>
              <a:rPr lang="en-US" dirty="0" smtClean="0"/>
              <a:t>(Detecting Shutdown)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95" y="1600200"/>
            <a:ext cx="424903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Main Thread</a:t>
            </a:r>
          </a:p>
          <a:p>
            <a:pPr marL="0" indent="0">
              <a:buNone/>
            </a:pPr>
            <a:r>
              <a:rPr lang="en-US" sz="2800" dirty="0" smtClean="0"/>
              <a:t>New Socket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366FF"/>
                </a:solidFill>
              </a:rPr>
              <a:t>interrupted = false</a:t>
            </a:r>
          </a:p>
          <a:p>
            <a:pPr marL="0" indent="0">
              <a:buNone/>
            </a:pPr>
            <a:r>
              <a:rPr lang="en-US" sz="2800" dirty="0" smtClean="0"/>
              <a:t>Get </a:t>
            </a:r>
            <a:r>
              <a:rPr lang="en-US" sz="2800" dirty="0" err="1" smtClean="0"/>
              <a:t>SocketRead</a:t>
            </a:r>
            <a:r>
              <a:rPr lang="en-US" sz="2800" dirty="0" smtClean="0"/>
              <a:t> and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SocketWrite</a:t>
            </a:r>
            <a:r>
              <a:rPr lang="en-US" sz="2800" dirty="0" smtClean="0"/>
              <a:t> objects</a:t>
            </a:r>
          </a:p>
          <a:p>
            <a:pPr marL="0" indent="0">
              <a:buNone/>
            </a:pPr>
            <a:r>
              <a:rPr lang="en-US" sz="2800" dirty="0" smtClean="0"/>
              <a:t>Create </a:t>
            </a:r>
            <a:r>
              <a:rPr lang="en-US" sz="2800" dirty="0" err="1" smtClean="0"/>
              <a:t>WriteConsoleThread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w/ </a:t>
            </a:r>
            <a:r>
              <a:rPr lang="en-US" sz="2800" dirty="0" err="1" smtClean="0"/>
              <a:t>SocketRead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While (more Stdin)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rgbClr val="3366FF"/>
                </a:solidFill>
              </a:rPr>
              <a:t>if (interrupted) break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Process/Write to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SocketWrite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0337" y="1600200"/>
            <a:ext cx="4596831" cy="310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err="1" smtClean="0"/>
              <a:t>Write</a:t>
            </a:r>
            <a:r>
              <a:rPr lang="en-US" sz="2800" b="1" dirty="0" err="1" smtClean="0"/>
              <a:t>ConsoleThread</a:t>
            </a:r>
            <a:endParaRPr lang="en-US" sz="2800" b="1" dirty="0" smtClean="0"/>
          </a:p>
          <a:p>
            <a:r>
              <a:rPr lang="en-US" sz="2800" dirty="0" smtClean="0"/>
              <a:t>While (more Socket Read </a:t>
            </a:r>
            <a:r>
              <a:rPr lang="en-US" sz="2800" dirty="0" err="1" smtClean="0"/>
              <a:t>Obj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Process line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Write to console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Notify Main thread of </a:t>
            </a:r>
          </a:p>
          <a:p>
            <a:r>
              <a:rPr lang="en-US" sz="2800" dirty="0">
                <a:solidFill>
                  <a:srgbClr val="3366FF"/>
                </a:solidFill>
              </a:rPr>
              <a:t>	</a:t>
            </a:r>
            <a:r>
              <a:rPr lang="en-US" sz="2800" dirty="0" smtClean="0">
                <a:solidFill>
                  <a:srgbClr val="3366FF"/>
                </a:solidFill>
              </a:rPr>
              <a:t>server shutdown by setting</a:t>
            </a:r>
          </a:p>
          <a:p>
            <a:r>
              <a:rPr lang="en-US" sz="2800" dirty="0">
                <a:solidFill>
                  <a:srgbClr val="3366FF"/>
                </a:solidFill>
              </a:rPr>
              <a:t>	</a:t>
            </a:r>
            <a:r>
              <a:rPr lang="en-US" sz="2800" dirty="0" smtClean="0">
                <a:solidFill>
                  <a:srgbClr val="3366FF"/>
                </a:solidFill>
              </a:rPr>
              <a:t>interrupted to true</a:t>
            </a:r>
            <a:endParaRPr lang="en-US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2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sockets</a:t>
            </a:r>
          </a:p>
          <a:p>
            <a:r>
              <a:rPr lang="en-US" dirty="0" smtClean="0"/>
              <a:t>Client/Server interaction</a:t>
            </a:r>
          </a:p>
          <a:p>
            <a:r>
              <a:rPr lang="en-US" dirty="0" smtClean="0"/>
              <a:t>Single client/server example</a:t>
            </a:r>
          </a:p>
          <a:p>
            <a:r>
              <a:rPr lang="en-US" dirty="0" smtClean="0"/>
              <a:t>Synchronized data objects</a:t>
            </a:r>
          </a:p>
          <a:p>
            <a:r>
              <a:rPr lang="en-US" dirty="0" smtClean="0"/>
              <a:t>Multi-threaded servers</a:t>
            </a:r>
          </a:p>
          <a:p>
            <a:r>
              <a:rPr lang="en-US" dirty="0" smtClean="0"/>
              <a:t>Multi-threaded clients</a:t>
            </a:r>
          </a:p>
          <a:p>
            <a:r>
              <a:rPr lang="en-US" dirty="0" smtClean="0"/>
              <a:t>Detecting client/server shutdown</a:t>
            </a:r>
          </a:p>
        </p:txBody>
      </p:sp>
    </p:spTree>
    <p:extLst>
      <p:ext uri="{BB962C8B-B14F-4D97-AF65-F5344CB8AC3E}">
        <p14:creationId xmlns:p14="http://schemas.microsoft.com/office/powerpoint/2010/main" val="19455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4503" y="4724504"/>
            <a:ext cx="1848877" cy="1269827"/>
          </a:xfrm>
          <a:prstGeom prst="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3115" y="4724504"/>
            <a:ext cx="560264" cy="1269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44195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end-point of a two-way communication link between two programs running on the network</a:t>
            </a:r>
          </a:p>
          <a:p>
            <a:pPr lvl="1"/>
            <a:r>
              <a:rPr lang="en-US" dirty="0" smtClean="0"/>
              <a:t>Typically one process is called the </a:t>
            </a:r>
            <a:r>
              <a:rPr lang="en-US" i="1" dirty="0" smtClean="0"/>
              <a:t>server</a:t>
            </a:r>
          </a:p>
          <a:p>
            <a:pPr lvl="1"/>
            <a:r>
              <a:rPr lang="en-US" dirty="0" smtClean="0"/>
              <a:t>Typically one process is called the </a:t>
            </a:r>
            <a:r>
              <a:rPr lang="en-US" i="1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89410" y="4724504"/>
            <a:ext cx="2016956" cy="1269827"/>
          </a:xfrm>
          <a:prstGeom prst="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5400000" flipH="1" flipV="1">
            <a:off x="2670598" y="5135311"/>
            <a:ext cx="933775" cy="448212"/>
          </a:xfrm>
          <a:prstGeom prst="trapezoid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260" y="5210065"/>
            <a:ext cx="98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41862" y="5189318"/>
            <a:ext cx="89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5789410" y="4724504"/>
            <a:ext cx="560264" cy="1269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2442" y="4584481"/>
            <a:ext cx="366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90467" y="4584481"/>
            <a:ext cx="37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</a:t>
            </a:r>
            <a:endParaRPr lang="en-US" sz="2400" dirty="0"/>
          </a:p>
        </p:txBody>
      </p:sp>
      <p:cxnSp>
        <p:nvCxnSpPr>
          <p:cNvPr id="15" name="Curved Connector 14"/>
          <p:cNvCxnSpPr>
            <a:endCxn id="7" idx="2"/>
          </p:cNvCxnSpPr>
          <p:nvPr/>
        </p:nvCxnSpPr>
        <p:spPr>
          <a:xfrm rot="10800000" flipV="1">
            <a:off x="3361592" y="5210065"/>
            <a:ext cx="2427818" cy="14935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9805" y="4528421"/>
            <a:ext cx="17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Connection Request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13379" y="5069019"/>
            <a:ext cx="44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5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Server/Client Interaction</a:t>
            </a:r>
            <a:br>
              <a:rPr lang="en-US" dirty="0" smtClean="0"/>
            </a:br>
            <a:r>
              <a:rPr lang="en-US" sz="2700" dirty="0" smtClean="0"/>
              <a:t>(from Jonathan </a:t>
            </a:r>
            <a:r>
              <a:rPr lang="en-US" sz="2700" dirty="0" err="1" smtClean="0"/>
              <a:t>Engelsma’s</a:t>
            </a:r>
            <a:r>
              <a:rPr lang="en-US" sz="2700" dirty="0" smtClean="0"/>
              <a:t> </a:t>
            </a:r>
            <a:r>
              <a:rPr lang="en-US" sz="2700" dirty="0" smtClean="0">
                <a:hlinkClick r:id="rId3"/>
              </a:rPr>
              <a:t>Java Sockets Tutorial-</a:t>
            </a:r>
            <a:r>
              <a:rPr lang="en-US" sz="2700" dirty="0" smtClean="0">
                <a:hlinkClick r:id="rId3"/>
              </a:rPr>
              <a:t>-</a:t>
            </a:r>
            <a:r>
              <a:rPr lang="en-US" sz="2700" dirty="0"/>
              <a:t>https://</a:t>
            </a:r>
            <a:r>
              <a:rPr lang="en-US" sz="2700" dirty="0" err="1"/>
              <a:t>www.youtube.com</a:t>
            </a:r>
            <a:r>
              <a:rPr lang="en-US" sz="2700" dirty="0"/>
              <a:t>/</a:t>
            </a:r>
            <a:r>
              <a:rPr lang="en-US" sz="2700" dirty="0" err="1"/>
              <a:t>watch?v</a:t>
            </a:r>
            <a:r>
              <a:rPr lang="en-US" sz="2700" dirty="0"/>
              <a:t>=aEDV0WlwXTs)</a:t>
            </a:r>
            <a:endParaRPr lang="en-US" sz="2700" dirty="0"/>
          </a:p>
        </p:txBody>
      </p:sp>
      <p:sp>
        <p:nvSpPr>
          <p:cNvPr id="4" name="Rounded Rectangle 3"/>
          <p:cNvSpPr/>
          <p:nvPr/>
        </p:nvSpPr>
        <p:spPr>
          <a:xfrm>
            <a:off x="77387" y="2091480"/>
            <a:ext cx="8886861" cy="18248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92850" y="4689824"/>
            <a:ext cx="7171398" cy="1528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0006" y="2390263"/>
            <a:ext cx="1584205" cy="802979"/>
          </a:xfrm>
          <a:prstGeom prst="roundRect">
            <a:avLst/>
          </a:prstGeom>
          <a:solidFill>
            <a:srgbClr val="FFEE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New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SocketServer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53115" y="2390263"/>
            <a:ext cx="1163564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accept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45965" y="2390263"/>
            <a:ext cx="1206906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read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26762" y="2390263"/>
            <a:ext cx="1219240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write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70207" y="2390263"/>
            <a:ext cx="1216593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close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70207" y="4828545"/>
            <a:ext cx="1216593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close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26762" y="4828545"/>
            <a:ext cx="1219239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read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45965" y="4828545"/>
            <a:ext cx="1206906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write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5210" y="4828545"/>
            <a:ext cx="1438015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New Socket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664" y="5706219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0686" y="345467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1814211" y="2791753"/>
            <a:ext cx="5389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0" idx="1"/>
          </p:cNvCxnSpPr>
          <p:nvPr/>
        </p:nvCxnSpPr>
        <p:spPr>
          <a:xfrm>
            <a:off x="3516679" y="2791753"/>
            <a:ext cx="6292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2" idx="1"/>
          </p:cNvCxnSpPr>
          <p:nvPr/>
        </p:nvCxnSpPr>
        <p:spPr>
          <a:xfrm>
            <a:off x="7046002" y="2791753"/>
            <a:ext cx="4242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5" idx="1"/>
          </p:cNvCxnSpPr>
          <p:nvPr/>
        </p:nvCxnSpPr>
        <p:spPr>
          <a:xfrm>
            <a:off x="3723225" y="5230035"/>
            <a:ext cx="4227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0" idx="2"/>
          </p:cNvCxnSpPr>
          <p:nvPr/>
        </p:nvCxnSpPr>
        <p:spPr>
          <a:xfrm flipV="1">
            <a:off x="4749418" y="3193242"/>
            <a:ext cx="0" cy="1635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4" idx="0"/>
          </p:cNvCxnSpPr>
          <p:nvPr/>
        </p:nvCxnSpPr>
        <p:spPr>
          <a:xfrm>
            <a:off x="6436382" y="3193242"/>
            <a:ext cx="0" cy="1635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0"/>
            <a:endCxn id="11" idx="0"/>
          </p:cNvCxnSpPr>
          <p:nvPr/>
        </p:nvCxnSpPr>
        <p:spPr>
          <a:xfrm rot="5400000" flipH="1" flipV="1">
            <a:off x="5592900" y="1546781"/>
            <a:ext cx="12700" cy="1686964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05039" y="1798917"/>
            <a:ext cx="1182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046002" y="5230035"/>
            <a:ext cx="4242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0"/>
          </p:cNvCxnSpPr>
          <p:nvPr/>
        </p:nvCxnSpPr>
        <p:spPr>
          <a:xfrm flipV="1">
            <a:off x="3004218" y="3193242"/>
            <a:ext cx="0" cy="163530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36069" y="4028385"/>
            <a:ext cx="1685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Point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9" idx="3"/>
          </p:cNvCxnSpPr>
          <p:nvPr/>
        </p:nvCxnSpPr>
        <p:spPr>
          <a:xfrm flipV="1">
            <a:off x="2285210" y="4351551"/>
            <a:ext cx="636048" cy="111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69152" y="4166885"/>
            <a:ext cx="167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159532" y="6405157"/>
            <a:ext cx="1219240" cy="354805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stdin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70834" y="6405157"/>
            <a:ext cx="1219240" cy="415495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stdout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6" name="Straight Arrow Connector 45"/>
          <p:cNvCxnSpPr>
            <a:stCxn id="43" idx="0"/>
            <a:endCxn id="15" idx="2"/>
          </p:cNvCxnSpPr>
          <p:nvPr/>
        </p:nvCxnSpPr>
        <p:spPr>
          <a:xfrm flipH="1" flipV="1">
            <a:off x="4749418" y="5631524"/>
            <a:ext cx="19734" cy="773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</p:cNvCxnSpPr>
          <p:nvPr/>
        </p:nvCxnSpPr>
        <p:spPr>
          <a:xfrm>
            <a:off x="6436382" y="5631524"/>
            <a:ext cx="6350" cy="773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9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Client/Server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echo client</a:t>
            </a:r>
            <a:endParaRPr lang="en-US" dirty="0" smtClean="0"/>
          </a:p>
          <a:p>
            <a:pPr lvl="1"/>
            <a:r>
              <a:rPr lang="en-US" dirty="0" smtClean="0"/>
              <a:t>try with resources only works for Java 1.7 or later</a:t>
            </a:r>
          </a:p>
          <a:p>
            <a:pPr lvl="1"/>
            <a:r>
              <a:rPr lang="en-US" dirty="0" smtClean="0"/>
              <a:t>hydra machines have Java 1.6 (4/2014)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7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7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Synchronized Data Objects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387" y="2091480"/>
            <a:ext cx="8886861" cy="18248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92850" y="4689824"/>
            <a:ext cx="7171398" cy="1528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286" y="2390263"/>
            <a:ext cx="1521926" cy="802979"/>
          </a:xfrm>
          <a:prstGeom prst="roundRect">
            <a:avLst/>
          </a:prstGeom>
          <a:solidFill>
            <a:srgbClr val="FFEE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New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SocketServer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53115" y="2390263"/>
            <a:ext cx="1163564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accept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45965" y="2390263"/>
            <a:ext cx="1206906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read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26762" y="2390263"/>
            <a:ext cx="1219240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write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70207" y="2390263"/>
            <a:ext cx="1216593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close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70207" y="4828545"/>
            <a:ext cx="1216593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close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26762" y="4828545"/>
            <a:ext cx="1219239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read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45965" y="4828545"/>
            <a:ext cx="1206906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write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5210" y="4828545"/>
            <a:ext cx="1438015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New Socket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664" y="5706219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0686" y="345467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1814212" y="2791753"/>
            <a:ext cx="53890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0" idx="1"/>
          </p:cNvCxnSpPr>
          <p:nvPr/>
        </p:nvCxnSpPr>
        <p:spPr>
          <a:xfrm>
            <a:off x="3516679" y="2791753"/>
            <a:ext cx="6292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2" idx="1"/>
          </p:cNvCxnSpPr>
          <p:nvPr/>
        </p:nvCxnSpPr>
        <p:spPr>
          <a:xfrm>
            <a:off x="7046002" y="2791753"/>
            <a:ext cx="4242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5" idx="1"/>
          </p:cNvCxnSpPr>
          <p:nvPr/>
        </p:nvCxnSpPr>
        <p:spPr>
          <a:xfrm>
            <a:off x="3723225" y="5230035"/>
            <a:ext cx="4227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0" idx="2"/>
          </p:cNvCxnSpPr>
          <p:nvPr/>
        </p:nvCxnSpPr>
        <p:spPr>
          <a:xfrm flipV="1">
            <a:off x="4749418" y="3193242"/>
            <a:ext cx="0" cy="1635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4" idx="0"/>
          </p:cNvCxnSpPr>
          <p:nvPr/>
        </p:nvCxnSpPr>
        <p:spPr>
          <a:xfrm>
            <a:off x="6436382" y="3193242"/>
            <a:ext cx="0" cy="1635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81755" y="1145330"/>
            <a:ext cx="1182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046002" y="5230035"/>
            <a:ext cx="4242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0"/>
          </p:cNvCxnSpPr>
          <p:nvPr/>
        </p:nvCxnSpPr>
        <p:spPr>
          <a:xfrm flipV="1">
            <a:off x="3004218" y="3193242"/>
            <a:ext cx="0" cy="163530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36069" y="4028385"/>
            <a:ext cx="1685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Point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9" idx="3"/>
          </p:cNvCxnSpPr>
          <p:nvPr/>
        </p:nvCxnSpPr>
        <p:spPr>
          <a:xfrm flipV="1">
            <a:off x="2285210" y="4351551"/>
            <a:ext cx="636048" cy="111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69152" y="4166885"/>
            <a:ext cx="167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159532" y="6405157"/>
            <a:ext cx="1219240" cy="354805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stdin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70834" y="6405157"/>
            <a:ext cx="1219240" cy="415495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stdout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6" name="Straight Arrow Connector 45"/>
          <p:cNvCxnSpPr>
            <a:stCxn id="43" idx="0"/>
            <a:endCxn id="15" idx="2"/>
          </p:cNvCxnSpPr>
          <p:nvPr/>
        </p:nvCxnSpPr>
        <p:spPr>
          <a:xfrm flipH="1" flipV="1">
            <a:off x="4749418" y="5631524"/>
            <a:ext cx="19734" cy="773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</p:cNvCxnSpPr>
          <p:nvPr/>
        </p:nvCxnSpPr>
        <p:spPr>
          <a:xfrm>
            <a:off x="6436382" y="5631524"/>
            <a:ext cx="6350" cy="773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770475" y="952370"/>
            <a:ext cx="1216593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 Object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Arrow Connector 5"/>
          <p:cNvCxnSpPr>
            <a:stCxn id="10" idx="0"/>
          </p:cNvCxnSpPr>
          <p:nvPr/>
        </p:nvCxnSpPr>
        <p:spPr>
          <a:xfrm flipV="1">
            <a:off x="4749418" y="1755349"/>
            <a:ext cx="603453" cy="6349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3" idx="2"/>
            <a:endCxn id="11" idx="0"/>
          </p:cNvCxnSpPr>
          <p:nvPr/>
        </p:nvCxnSpPr>
        <p:spPr>
          <a:xfrm>
            <a:off x="5378772" y="1755349"/>
            <a:ext cx="1057610" cy="6349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7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9431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KnockKnock Server 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6443" y="2915432"/>
            <a:ext cx="1472084" cy="808238"/>
            <a:chOff x="1366248" y="2915432"/>
            <a:chExt cx="1472084" cy="808238"/>
          </a:xfrm>
        </p:grpSpPr>
        <p:sp>
          <p:nvSpPr>
            <p:cNvPr id="5" name="Rounded Rectangle 4"/>
            <p:cNvSpPr/>
            <p:nvPr/>
          </p:nvSpPr>
          <p:spPr>
            <a:xfrm>
              <a:off x="1366248" y="2915432"/>
              <a:ext cx="1472084" cy="808238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60149" y="3134885"/>
              <a:ext cx="1047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WAITING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6443" y="5335774"/>
            <a:ext cx="1472084" cy="808238"/>
            <a:chOff x="1366248" y="2915432"/>
            <a:chExt cx="1472084" cy="808238"/>
          </a:xfrm>
        </p:grpSpPr>
        <p:sp>
          <p:nvSpPr>
            <p:cNvPr id="10" name="Rounded Rectangle 9"/>
            <p:cNvSpPr/>
            <p:nvPr/>
          </p:nvSpPr>
          <p:spPr>
            <a:xfrm>
              <a:off x="1366248" y="2915432"/>
              <a:ext cx="1472084" cy="808238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3249" y="3164701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ANOTHER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55224" y="2950219"/>
            <a:ext cx="1472084" cy="808238"/>
            <a:chOff x="1366248" y="2915432"/>
            <a:chExt cx="1472084" cy="808238"/>
          </a:xfrm>
        </p:grpSpPr>
        <p:sp>
          <p:nvSpPr>
            <p:cNvPr id="13" name="Rounded Rectangle 12"/>
            <p:cNvSpPr/>
            <p:nvPr/>
          </p:nvSpPr>
          <p:spPr>
            <a:xfrm>
              <a:off x="1366248" y="2915432"/>
              <a:ext cx="1472084" cy="808238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62406" y="3031172"/>
              <a:ext cx="13296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SENTKNOCK</a:t>
              </a:r>
            </a:p>
            <a:p>
              <a:r>
                <a:rPr lang="en-US" dirty="0" smtClean="0"/>
                <a:t>KNOCK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55224" y="5370561"/>
            <a:ext cx="1472084" cy="808238"/>
            <a:chOff x="1366248" y="2915432"/>
            <a:chExt cx="1472084" cy="808238"/>
          </a:xfrm>
        </p:grpSpPr>
        <p:sp>
          <p:nvSpPr>
            <p:cNvPr id="16" name="Rounded Rectangle 15"/>
            <p:cNvSpPr/>
            <p:nvPr/>
          </p:nvSpPr>
          <p:spPr>
            <a:xfrm>
              <a:off x="1366248" y="2915432"/>
              <a:ext cx="1472084" cy="808238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7228" y="3134885"/>
              <a:ext cx="114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SENTCLUE</a:t>
              </a:r>
              <a:endParaRPr lang="en-US" dirty="0"/>
            </a:p>
          </p:txBody>
        </p:sp>
      </p:grpSp>
      <p:cxnSp>
        <p:nvCxnSpPr>
          <p:cNvPr id="19" name="Curved Connector 18"/>
          <p:cNvCxnSpPr>
            <a:stCxn id="5" idx="3"/>
            <a:endCxn id="13" idx="1"/>
          </p:cNvCxnSpPr>
          <p:nvPr/>
        </p:nvCxnSpPr>
        <p:spPr>
          <a:xfrm>
            <a:off x="1948527" y="3319551"/>
            <a:ext cx="3306697" cy="347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3"/>
            <a:endCxn id="13" idx="0"/>
          </p:cNvCxnSpPr>
          <p:nvPr/>
        </p:nvCxnSpPr>
        <p:spPr>
          <a:xfrm flipH="1" flipV="1">
            <a:off x="5991266" y="2950219"/>
            <a:ext cx="736042" cy="404119"/>
          </a:xfrm>
          <a:prstGeom prst="curvedConnector4">
            <a:avLst>
              <a:gd name="adj1" fmla="val -159162"/>
              <a:gd name="adj2" fmla="val 3994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</p:cNvCxnSpPr>
          <p:nvPr/>
        </p:nvCxnSpPr>
        <p:spPr>
          <a:xfrm flipH="1" flipV="1">
            <a:off x="1948527" y="5769709"/>
            <a:ext cx="3306697" cy="4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0"/>
            <a:endCxn id="5" idx="2"/>
          </p:cNvCxnSpPr>
          <p:nvPr/>
        </p:nvCxnSpPr>
        <p:spPr>
          <a:xfrm flipV="1">
            <a:off x="1212485" y="3723670"/>
            <a:ext cx="0" cy="161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48527" y="3758458"/>
            <a:ext cx="3306697" cy="1577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6" idx="3"/>
            <a:endCxn id="13" idx="3"/>
          </p:cNvCxnSpPr>
          <p:nvPr/>
        </p:nvCxnSpPr>
        <p:spPr>
          <a:xfrm flipV="1">
            <a:off x="6727308" y="3354338"/>
            <a:ext cx="12700" cy="2420342"/>
          </a:xfrm>
          <a:prstGeom prst="curvedConnector3">
            <a:avLst>
              <a:gd name="adj1" fmla="val 149064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2"/>
            <a:endCxn id="16" idx="0"/>
          </p:cNvCxnSpPr>
          <p:nvPr/>
        </p:nvCxnSpPr>
        <p:spPr>
          <a:xfrm>
            <a:off x="5991266" y="3758457"/>
            <a:ext cx="0" cy="161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3168" y="3389125"/>
            <a:ext cx="20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serve “</a:t>
            </a:r>
            <a:r>
              <a:rPr lang="en-US" dirty="0" err="1" smtClean="0">
                <a:solidFill>
                  <a:srgbClr val="008000"/>
                </a:solidFill>
              </a:rPr>
              <a:t>KnockKnock</a:t>
            </a:r>
            <a:r>
              <a:rPr lang="en-US" dirty="0" smtClean="0">
                <a:solidFill>
                  <a:srgbClr val="008000"/>
                </a:solidFill>
              </a:rPr>
              <a:t>”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29531" y="4024768"/>
            <a:ext cx="83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Who’s</a:t>
            </a:r>
          </a:p>
          <a:p>
            <a:r>
              <a:rPr lang="en-US" dirty="0" smtClean="0"/>
              <a:t>There?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24365" y="4045563"/>
            <a:ext cx="70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Serve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Clue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00641" y="1318199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Who’s There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10836" y="201125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serve “Knock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Knock”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72188" y="5128349"/>
            <a:ext cx="153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matches </a:t>
            </a:r>
          </a:p>
          <a:p>
            <a:r>
              <a:rPr lang="en-US" dirty="0" smtClean="0"/>
              <a:t>Clue + “who”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56733" y="5781593"/>
            <a:ext cx="179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serve answer +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“Want another?”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00146" y="5769709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does not</a:t>
            </a:r>
          </a:p>
          <a:p>
            <a:r>
              <a:rPr lang="en-US" dirty="0" smtClean="0"/>
              <a:t>match </a:t>
            </a:r>
          </a:p>
          <a:p>
            <a:r>
              <a:rPr lang="en-US" dirty="0" smtClean="0"/>
              <a:t>Clue + “who”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274597" y="3954386"/>
            <a:ext cx="1412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Serve “Try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again.</a:t>
            </a:r>
          </a:p>
          <a:p>
            <a:r>
              <a:rPr lang="en-US" dirty="0" err="1" smtClean="0">
                <a:solidFill>
                  <a:srgbClr val="008000"/>
                </a:solidFill>
              </a:rPr>
              <a:t>KnockKnock</a:t>
            </a:r>
            <a:r>
              <a:rPr lang="en-US" dirty="0" smtClean="0">
                <a:solidFill>
                  <a:srgbClr val="008000"/>
                </a:solidFill>
              </a:rPr>
              <a:t>”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7" name="Straight Arrow Connector 76"/>
          <p:cNvCxnSpPr>
            <a:stCxn id="68" idx="0"/>
          </p:cNvCxnSpPr>
          <p:nvPr/>
        </p:nvCxnSpPr>
        <p:spPr>
          <a:xfrm flipV="1">
            <a:off x="8278564" y="5190106"/>
            <a:ext cx="92111" cy="579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85613" y="4202914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20040000">
            <a:off x="3247557" y="41470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75163" y="4001824"/>
            <a:ext cx="71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Serve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“Bye”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20040000">
            <a:off x="2916164" y="4387580"/>
            <a:ext cx="20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serve “</a:t>
            </a:r>
            <a:r>
              <a:rPr lang="en-US" dirty="0" err="1" smtClean="0">
                <a:solidFill>
                  <a:srgbClr val="008000"/>
                </a:solidFill>
              </a:rPr>
              <a:t>KnockKnock</a:t>
            </a:r>
            <a:r>
              <a:rPr lang="en-US" dirty="0" smtClean="0">
                <a:solidFill>
                  <a:srgbClr val="008000"/>
                </a:solidFill>
              </a:rPr>
              <a:t>”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3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Multi-Threaded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Multi-Threaded KnockKnock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Multi-Threaded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3453" y="2558996"/>
            <a:ext cx="7171398" cy="1528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60810" y="2697717"/>
            <a:ext cx="1216593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close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17365" y="2697717"/>
            <a:ext cx="1219239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read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36568" y="2697717"/>
            <a:ext cx="1206906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write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5813" y="2697717"/>
            <a:ext cx="1438015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New Socket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9267" y="3575391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3113828" y="3099207"/>
            <a:ext cx="4227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36605" y="3099207"/>
            <a:ext cx="4242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36568" y="5786917"/>
            <a:ext cx="1219240" cy="354805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stdin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17364" y="5710668"/>
            <a:ext cx="1219240" cy="415495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stdout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5826985" y="3500696"/>
            <a:ext cx="6350" cy="773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217364" y="4288334"/>
            <a:ext cx="1206906" cy="802979"/>
          </a:xfrm>
          <a:prstGeom prst="roundRect">
            <a:avLst/>
          </a:prstGeom>
          <a:solidFill>
            <a:srgbClr val="FFEE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client thread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0" name="Straight Arrow Connector 19"/>
          <p:cNvCxnSpPr>
            <a:stCxn id="13" idx="0"/>
            <a:endCxn id="7" idx="2"/>
          </p:cNvCxnSpPr>
          <p:nvPr/>
        </p:nvCxnSpPr>
        <p:spPr>
          <a:xfrm flipH="1" flipV="1">
            <a:off x="4140021" y="3500696"/>
            <a:ext cx="6167" cy="22862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</p:cNvCxnSpPr>
          <p:nvPr/>
        </p:nvCxnSpPr>
        <p:spPr>
          <a:xfrm>
            <a:off x="5820817" y="5091313"/>
            <a:ext cx="0" cy="6193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7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363</Words>
  <Application>Microsoft Macintosh PowerPoint</Application>
  <PresentationFormat>On-screen Show (4:3)</PresentationFormat>
  <Paragraphs>152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Java Sockets</vt:lpstr>
      <vt:lpstr>Agenda</vt:lpstr>
      <vt:lpstr>Socket</vt:lpstr>
      <vt:lpstr>Server/Client Interaction (from Jonathan Engelsma’s Java Sockets Tutorial--https://www.youtube.com/watch?v=aEDV0WlwXTs)</vt:lpstr>
      <vt:lpstr>Single Client/Server Example</vt:lpstr>
      <vt:lpstr>Synchronized Data Objects</vt:lpstr>
      <vt:lpstr>Synchronized Data Objects</vt:lpstr>
      <vt:lpstr>Multi-Threaded Servers</vt:lpstr>
      <vt:lpstr>Multi-Threaded Client</vt:lpstr>
      <vt:lpstr>Multi-Threaded Client (Pseudo Code)</vt:lpstr>
      <vt:lpstr>Detecting client/server shutdown</vt:lpstr>
      <vt:lpstr>Multi-Threaded Client (Detecting Shutdown)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Sockets</dc:title>
  <dc:creator>Brad Vander Zanden</dc:creator>
  <cp:lastModifiedBy>Brad Vander Zanden</cp:lastModifiedBy>
  <cp:revision>20</cp:revision>
  <dcterms:created xsi:type="dcterms:W3CDTF">2014-04-19T15:53:07Z</dcterms:created>
  <dcterms:modified xsi:type="dcterms:W3CDTF">2014-04-20T02:03:45Z</dcterms:modified>
</cp:coreProperties>
</file>