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Aileron Bold" panose="020B0604020202020204" charset="0"/>
      <p:regular r:id="rId10"/>
    </p:embeddedFont>
    <p:embeddedFont>
      <p:font typeface="Aileron Bold Italics" panose="020B0604020202020204" charset="0"/>
      <p:regular r:id="rId11"/>
    </p:embeddedFont>
    <p:embeddedFont>
      <p:font typeface="Bahnschrift" panose="020B0502040204020203" pitchFamily="34" charset="0"/>
      <p:regular r:id="rId12"/>
      <p:bold r:id="rId13"/>
    </p:embeddedFont>
    <p:embeddedFont>
      <p:font typeface="Open Sauce Bold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791485">
            <a:off x="-114437" y="6184803"/>
            <a:ext cx="24520730" cy="7556871"/>
            <a:chOff x="0" y="0"/>
            <a:chExt cx="6458135" cy="19902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8134" cy="1990287"/>
            </a:xfrm>
            <a:custGeom>
              <a:avLst/>
              <a:gdLst/>
              <a:ahLst/>
              <a:cxnLst/>
              <a:rect l="l" t="t" r="r" b="b"/>
              <a:pathLst>
                <a:path w="6458134" h="1990287">
                  <a:moveTo>
                    <a:pt x="0" y="0"/>
                  </a:moveTo>
                  <a:lnTo>
                    <a:pt x="6458134" y="0"/>
                  </a:lnTo>
                  <a:lnTo>
                    <a:pt x="6458134" y="1990287"/>
                  </a:lnTo>
                  <a:lnTo>
                    <a:pt x="0" y="1990287"/>
                  </a:lnTo>
                  <a:close/>
                </a:path>
              </a:pathLst>
            </a:custGeom>
            <a:solidFill>
              <a:srgbClr val="EEB23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458135" cy="2037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5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770112">
            <a:off x="-6238174" y="16484289"/>
            <a:ext cx="24520730" cy="7556871"/>
            <a:chOff x="0" y="0"/>
            <a:chExt cx="6458135" cy="19902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8134" cy="1990287"/>
            </a:xfrm>
            <a:custGeom>
              <a:avLst/>
              <a:gdLst/>
              <a:ahLst/>
              <a:cxnLst/>
              <a:rect l="l" t="t" r="r" b="b"/>
              <a:pathLst>
                <a:path w="6458134" h="1990287">
                  <a:moveTo>
                    <a:pt x="0" y="0"/>
                  </a:moveTo>
                  <a:lnTo>
                    <a:pt x="6458134" y="0"/>
                  </a:lnTo>
                  <a:lnTo>
                    <a:pt x="6458134" y="1990287"/>
                  </a:lnTo>
                  <a:lnTo>
                    <a:pt x="0" y="1990287"/>
                  </a:ln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458135" cy="2037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56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15233" y="2406269"/>
            <a:ext cx="12549185" cy="31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0"/>
              </a:lnSpc>
            </a:pPr>
            <a:r>
              <a:rPr lang="en-US" sz="13097" b="1" spc="-759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Game  AI  for Chess</a:t>
            </a:r>
          </a:p>
        </p:txBody>
      </p:sp>
      <p:sp>
        <p:nvSpPr>
          <p:cNvPr id="9" name="Freeform 9"/>
          <p:cNvSpPr/>
          <p:nvPr/>
        </p:nvSpPr>
        <p:spPr>
          <a:xfrm>
            <a:off x="8080477" y="3739292"/>
            <a:ext cx="13053873" cy="8022199"/>
          </a:xfrm>
          <a:custGeom>
            <a:avLst/>
            <a:gdLst/>
            <a:ahLst/>
            <a:cxnLst/>
            <a:rect l="l" t="t" r="r" b="b"/>
            <a:pathLst>
              <a:path w="13053873" h="8022199">
                <a:moveTo>
                  <a:pt x="0" y="0"/>
                </a:moveTo>
                <a:lnTo>
                  <a:pt x="13053874" y="0"/>
                </a:lnTo>
                <a:lnTo>
                  <a:pt x="13053874" y="8022198"/>
                </a:lnTo>
                <a:lnTo>
                  <a:pt x="0" y="8022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733750" flipH="1">
            <a:off x="10414176" y="-539693"/>
            <a:ext cx="3182014" cy="4629914"/>
          </a:xfrm>
          <a:custGeom>
            <a:avLst/>
            <a:gdLst/>
            <a:ahLst/>
            <a:cxnLst/>
            <a:rect l="l" t="t" r="r" b="b"/>
            <a:pathLst>
              <a:path w="3182014" h="4629914">
                <a:moveTo>
                  <a:pt x="3182013" y="0"/>
                </a:moveTo>
                <a:lnTo>
                  <a:pt x="0" y="0"/>
                </a:lnTo>
                <a:lnTo>
                  <a:pt x="0" y="4629914"/>
                </a:lnTo>
                <a:lnTo>
                  <a:pt x="3182013" y="4629914"/>
                </a:lnTo>
                <a:lnTo>
                  <a:pt x="31820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72368" y="7750391"/>
            <a:ext cx="808971" cy="1808675"/>
          </a:xfrm>
          <a:custGeom>
            <a:avLst/>
            <a:gdLst/>
            <a:ahLst/>
            <a:cxnLst/>
            <a:rect l="l" t="t" r="r" b="b"/>
            <a:pathLst>
              <a:path w="808971" h="1808675">
                <a:moveTo>
                  <a:pt x="0" y="0"/>
                </a:moveTo>
                <a:lnTo>
                  <a:pt x="808971" y="0"/>
                </a:lnTo>
                <a:lnTo>
                  <a:pt x="808971" y="1808676"/>
                </a:lnTo>
                <a:lnTo>
                  <a:pt x="0" y="1808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604649" y="7004785"/>
            <a:ext cx="834622" cy="2684457"/>
          </a:xfrm>
          <a:custGeom>
            <a:avLst/>
            <a:gdLst/>
            <a:ahLst/>
            <a:cxnLst/>
            <a:rect l="l" t="t" r="r" b="b"/>
            <a:pathLst>
              <a:path w="834622" h="2684457">
                <a:moveTo>
                  <a:pt x="0" y="0"/>
                </a:moveTo>
                <a:lnTo>
                  <a:pt x="834622" y="0"/>
                </a:lnTo>
                <a:lnTo>
                  <a:pt x="834622" y="2684457"/>
                </a:lnTo>
                <a:lnTo>
                  <a:pt x="0" y="26844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01663" y="5601494"/>
            <a:ext cx="2565610" cy="94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8"/>
              </a:lnSpc>
              <a:spcBef>
                <a:spcPct val="0"/>
              </a:spcBef>
            </a:pPr>
            <a:r>
              <a:rPr lang="en-US" sz="5520" b="1" i="1" spc="-320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Team: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8235" y="6798825"/>
            <a:ext cx="10198512" cy="260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56"/>
              </a:lnSpc>
            </a:pPr>
            <a:r>
              <a:rPr lang="en-US" sz="2600" b="1" i="1" spc="-213" dirty="0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A . Bhavik    -   AM.SC.U4AIE23023</a:t>
            </a:r>
          </a:p>
          <a:p>
            <a:pPr algn="l">
              <a:lnSpc>
                <a:spcPts val="5156"/>
              </a:lnSpc>
            </a:pPr>
            <a:r>
              <a:rPr lang="en-US" sz="2600" b="1" i="1" spc="-213" dirty="0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V . Pavan Krishna   -   AM.SC.U4AIE23063</a:t>
            </a:r>
          </a:p>
          <a:p>
            <a:pPr algn="l">
              <a:lnSpc>
                <a:spcPts val="5156"/>
              </a:lnSpc>
            </a:pPr>
            <a:r>
              <a:rPr lang="en-US" sz="2600" b="1" i="1" spc="-213" dirty="0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P . Vishnu Chaitanya    - AM.SC.U4.AIE23 051</a:t>
            </a:r>
          </a:p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2600" b="1" i="1" spc="-213" dirty="0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L . </a:t>
            </a:r>
            <a:r>
              <a:rPr lang="en-US" sz="2600" b="1" i="1" spc="-213" dirty="0" err="1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Ayyapa</a:t>
            </a:r>
            <a:r>
              <a:rPr lang="en-US" sz="2600" b="1" i="1" spc="-213" dirty="0">
                <a:solidFill>
                  <a:srgbClr val="EEB23E"/>
                </a:solidFill>
                <a:latin typeface="Arial" panose="020B0604020202020204" pitchFamily="34" charset="0"/>
                <a:ea typeface="Aileron Bold Italics"/>
                <a:cs typeface="Arial" panose="020B0604020202020204" pitchFamily="34" charset="0"/>
                <a:sym typeface="Aileron Bold Italics"/>
              </a:rPr>
              <a:t>  Reddy - AM.SC.U4AIE23046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102228" y="-3479912"/>
            <a:ext cx="4508492" cy="9016985"/>
          </a:xfrm>
          <a:custGeom>
            <a:avLst/>
            <a:gdLst/>
            <a:ahLst/>
            <a:cxnLst/>
            <a:rect l="l" t="t" r="r" b="b"/>
            <a:pathLst>
              <a:path w="4508492" h="9016985">
                <a:moveTo>
                  <a:pt x="4508492" y="0"/>
                </a:moveTo>
                <a:lnTo>
                  <a:pt x="0" y="0"/>
                </a:lnTo>
                <a:lnTo>
                  <a:pt x="0" y="9016985"/>
                </a:lnTo>
                <a:lnTo>
                  <a:pt x="4508492" y="9016985"/>
                </a:lnTo>
                <a:lnTo>
                  <a:pt x="4508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106511" y="1704827"/>
            <a:ext cx="4508492" cy="9016985"/>
          </a:xfrm>
          <a:custGeom>
            <a:avLst/>
            <a:gdLst/>
            <a:ahLst/>
            <a:cxnLst/>
            <a:rect l="l" t="t" r="r" b="b"/>
            <a:pathLst>
              <a:path w="4508492" h="9016985">
                <a:moveTo>
                  <a:pt x="0" y="0"/>
                </a:moveTo>
                <a:lnTo>
                  <a:pt x="4508493" y="0"/>
                </a:lnTo>
                <a:lnTo>
                  <a:pt x="4508493" y="9016985"/>
                </a:lnTo>
                <a:lnTo>
                  <a:pt x="0" y="901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25575" y="1885902"/>
            <a:ext cx="1164740" cy="1923745"/>
          </a:xfrm>
          <a:custGeom>
            <a:avLst/>
            <a:gdLst/>
            <a:ahLst/>
            <a:cxnLst/>
            <a:rect l="l" t="t" r="r" b="b"/>
            <a:pathLst>
              <a:path w="1164740" h="1923745">
                <a:moveTo>
                  <a:pt x="0" y="0"/>
                </a:moveTo>
                <a:lnTo>
                  <a:pt x="1164741" y="0"/>
                </a:lnTo>
                <a:lnTo>
                  <a:pt x="1164741" y="1923745"/>
                </a:lnTo>
                <a:lnTo>
                  <a:pt x="0" y="192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04375" y="1704827"/>
            <a:ext cx="901889" cy="2285895"/>
          </a:xfrm>
          <a:custGeom>
            <a:avLst/>
            <a:gdLst/>
            <a:ahLst/>
            <a:cxnLst/>
            <a:rect l="l" t="t" r="r" b="b"/>
            <a:pathLst>
              <a:path w="901889" h="2285895">
                <a:moveTo>
                  <a:pt x="0" y="0"/>
                </a:moveTo>
                <a:lnTo>
                  <a:pt x="901889" y="0"/>
                </a:lnTo>
                <a:lnTo>
                  <a:pt x="901889" y="2285895"/>
                </a:lnTo>
                <a:lnTo>
                  <a:pt x="0" y="2285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88208" y="2001543"/>
            <a:ext cx="1089331" cy="1692463"/>
          </a:xfrm>
          <a:custGeom>
            <a:avLst/>
            <a:gdLst/>
            <a:ahLst/>
            <a:cxnLst/>
            <a:rect l="l" t="t" r="r" b="b"/>
            <a:pathLst>
              <a:path w="1089331" h="1692463">
                <a:moveTo>
                  <a:pt x="0" y="0"/>
                </a:moveTo>
                <a:lnTo>
                  <a:pt x="1089331" y="0"/>
                </a:lnTo>
                <a:lnTo>
                  <a:pt x="1089331" y="1692463"/>
                </a:lnTo>
                <a:lnTo>
                  <a:pt x="0" y="1692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6632" y="4726052"/>
            <a:ext cx="4720897" cy="346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1" i="1" spc="-208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Main.py</a:t>
            </a:r>
          </a:p>
          <a:p>
            <a:pPr algn="ctr">
              <a:lnSpc>
                <a:spcPts val="5039"/>
              </a:lnSpc>
            </a:pPr>
            <a:endParaRPr lang="en-US" sz="3599" b="1" i="1" spc="-208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  <a:p>
            <a:pPr marL="561336" lvl="1" indent="-280668" algn="ctr">
              <a:lnSpc>
                <a:spcPts val="3639"/>
              </a:lnSpc>
              <a:buFont typeface="Arial"/>
              <a:buChar char="•"/>
            </a:pPr>
            <a:r>
              <a:rPr lang="en-US" sz="2599" b="1" i="1" spc="-150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Role: This is the entry point of the program. It  contains the logic to start  and control  the  flow  of  the  entire  chess game.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2599" b="1" i="1" spc="-150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87529" y="4726052"/>
            <a:ext cx="5005574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i="1" spc="-208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Algo.py</a:t>
            </a:r>
          </a:p>
          <a:p>
            <a:pPr algn="ctr">
              <a:lnSpc>
                <a:spcPts val="5040"/>
              </a:lnSpc>
            </a:pPr>
            <a:endParaRPr lang="en-US" sz="3600" b="1" i="1" spc="-208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  <a:p>
            <a:pPr marL="561337" lvl="1" indent="-280669" algn="ctr">
              <a:lnSpc>
                <a:spcPts val="3639"/>
              </a:lnSpc>
              <a:buFont typeface="Arial"/>
              <a:buChar char="•"/>
            </a:pPr>
            <a:r>
              <a:rPr lang="en-US" sz="2599" b="1" i="1" spc="-150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Role: This  file  contains  the  artificial intelligence (AI)  or   algorithm   that controls  the  AI’s   moves  in  the  chess game.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599" b="1" i="1" spc="-150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40753" y="4726052"/>
            <a:ext cx="5933406" cy="40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i="1" spc="-208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chess_engine.py</a:t>
            </a:r>
          </a:p>
          <a:p>
            <a:pPr algn="ctr">
              <a:lnSpc>
                <a:spcPts val="5040"/>
              </a:lnSpc>
            </a:pPr>
            <a:endParaRPr lang="en-US" sz="3600" b="1" i="1" spc="-208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  <a:p>
            <a:pPr marL="561341" lvl="1" indent="-280670" algn="ctr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b="1" i="1" spc="-150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Role: This  file  is  the  engine  that handles  the  mechanics  of  the  chess game  itself, such  as  the  rules  of  chess, board  representation, and  move validation.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b="1" i="1" spc="-150">
              <a:solidFill>
                <a:srgbClr val="131313"/>
              </a:solidFill>
              <a:latin typeface="Aileron Bold Italics"/>
              <a:ea typeface="Aileron Bold Italics"/>
              <a:cs typeface="Aileron Bold Italics"/>
              <a:sym typeface="Aileron Bold Italics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5692762" y="2066977"/>
            <a:ext cx="0" cy="5904594"/>
          </a:xfrm>
          <a:prstGeom prst="line">
            <a:avLst/>
          </a:prstGeom>
          <a:ln w="19050" cap="flat">
            <a:solidFill>
              <a:srgbClr val="D39B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0731228" y="2066977"/>
            <a:ext cx="0" cy="5904594"/>
          </a:xfrm>
          <a:prstGeom prst="line">
            <a:avLst/>
          </a:prstGeom>
          <a:ln w="19050" cap="flat">
            <a:solidFill>
              <a:srgbClr val="D39B2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8161" y="749812"/>
            <a:ext cx="656793" cy="65679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88161" y="3258876"/>
            <a:ext cx="656793" cy="65679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88161" y="5591578"/>
            <a:ext cx="656793" cy="65679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88161" y="8140898"/>
            <a:ext cx="656793" cy="6567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4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750933" y="702187"/>
            <a:ext cx="6887257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Game setup : When we run the main.py it  gives a interface where user can choose the diffculty level and the color of choice to start the game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50933" y="3183757"/>
            <a:ext cx="6887257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Game Loop :  For each move, the game state (board position) is updated and passed to the chess engine. The chess engine then returns the set of all possible valid moves 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750933" y="5589979"/>
            <a:ext cx="7233362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Finding the Best Move : Now using the set of all possible valid moves the AI caliculates the next best move by using negmax and alpha beta pruning and  it looks n moves ahead (and n is based on the difficulty selected by the user)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0933" y="8124591"/>
            <a:ext cx="6887257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End Conditions: After each move, the game checks for checkmate, stalemate, or game over conditions.</a:t>
            </a:r>
          </a:p>
        </p:txBody>
      </p:sp>
      <p:sp>
        <p:nvSpPr>
          <p:cNvPr id="18" name="Freeform 18"/>
          <p:cNvSpPr/>
          <p:nvPr/>
        </p:nvSpPr>
        <p:spPr>
          <a:xfrm rot="-1320641">
            <a:off x="19591" y="2201259"/>
            <a:ext cx="2755003" cy="5470223"/>
          </a:xfrm>
          <a:custGeom>
            <a:avLst/>
            <a:gdLst/>
            <a:ahLst/>
            <a:cxnLst/>
            <a:rect l="l" t="t" r="r" b="b"/>
            <a:pathLst>
              <a:path w="2755003" h="5470223">
                <a:moveTo>
                  <a:pt x="0" y="0"/>
                </a:moveTo>
                <a:lnTo>
                  <a:pt x="2755003" y="0"/>
                </a:lnTo>
                <a:lnTo>
                  <a:pt x="2755003" y="5470223"/>
                </a:lnTo>
                <a:lnTo>
                  <a:pt x="0" y="5470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414678">
            <a:off x="2380632" y="2249725"/>
            <a:ext cx="2637250" cy="5600338"/>
          </a:xfrm>
          <a:custGeom>
            <a:avLst/>
            <a:gdLst/>
            <a:ahLst/>
            <a:cxnLst/>
            <a:rect l="l" t="t" r="r" b="b"/>
            <a:pathLst>
              <a:path w="2637250" h="5600338">
                <a:moveTo>
                  <a:pt x="0" y="0"/>
                </a:moveTo>
                <a:lnTo>
                  <a:pt x="2637251" y="0"/>
                </a:lnTo>
                <a:lnTo>
                  <a:pt x="2637251" y="5600339"/>
                </a:lnTo>
                <a:lnTo>
                  <a:pt x="0" y="5600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305163" y="2059278"/>
            <a:ext cx="2877093" cy="5754186"/>
          </a:xfrm>
          <a:custGeom>
            <a:avLst/>
            <a:gdLst/>
            <a:ahLst/>
            <a:cxnLst/>
            <a:rect l="l" t="t" r="r" b="b"/>
            <a:pathLst>
              <a:path w="2877093" h="5754186">
                <a:moveTo>
                  <a:pt x="0" y="0"/>
                </a:moveTo>
                <a:lnTo>
                  <a:pt x="2877093" y="0"/>
                </a:lnTo>
                <a:lnTo>
                  <a:pt x="2877093" y="5754186"/>
                </a:lnTo>
                <a:lnTo>
                  <a:pt x="0" y="5754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54862" y="923925"/>
            <a:ext cx="7483327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i="1" spc="-290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Algorithms Used in This project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endParaRPr lang="en-US" sz="5000" b="1" i="1" spc="-290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91856" y="3492500"/>
            <a:ext cx="8348590" cy="7198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 b="1" i="1" spc="-168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Primary Algorithm: </a:t>
            </a:r>
          </a:p>
          <a:p>
            <a:pPr algn="l">
              <a:lnSpc>
                <a:spcPts val="3499"/>
              </a:lnSpc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              Negamax with Alpha-Beta Pruning</a:t>
            </a:r>
          </a:p>
          <a:p>
            <a:pPr algn="l">
              <a:lnSpc>
                <a:spcPts val="3499"/>
              </a:lnSpc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 i="1" spc="-162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Negamax:</a:t>
            </a:r>
          </a:p>
          <a:p>
            <a:pPr marL="1079499" lvl="2" indent="-359833" algn="l">
              <a:lnSpc>
                <a:spcPts val="3499"/>
              </a:lnSpc>
              <a:buFont typeface="Arial"/>
              <a:buChar char="⚬"/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Assumes the game's value for one player is the negation of the opponent's value.</a:t>
            </a:r>
          </a:p>
          <a:p>
            <a:pPr marL="1079499" lvl="2" indent="-359833" algn="l">
              <a:lnSpc>
                <a:spcPts val="3499"/>
              </a:lnSpc>
              <a:buFont typeface="Arial"/>
              <a:buChar char="⚬"/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Simplifies code with a single evaluation function.</a:t>
            </a:r>
          </a:p>
          <a:p>
            <a:pPr algn="l">
              <a:lnSpc>
                <a:spcPts val="3499"/>
              </a:lnSpc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 i="1" spc="-162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Alpha-Beta Pruning:</a:t>
            </a:r>
          </a:p>
          <a:p>
            <a:pPr marL="1079499" lvl="2" indent="-359833" algn="l">
              <a:lnSpc>
                <a:spcPts val="3499"/>
              </a:lnSpc>
              <a:buFont typeface="Arial"/>
              <a:buChar char="⚬"/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Prunes branches that cannot influence the final decision.</a:t>
            </a:r>
          </a:p>
          <a:p>
            <a:pPr marL="1079499" lvl="2" indent="-359833" algn="l">
              <a:lnSpc>
                <a:spcPts val="3499"/>
              </a:lnSpc>
              <a:buFont typeface="Arial"/>
              <a:buChar char="⚬"/>
            </a:pPr>
            <a:r>
              <a:rPr lang="en-US" sz="2499" b="1" i="1" spc="-144">
                <a:solidFill>
                  <a:srgbClr val="131313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Improves efficiency by avoiding unnecessary evaluations.</a:t>
            </a:r>
          </a:p>
          <a:p>
            <a:pPr algn="l">
              <a:lnSpc>
                <a:spcPts val="3499"/>
              </a:lnSpc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b="1" i="1" spc="-144">
              <a:solidFill>
                <a:srgbClr val="131313"/>
              </a:solidFill>
              <a:latin typeface="Open Sauce Bold Italics"/>
              <a:ea typeface="Open Sauce Bold Italics"/>
              <a:cs typeface="Open Sauce Bold Italics"/>
              <a:sym typeface="Open Sauce Bold Italics"/>
            </a:endParaRPr>
          </a:p>
        </p:txBody>
      </p:sp>
      <p:sp>
        <p:nvSpPr>
          <p:cNvPr id="4" name="Freeform 4"/>
          <p:cNvSpPr/>
          <p:nvPr/>
        </p:nvSpPr>
        <p:spPr>
          <a:xfrm rot="-1320641">
            <a:off x="19591" y="2201259"/>
            <a:ext cx="2755003" cy="5470223"/>
          </a:xfrm>
          <a:custGeom>
            <a:avLst/>
            <a:gdLst/>
            <a:ahLst/>
            <a:cxnLst/>
            <a:rect l="l" t="t" r="r" b="b"/>
            <a:pathLst>
              <a:path w="2755003" h="5470223">
                <a:moveTo>
                  <a:pt x="0" y="0"/>
                </a:moveTo>
                <a:lnTo>
                  <a:pt x="2755003" y="0"/>
                </a:lnTo>
                <a:lnTo>
                  <a:pt x="2755003" y="5470223"/>
                </a:lnTo>
                <a:lnTo>
                  <a:pt x="0" y="5470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14678">
            <a:off x="2380632" y="2249725"/>
            <a:ext cx="2637250" cy="5600338"/>
          </a:xfrm>
          <a:custGeom>
            <a:avLst/>
            <a:gdLst/>
            <a:ahLst/>
            <a:cxnLst/>
            <a:rect l="l" t="t" r="r" b="b"/>
            <a:pathLst>
              <a:path w="2637250" h="5600338">
                <a:moveTo>
                  <a:pt x="0" y="0"/>
                </a:moveTo>
                <a:lnTo>
                  <a:pt x="2637251" y="0"/>
                </a:lnTo>
                <a:lnTo>
                  <a:pt x="2637251" y="5600339"/>
                </a:lnTo>
                <a:lnTo>
                  <a:pt x="0" y="5600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305163" y="2059278"/>
            <a:ext cx="2877093" cy="5754186"/>
          </a:xfrm>
          <a:custGeom>
            <a:avLst/>
            <a:gdLst/>
            <a:ahLst/>
            <a:cxnLst/>
            <a:rect l="l" t="t" r="r" b="b"/>
            <a:pathLst>
              <a:path w="2877093" h="5754186">
                <a:moveTo>
                  <a:pt x="0" y="0"/>
                </a:moveTo>
                <a:lnTo>
                  <a:pt x="2877093" y="0"/>
                </a:lnTo>
                <a:lnTo>
                  <a:pt x="2877093" y="5754186"/>
                </a:lnTo>
                <a:lnTo>
                  <a:pt x="0" y="5754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8128" y="1869949"/>
            <a:ext cx="7214494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sz="6000" b="1" spc="-348">
                <a:solidFill>
                  <a:srgbClr val="131313"/>
                </a:solidFill>
                <a:latin typeface="Aileron Bold"/>
                <a:ea typeface="Aileron Bold"/>
                <a:cs typeface="Aileron Bold"/>
                <a:sym typeface="Aileron Bold"/>
              </a:rPr>
              <a:t>Why negmax with alpha beta pruning ??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151430" y="1389153"/>
            <a:ext cx="656793" cy="6567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151430" y="3102824"/>
            <a:ext cx="656793" cy="65679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113020" y="1372846"/>
            <a:ext cx="52528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Simplified Search: Same function for both AI and opponent, reducing complexity.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13020" y="3117869"/>
            <a:ext cx="52528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Efficiency: Alpha-beta pruning speeds up search by eliminating unnecessary branches.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151430" y="4816495"/>
            <a:ext cx="656793" cy="6567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113020" y="4768870"/>
            <a:ext cx="52528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Optimal Moves: Ensures AI picks the best possible move,by evaluating different game states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151430" y="6530562"/>
            <a:ext cx="656793" cy="65679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4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113020" y="6482937"/>
            <a:ext cx="525287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Handles Complexity: Efficiently navigates large decision trees in chess.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151430" y="7990245"/>
            <a:ext cx="656793" cy="65679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9B2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r>
                <a:rPr lang="en-US" sz="1986" b="1" i="1" spc="-115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5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113020" y="7942620"/>
            <a:ext cx="525287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i="1" spc="-144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Scalable: Allows deeper searches within limited time for better performance.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0" y="4661843"/>
            <a:ext cx="9144000" cy="3556501"/>
            <a:chOff x="0" y="0"/>
            <a:chExt cx="1416645" cy="55099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6645" cy="550995"/>
            </a:xfrm>
            <a:custGeom>
              <a:avLst/>
              <a:gdLst/>
              <a:ahLst/>
              <a:cxnLst/>
              <a:rect l="l" t="t" r="r" b="b"/>
              <a:pathLst>
                <a:path w="1416645" h="550995">
                  <a:moveTo>
                    <a:pt x="0" y="0"/>
                  </a:moveTo>
                  <a:lnTo>
                    <a:pt x="1416645" y="0"/>
                  </a:lnTo>
                  <a:lnTo>
                    <a:pt x="1416645" y="550995"/>
                  </a:lnTo>
                  <a:lnTo>
                    <a:pt x="0" y="550995"/>
                  </a:lnTo>
                  <a:close/>
                </a:path>
              </a:pathLst>
            </a:custGeom>
            <a:blipFill>
              <a:blip r:embed="rId2"/>
              <a:stretch>
                <a:fillRect t="-35728" b="-35728"/>
              </a:stretch>
            </a:blipFill>
          </p:spPr>
        </p:sp>
      </p:grpSp>
      <p:sp>
        <p:nvSpPr>
          <p:cNvPr id="25" name="AutoShape 25"/>
          <p:cNvSpPr/>
          <p:nvPr/>
        </p:nvSpPr>
        <p:spPr>
          <a:xfrm flipH="1" flipV="1">
            <a:off x="9153525" y="946562"/>
            <a:ext cx="0" cy="8160760"/>
          </a:xfrm>
          <a:prstGeom prst="line">
            <a:avLst/>
          </a:prstGeom>
          <a:ln w="19050" cap="flat">
            <a:solidFill>
              <a:srgbClr val="1B191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198540" y="612192"/>
          <a:ext cx="15410219" cy="9062616"/>
        </p:xfrm>
        <a:graphic>
          <a:graphicData uri="http://schemas.openxmlformats.org/drawingml/2006/table">
            <a:tbl>
              <a:tblPr/>
              <a:tblGrid>
                <a:gridCol w="513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4673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Minimax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Negamax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35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Players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Separate logic for Max and 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Single evaluation function for both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467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Evaluation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Separate functions for maximizing and minimizing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Single function (due to symmetry)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673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Complexity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More complex logic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Simpler, cleaner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35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Zero-Sum Games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Works, but requires two functions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Ideal for zero-sum games like chess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35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Implementation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Requires two separate recursive calls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Uses a unified recursive 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CEDD2-CC86-3D1B-E619-B4E4D6BFD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7A5BBA4-A9F9-68EC-12CA-8F9AD263115F}"/>
              </a:ext>
            </a:extLst>
          </p:cNvPr>
          <p:cNvSpPr/>
          <p:nvPr/>
        </p:nvSpPr>
        <p:spPr>
          <a:xfrm flipH="1">
            <a:off x="-1102228" y="-3479912"/>
            <a:ext cx="4508492" cy="9016985"/>
          </a:xfrm>
          <a:custGeom>
            <a:avLst/>
            <a:gdLst/>
            <a:ahLst/>
            <a:cxnLst/>
            <a:rect l="l" t="t" r="r" b="b"/>
            <a:pathLst>
              <a:path w="4508492" h="9016985">
                <a:moveTo>
                  <a:pt x="4508492" y="0"/>
                </a:moveTo>
                <a:lnTo>
                  <a:pt x="0" y="0"/>
                </a:lnTo>
                <a:lnTo>
                  <a:pt x="0" y="9016985"/>
                </a:lnTo>
                <a:lnTo>
                  <a:pt x="4508492" y="9016985"/>
                </a:lnTo>
                <a:lnTo>
                  <a:pt x="4508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55E0789-C84F-3D40-9498-E69F012C8B56}"/>
              </a:ext>
            </a:extLst>
          </p:cNvPr>
          <p:cNvSpPr/>
          <p:nvPr/>
        </p:nvSpPr>
        <p:spPr>
          <a:xfrm>
            <a:off x="15106511" y="1704827"/>
            <a:ext cx="4508492" cy="9016985"/>
          </a:xfrm>
          <a:custGeom>
            <a:avLst/>
            <a:gdLst/>
            <a:ahLst/>
            <a:cxnLst/>
            <a:rect l="l" t="t" r="r" b="b"/>
            <a:pathLst>
              <a:path w="4508492" h="9016985">
                <a:moveTo>
                  <a:pt x="0" y="0"/>
                </a:moveTo>
                <a:lnTo>
                  <a:pt x="4508493" y="0"/>
                </a:lnTo>
                <a:lnTo>
                  <a:pt x="4508493" y="9016985"/>
                </a:lnTo>
                <a:lnTo>
                  <a:pt x="0" y="901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BF4C549-750C-4428-AEC6-64F39CF37449}"/>
              </a:ext>
            </a:extLst>
          </p:cNvPr>
          <p:cNvSpPr/>
          <p:nvPr/>
        </p:nvSpPr>
        <p:spPr>
          <a:xfrm>
            <a:off x="6825575" y="1885902"/>
            <a:ext cx="1164740" cy="1923745"/>
          </a:xfrm>
          <a:custGeom>
            <a:avLst/>
            <a:gdLst/>
            <a:ahLst/>
            <a:cxnLst/>
            <a:rect l="l" t="t" r="r" b="b"/>
            <a:pathLst>
              <a:path w="1164740" h="1923745">
                <a:moveTo>
                  <a:pt x="0" y="0"/>
                </a:moveTo>
                <a:lnTo>
                  <a:pt x="1164741" y="0"/>
                </a:lnTo>
                <a:lnTo>
                  <a:pt x="1164741" y="1923745"/>
                </a:lnTo>
                <a:lnTo>
                  <a:pt x="0" y="192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1D63BA6-A7A5-4B5D-4E49-00B7B4F40517}"/>
              </a:ext>
            </a:extLst>
          </p:cNvPr>
          <p:cNvSpPr/>
          <p:nvPr/>
        </p:nvSpPr>
        <p:spPr>
          <a:xfrm>
            <a:off x="2504375" y="1704827"/>
            <a:ext cx="901889" cy="2285895"/>
          </a:xfrm>
          <a:custGeom>
            <a:avLst/>
            <a:gdLst/>
            <a:ahLst/>
            <a:cxnLst/>
            <a:rect l="l" t="t" r="r" b="b"/>
            <a:pathLst>
              <a:path w="901889" h="2285895">
                <a:moveTo>
                  <a:pt x="0" y="0"/>
                </a:moveTo>
                <a:lnTo>
                  <a:pt x="901889" y="0"/>
                </a:lnTo>
                <a:lnTo>
                  <a:pt x="901889" y="2285895"/>
                </a:lnTo>
                <a:lnTo>
                  <a:pt x="0" y="2285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E2AC391-E4B4-DACA-CD16-139D5D7494BF}"/>
              </a:ext>
            </a:extLst>
          </p:cNvPr>
          <p:cNvSpPr/>
          <p:nvPr/>
        </p:nvSpPr>
        <p:spPr>
          <a:xfrm>
            <a:off x="11488208" y="2001543"/>
            <a:ext cx="1089331" cy="1692463"/>
          </a:xfrm>
          <a:custGeom>
            <a:avLst/>
            <a:gdLst/>
            <a:ahLst/>
            <a:cxnLst/>
            <a:rect l="l" t="t" r="r" b="b"/>
            <a:pathLst>
              <a:path w="1089331" h="1692463">
                <a:moveTo>
                  <a:pt x="0" y="0"/>
                </a:moveTo>
                <a:lnTo>
                  <a:pt x="1089331" y="0"/>
                </a:lnTo>
                <a:lnTo>
                  <a:pt x="1089331" y="1692463"/>
                </a:lnTo>
                <a:lnTo>
                  <a:pt x="0" y="1692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0F133-ABB1-3979-B8F5-ADA6FAEA183B}"/>
              </a:ext>
            </a:extLst>
          </p:cNvPr>
          <p:cNvSpPr txBox="1"/>
          <p:nvPr/>
        </p:nvSpPr>
        <p:spPr>
          <a:xfrm>
            <a:off x="6825575" y="8445534"/>
            <a:ext cx="7853139" cy="89255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800000" scaled="0"/>
          </a:gradFill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The screenshots of working model are in README.md and also in screenshots folder in </a:t>
            </a:r>
            <a:r>
              <a:rPr lang="en-US" sz="2600" dirty="0" err="1">
                <a:solidFill>
                  <a:srgbClr val="FFFF00"/>
                </a:solidFill>
              </a:rPr>
              <a:t>github</a:t>
            </a:r>
            <a:r>
              <a:rPr lang="en-US" sz="2600" dirty="0">
                <a:solidFill>
                  <a:srgbClr val="FFFF00"/>
                </a:solidFill>
              </a:rPr>
              <a:t>.</a:t>
            </a:r>
            <a:endParaRPr lang="en-IN" sz="26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8C9B4-ECD6-85A3-9797-1B879D28AE3B}"/>
              </a:ext>
            </a:extLst>
          </p:cNvPr>
          <p:cNvSpPr txBox="1"/>
          <p:nvPr/>
        </p:nvSpPr>
        <p:spPr>
          <a:xfrm>
            <a:off x="4419600" y="5537073"/>
            <a:ext cx="11125200" cy="156966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800000" scaled="0"/>
          </a:gra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" panose="020B0502040204020203" pitchFamily="34" charset="0"/>
              </a:rPr>
              <a:t>GitHub link: </a:t>
            </a:r>
          </a:p>
          <a:p>
            <a:r>
              <a:rPr lang="en-US" sz="3200" dirty="0"/>
              <a:t>                     </a:t>
            </a:r>
          </a:p>
          <a:p>
            <a:r>
              <a:rPr lang="en-US" sz="3200" dirty="0"/>
              <a:t>                       </a:t>
            </a:r>
            <a:r>
              <a:rPr lang="en-US" sz="3200" u="sng" dirty="0">
                <a:latin typeface="Bahnschrift" panose="020B0502040204020203" pitchFamily="34" charset="0"/>
              </a:rPr>
              <a:t>https://github.com/W4RG0Dpk/Chess-AI-Game</a:t>
            </a:r>
            <a:endParaRPr lang="en-IN" sz="3200" u="sn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006" t="-42383" r="-45769" b="-3739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08660" y="1783068"/>
            <a:ext cx="12423057" cy="6720864"/>
            <a:chOff x="0" y="0"/>
            <a:chExt cx="3271916" cy="17701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71916" cy="1770104"/>
            </a:xfrm>
            <a:custGeom>
              <a:avLst/>
              <a:gdLst/>
              <a:ahLst/>
              <a:cxnLst/>
              <a:rect l="l" t="t" r="r" b="b"/>
              <a:pathLst>
                <a:path w="3271916" h="1770104">
                  <a:moveTo>
                    <a:pt x="0" y="0"/>
                  </a:moveTo>
                  <a:lnTo>
                    <a:pt x="3271916" y="0"/>
                  </a:lnTo>
                  <a:lnTo>
                    <a:pt x="3271916" y="1770104"/>
                  </a:lnTo>
                  <a:lnTo>
                    <a:pt x="0" y="17701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71916" cy="1808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76369" y="3710460"/>
            <a:ext cx="11335262" cy="233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24"/>
              </a:lnSpc>
            </a:pPr>
            <a:r>
              <a:rPr lang="en-US" sz="18413" b="1" spc="-1067">
                <a:solidFill>
                  <a:srgbClr val="131313"/>
                </a:solidFill>
                <a:latin typeface="Aileron Bold"/>
                <a:ea typeface="Aileron Bold"/>
                <a:cs typeface="Aileron Bold"/>
                <a:sym typeface="Aileron 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30685" y="5969415"/>
            <a:ext cx="10626629" cy="58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364" b="1" i="1">
                <a:solidFill>
                  <a:srgbClr val="131313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"Chess is fun, challenging, and makes you smarter!"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519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Bahnschrift</vt:lpstr>
      <vt:lpstr>Aileron Bold</vt:lpstr>
      <vt:lpstr>Open Sauce Bold Italics</vt:lpstr>
      <vt:lpstr>Aileron Bold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AI for Chess</dc:title>
  <dc:creator>Pavan Krishna Velamala</dc:creator>
  <cp:lastModifiedBy>Pavan Krishna Velamala</cp:lastModifiedBy>
  <cp:revision>5</cp:revision>
  <dcterms:created xsi:type="dcterms:W3CDTF">2006-08-16T00:00:00Z</dcterms:created>
  <dcterms:modified xsi:type="dcterms:W3CDTF">2024-12-27T15:54:28Z</dcterms:modified>
  <dc:identifier>DAGaCYH3wZo</dc:identifier>
</cp:coreProperties>
</file>