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a0ad2f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a0ad2f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a0ad2f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a0ad2f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a0ad2f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a0ad2f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a0ad2f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a0ad2f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a0ad2f8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a0ad2f8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a10dba00_2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a10dba00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a0ad2f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a0ad2f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a10db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a10db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684675" y="3034750"/>
            <a:ext cx="2365200" cy="23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0" y="2050700"/>
            <a:ext cx="6388500" cy="15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L’i</a:t>
            </a:r>
            <a:r>
              <a:rPr lang="fr" sz="3600"/>
              <a:t>mpact des différentes formes de lunettes sur la perception des traits de caractères en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situation d’embauche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405200" y="4224575"/>
            <a:ext cx="6550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F. Aboulhadi, A. Berrada, T. Binder,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F. Mujovi, F. Slezak, G. Thivolet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500" y="2571750"/>
            <a:ext cx="2755503" cy="117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500" y="1267750"/>
            <a:ext cx="2755503" cy="122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182725" y="138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de littérature et hypothèses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82725" y="2407725"/>
            <a:ext cx="85206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Nos hypothèses étaient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1</a:t>
            </a:r>
            <a:r>
              <a:rPr b="1" lang="fr" sz="1100"/>
              <a:t>.</a:t>
            </a:r>
            <a:r>
              <a:rPr b="1" lang="fr" sz="1400"/>
              <a:t> Le sexe du recruteur n’a pas d’influence.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2. Les candidats aux lunettes carrées ou sans lunettes sont perçus comme plus dirigeants.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3. Les candidats aux lunettes rondes auront des meilleurs scores aux soft skills.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4. Le port de lunettes n’aura pas d’influence sur la décision d’embauche mais le salaire proposé va varier.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82725" y="846075"/>
            <a:ext cx="85206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Rappel de la revue de littérature (voir références):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1. Perception de l’individu change selon son expression faciale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1400"/>
              <a:t>2. Les lunettes attirent beaucoup l’attention (plus que les yeux et autres parties du visage)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96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Expérience menée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3173925"/>
            <a:ext cx="8715300" cy="13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Évaluer une affirmation en donnant une note de 1 à 7 sur les attributs de l’individus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Donner une décision d’embauche (OUI/NON)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Estimer le salaire de la personne en cas de décision </a:t>
            </a:r>
            <a:endParaRPr sz="14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20735" l="37758" r="38406" t="45688"/>
          <a:stretch/>
        </p:blipFill>
        <p:spPr>
          <a:xfrm>
            <a:off x="4959000" y="344250"/>
            <a:ext cx="4086576" cy="29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11700" y="1106275"/>
            <a:ext cx="46473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Matériel: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questionnaire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individus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 CV identique pour les 2 individus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 configurations de CV par individu: sans lunettes, lunettes rondes, lunettes carrée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seul CV à juger par questionnaire pour le sondé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79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de l’échantillon des sondés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10782" r="6905" t="1893"/>
          <a:stretch/>
        </p:blipFill>
        <p:spPr>
          <a:xfrm>
            <a:off x="273000" y="986600"/>
            <a:ext cx="4718225" cy="3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320800" y="2143650"/>
            <a:ext cx="3823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Élimination des participants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 d’âge 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non compris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 entre 16 et 80 ans.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53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utilisés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03375" y="1312150"/>
            <a:ext cx="766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Excel : </a:t>
            </a:r>
            <a:r>
              <a:rPr lang="fr" sz="1400"/>
              <a:t>création de certains graphiques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R :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Tableaux ANOVA : pour vérifier si des liens existent entre différentes types de lunettes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F-tests : vérifie le lien entre deux configurations de lunettes seulement pour une variable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Boxplots (ggplot2): illustre graphiquement les données pour chaque variable en fonction des types de lunettes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24434" l="39457" r="40471" t="41679"/>
          <a:stretch/>
        </p:blipFill>
        <p:spPr>
          <a:xfrm>
            <a:off x="1260775" y="894200"/>
            <a:ext cx="3437899" cy="362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230025" y="186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pour la variable “ambition”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283500" y="714700"/>
            <a:ext cx="33984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F-Tests entre types de lunettes 2 par 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23859" l="39303" r="38559" t="45325"/>
          <a:stretch/>
        </p:blipFill>
        <p:spPr>
          <a:xfrm>
            <a:off x="4698663" y="1436300"/>
            <a:ext cx="3983227" cy="346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177050" y="4901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15650" y="1683775"/>
            <a:ext cx="1061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Open Sans"/>
                <a:ea typeface="Open Sans"/>
                <a:cs typeface="Open Sans"/>
                <a:sym typeface="Open Sans"/>
              </a:rPr>
              <a:t>Tableau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Open Sans"/>
                <a:ea typeface="Open Sans"/>
                <a:cs typeface="Open Sans"/>
                <a:sym typeface="Open Sans"/>
              </a:rPr>
              <a:t>ANOVA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15650" y="1078800"/>
            <a:ext cx="2052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Open Sans"/>
                <a:ea typeface="Open Sans"/>
                <a:cs typeface="Open Sans"/>
                <a:sym typeface="Open Sans"/>
              </a:rPr>
              <a:t>Nombre:	N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Open Sans"/>
                <a:ea typeface="Open Sans"/>
                <a:cs typeface="Open Sans"/>
                <a:sym typeface="Open Sans"/>
              </a:rPr>
              <a:t>Moyenne:	Mean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Open Sans"/>
                <a:ea typeface="Open Sans"/>
                <a:cs typeface="Open Sans"/>
                <a:sym typeface="Open Sans"/>
              </a:rPr>
              <a:t>Variance:	sd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874975" y="4450000"/>
            <a:ext cx="4341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Box-plot des réponses  en fonction du type de lunettes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18200" y="122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Moyennes et variances inter-types de lunettes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18200" y="1354188"/>
            <a:ext cx="3148800" cy="30801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Différences de variances entre 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Sans lunettes et lunettes carrées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Sans lunettes et lunettes rondes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non conséquente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Différence de variance entre lunettes rondes et lunettes carrées </a:t>
            </a:r>
            <a:r>
              <a:rPr lang="fr" sz="1200">
                <a:solidFill>
                  <a:schemeClr val="accent2"/>
                </a:solidFill>
              </a:rPr>
              <a:t>conséquente</a:t>
            </a:r>
            <a:endParaRPr sz="1200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fr" sz="1200">
                <a:solidFill>
                  <a:srgbClr val="434343"/>
                </a:solidFill>
              </a:rPr>
              <a:t>Différence de moyennes entre sans lunettes et lunettes rondes/carrées </a:t>
            </a:r>
            <a:r>
              <a:rPr lang="fr" sz="1200">
                <a:solidFill>
                  <a:schemeClr val="accent2"/>
                </a:solidFill>
              </a:rPr>
              <a:t>conséquente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400" y="1132400"/>
            <a:ext cx="5371749" cy="352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96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des Hypothèses et Conclusion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259300" y="734350"/>
            <a:ext cx="8121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b="1" lang="fr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VRAI 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Le sexe du recruteur n’a pas d’influence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b="1" lang="fr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FAUX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Les candidats aux lunettes carrées ou sans lunettes sont perçus comme plus dirigeants.  (le port de lunettes ou leur forme n’a pas d’influence)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b="1" lang="fr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FAUX 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Les candidats aux lunettes rondes auront des meilleurs scores aux soft skills (mais les 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candidats sans lunettes sont perçus comme plus ambitieux que ceux avec lunettes) 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b="1" lang="fr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FAUX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Le port de lunettes n’aura pas d’influence sur la décision d’embauche mais le salaire proposé va varier. 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 port de lunettes n’a pas d’influence sur la décision d’embauche (58% des participants auraient embauché les candidats) mais le salaire ne varie pas (la moyenne de salaire reportée se situe aux alentours de 7000 francs par mois)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P. EKMAN, Emotional and conversational nonverbal signals. Kluwer Academic Publishers, 2004.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B. L. SCHROEDER, “Eyes, eyebrows and their effect on the facial perception of hostility,”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M. F. HELMUT LEDER and G. Gerger, “The glasses stereotype revisited effects of eyeglasses on perception,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recognition, and impression of faces,” 2011.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