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390" r:id="rId2"/>
    <p:sldId id="1437" r:id="rId3"/>
    <p:sldId id="1416" r:id="rId4"/>
    <p:sldId id="1417" r:id="rId5"/>
    <p:sldId id="1438" r:id="rId6"/>
    <p:sldId id="1418" r:id="rId7"/>
    <p:sldId id="1419" r:id="rId8"/>
    <p:sldId id="1433" r:id="rId9"/>
    <p:sldId id="1420" r:id="rId10"/>
    <p:sldId id="1434" r:id="rId11"/>
    <p:sldId id="1439" r:id="rId12"/>
    <p:sldId id="1436" r:id="rId13"/>
    <p:sldId id="1440" r:id="rId14"/>
    <p:sldId id="1422" r:id="rId15"/>
    <p:sldId id="1393" r:id="rId16"/>
  </p:sldIdLst>
  <p:sldSz cx="9906000" cy="7380288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99"/>
    <a:srgbClr val="3333CC"/>
    <a:srgbClr val="FF0000"/>
    <a:srgbClr val="FF9933"/>
    <a:srgbClr val="FFCC00"/>
    <a:srgbClr val="660066"/>
    <a:srgbClr val="00CC00"/>
    <a:srgbClr val="008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7" autoAdjust="0"/>
    <p:restoredTop sz="94805" autoAdjust="0"/>
  </p:normalViewPr>
  <p:slideViewPr>
    <p:cSldViewPr>
      <p:cViewPr>
        <p:scale>
          <a:sx n="60" d="100"/>
          <a:sy n="60" d="100"/>
        </p:scale>
        <p:origin x="-150" y="-96"/>
      </p:cViewPr>
      <p:guideLst>
        <p:guide orient="horz" pos="2325"/>
        <p:guide pos="3120"/>
      </p:guideLst>
    </p:cSldViewPr>
  </p:slideViewPr>
  <p:outlineViewPr>
    <p:cViewPr>
      <p:scale>
        <a:sx n="33" d="100"/>
        <a:sy n="33" d="100"/>
      </p:scale>
      <p:origin x="0" y="11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26" y="-10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t" anchorCtr="0" compatLnSpc="1">
            <a:prstTxWarp prst="textNoShape">
              <a:avLst/>
            </a:prstTxWarp>
          </a:bodyPr>
          <a:lstStyle>
            <a:lvl1pPr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b" anchorCtr="0" compatLnSpc="1">
            <a:prstTxWarp prst="textNoShape">
              <a:avLst/>
            </a:prstTxWarp>
          </a:bodyPr>
          <a:lstStyle>
            <a:lvl1pPr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fld id="{265B390C-2AAD-4739-98A1-4135B08355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79361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5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t" anchorCtr="0" compatLnSpc="1">
            <a:prstTxWarp prst="textNoShape">
              <a:avLst/>
            </a:prstTxWarp>
          </a:bodyPr>
          <a:lstStyle>
            <a:lvl1pPr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559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5050" y="790575"/>
            <a:ext cx="5089525" cy="379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5200" y="4900613"/>
            <a:ext cx="5148263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575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b" anchorCtr="0" compatLnSpc="1">
            <a:prstTxWarp prst="textNoShape">
              <a:avLst/>
            </a:prstTxWarp>
          </a:bodyPr>
          <a:lstStyle>
            <a:lvl1pPr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559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7" tIns="47764" rIns="95527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buFontTx/>
              <a:buNone/>
              <a:defRPr sz="1300">
                <a:ea typeface="PMingLiU" pitchFamily="18" charset="-120"/>
              </a:defRPr>
            </a:lvl1pPr>
          </a:lstStyle>
          <a:p>
            <a:pPr>
              <a:defRPr/>
            </a:pPr>
            <a:fld id="{69890423-ECBC-47EE-9386-A44847CDAD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73750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29C74-46C8-4B90-8260-20ABE8BB793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865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11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12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13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14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863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7B9F6A-A48A-4E4A-8090-FF3EB4920F8B}" type="slidenum">
              <a:rPr lang="zh-CN" altLang="en-US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3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4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5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6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7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8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9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defTabSz="955675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3DC77AA2-F475-4F11-AE5E-48B7824E7005}" type="slidenum">
              <a:rPr lang="zh-TW" altLang="en-US" sz="1300" smtClean="0">
                <a:ea typeface="PMingLiU" pitchFamily="18" charset="-120"/>
              </a:rPr>
              <a:pPr eaLnBrk="1" hangingPunct="1"/>
              <a:t>10</a:t>
            </a:fld>
            <a:endParaRPr lang="en-US" altLang="zh-TW" sz="1300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50813" y="234950"/>
            <a:ext cx="9604375" cy="244475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5" tIns="45682" rIns="91365" bIns="45682" anchor="ctr"/>
          <a:lstStyle/>
          <a:p>
            <a:pPr algn="r"/>
            <a:r>
              <a:rPr lang="zh-TW" altLang="en-US" sz="1200" b="1">
                <a:solidFill>
                  <a:schemeClr val="bg1"/>
                </a:solidFill>
                <a:ea typeface="PMingLiU" pitchFamily="18" charset="-12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813" y="6640513"/>
            <a:ext cx="9604375" cy="49212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{"/>
            </a:pPr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V="1">
            <a:off x="1208088" y="3505200"/>
            <a:ext cx="7469187" cy="76200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1365" tIns="45682" rIns="91365" bIns="45682" anchor="ctr"/>
          <a:lstStyle/>
          <a:p>
            <a:pPr algn="r" eaLnBrk="0" hangingPunct="0">
              <a:spcBef>
                <a:spcPct val="20000"/>
              </a:spcBef>
            </a:pPr>
            <a:endParaRPr kumimoji="1" lang="zh-CN" altLang="en-US" sz="3200" b="1">
              <a:latin typeface="华文细黑" pitchFamily="2" charset="-122"/>
            </a:endParaRPr>
          </a:p>
        </p:txBody>
      </p:sp>
      <p:pic>
        <p:nvPicPr>
          <p:cNvPr id="7" name="Picture 30" descr="金证科技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9850" y="6711950"/>
            <a:ext cx="20161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287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065213" y="1981200"/>
            <a:ext cx="7848600" cy="137001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5673547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290905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449263"/>
            <a:ext cx="237172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7325" y="449263"/>
            <a:ext cx="6965950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03086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25" y="449263"/>
            <a:ext cx="949007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74700" y="1522413"/>
            <a:ext cx="4210050" cy="483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7150" y="1522413"/>
            <a:ext cx="4210050" cy="483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515930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25" y="449263"/>
            <a:ext cx="949007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74700" y="1522413"/>
            <a:ext cx="4210050" cy="483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7150" y="1522413"/>
            <a:ext cx="4210050" cy="233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7150" y="4014788"/>
            <a:ext cx="4210050" cy="233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15653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0957" y="7149655"/>
            <a:ext cx="1903810" cy="160590"/>
          </a:xfrm>
          <a:prstGeom prst="rect">
            <a:avLst/>
          </a:prstGeom>
        </p:spPr>
        <p:txBody>
          <a:bodyPr lIns="98773" tIns="49387" rIns="98773" bIns="49387"/>
          <a:lstStyle>
            <a:lvl1pPr>
              <a:defRPr/>
            </a:lvl1pPr>
          </a:lstStyle>
          <a:p>
            <a:pPr>
              <a:defRPr/>
            </a:pPr>
            <a:fld id="{68CCDBA3-494E-47AE-A2E4-39C4C56DB469}" type="datetimeFigureOut">
              <a:rPr lang="zh-CN" altLang="en-US"/>
              <a:pPr>
                <a:defRPr/>
              </a:pPr>
              <a:t>2014/4/10</a:t>
            </a:fld>
            <a:endParaRPr lang="en-US" altLang="zh-CN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256485" y="7142821"/>
            <a:ext cx="1800621" cy="160590"/>
          </a:xfrm>
          <a:prstGeom prst="rect">
            <a:avLst/>
          </a:prstGeom>
        </p:spPr>
        <p:txBody>
          <a:bodyPr lIns="98773" tIns="49387" rIns="98773" bIns="49387"/>
          <a:lstStyle>
            <a:lvl1pPr>
              <a:defRPr/>
            </a:lvl1pPr>
          </a:lstStyle>
          <a:p>
            <a:pPr>
              <a:defRPr/>
            </a:pPr>
            <a:fld id="{1FC1345A-6C3C-4FBD-9803-43CE6D40FE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238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139" y="2613844"/>
            <a:ext cx="6036511" cy="999421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30957" y="7149655"/>
            <a:ext cx="1903810" cy="160590"/>
          </a:xfrm>
          <a:prstGeom prst="rect">
            <a:avLst/>
          </a:prstGeom>
        </p:spPr>
        <p:txBody>
          <a:bodyPr lIns="98773" tIns="49387" rIns="98773" bIns="49387"/>
          <a:lstStyle>
            <a:lvl1pPr>
              <a:defRPr/>
            </a:lvl1pPr>
          </a:lstStyle>
          <a:p>
            <a:pPr>
              <a:defRPr/>
            </a:pPr>
            <a:fld id="{030DC93D-AFDA-4973-A73C-3A92A49BF899}" type="datetimeFigureOut">
              <a:rPr lang="zh-CN" altLang="en-US"/>
              <a:pPr>
                <a:defRPr/>
              </a:pPr>
              <a:t>2014/4/10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256485" y="7142821"/>
            <a:ext cx="1800621" cy="160590"/>
          </a:xfrm>
          <a:prstGeom prst="rect">
            <a:avLst/>
          </a:prstGeom>
        </p:spPr>
        <p:txBody>
          <a:bodyPr lIns="98773" tIns="49387" rIns="98773" bIns="49387"/>
          <a:lstStyle>
            <a:lvl1pPr>
              <a:defRPr/>
            </a:lvl1pPr>
          </a:lstStyle>
          <a:p>
            <a:pPr>
              <a:defRPr/>
            </a:pPr>
            <a:fld id="{F20DC42D-D69F-473F-A56B-2369479ABA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63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753710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741863"/>
            <a:ext cx="8420100" cy="1466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3127375"/>
            <a:ext cx="8420100" cy="16144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8845519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4700" y="1522413"/>
            <a:ext cx="42100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7150" y="1522413"/>
            <a:ext cx="42100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790474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95275"/>
            <a:ext cx="8915400" cy="123031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52588"/>
            <a:ext cx="4376738" cy="687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339975"/>
            <a:ext cx="4376738" cy="4252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652588"/>
            <a:ext cx="4378325" cy="687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339975"/>
            <a:ext cx="4378325" cy="4252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003397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55416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532697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93688"/>
            <a:ext cx="3259138" cy="1250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93688"/>
            <a:ext cx="5537200" cy="629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544638"/>
            <a:ext cx="3259138" cy="5048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47541748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5165725"/>
            <a:ext cx="5943600" cy="609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58813"/>
            <a:ext cx="5943600" cy="44291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775325"/>
            <a:ext cx="5943600" cy="866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4131479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150813" y="234950"/>
            <a:ext cx="9604375" cy="244475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5" tIns="45682" rIns="91365" bIns="45682" anchor="ctr"/>
          <a:lstStyle/>
          <a:p>
            <a:pPr algn="r"/>
            <a:r>
              <a:rPr lang="zh-TW" altLang="en-US" sz="1200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150813" y="1265238"/>
            <a:ext cx="9604375" cy="49212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{"/>
            </a:pPr>
            <a:endParaRPr lang="zh-CN" altLang="en-US"/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150813" y="6640513"/>
            <a:ext cx="9604375" cy="49212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{"/>
            </a:pPr>
            <a:endParaRPr lang="zh-CN" altLang="en-US"/>
          </a:p>
        </p:txBody>
      </p:sp>
      <p:sp>
        <p:nvSpPr>
          <p:cNvPr id="1029" name="Text Box 16"/>
          <p:cNvSpPr txBox="1">
            <a:spLocks noChangeArrowheads="1"/>
          </p:cNvSpPr>
          <p:nvPr/>
        </p:nvSpPr>
        <p:spPr bwMode="auto">
          <a:xfrm>
            <a:off x="138113" y="536575"/>
            <a:ext cx="18256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5" tIns="45682" rIns="91365" bIns="45682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endParaRPr lang="zh-TW" altLang="en-US">
              <a:latin typeface="Times New Roman" pitchFamily="18" charset="0"/>
            </a:endParaRPr>
          </a:p>
        </p:txBody>
      </p:sp>
      <p:sp>
        <p:nvSpPr>
          <p:cNvPr id="1030" name="Text Box 20"/>
          <p:cNvSpPr txBox="1">
            <a:spLocks noChangeArrowheads="1"/>
          </p:cNvSpPr>
          <p:nvPr/>
        </p:nvSpPr>
        <p:spPr bwMode="auto">
          <a:xfrm>
            <a:off x="8913813" y="236538"/>
            <a:ext cx="696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5" tIns="45682" rIns="91365" bIns="45682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TW" sz="1200">
                <a:solidFill>
                  <a:schemeClr val="bg1"/>
                </a:solidFill>
                <a:latin typeface="Times New Roman" pitchFamily="18" charset="0"/>
              </a:rPr>
              <a:t>Page </a:t>
            </a:r>
            <a:fld id="{AD47B398-CD0D-46C0-9A0A-081810E42C47}" type="slidenum">
              <a:rPr lang="en-US" altLang="zh-TW" sz="120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‹#›</a:t>
            </a:fld>
            <a:endParaRPr lang="en-US" altLang="zh-TW" sz="12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1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522413"/>
            <a:ext cx="85725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5" tIns="45682" rIns="91365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103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449263"/>
            <a:ext cx="9490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5" tIns="45682" rIns="91365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Rectangle 36"/>
          <p:cNvSpPr>
            <a:spLocks noChangeArrowheads="1"/>
          </p:cNvSpPr>
          <p:nvPr/>
        </p:nvSpPr>
        <p:spPr bwMode="auto">
          <a:xfrm>
            <a:off x="150813" y="6640513"/>
            <a:ext cx="9604375" cy="49212"/>
          </a:xfrm>
          <a:prstGeom prst="rect">
            <a:avLst/>
          </a:prstGeom>
          <a:solidFill>
            <a:srgbClr val="CD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{"/>
            </a:pPr>
            <a:endParaRPr lang="zh-CN" altLang="en-US"/>
          </a:p>
        </p:txBody>
      </p:sp>
      <p:pic>
        <p:nvPicPr>
          <p:cNvPr id="1034" name="Picture 56" descr="金证科技logo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9850" y="6711950"/>
            <a:ext cx="20161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  <p:sldLayoutId id="2147484268" r:id="rId14"/>
    <p:sldLayoutId id="2147484269" r:id="rId15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imes New Roman" pitchFamily="18" charset="0"/>
        <a:buChar char="–"/>
        <a:defRPr sz="27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"/>
        <a:defRPr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1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imes New Roman" pitchFamily="18" charset="0"/>
        <a:buChar char="»"/>
        <a:defRPr sz="21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Times New Roman" pitchFamily="18" charset="0"/>
        <a:buChar char="»"/>
        <a:defRPr sz="21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Times New Roman" pitchFamily="18" charset="0"/>
        <a:buChar char="»"/>
        <a:defRPr sz="21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Times New Roman" pitchFamily="18" charset="0"/>
        <a:buChar char="»"/>
        <a:defRPr sz="21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Times New Roman" pitchFamily="18" charset="0"/>
        <a:buChar char="»"/>
        <a:defRPr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946" y="2070581"/>
            <a:ext cx="9204325" cy="138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73" tIns="49387" rIns="98773" bIns="49387" anchor="ctr"/>
          <a:lstStyle/>
          <a:p>
            <a:pPr algn="r">
              <a:lnSpc>
                <a:spcPct val="150000"/>
              </a:lnSpc>
            </a:pPr>
            <a:r>
              <a:rPr lang="zh-CN" altLang="en-US" sz="3500" b="1" dirty="0" smtClean="0">
                <a:latin typeface="微软雅黑" pitchFamily="34" charset="-122"/>
                <a:ea typeface="微软雅黑" pitchFamily="34" charset="-122"/>
              </a:rPr>
              <a:t>投资交易系统 账户</a:t>
            </a:r>
            <a:endParaRPr lang="en-US" altLang="zh-CN" sz="3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138541" y="3690144"/>
            <a:ext cx="3182730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73" tIns="49387" rIns="98773" bIns="49387" anchor="ctr"/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 李红娇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0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资金账户操作流程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572692" cy="5357850"/>
          </a:xfrm>
        </p:spPr>
        <p:txBody>
          <a:bodyPr/>
          <a:lstStyle/>
          <a:p>
            <a:r>
              <a:rPr lang="zh-CN" altLang="en-US" sz="2800" dirty="0" smtClean="0"/>
              <a:t>席位报盘设置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给已存在的席位代码设置报盘信息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设置接口类型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报盘队列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备用队列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接口的会员信息及密码</a:t>
            </a:r>
          </a:p>
          <a:p>
            <a:r>
              <a:rPr lang="zh-CN" altLang="en-US" sz="2800" dirty="0" smtClean="0"/>
              <a:t>席位路径设置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席位设置完毕后，需要连接到对应的系统上，本功能设置路径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席位的接口类型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席位的接口路径与备用路径</a:t>
            </a:r>
            <a:endParaRPr lang="en-US" altLang="zh-CN" sz="2400" b="0" dirty="0" smtClean="0"/>
          </a:p>
          <a:p>
            <a:r>
              <a:rPr lang="zh-CN" altLang="en-US" sz="2800" dirty="0" smtClean="0"/>
              <a:t>联通席位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将多个席位设置到同一席位组中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设置主席位和从席位，交易报盘时会通过主席位报出交易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资金账户操作流程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429816" cy="5357850"/>
          </a:xfrm>
        </p:spPr>
        <p:txBody>
          <a:bodyPr/>
          <a:lstStyle/>
          <a:p>
            <a:r>
              <a:rPr lang="zh-CN" altLang="en-US" sz="2800" dirty="0" smtClean="0"/>
              <a:t>资金账户管理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产品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资金账户管理</a:t>
            </a:r>
            <a:r>
              <a:rPr lang="en-US" altLang="zh-CN" sz="2400" b="0" dirty="0" smtClean="0"/>
              <a:t>】</a:t>
            </a:r>
          </a:p>
          <a:p>
            <a:pPr lvl="1"/>
            <a:r>
              <a:rPr lang="zh-CN" altLang="en-US" sz="2400" b="0" dirty="0" smtClean="0"/>
              <a:t>设置资金账户的基本信息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外部资金账户与柜台资金账户一致</a:t>
            </a:r>
            <a:endParaRPr lang="en-US" altLang="zh-CN" sz="2400" b="0" dirty="0" smtClean="0"/>
          </a:p>
          <a:p>
            <a:r>
              <a:rPr lang="zh-CN" altLang="en-US" sz="2800" dirty="0" smtClean="0"/>
              <a:t>股东账户管理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在资金账号下设置股东信息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设置报盘模式、托管席位、业务类型等信息</a:t>
            </a:r>
            <a:endParaRPr lang="en-US" altLang="zh-CN" sz="2400" b="0" dirty="0" smtClean="0"/>
          </a:p>
          <a:p>
            <a:r>
              <a:rPr lang="zh-CN" altLang="en-US" sz="2800" dirty="0" smtClean="0"/>
              <a:t>股东账户扩展明细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对上一个股东信息进行控制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增加了结算模式、股东状态等内容</a:t>
            </a:r>
            <a:endParaRPr lang="en-US" altLang="zh-CN" sz="2400" b="0" dirty="0" smtClean="0"/>
          </a:p>
          <a:p>
            <a:pPr marL="341313" lvl="1" indent="-341313">
              <a:buFont typeface="Wingdings" pitchFamily="2" charset="2"/>
              <a:buChar char="n"/>
            </a:pPr>
            <a:r>
              <a:rPr lang="zh-CN" altLang="en-US" sz="2800" dirty="0" smtClean="0">
                <a:cs typeface="+mn-cs"/>
              </a:rPr>
              <a:t>资金账号设置完毕</a:t>
            </a:r>
            <a:endParaRPr lang="en-US" altLang="zh-CN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快速开户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739346" cy="5357850"/>
          </a:xfrm>
        </p:spPr>
        <p:txBody>
          <a:bodyPr/>
          <a:lstStyle/>
          <a:p>
            <a:r>
              <a:rPr lang="zh-CN" altLang="en-US" sz="2800" dirty="0" smtClean="0"/>
              <a:t>完成某一类型的资金账户的设置操作</a:t>
            </a:r>
            <a:endParaRPr lang="en-US" altLang="zh-CN" sz="2800" dirty="0" smtClean="0"/>
          </a:p>
          <a:p>
            <a:r>
              <a:rPr lang="zh-CN" altLang="en-US" sz="2800" dirty="0" smtClean="0"/>
              <a:t>设置柜台开户模板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产品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资金账号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柜台开户模板</a:t>
            </a:r>
            <a:r>
              <a:rPr lang="en-US" altLang="zh-CN" sz="2400" b="0" dirty="0" smtClean="0"/>
              <a:t>】</a:t>
            </a:r>
          </a:p>
          <a:p>
            <a:pPr lvl="1"/>
            <a:r>
              <a:rPr lang="zh-CN" altLang="en-US" sz="2400" b="0" dirty="0" smtClean="0"/>
              <a:t>设置模板基本信息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设置资金账号的类型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设置账户状态与业务操作限制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设置接口、报盘、路径等信息</a:t>
            </a:r>
            <a:endParaRPr lang="en-US" altLang="zh-CN" sz="2400" b="0" dirty="0" smtClean="0"/>
          </a:p>
          <a:p>
            <a:r>
              <a:rPr lang="zh-CN" altLang="en-US" sz="2800" dirty="0" smtClean="0"/>
              <a:t>快速开户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产品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资金账号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柜台快速开户</a:t>
            </a:r>
            <a:r>
              <a:rPr lang="en-US" altLang="zh-CN" sz="2400" b="0" dirty="0" smtClean="0"/>
              <a:t>】</a:t>
            </a:r>
          </a:p>
          <a:p>
            <a:pPr lvl="1"/>
            <a:r>
              <a:rPr lang="zh-CN" altLang="en-US" sz="2400" b="0" dirty="0" smtClean="0"/>
              <a:t>选择模板，输入正确的外部资金账号和密码，同步柜台信息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账户相关设置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739346" cy="5286412"/>
          </a:xfrm>
        </p:spPr>
        <p:txBody>
          <a:bodyPr/>
          <a:lstStyle/>
          <a:p>
            <a:r>
              <a:rPr lang="zh-CN" altLang="en-US" sz="2800" dirty="0" smtClean="0"/>
              <a:t>席位合同序号设置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交易前必须先设置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路径：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业务参数</a:t>
            </a:r>
            <a:r>
              <a:rPr lang="en-US" altLang="zh-CN" sz="2400" b="0" dirty="0" smtClean="0"/>
              <a:t>】-【</a:t>
            </a:r>
            <a:r>
              <a:rPr lang="zh-CN" altLang="en-US" sz="2400" b="0" dirty="0" smtClean="0"/>
              <a:t>席位合同序号设置</a:t>
            </a:r>
            <a:r>
              <a:rPr lang="en-US" altLang="zh-CN" sz="2400" b="0" dirty="0" smtClean="0"/>
              <a:t>】</a:t>
            </a:r>
            <a:endParaRPr lang="en-US" altLang="zh-CN" sz="2400" b="0" dirty="0" smtClean="0"/>
          </a:p>
          <a:p>
            <a:r>
              <a:rPr lang="zh-CN" altLang="en-US" sz="2800" dirty="0" smtClean="0"/>
              <a:t>清算批次</a:t>
            </a:r>
            <a:endParaRPr lang="en-US" altLang="zh-CN" sz="2800" dirty="0" smtClean="0"/>
          </a:p>
          <a:p>
            <a:pPr lvl="1"/>
            <a:r>
              <a:rPr lang="en-US" altLang="zh-CN" sz="2400" b="0" dirty="0" smtClean="0"/>
              <a:t>1 </a:t>
            </a:r>
            <a:r>
              <a:rPr lang="zh-CN" altLang="en-US" sz="2400" b="0" dirty="0" smtClean="0"/>
              <a:t>系统清算</a:t>
            </a:r>
            <a:endParaRPr lang="en-US" altLang="zh-CN" sz="2400" b="0" dirty="0" smtClean="0"/>
          </a:p>
          <a:p>
            <a:pPr lvl="1"/>
            <a:r>
              <a:rPr lang="en-US" altLang="zh-CN" sz="2400" b="0" dirty="0" smtClean="0"/>
              <a:t>2 </a:t>
            </a:r>
            <a:r>
              <a:rPr lang="zh-CN" altLang="en-US" sz="2400" b="0" dirty="0" smtClean="0"/>
              <a:t>辅助清算</a:t>
            </a:r>
            <a:endParaRPr lang="en-US" altLang="zh-CN" sz="2400" b="0" dirty="0" smtClean="0"/>
          </a:p>
          <a:p>
            <a:r>
              <a:rPr lang="zh-CN" altLang="en-US" sz="2800" dirty="0" smtClean="0"/>
              <a:t>账户业务控制参数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新股申购限额</a:t>
            </a:r>
            <a:endParaRPr lang="en-US" altLang="zh-CN" sz="2400" b="0" dirty="0" smtClean="0"/>
          </a:p>
          <a:p>
            <a:r>
              <a:rPr lang="zh-CN" altLang="en-US" sz="2800" dirty="0" smtClean="0"/>
              <a:t>业务处理控制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导入数据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控制系统的所有可执行业务</a:t>
            </a:r>
            <a:endParaRPr lang="en-US" altLang="zh-CN" sz="2400" b="0" dirty="0" smtClean="0"/>
          </a:p>
          <a:p>
            <a:pPr lvl="1">
              <a:buNone/>
            </a:pP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产品与资金账号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739346" cy="5286412"/>
          </a:xfrm>
        </p:spPr>
        <p:txBody>
          <a:bodyPr/>
          <a:lstStyle/>
          <a:p>
            <a:r>
              <a:rPr lang="zh-CN" altLang="en-US" sz="2800" dirty="0" smtClean="0"/>
              <a:t>维护产品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产品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产品管理</a:t>
            </a:r>
            <a:r>
              <a:rPr lang="en-US" altLang="zh-CN" sz="2400" b="0" dirty="0" smtClean="0"/>
              <a:t>】</a:t>
            </a:r>
          </a:p>
          <a:p>
            <a:pPr lvl="1"/>
            <a:r>
              <a:rPr lang="zh-CN" altLang="en-US" sz="2400" b="0" dirty="0" smtClean="0"/>
              <a:t>新增产品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子产品等</a:t>
            </a:r>
            <a:endParaRPr lang="en-US" altLang="zh-CN" sz="2400" b="0" dirty="0" smtClean="0"/>
          </a:p>
          <a:p>
            <a:r>
              <a:rPr lang="zh-CN" altLang="en-US" sz="2800" dirty="0" smtClean="0"/>
              <a:t>维护资产单元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产品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产品管理</a:t>
            </a:r>
            <a:r>
              <a:rPr lang="en-US" altLang="zh-CN" sz="2400" b="0" dirty="0" smtClean="0"/>
              <a:t>】</a:t>
            </a:r>
          </a:p>
          <a:p>
            <a:pPr lvl="1"/>
            <a:r>
              <a:rPr lang="zh-CN" altLang="en-US" sz="2400" b="0" dirty="0" smtClean="0"/>
              <a:t>设置产品下的资产单元基础信息</a:t>
            </a:r>
            <a:endParaRPr lang="en-US" altLang="zh-CN" sz="2400" b="0" dirty="0" smtClean="0"/>
          </a:p>
          <a:p>
            <a:r>
              <a:rPr lang="zh-CN" altLang="en-US" sz="2800" dirty="0" smtClean="0"/>
              <a:t>产品与资金账号关联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产品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产品管理</a:t>
            </a:r>
            <a:r>
              <a:rPr lang="en-US" altLang="zh-CN" sz="2400" b="0" dirty="0" smtClean="0"/>
              <a:t>】</a:t>
            </a:r>
          </a:p>
          <a:p>
            <a:pPr lvl="1"/>
            <a:r>
              <a:rPr lang="zh-CN" altLang="en-US" sz="2400" b="0" dirty="0" smtClean="0"/>
              <a:t>选中产品下的某一资产单元后，新增或修改基础信息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在资金账户选择栏中选择资金账户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若新增资金账号后此处设置未显示新资金转化，更新缓存即可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6"/>
          <p:cNvSpPr>
            <a:spLocks noGrp="1"/>
          </p:cNvSpPr>
          <p:nvPr>
            <p:ph type="ctrTitle"/>
          </p:nvPr>
        </p:nvSpPr>
        <p:spPr>
          <a:xfrm>
            <a:off x="3869531" y="2538016"/>
            <a:ext cx="5547965" cy="999415"/>
          </a:xfrm>
        </p:spPr>
        <p:txBody>
          <a:bodyPr/>
          <a:lstStyle/>
          <a:p>
            <a:r>
              <a:rPr lang="zh-CN" altLang="en-US" sz="3900" dirty="0">
                <a:latin typeface="微软雅黑" pitchFamily="34" charset="-122"/>
                <a:ea typeface="微软雅黑" pitchFamily="34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xmlns="" val="1358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739346" cy="5286412"/>
          </a:xfrm>
        </p:spPr>
        <p:txBody>
          <a:bodyPr/>
          <a:lstStyle/>
          <a:p>
            <a:r>
              <a:rPr lang="zh-CN" altLang="en-US" dirty="0" smtClean="0"/>
              <a:t>账户类型</a:t>
            </a:r>
            <a:endParaRPr lang="en-US" altLang="zh-CN" dirty="0" smtClean="0"/>
          </a:p>
          <a:p>
            <a:r>
              <a:rPr lang="zh-CN" altLang="en-US" dirty="0" smtClean="0"/>
              <a:t>账户介绍</a:t>
            </a:r>
            <a:endParaRPr lang="en-US" altLang="zh-CN" dirty="0" smtClean="0"/>
          </a:p>
          <a:p>
            <a:pPr lvl="1"/>
            <a:r>
              <a:rPr lang="zh-CN" altLang="en-US" sz="2400" b="0" dirty="0" smtClean="0"/>
              <a:t>沪深交易所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期货账户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银行间、场外</a:t>
            </a:r>
            <a:endParaRPr lang="en-US" altLang="zh-CN" sz="2400" b="0" dirty="0" smtClean="0"/>
          </a:p>
          <a:p>
            <a:r>
              <a:rPr lang="zh-CN" altLang="en-US" dirty="0" smtClean="0"/>
              <a:t>资金账户</a:t>
            </a:r>
            <a:endParaRPr lang="en-US" altLang="zh-CN" dirty="0" smtClean="0"/>
          </a:p>
          <a:p>
            <a:r>
              <a:rPr lang="zh-CN" altLang="en-US" dirty="0" smtClean="0"/>
              <a:t>资金账号开户操作流程</a:t>
            </a:r>
            <a:endParaRPr lang="en-US" altLang="zh-CN" dirty="0" smtClean="0"/>
          </a:p>
          <a:p>
            <a:r>
              <a:rPr lang="zh-CN" altLang="en-US" dirty="0" smtClean="0"/>
              <a:t>资金账号与产品</a:t>
            </a:r>
            <a:endParaRPr lang="en-US" altLang="zh-CN" dirty="0" smtClean="0"/>
          </a:p>
          <a:p>
            <a:pPr lvl="1">
              <a:buNone/>
            </a:pPr>
            <a:endParaRPr lang="en-US" altLang="zh-CN" sz="2400" b="0" dirty="0" smtClean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账户类型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501254" cy="5286412"/>
          </a:xfrm>
        </p:spPr>
        <p:txBody>
          <a:bodyPr/>
          <a:lstStyle/>
          <a:p>
            <a:r>
              <a:rPr lang="zh-CN" altLang="en-US" sz="2800" dirty="0" smtClean="0"/>
              <a:t>交易所账户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深</a:t>
            </a:r>
            <a:r>
              <a:rPr lang="en-US" altLang="zh-CN" sz="2400" b="0" dirty="0" smtClean="0"/>
              <a:t>A</a:t>
            </a:r>
            <a:r>
              <a:rPr lang="zh-CN" altLang="en-US" sz="2400" b="0" dirty="0" smtClean="0"/>
              <a:t>、沪</a:t>
            </a:r>
            <a:r>
              <a:rPr lang="en-US" altLang="zh-CN" sz="2400" b="0" dirty="0" smtClean="0"/>
              <a:t>A</a:t>
            </a:r>
          </a:p>
          <a:p>
            <a:pPr lvl="1"/>
            <a:r>
              <a:rPr lang="zh-CN" altLang="en-US" sz="2400" b="0" dirty="0" smtClean="0"/>
              <a:t>信用账户</a:t>
            </a:r>
            <a:endParaRPr lang="en-US" altLang="zh-CN" sz="2400" b="0" dirty="0" smtClean="0"/>
          </a:p>
          <a:p>
            <a:r>
              <a:rPr lang="zh-CN" altLang="en-US" sz="2800" dirty="0" smtClean="0"/>
              <a:t>期货账户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期货交易所账户</a:t>
            </a:r>
            <a:endParaRPr lang="en-US" altLang="zh-CN" sz="2400" b="0" dirty="0" smtClean="0"/>
          </a:p>
          <a:p>
            <a:r>
              <a:rPr lang="zh-CN" altLang="en-US" sz="2800" dirty="0" smtClean="0"/>
              <a:t>银行间账户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银行间市场</a:t>
            </a:r>
            <a:endParaRPr lang="en-US" altLang="zh-CN" sz="2400" b="0" dirty="0" smtClean="0"/>
          </a:p>
          <a:p>
            <a:r>
              <a:rPr lang="zh-CN" altLang="en-US" sz="2800" dirty="0" smtClean="0"/>
              <a:t>场外账户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场外交易市场</a:t>
            </a:r>
            <a:endParaRPr lang="en-US" altLang="zh-CN" sz="2400" b="0" dirty="0" smtClean="0"/>
          </a:p>
          <a:p>
            <a:pPr>
              <a:buNone/>
            </a:pPr>
            <a:endParaRPr lang="en-US" altLang="zh-CN" sz="2800" dirty="0" smtClean="0"/>
          </a:p>
          <a:p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交易所账户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572692" cy="5286412"/>
          </a:xfrm>
        </p:spPr>
        <p:txBody>
          <a:bodyPr/>
          <a:lstStyle/>
          <a:p>
            <a:r>
              <a:rPr lang="zh-CN" altLang="en-US" sz="2400" dirty="0" smtClean="0"/>
              <a:t>交易所</a:t>
            </a:r>
            <a:endParaRPr lang="en-US" altLang="zh-CN" sz="2400" dirty="0" smtClean="0"/>
          </a:p>
          <a:p>
            <a:r>
              <a:rPr lang="zh-CN" altLang="en-US" sz="2400" dirty="0" smtClean="0"/>
              <a:t>证券登记结算机构</a:t>
            </a:r>
            <a:endParaRPr lang="en-US" altLang="zh-CN" sz="2400" dirty="0" smtClean="0"/>
          </a:p>
          <a:p>
            <a:pPr lvl="1">
              <a:buFont typeface="Times New Roman" pitchFamily="18" charset="0"/>
              <a:buChar char="̵"/>
            </a:pPr>
            <a:r>
              <a:rPr lang="zh-CN" altLang="en-US" sz="2000" b="0" dirty="0" smtClean="0">
                <a:latin typeface="+mn-ea"/>
                <a:cs typeface="Arial Unicode MS" pitchFamily="34" charset="-122"/>
              </a:rPr>
              <a:t>为证券交易提供集中登记、存管与结算服务的法人。</a:t>
            </a:r>
            <a:endParaRPr lang="en-US" altLang="zh-CN" sz="2000" b="0" dirty="0" smtClean="0">
              <a:latin typeface="+mn-ea"/>
              <a:cs typeface="Arial Unicode MS" pitchFamily="34" charset="-122"/>
            </a:endParaRPr>
          </a:p>
          <a:p>
            <a:pPr lvl="1">
              <a:buFont typeface="Times New Roman" pitchFamily="18" charset="0"/>
              <a:buChar char="̵"/>
            </a:pPr>
            <a:r>
              <a:rPr lang="zh-CN" altLang="en-US" sz="2000" b="0" dirty="0" smtClean="0">
                <a:latin typeface="+mn-ea"/>
                <a:cs typeface="Arial Unicode MS" pitchFamily="34" charset="-122"/>
              </a:rPr>
              <a:t>分为上海分公司和深圳分公司</a:t>
            </a:r>
            <a:endParaRPr lang="en-US" altLang="zh-CN" sz="2000" b="0" dirty="0" smtClean="0"/>
          </a:p>
          <a:p>
            <a:r>
              <a:rPr lang="zh-CN" altLang="en-US" sz="2400" dirty="0" smtClean="0"/>
              <a:t>交易席位</a:t>
            </a:r>
            <a:endParaRPr lang="en-US" altLang="zh-CN" sz="2400" dirty="0" smtClean="0"/>
          </a:p>
          <a:p>
            <a:pPr lvl="1"/>
            <a:r>
              <a:rPr lang="zh-CN" altLang="en-US" sz="2000" b="0" dirty="0" smtClean="0">
                <a:latin typeface="+mn-ea"/>
              </a:rPr>
              <a:t>证券商参与证券交易，必须先购买席位，席位购买后只能转让，不能撤销。</a:t>
            </a:r>
            <a:endParaRPr lang="en-US" altLang="zh-CN" sz="2000" b="0" dirty="0" smtClean="0">
              <a:latin typeface="+mn-ea"/>
            </a:endParaRPr>
          </a:p>
          <a:p>
            <a:pPr lvl="1"/>
            <a:r>
              <a:rPr lang="zh-CN" altLang="en-US" sz="2000" b="0" dirty="0" smtClean="0">
                <a:latin typeface="+mn-ea"/>
              </a:rPr>
              <a:t>拥有交易席位，就拥有了在交易大厅内进行证券交易的资格</a:t>
            </a:r>
            <a:endParaRPr lang="en-US" altLang="zh-CN" sz="2000" b="0" dirty="0" smtClean="0"/>
          </a:p>
          <a:p>
            <a:r>
              <a:rPr lang="zh-CN" altLang="en-US" sz="2400" dirty="0" smtClean="0"/>
              <a:t>证券账户</a:t>
            </a:r>
            <a:endParaRPr lang="en-US" altLang="zh-CN" sz="2400" dirty="0" smtClean="0"/>
          </a:p>
          <a:p>
            <a:pPr lvl="1"/>
            <a:r>
              <a:rPr lang="zh-CN" altLang="en-US" sz="2000" b="0" dirty="0" smtClean="0">
                <a:latin typeface="+mn-ea"/>
              </a:rPr>
              <a:t>俗称股东帐户、股东代码卡。相当于投资者的证券存折，用于记录投资者所持有的证券种类和数量</a:t>
            </a:r>
            <a:endParaRPr lang="en-US" altLang="zh-CN" sz="2000" b="0" dirty="0" smtClean="0"/>
          </a:p>
          <a:p>
            <a:r>
              <a:rPr lang="zh-CN" altLang="en-US" sz="2400" dirty="0" smtClean="0"/>
              <a:t>资金账户</a:t>
            </a:r>
            <a:endParaRPr lang="en-US" altLang="zh-CN" sz="2400" dirty="0" smtClean="0"/>
          </a:p>
          <a:p>
            <a:pPr lvl="1"/>
            <a:r>
              <a:rPr lang="zh-CN" altLang="en-US" sz="2000" b="0" dirty="0" smtClean="0">
                <a:latin typeface="+mn-ea"/>
              </a:rPr>
              <a:t>是投资者在券商处开设的资金专用帐户，用于存放投资者买入股票所需的资金和卖出股票取得的价款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信用账户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572692" cy="5286412"/>
          </a:xfrm>
        </p:spPr>
        <p:txBody>
          <a:bodyPr/>
          <a:lstStyle/>
          <a:p>
            <a:r>
              <a:rPr lang="zh-CN" altLang="en-US" sz="2800" dirty="0" smtClean="0"/>
              <a:t>融资融券账户</a:t>
            </a:r>
            <a:endParaRPr lang="en-US" altLang="zh-CN" sz="2800" dirty="0" smtClean="0"/>
          </a:p>
          <a:p>
            <a:pPr lvl="1">
              <a:buFont typeface="Times New Roman" pitchFamily="18" charset="0"/>
              <a:buChar char="̵"/>
            </a:pPr>
            <a:r>
              <a:rPr lang="zh-CN" altLang="en-US" sz="2400" b="0" dirty="0" smtClean="0">
                <a:latin typeface="+mn-ea"/>
                <a:cs typeface="Arial Unicode MS" pitchFamily="34" charset="-122"/>
              </a:rPr>
              <a:t>在证券公司开设的账户</a:t>
            </a:r>
            <a:endParaRPr lang="en-US" altLang="zh-CN" sz="2400" b="0" dirty="0" smtClean="0">
              <a:latin typeface="+mn-ea"/>
              <a:cs typeface="Arial Unicode MS" pitchFamily="34" charset="-122"/>
            </a:endParaRPr>
          </a:p>
          <a:p>
            <a:r>
              <a:rPr lang="zh-CN" altLang="en-US" sz="2800" dirty="0" smtClean="0"/>
              <a:t>交易席位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>
                <a:latin typeface="+mn-ea"/>
              </a:rPr>
              <a:t>交易大厅内进行证券交易的资格</a:t>
            </a:r>
            <a:endParaRPr lang="en-US" altLang="zh-CN" sz="2400" b="0" dirty="0" smtClean="0"/>
          </a:p>
          <a:p>
            <a:r>
              <a:rPr lang="zh-CN" altLang="en-US" sz="2800" dirty="0" smtClean="0"/>
              <a:t>证券账户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普通账户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信用账户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资金划转</a:t>
            </a:r>
            <a:endParaRPr lang="en-US" altLang="zh-CN" sz="2400" b="0" dirty="0" smtClean="0"/>
          </a:p>
          <a:p>
            <a:r>
              <a:rPr lang="zh-CN" altLang="en-US" sz="2800" dirty="0" smtClean="0"/>
              <a:t>资金账户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>
                <a:latin typeface="+mn-ea"/>
              </a:rPr>
              <a:t>普通资金账户</a:t>
            </a:r>
            <a:endParaRPr lang="en-US" altLang="zh-CN" sz="2400" b="0" dirty="0" smtClean="0">
              <a:latin typeface="+mn-ea"/>
            </a:endParaRPr>
          </a:p>
          <a:p>
            <a:pPr lvl="1"/>
            <a:r>
              <a:rPr lang="zh-CN" altLang="en-US" sz="2400" b="0" dirty="0" smtClean="0">
                <a:latin typeface="+mn-ea"/>
              </a:rPr>
              <a:t>信用资金账户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期货账户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429816" cy="5286412"/>
          </a:xfrm>
        </p:spPr>
        <p:txBody>
          <a:bodyPr/>
          <a:lstStyle/>
          <a:p>
            <a:r>
              <a:rPr lang="zh-CN" altLang="en-US" sz="2800" dirty="0" smtClean="0"/>
              <a:t>期货经纪公司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直接进入期货交易所进行交易的只能是期货交易所的会员，包括期货经纪公司会员和非期货经纪公司会员</a:t>
            </a:r>
            <a:endParaRPr lang="en-US" altLang="zh-CN" sz="2400" b="0" dirty="0" smtClean="0"/>
          </a:p>
          <a:p>
            <a:r>
              <a:rPr lang="zh-CN" altLang="en-US" sz="2800" dirty="0" smtClean="0"/>
              <a:t>期货账户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期货公司为客户设置资金账户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期货公司为客户办理在各个交易所的交易编码，编码获得批复后即可进行交易。</a:t>
            </a:r>
            <a:endParaRPr lang="en-US" altLang="zh-CN" sz="2400" b="0" dirty="0" smtClean="0"/>
          </a:p>
          <a:p>
            <a:r>
              <a:rPr lang="zh-CN" altLang="en-US" sz="2800" dirty="0" smtClean="0"/>
              <a:t>银期转帐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在银行账户和期货账户之间划转资金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其他账户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8609012" cy="4954587"/>
          </a:xfrm>
        </p:spPr>
        <p:txBody>
          <a:bodyPr/>
          <a:lstStyle/>
          <a:p>
            <a:r>
              <a:rPr lang="zh-CN" altLang="en-US" sz="2800" dirty="0" smtClean="0"/>
              <a:t>银行间账户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银行间债券交易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债券买卖、卖断回购、质押回购等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交易对手设置：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交易参数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交易对手设置</a:t>
            </a:r>
            <a:r>
              <a:rPr lang="en-US" altLang="zh-CN" sz="2400" b="0" dirty="0" smtClean="0"/>
              <a:t>】</a:t>
            </a:r>
          </a:p>
          <a:p>
            <a:r>
              <a:rPr lang="zh-CN" altLang="en-US" sz="2800" dirty="0" smtClean="0"/>
              <a:t>场外账户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场外业务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网下询价、网下申购、基金直销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处理保险产品申赎、理财产品申赎、信托产品申赎、基金转换、转托管等业务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处理存款、利率互换等业务</a:t>
            </a:r>
            <a:endParaRPr lang="en-US" altLang="zh-CN" sz="2800" dirty="0" smtClean="0"/>
          </a:p>
          <a:p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资金账户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8609012" cy="4954587"/>
          </a:xfrm>
        </p:spPr>
        <p:txBody>
          <a:bodyPr/>
          <a:lstStyle/>
          <a:p>
            <a:r>
              <a:rPr lang="zh-CN" altLang="en-US" sz="2800" dirty="0" smtClean="0"/>
              <a:t>资金账户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交易模式、账户类型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经纪商信息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营业部、所属机构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外部账号、账户信息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交易密码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参数对接估值系统</a:t>
            </a:r>
            <a:endParaRPr lang="en-US" altLang="zh-CN" sz="2400" b="0" dirty="0" smtClean="0"/>
          </a:p>
          <a:p>
            <a:r>
              <a:rPr lang="zh-CN" altLang="en-US" sz="2800" dirty="0" smtClean="0"/>
              <a:t>账户维护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新增、修改、删除、修改交易密码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与产品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资产单元相关联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资金账户操作流程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54" y="1332690"/>
            <a:ext cx="9739346" cy="5357850"/>
          </a:xfrm>
        </p:spPr>
        <p:txBody>
          <a:bodyPr/>
          <a:lstStyle/>
          <a:p>
            <a:r>
              <a:rPr lang="zh-CN" altLang="en-US" sz="2800" dirty="0" smtClean="0"/>
              <a:t>交易通道设置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菜单：</a:t>
            </a: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业务参数</a:t>
            </a:r>
            <a:r>
              <a:rPr lang="en-US" altLang="zh-CN" sz="2400" b="0" dirty="0" smtClean="0"/>
              <a:t>】【</a:t>
            </a:r>
            <a:r>
              <a:rPr lang="zh-CN" altLang="en-US" sz="2400" b="0" dirty="0" smtClean="0"/>
              <a:t>交易通道设置</a:t>
            </a:r>
            <a:r>
              <a:rPr lang="en-US" altLang="zh-CN" sz="2400" b="0" dirty="0" smtClean="0"/>
              <a:t>】</a:t>
            </a:r>
          </a:p>
          <a:p>
            <a:r>
              <a:rPr lang="zh-CN" altLang="en-US" sz="2800" dirty="0" smtClean="0"/>
              <a:t>经纪商设置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经纪商信息维护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营业部信息维护</a:t>
            </a:r>
            <a:endParaRPr lang="en-US" altLang="zh-CN" sz="2400" b="0" dirty="0" smtClean="0"/>
          </a:p>
          <a:p>
            <a:r>
              <a:rPr lang="zh-CN" altLang="en-US" sz="2800" dirty="0" smtClean="0"/>
              <a:t>交易席位设置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设置沪深两市的交易席位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设置期货等业务的报盘队列</a:t>
            </a:r>
            <a:endParaRPr lang="en-US" altLang="zh-CN" sz="2400" b="0" dirty="0" smtClean="0"/>
          </a:p>
          <a:p>
            <a:r>
              <a:rPr lang="zh-CN" altLang="en-US" sz="2800" dirty="0" smtClean="0"/>
              <a:t>营业部前缀设置</a:t>
            </a:r>
            <a:endParaRPr lang="en-US" altLang="zh-CN" sz="2800" dirty="0" smtClean="0"/>
          </a:p>
          <a:p>
            <a:pPr lvl="1"/>
            <a:r>
              <a:rPr lang="zh-CN" altLang="en-US" sz="2400" b="0" dirty="0" smtClean="0"/>
              <a:t>按市场分经纪商、分营业部柜台设置交易编号的前缀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95485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EBFA"/>
            </a:gs>
            <a:gs pos="30000">
              <a:srgbClr val="C4D6EB"/>
            </a:gs>
            <a:gs pos="60001">
              <a:srgbClr val="85C2FF"/>
            </a:gs>
            <a:gs pos="100000">
              <a:srgbClr val="5E9EFF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858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{"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EBFA"/>
            </a:gs>
            <a:gs pos="30000">
              <a:srgbClr val="C4D6EB"/>
            </a:gs>
            <a:gs pos="60001">
              <a:srgbClr val="85C2FF"/>
            </a:gs>
            <a:gs pos="100000">
              <a:srgbClr val="5E9EFF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858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{"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14595</TotalTime>
  <Words>891</Words>
  <Application>Microsoft Office PowerPoint</Application>
  <PresentationFormat>自定义</PresentationFormat>
  <Paragraphs>160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Default Design</vt:lpstr>
      <vt:lpstr>幻灯片 1</vt:lpstr>
      <vt:lpstr>大纲</vt:lpstr>
      <vt:lpstr>账户类型</vt:lpstr>
      <vt:lpstr>交易所账户</vt:lpstr>
      <vt:lpstr>信用账户</vt:lpstr>
      <vt:lpstr>期货账户</vt:lpstr>
      <vt:lpstr>其他账户</vt:lpstr>
      <vt:lpstr>资金账户</vt:lpstr>
      <vt:lpstr>资金账户操作流程1</vt:lpstr>
      <vt:lpstr>资金账户操作流程2</vt:lpstr>
      <vt:lpstr>资金账户操作流程3</vt:lpstr>
      <vt:lpstr>快速开户</vt:lpstr>
      <vt:lpstr>账户相关设置</vt:lpstr>
      <vt:lpstr>产品与资金账号</vt:lpstr>
      <vt:lpstr>感谢聆听</vt:lpstr>
    </vt:vector>
  </TitlesOfParts>
  <Company>深圳市金证科技股份有限公司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金证 投资交易管理系统</dc:title>
  <dc:creator>lihj</dc:creator>
  <cp:lastModifiedBy>lihj</cp:lastModifiedBy>
  <cp:revision>1178</cp:revision>
  <dcterms:created xsi:type="dcterms:W3CDTF">1999-12-03T07:15:38Z</dcterms:created>
  <dcterms:modified xsi:type="dcterms:W3CDTF">2014-04-10T01:51:30Z</dcterms:modified>
</cp:coreProperties>
</file>