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1" r:id="rId2"/>
    <p:sldMasterId id="2147483651" r:id="rId3"/>
    <p:sldMasterId id="2147483653" r:id="rId4"/>
    <p:sldMasterId id="2147483655" r:id="rId5"/>
    <p:sldMasterId id="2147483657" r:id="rId6"/>
    <p:sldMasterId id="2147483752" r:id="rId7"/>
  </p:sldMasterIdLst>
  <p:notesMasterIdLst>
    <p:notesMasterId r:id="rId39"/>
  </p:notesMasterIdLst>
  <p:handoutMasterIdLst>
    <p:handoutMasterId r:id="rId40"/>
  </p:handoutMasterIdLst>
  <p:sldIdLst>
    <p:sldId id="256" r:id="rId8"/>
    <p:sldId id="320" r:id="rId9"/>
    <p:sldId id="298" r:id="rId10"/>
    <p:sldId id="334" r:id="rId11"/>
    <p:sldId id="323" r:id="rId12"/>
    <p:sldId id="331" r:id="rId13"/>
    <p:sldId id="332" r:id="rId14"/>
    <p:sldId id="335" r:id="rId15"/>
    <p:sldId id="338" r:id="rId16"/>
    <p:sldId id="336" r:id="rId17"/>
    <p:sldId id="347" r:id="rId18"/>
    <p:sldId id="333" r:id="rId19"/>
    <p:sldId id="322" r:id="rId20"/>
    <p:sldId id="337" r:id="rId21"/>
    <p:sldId id="339" r:id="rId22"/>
    <p:sldId id="340" r:id="rId23"/>
    <p:sldId id="341" r:id="rId24"/>
    <p:sldId id="342" r:id="rId25"/>
    <p:sldId id="343" r:id="rId26"/>
    <p:sldId id="346" r:id="rId27"/>
    <p:sldId id="344" r:id="rId28"/>
    <p:sldId id="345" r:id="rId29"/>
    <p:sldId id="324" r:id="rId30"/>
    <p:sldId id="325" r:id="rId31"/>
    <p:sldId id="326" r:id="rId32"/>
    <p:sldId id="327" r:id="rId33"/>
    <p:sldId id="329" r:id="rId34"/>
    <p:sldId id="328" r:id="rId35"/>
    <p:sldId id="330" r:id="rId36"/>
    <p:sldId id="286" r:id="rId37"/>
    <p:sldId id="348" r:id="rId3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CC99FF"/>
    <a:srgbClr val="800000"/>
    <a:srgbClr val="990000"/>
    <a:srgbClr val="CC3300"/>
    <a:srgbClr val="FFCC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p:normalViewPr>
  <p:slideViewPr>
    <p:cSldViewPr>
      <p:cViewPr varScale="1">
        <p:scale>
          <a:sx n="68" d="100"/>
          <a:sy n="68" d="100"/>
        </p:scale>
        <p:origin x="1014" y="6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936" y="23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 Id="rId4" Type="http://schemas.openxmlformats.org/officeDocument/2006/relationships/image" Target="../media/image33.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9" name="Rectangle 5"/>
          <p:cNvSpPr>
            <a:spLocks noGrp="1" noChangeArrowheads="1"/>
          </p:cNvSpPr>
          <p:nvPr>
            <p:ph type="sldNum" sz="quarter" idx="3"/>
          </p:nvPr>
        </p:nvSpPr>
        <p:spPr bwMode="auto">
          <a:xfrm>
            <a:off x="3644900" y="8864600"/>
            <a:ext cx="3213100" cy="2794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41E59C02-751A-43D5-A0FF-AA6C39025D95}" type="slidenum">
              <a:rPr lang="en-US" altLang="zh-CN"/>
              <a:pPr>
                <a:defRPr/>
              </a:pPr>
              <a:t>‹#›</a:t>
            </a:fld>
            <a:endParaRPr lang="en-US" altLang="zh-CN"/>
          </a:p>
        </p:txBody>
      </p:sp>
      <p:pic>
        <p:nvPicPr>
          <p:cNvPr id="75779" name="Picture 6" descr="office_1"/>
          <p:cNvPicPr>
            <a:picLocks noChangeAspect="1" noChangeArrowheads="1"/>
          </p:cNvPicPr>
          <p:nvPr/>
        </p:nvPicPr>
        <p:blipFill>
          <a:blip r:embed="rId2"/>
          <a:srcRect/>
          <a:stretch>
            <a:fillRect/>
          </a:stretch>
        </p:blipFill>
        <p:spPr bwMode="auto">
          <a:xfrm>
            <a:off x="-9525" y="34925"/>
            <a:ext cx="2143125" cy="400050"/>
          </a:xfrm>
          <a:prstGeom prst="rect">
            <a:avLst/>
          </a:prstGeom>
          <a:noFill/>
          <a:ln w="9525">
            <a:noFill/>
            <a:miter lim="800000"/>
            <a:headEnd/>
            <a:tailEnd/>
          </a:ln>
        </p:spPr>
      </p:pic>
      <p:sp>
        <p:nvSpPr>
          <p:cNvPr id="77831" name="Text Box 7"/>
          <p:cNvSpPr txBox="1">
            <a:spLocks noChangeArrowheads="1"/>
          </p:cNvSpPr>
          <p:nvPr/>
        </p:nvSpPr>
        <p:spPr bwMode="auto">
          <a:xfrm>
            <a:off x="981075" y="146050"/>
            <a:ext cx="793750" cy="274638"/>
          </a:xfrm>
          <a:prstGeom prst="rect">
            <a:avLst/>
          </a:prstGeom>
          <a:noFill/>
          <a:ln>
            <a:noFill/>
          </a:ln>
          <a:effectLst/>
          <a:extLst/>
        </p:spPr>
        <p:txBody>
          <a:bodyPr wrap="none">
            <a:spAutoFit/>
          </a:bodyPr>
          <a:lstStyle/>
          <a:p>
            <a:pPr>
              <a:defRPr/>
            </a:pPr>
            <a:r>
              <a:rPr lang="zh-CN" altLang="en-US" sz="1200" b="1"/>
              <a:t>培训交流</a:t>
            </a:r>
          </a:p>
        </p:txBody>
      </p:sp>
      <p:sp>
        <p:nvSpPr>
          <p:cNvPr id="77832" name="Line 8"/>
          <p:cNvSpPr>
            <a:spLocks noChangeShapeType="1"/>
          </p:cNvSpPr>
          <p:nvPr/>
        </p:nvSpPr>
        <p:spPr bwMode="auto">
          <a:xfrm flipV="1">
            <a:off x="0" y="420688"/>
            <a:ext cx="6858000" cy="0"/>
          </a:xfrm>
          <a:prstGeom prst="line">
            <a:avLst/>
          </a:prstGeom>
          <a:noFill/>
          <a:ln w="9525">
            <a:solidFill>
              <a:schemeClr val="tx1"/>
            </a:solidFill>
            <a:round/>
            <a:headEnd/>
            <a:tailEnd/>
          </a:ln>
          <a:effectLst/>
          <a:extLst/>
        </p:spPr>
        <p:txBody>
          <a:bodyPr/>
          <a:lstStyle/>
          <a:p>
            <a:pPr>
              <a:defRPr/>
            </a:pPr>
            <a:endParaRPr lang="zh-CN" altLang="en-US"/>
          </a:p>
        </p:txBody>
      </p:sp>
      <p:pic>
        <p:nvPicPr>
          <p:cNvPr id="75782" name="Picture 9" descr="甘肃万维司徽"/>
          <p:cNvPicPr>
            <a:picLocks noChangeAspect="1" noChangeArrowheads="1"/>
          </p:cNvPicPr>
          <p:nvPr/>
        </p:nvPicPr>
        <p:blipFill>
          <a:blip r:embed="rId3"/>
          <a:srcRect/>
          <a:stretch>
            <a:fillRect/>
          </a:stretch>
        </p:blipFill>
        <p:spPr bwMode="auto">
          <a:xfrm>
            <a:off x="7938" y="8677275"/>
            <a:ext cx="503237" cy="363538"/>
          </a:xfrm>
          <a:prstGeom prst="rect">
            <a:avLst/>
          </a:prstGeom>
          <a:noFill/>
          <a:ln w="9525">
            <a:noFill/>
            <a:miter lim="800000"/>
            <a:headEnd/>
            <a:tailEnd/>
          </a:ln>
        </p:spPr>
      </p:pic>
      <p:sp>
        <p:nvSpPr>
          <p:cNvPr id="77834" name="Text Box 10"/>
          <p:cNvSpPr txBox="1">
            <a:spLocks noChangeArrowheads="1"/>
          </p:cNvSpPr>
          <p:nvPr/>
        </p:nvSpPr>
        <p:spPr bwMode="auto">
          <a:xfrm>
            <a:off x="434975" y="8834438"/>
            <a:ext cx="1698625" cy="274637"/>
          </a:xfrm>
          <a:prstGeom prst="rect">
            <a:avLst/>
          </a:prstGeom>
          <a:noFill/>
          <a:ln>
            <a:noFill/>
          </a:ln>
          <a:effectLst/>
          <a:extLst/>
        </p:spPr>
        <p:txBody>
          <a:bodyPr wrap="none">
            <a:spAutoFit/>
          </a:bodyPr>
          <a:lstStyle/>
          <a:p>
            <a:pPr>
              <a:defRPr/>
            </a:pPr>
            <a:r>
              <a:rPr lang="zh-CN" altLang="en-US" sz="1200" b="1"/>
              <a:t>万维科技  程涛 </a:t>
            </a:r>
            <a:r>
              <a:rPr lang="en-US" altLang="zh-CN" sz="1200" b="1"/>
              <a:t>2006-6</a:t>
            </a:r>
          </a:p>
        </p:txBody>
      </p:sp>
    </p:spTree>
    <p:extLst>
      <p:ext uri="{BB962C8B-B14F-4D97-AF65-F5344CB8AC3E}">
        <p14:creationId xmlns:p14="http://schemas.microsoft.com/office/powerpoint/2010/main" val="3095555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7" name="Rectangle 7"/>
          <p:cNvSpPr>
            <a:spLocks noGrp="1" noChangeArrowheads="1"/>
          </p:cNvSpPr>
          <p:nvPr>
            <p:ph type="sldNum" sz="quarter" idx="5"/>
          </p:nvPr>
        </p:nvSpPr>
        <p:spPr bwMode="auto">
          <a:xfrm>
            <a:off x="3884613" y="8893175"/>
            <a:ext cx="2971800" cy="2492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1"/>
            </a:lvl1pPr>
          </a:lstStyle>
          <a:p>
            <a:pPr>
              <a:defRPr/>
            </a:pPr>
            <a:fld id="{2A2B193F-3CF9-4EA0-B2EC-E0AA7B9FFD0D}" type="slidenum">
              <a:rPr lang="en-US" altLang="zh-CN"/>
              <a:pPr>
                <a:defRPr/>
              </a:pPr>
              <a:t>‹#›</a:t>
            </a:fld>
            <a:endParaRPr lang="en-US" altLang="zh-CN"/>
          </a:p>
        </p:txBody>
      </p:sp>
      <p:pic>
        <p:nvPicPr>
          <p:cNvPr id="74757" name="Picture 9" descr="office_1"/>
          <p:cNvPicPr>
            <a:picLocks noChangeAspect="1" noChangeArrowheads="1"/>
          </p:cNvPicPr>
          <p:nvPr/>
        </p:nvPicPr>
        <p:blipFill>
          <a:blip r:embed="rId2"/>
          <a:srcRect/>
          <a:stretch>
            <a:fillRect/>
          </a:stretch>
        </p:blipFill>
        <p:spPr bwMode="auto">
          <a:xfrm>
            <a:off x="-9525" y="34925"/>
            <a:ext cx="2143125" cy="400050"/>
          </a:xfrm>
          <a:prstGeom prst="rect">
            <a:avLst/>
          </a:prstGeom>
          <a:noFill/>
          <a:ln w="9525">
            <a:noFill/>
            <a:miter lim="800000"/>
            <a:headEnd/>
            <a:tailEnd/>
          </a:ln>
        </p:spPr>
      </p:pic>
      <p:sp>
        <p:nvSpPr>
          <p:cNvPr id="66570" name="Text Box 10"/>
          <p:cNvSpPr txBox="1">
            <a:spLocks noChangeArrowheads="1"/>
          </p:cNvSpPr>
          <p:nvPr/>
        </p:nvSpPr>
        <p:spPr bwMode="auto">
          <a:xfrm>
            <a:off x="981075" y="146050"/>
            <a:ext cx="793750" cy="274638"/>
          </a:xfrm>
          <a:prstGeom prst="rect">
            <a:avLst/>
          </a:prstGeom>
          <a:noFill/>
          <a:ln>
            <a:noFill/>
          </a:ln>
          <a:effectLst/>
          <a:extLst/>
        </p:spPr>
        <p:txBody>
          <a:bodyPr wrap="none">
            <a:spAutoFit/>
          </a:bodyPr>
          <a:lstStyle/>
          <a:p>
            <a:pPr>
              <a:defRPr/>
            </a:pPr>
            <a:r>
              <a:rPr lang="zh-CN" altLang="en-US" sz="1200" b="1"/>
              <a:t>培训交流</a:t>
            </a:r>
          </a:p>
        </p:txBody>
      </p:sp>
      <p:sp>
        <p:nvSpPr>
          <p:cNvPr id="66571" name="Line 11"/>
          <p:cNvSpPr>
            <a:spLocks noChangeShapeType="1"/>
          </p:cNvSpPr>
          <p:nvPr/>
        </p:nvSpPr>
        <p:spPr bwMode="auto">
          <a:xfrm flipV="1">
            <a:off x="0" y="420688"/>
            <a:ext cx="6858000" cy="0"/>
          </a:xfrm>
          <a:prstGeom prst="line">
            <a:avLst/>
          </a:prstGeom>
          <a:noFill/>
          <a:ln w="9525">
            <a:solidFill>
              <a:schemeClr val="tx1"/>
            </a:solidFill>
            <a:round/>
            <a:headEnd/>
            <a:tailEnd/>
          </a:ln>
          <a:effectLst/>
          <a:extLst/>
        </p:spPr>
        <p:txBody>
          <a:bodyPr/>
          <a:lstStyle/>
          <a:p>
            <a:pPr>
              <a:defRPr/>
            </a:pPr>
            <a:endParaRPr lang="zh-CN" altLang="en-US"/>
          </a:p>
        </p:txBody>
      </p:sp>
      <p:pic>
        <p:nvPicPr>
          <p:cNvPr id="74760" name="Picture 12" descr="甘肃万维司徽"/>
          <p:cNvPicPr>
            <a:picLocks noChangeAspect="1" noChangeArrowheads="1"/>
          </p:cNvPicPr>
          <p:nvPr/>
        </p:nvPicPr>
        <p:blipFill>
          <a:blip r:embed="rId3"/>
          <a:srcRect/>
          <a:stretch>
            <a:fillRect/>
          </a:stretch>
        </p:blipFill>
        <p:spPr bwMode="auto">
          <a:xfrm>
            <a:off x="7938" y="8677275"/>
            <a:ext cx="503237" cy="363538"/>
          </a:xfrm>
          <a:prstGeom prst="rect">
            <a:avLst/>
          </a:prstGeom>
          <a:noFill/>
          <a:ln w="9525">
            <a:noFill/>
            <a:miter lim="800000"/>
            <a:headEnd/>
            <a:tailEnd/>
          </a:ln>
        </p:spPr>
      </p:pic>
      <p:sp>
        <p:nvSpPr>
          <p:cNvPr id="66573" name="Text Box 13"/>
          <p:cNvSpPr txBox="1">
            <a:spLocks noChangeArrowheads="1"/>
          </p:cNvSpPr>
          <p:nvPr/>
        </p:nvSpPr>
        <p:spPr bwMode="auto">
          <a:xfrm>
            <a:off x="434975" y="8834438"/>
            <a:ext cx="1698625" cy="274637"/>
          </a:xfrm>
          <a:prstGeom prst="rect">
            <a:avLst/>
          </a:prstGeom>
          <a:noFill/>
          <a:ln>
            <a:noFill/>
          </a:ln>
          <a:effectLst/>
          <a:extLst/>
        </p:spPr>
        <p:txBody>
          <a:bodyPr wrap="none">
            <a:spAutoFit/>
          </a:bodyPr>
          <a:lstStyle/>
          <a:p>
            <a:pPr>
              <a:defRPr/>
            </a:pPr>
            <a:r>
              <a:rPr lang="zh-CN" altLang="en-US" sz="1200" b="1"/>
              <a:t>万维科技  程涛 </a:t>
            </a:r>
            <a:r>
              <a:rPr lang="en-US" altLang="zh-CN" sz="1200" b="1"/>
              <a:t>2006-6</a:t>
            </a:r>
          </a:p>
        </p:txBody>
      </p:sp>
    </p:spTree>
    <p:extLst>
      <p:ext uri="{BB962C8B-B14F-4D97-AF65-F5344CB8AC3E}">
        <p14:creationId xmlns:p14="http://schemas.microsoft.com/office/powerpoint/2010/main" val="4018930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miter lim="800000"/>
            <a:headEnd/>
            <a:tailEnd/>
          </a:ln>
        </p:spPr>
        <p:txBody>
          <a:bodyPr/>
          <a:lstStyle/>
          <a:p>
            <a:fld id="{6086F08D-10AF-468C-939C-8433730E1A30}" type="slidenum">
              <a:rPr lang="en-US" altLang="zh-CN" smtClean="0"/>
              <a:pPr/>
              <a:t>1</a:t>
            </a:fld>
            <a:endParaRPr lang="en-US" altLang="zh-CN"/>
          </a:p>
        </p:txBody>
      </p:sp>
      <p:sp>
        <p:nvSpPr>
          <p:cNvPr id="77826" name="Rectangle 2"/>
          <p:cNvSpPr>
            <a:spLocks noGrp="1" noRot="1" noChangeAspect="1" noChangeArrowheads="1" noTextEdit="1"/>
          </p:cNvSpPr>
          <p:nvPr>
            <p:ph type="sldImg"/>
          </p:nvPr>
        </p:nvSpPr>
        <p:spPr>
          <a:xfrm>
            <a:off x="381000" y="685800"/>
            <a:ext cx="6096000" cy="3429000"/>
          </a:xfrm>
          <a:ln/>
        </p:spPr>
      </p:sp>
      <p:sp>
        <p:nvSpPr>
          <p:cNvPr id="77827"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a:noFill/>
        </p:spPr>
        <p:txBody>
          <a:bodyPr/>
          <a:lstStyle/>
          <a:p>
            <a:r>
              <a:rPr lang="zh-CN" altLang="en-US"/>
              <a:t>排序：在条形图中有用</a:t>
            </a:r>
          </a:p>
          <a:p>
            <a:r>
              <a:rPr lang="zh-CN" altLang="en-US"/>
              <a:t>标签显示方式：显示 不显示 现实的位置</a:t>
            </a:r>
          </a:p>
          <a:p>
            <a:r>
              <a:rPr lang="zh-CN" altLang="en-US"/>
              <a:t>填充色：默认</a:t>
            </a:r>
            <a:r>
              <a:rPr lang="en-US" altLang="zh-CN"/>
              <a:t>OFFICE   </a:t>
            </a:r>
            <a:r>
              <a:rPr lang="zh-CN" altLang="en-US"/>
              <a:t>采用配色模板</a:t>
            </a:r>
          </a:p>
          <a:p>
            <a:r>
              <a:rPr lang="zh-CN" altLang="en-US"/>
              <a:t>间距：</a:t>
            </a:r>
          </a:p>
          <a:p>
            <a:r>
              <a:rPr lang="zh-CN" altLang="en-US"/>
              <a:t>线型：外围的框  色块</a:t>
            </a:r>
          </a:p>
          <a:p>
            <a:r>
              <a:rPr lang="zh-CN" altLang="en-US"/>
              <a:t>数据标记：折线图  散点图</a:t>
            </a:r>
          </a:p>
          <a:p>
            <a:r>
              <a:rPr lang="zh-CN" altLang="en-US"/>
              <a:t>分析线：趋势线尽量不要滤色</a:t>
            </a:r>
          </a:p>
          <a:p>
            <a:r>
              <a:rPr lang="zh-CN" altLang="en-US"/>
              <a:t>误差线：做一条平行线表示误差</a:t>
            </a:r>
          </a:p>
          <a:p>
            <a:r>
              <a:rPr lang="zh-CN" altLang="en-US"/>
              <a:t>图例：不需显眼  在只有一个系列时不许图例   很少的系列不需图例  太占地方（能没有尽量没有</a:t>
            </a:r>
            <a:r>
              <a:rPr lang="en-US" altLang="zh-CN"/>
              <a:t>0   </a:t>
            </a:r>
          </a:p>
          <a:p>
            <a:r>
              <a:rPr lang="zh-CN" altLang="en-US"/>
              <a:t>显示项目：删除辅助项目</a:t>
            </a:r>
          </a:p>
          <a:p>
            <a:r>
              <a:rPr lang="zh-CN" altLang="en-US"/>
              <a:t>网格线：</a:t>
            </a:r>
          </a:p>
          <a:p>
            <a:r>
              <a:rPr lang="zh-CN" altLang="en-US"/>
              <a:t>数据标签：</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381000" y="685800"/>
            <a:ext cx="6096000" cy="3429000"/>
          </a:xfrm>
          <a:ln/>
        </p:spPr>
      </p:sp>
      <p:sp>
        <p:nvSpPr>
          <p:cNvPr id="142339"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1000" y="685800"/>
            <a:ext cx="6096000" cy="3429000"/>
          </a:xfrm>
          <a:ln/>
        </p:spPr>
      </p:sp>
      <p:sp>
        <p:nvSpPr>
          <p:cNvPr id="143363" name="Rectangle 3"/>
          <p:cNvSpPr>
            <a:spLocks noGrp="1" noChangeArrowheads="1"/>
          </p:cNvSpPr>
          <p:nvPr>
            <p:ph type="body" idx="1"/>
          </p:nvPr>
        </p:nvSpPr>
        <p:spPr>
          <a:noFill/>
        </p:spPr>
        <p:txBody>
          <a:bodyPr/>
          <a:lstStyle/>
          <a:p>
            <a:r>
              <a:rPr lang="zh-CN" altLang="en-US"/>
              <a:t>季度说明：最好放在上边，否则会压缩</a:t>
            </a:r>
            <a:r>
              <a:rPr lang="en-US" altLang="zh-CN"/>
              <a:t>X</a:t>
            </a:r>
            <a:r>
              <a:rPr lang="zh-CN" altLang="en-US"/>
              <a:t>值得长度，影响美观度。</a:t>
            </a:r>
          </a:p>
          <a:p>
            <a:r>
              <a:rPr lang="zh-CN" altLang="en-US"/>
              <a:t>标题：一定好打上。</a:t>
            </a:r>
          </a:p>
          <a:p>
            <a:r>
              <a:rPr lang="zh-CN" altLang="en-US"/>
              <a:t>这三个原则一定要尊守</a:t>
            </a:r>
          </a:p>
          <a:p>
            <a:r>
              <a:rPr lang="zh-CN" altLang="en-US"/>
              <a:t>颜色：起到突出显示，但是要用深色，比较醒目。红色的应用一定要注意。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381000" y="685800"/>
            <a:ext cx="6096000" cy="3429000"/>
          </a:xfrm>
          <a:ln/>
        </p:spPr>
      </p:sp>
      <p:sp>
        <p:nvSpPr>
          <p:cNvPr id="144387" name="Rectangle 3"/>
          <p:cNvSpPr>
            <a:spLocks noGrp="1" noChangeArrowheads="1"/>
          </p:cNvSpPr>
          <p:nvPr>
            <p:ph type="body" idx="1"/>
          </p:nvPr>
        </p:nvSpPr>
        <p:spPr>
          <a:noFill/>
        </p:spPr>
        <p:txBody>
          <a:bodyPr/>
          <a:lstStyle/>
          <a:p>
            <a:r>
              <a:rPr lang="zh-CN" altLang="en-US"/>
              <a:t>红绿不要用在一起！！！！！！！！</a:t>
            </a:r>
          </a:p>
          <a:p>
            <a:r>
              <a:rPr lang="zh-CN" altLang="en-US"/>
              <a:t>图示表示色系列。每一块代表一个色系。注意深浅变化。</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浅色横线"/>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3"/>
          <p:cNvGrpSpPr>
            <a:grpSpLocks/>
          </p:cNvGrpSpPr>
          <p:nvPr/>
        </p:nvGrpSpPr>
        <p:grpSpPr bwMode="auto">
          <a:xfrm>
            <a:off x="3503085" y="1906589"/>
            <a:ext cx="7825316" cy="2746375"/>
            <a:chOff x="1045" y="1008"/>
            <a:chExt cx="4307" cy="2016"/>
          </a:xfrm>
        </p:grpSpPr>
        <p:sp>
          <p:nvSpPr>
            <p:cNvPr id="6" name="Oval 4"/>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9"/>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76810" name="Rectangle 10"/>
          <p:cNvSpPr>
            <a:spLocks noGrp="1" noChangeArrowheads="1"/>
          </p:cNvSpPr>
          <p:nvPr>
            <p:ph type="ctrTitle"/>
          </p:nvPr>
        </p:nvSpPr>
        <p:spPr>
          <a:xfrm>
            <a:off x="914400" y="1773239"/>
            <a:ext cx="103632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76811" name="Rectangle 11"/>
          <p:cNvSpPr>
            <a:spLocks noGrp="1" noChangeArrowheads="1"/>
          </p:cNvSpPr>
          <p:nvPr>
            <p:ph type="subTitle" idx="1"/>
          </p:nvPr>
        </p:nvSpPr>
        <p:spPr>
          <a:xfrm>
            <a:off x="2743200" y="3644900"/>
            <a:ext cx="85344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434B1892-689D-4C37-9B3B-3D43AA60B35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4984" y="404814"/>
            <a:ext cx="2351616" cy="5545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8" y="404814"/>
            <a:ext cx="6853767" cy="5545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3359062C-2678-4CBC-B62C-7A443A7BE30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浅色横线"/>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3"/>
          <p:cNvGrpSpPr>
            <a:grpSpLocks/>
          </p:cNvGrpSpPr>
          <p:nvPr/>
        </p:nvGrpSpPr>
        <p:grpSpPr bwMode="auto">
          <a:xfrm>
            <a:off x="3503085" y="1906589"/>
            <a:ext cx="7825316" cy="2746375"/>
            <a:chOff x="1045" y="1008"/>
            <a:chExt cx="4307" cy="2016"/>
          </a:xfrm>
        </p:grpSpPr>
        <p:sp>
          <p:nvSpPr>
            <p:cNvPr id="6" name="Oval 4"/>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9"/>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100362" name="Rectangle 10"/>
          <p:cNvSpPr>
            <a:spLocks noGrp="1" noChangeArrowheads="1"/>
          </p:cNvSpPr>
          <p:nvPr>
            <p:ph type="ctrTitle"/>
          </p:nvPr>
        </p:nvSpPr>
        <p:spPr>
          <a:xfrm>
            <a:off x="914400" y="1773239"/>
            <a:ext cx="103632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100363" name="Rectangle 11"/>
          <p:cNvSpPr>
            <a:spLocks noGrp="1" noChangeArrowheads="1"/>
          </p:cNvSpPr>
          <p:nvPr>
            <p:ph type="subTitle" idx="1"/>
          </p:nvPr>
        </p:nvSpPr>
        <p:spPr>
          <a:xfrm>
            <a:off x="2743200" y="3644900"/>
            <a:ext cx="85344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3569E101-E320-4CB1-9FD0-C6391517D54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68EFBD71-7E9E-484F-A4B0-7BD9F2BFF552}"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8" y="1196975"/>
            <a:ext cx="494453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35752" y="1196975"/>
            <a:ext cx="4946649"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9165FC77-EED9-4B5E-81E3-2581F8858E9F}"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1225F461-5C6B-4675-A610-144C15A0EAD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1B440843-252D-41DC-907B-FE5EBD6F29F7}"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49FEE01C-BE1D-4B1B-B4C3-7E6B6B4EF05D}"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6426C2C5-0C4E-4304-A90C-DDBD6365561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20F1CEB7-3A15-4B59-B4A9-BB945828C83F}"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BE37A944-6266-496A-9BE8-59F3282D8144}"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90E2AFFF-2B22-4896-9C2A-DF58FD9E4280}"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59333" y="404813"/>
            <a:ext cx="2523067"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8" y="404813"/>
            <a:ext cx="7368116"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4D3DE20C-EE5A-4403-9F27-8EACD55AB241}"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3503085" y="1906589"/>
            <a:ext cx="7825316"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8201" name="Rectangle 9"/>
          <p:cNvSpPr>
            <a:spLocks noGrp="1" noChangeArrowheads="1"/>
          </p:cNvSpPr>
          <p:nvPr>
            <p:ph type="ctrTitle"/>
          </p:nvPr>
        </p:nvSpPr>
        <p:spPr>
          <a:xfrm>
            <a:off x="914400" y="1773239"/>
            <a:ext cx="103632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8202" name="Rectangle 10"/>
          <p:cNvSpPr>
            <a:spLocks noGrp="1" noChangeArrowheads="1"/>
          </p:cNvSpPr>
          <p:nvPr>
            <p:ph type="subTitle" idx="1"/>
          </p:nvPr>
        </p:nvSpPr>
        <p:spPr>
          <a:xfrm>
            <a:off x="2743200" y="3644900"/>
            <a:ext cx="85344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B62FFD0F-7BB2-4165-938E-80EA829898DD}"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F71806E2-877C-4851-A4E6-195C34D58E0C}"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8" y="1196975"/>
            <a:ext cx="494453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35752" y="1196975"/>
            <a:ext cx="4946649"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2840C3EE-C2F7-406E-B77E-DB95DA282B61}"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3C24AB13-3DD0-45FE-9FFF-DADC4F68B16E}"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471FB7BA-9DFF-4B1B-AD3E-84A8192375E3}"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B3EE55CB-12BE-4803-B783-3B51F5BE879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348902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1988841"/>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1963E3D0-7D9A-4572-931F-87D87F22C7F8}"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3F6EE581-1BCB-4825-A18E-6DCF57DDE1DE}"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BB8BBC7A-494E-471D-B208-141BA5BED5B1}"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F3B17290-EC64-4D09-99D7-C26A38ECAB1B}"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59333" y="404813"/>
            <a:ext cx="2523067"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8" y="404813"/>
            <a:ext cx="7368116"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EFE86383-96A7-4A98-ABCA-E08C568A69AE}"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3503085" y="1906589"/>
            <a:ext cx="7825316"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22537" name="Rectangle 9"/>
          <p:cNvSpPr>
            <a:spLocks noGrp="1" noChangeArrowheads="1"/>
          </p:cNvSpPr>
          <p:nvPr>
            <p:ph type="ctrTitle"/>
          </p:nvPr>
        </p:nvSpPr>
        <p:spPr>
          <a:xfrm>
            <a:off x="914400" y="1773239"/>
            <a:ext cx="103632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22538" name="Rectangle 10"/>
          <p:cNvSpPr>
            <a:spLocks noGrp="1" noChangeArrowheads="1"/>
          </p:cNvSpPr>
          <p:nvPr>
            <p:ph type="subTitle" idx="1"/>
          </p:nvPr>
        </p:nvSpPr>
        <p:spPr>
          <a:xfrm>
            <a:off x="2743200" y="3644900"/>
            <a:ext cx="85344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96DFE879-E8A0-46D6-AB9B-5B418BBB9C84}"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4DB0A326-710A-47EE-BD9D-716C89D0B33F}"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8" y="1196975"/>
            <a:ext cx="494453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35752" y="1196975"/>
            <a:ext cx="4946649"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5AA55351-E163-4F8E-8DA4-99683FEE3791}"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CDF28170-28BE-46B1-8179-2A61760E2A61}"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32B97DA4-9B15-4BBE-A540-5BBCB0E7E4D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8" y="1557338"/>
            <a:ext cx="460163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557338"/>
            <a:ext cx="4603749"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C1539DA8-8E76-4D40-A003-4D22E6D41F86}"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CB77D5FC-9B17-4893-8BA5-AA195973982B}"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C54A0FAB-3AEC-4D3D-8365-9E2A15230821}"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7368B69F-7DFA-4C6B-9D3C-113A7CCC0DD1}"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7E84CC40-8E0C-4EA9-813E-C84520F78B85}"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59333" y="404813"/>
            <a:ext cx="2523067"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8" y="404813"/>
            <a:ext cx="7368116"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B936203B-7B62-4883-90C9-B76C51DA4A0C}"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3503085" y="1906589"/>
            <a:ext cx="7825316"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38921" name="Rectangle 9"/>
          <p:cNvSpPr>
            <a:spLocks noGrp="1" noChangeArrowheads="1"/>
          </p:cNvSpPr>
          <p:nvPr>
            <p:ph type="ctrTitle"/>
          </p:nvPr>
        </p:nvSpPr>
        <p:spPr>
          <a:xfrm>
            <a:off x="914400" y="1773239"/>
            <a:ext cx="103632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38922" name="Rectangle 10"/>
          <p:cNvSpPr>
            <a:spLocks noGrp="1" noChangeArrowheads="1"/>
          </p:cNvSpPr>
          <p:nvPr>
            <p:ph type="subTitle" idx="1"/>
          </p:nvPr>
        </p:nvSpPr>
        <p:spPr>
          <a:xfrm>
            <a:off x="2743200" y="3644900"/>
            <a:ext cx="85344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E7CA6945-5CC4-4742-AD20-610B2795E092}"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4BA5C04F-B428-44A8-992F-8EAA91805EC6}"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8" y="1196975"/>
            <a:ext cx="494453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35752" y="1196975"/>
            <a:ext cx="4946649"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EA59DAF9-2802-43B5-8E0A-24F1229E59DB}" type="slidenum">
              <a:rPr lang="en-US" altLang="zh-CN"/>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E3543702-B706-4811-A623-E789F95D5E8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9E03F6CD-1264-46D6-ABCC-26EF0A1D8F7D}"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9EEAB768-6531-4356-B26D-D566A0FCDBD1}" type="slidenum">
              <a:rPr lang="en-US" altLang="zh-CN"/>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E300DA54-18DE-47A1-A13E-CF70FC9DF27A}"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1A773B81-E8DE-4581-91FA-4EEC7DA7F1B2}" type="slidenum">
              <a:rPr lang="en-US" altLang="zh-CN"/>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AEDBBEBC-DD02-4D89-9CA3-9D1669990B78}" type="slidenum">
              <a:rPr lang="en-US" altLang="zh-CN"/>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68222985-55C6-4100-8B64-8D69C825496D}" type="slidenum">
              <a:rPr lang="en-US" altLang="zh-CN"/>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59333" y="404813"/>
            <a:ext cx="2523067"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8" y="404813"/>
            <a:ext cx="7368116"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9217672C-B020-45A7-BAEA-B04AB7D993D0}" type="slidenum">
              <a:rPr lang="en-US" altLang="zh-CN"/>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3503085" y="1906589"/>
            <a:ext cx="7825316"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50185" name="Rectangle 9"/>
          <p:cNvSpPr>
            <a:spLocks noGrp="1" noChangeArrowheads="1"/>
          </p:cNvSpPr>
          <p:nvPr>
            <p:ph type="ctrTitle"/>
          </p:nvPr>
        </p:nvSpPr>
        <p:spPr>
          <a:xfrm>
            <a:off x="914400" y="1773239"/>
            <a:ext cx="103632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50186" name="Rectangle 10"/>
          <p:cNvSpPr>
            <a:spLocks noGrp="1" noChangeArrowheads="1"/>
          </p:cNvSpPr>
          <p:nvPr>
            <p:ph type="subTitle" idx="1"/>
          </p:nvPr>
        </p:nvSpPr>
        <p:spPr>
          <a:xfrm>
            <a:off x="2743200" y="3644900"/>
            <a:ext cx="85344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0610ADBC-DDA8-4223-B66C-AD59D8096D33}" type="slidenum">
              <a:rPr lang="en-US" altLang="zh-CN"/>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6F2929D2-0109-4CBC-BA5E-072E2E5D8E61}" type="slidenum">
              <a:rPr lang="en-US" altLang="zh-CN"/>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8" y="1196975"/>
            <a:ext cx="494453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35752" y="1196975"/>
            <a:ext cx="4946649"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FF708344-A31B-4E32-B249-7316397E9B8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7929771A-6F27-4A26-B36F-4B4E1301FFEE}"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7B1F0982-46AA-4564-96B2-74F285E66B77}" type="slidenum">
              <a:rPr lang="en-US" altLang="zh-CN"/>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E708A6F2-473B-43E3-91A8-C10A3858E648}" type="slidenum">
              <a:rPr lang="en-US" altLang="zh-CN"/>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1CFBE916-5057-4060-8CB3-6EDB3A1B78EF}" type="slidenum">
              <a:rPr lang="en-US" altLang="zh-CN"/>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E64481C8-F788-42F7-8840-81BF0C77ED84}" type="slidenum">
              <a:rPr lang="en-US" altLang="zh-CN"/>
              <a:pPr>
                <a:defRPr/>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354EB5B1-3C25-4C60-B247-AF7515144D6A}"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60FE2805-1456-4931-BAA3-09A651E5DAE8}"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59333" y="404813"/>
            <a:ext cx="2523067"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8" y="404813"/>
            <a:ext cx="7368116"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BA57A446-03DD-4828-8E6C-B7E62EBD1FDD}" type="slidenum">
              <a:rPr lang="en-US" altLang="zh-CN"/>
              <a:pPr>
                <a:defRPr/>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Rectangle 2" descr="浅色横线">
            <a:extLst>
              <a:ext uri="{FF2B5EF4-FFF2-40B4-BE49-F238E27FC236}">
                <a16:creationId xmlns:a16="http://schemas.microsoft.com/office/drawing/2014/main" id="{1FE7BFE9-91C2-4399-811E-A64AFCBD82DD}"/>
              </a:ext>
            </a:extLst>
          </p:cNvPr>
          <p:cNvSpPr>
            <a:spLocks noChangeArrowheads="1"/>
          </p:cNvSpPr>
          <p:nvPr userDrawn="1"/>
        </p:nvSpPr>
        <p:spPr bwMode="auto">
          <a:xfrm>
            <a:off x="0" y="1700214"/>
            <a:ext cx="12192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spTree>
    <p:extLst>
      <p:ext uri="{BB962C8B-B14F-4D97-AF65-F5344CB8AC3E}">
        <p14:creationId xmlns:p14="http://schemas.microsoft.com/office/powerpoint/2010/main" val="9590059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0F1CEB7-3A15-4B59-B4A9-BB945828C83F}" type="slidenum">
              <a:rPr lang="en-US" altLang="zh-CN" smtClean="0"/>
              <a:pPr>
                <a:defRPr/>
              </a:pPr>
              <a:t>‹#›</a:t>
            </a:fld>
            <a:endParaRPr lang="en-US" altLang="zh-CN"/>
          </a:p>
        </p:txBody>
      </p:sp>
    </p:spTree>
    <p:extLst>
      <p:ext uri="{BB962C8B-B14F-4D97-AF65-F5344CB8AC3E}">
        <p14:creationId xmlns:p14="http://schemas.microsoft.com/office/powerpoint/2010/main" val="25762856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963E3D0-7D9A-4572-931F-87D87F22C7F8}" type="slidenum">
              <a:rPr lang="en-US" altLang="zh-CN" smtClean="0"/>
              <a:pPr>
                <a:defRPr/>
              </a:pPr>
              <a:t>‹#›</a:t>
            </a:fld>
            <a:endParaRPr lang="en-US" altLang="zh-CN"/>
          </a:p>
        </p:txBody>
      </p:sp>
    </p:spTree>
    <p:extLst>
      <p:ext uri="{BB962C8B-B14F-4D97-AF65-F5344CB8AC3E}">
        <p14:creationId xmlns:p14="http://schemas.microsoft.com/office/powerpoint/2010/main" val="3492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690BD2A9-272B-4B39-BB36-B26A7C0F6D14}" type="slidenum">
              <a:rPr lang="en-US" altLang="zh-CN"/>
              <a:pPr>
                <a:defRPr/>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C1539DA8-8E76-4D40-A003-4D22E6D41F86}" type="slidenum">
              <a:rPr lang="en-US" altLang="zh-CN" smtClean="0"/>
              <a:pPr>
                <a:defRPr/>
              </a:pPr>
              <a:t>‹#›</a:t>
            </a:fld>
            <a:endParaRPr lang="en-US" altLang="zh-CN"/>
          </a:p>
        </p:txBody>
      </p:sp>
    </p:spTree>
    <p:extLst>
      <p:ext uri="{BB962C8B-B14F-4D97-AF65-F5344CB8AC3E}">
        <p14:creationId xmlns:p14="http://schemas.microsoft.com/office/powerpoint/2010/main" val="20736772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9E03F6CD-1264-46D6-ABCC-26EF0A1D8F7D}" type="slidenum">
              <a:rPr lang="en-US" altLang="zh-CN" smtClean="0"/>
              <a:pPr>
                <a:defRPr/>
              </a:pPr>
              <a:t>‹#›</a:t>
            </a:fld>
            <a:endParaRPr lang="en-US" altLang="zh-CN"/>
          </a:p>
        </p:txBody>
      </p:sp>
    </p:spTree>
    <p:extLst>
      <p:ext uri="{BB962C8B-B14F-4D97-AF65-F5344CB8AC3E}">
        <p14:creationId xmlns:p14="http://schemas.microsoft.com/office/powerpoint/2010/main" val="35171009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defRPr/>
            </a:pPr>
            <a:fld id="{7929771A-6F27-4A26-B36F-4B4E1301FFEE}" type="slidenum">
              <a:rPr lang="en-US" altLang="zh-CN" smtClean="0"/>
              <a:pPr>
                <a:defRPr/>
              </a:pPr>
              <a:t>‹#›</a:t>
            </a:fld>
            <a:endParaRPr lang="en-US" altLang="zh-CN"/>
          </a:p>
        </p:txBody>
      </p:sp>
    </p:spTree>
    <p:extLst>
      <p:ext uri="{BB962C8B-B14F-4D97-AF65-F5344CB8AC3E}">
        <p14:creationId xmlns:p14="http://schemas.microsoft.com/office/powerpoint/2010/main" val="17298480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defRPr/>
            </a:pPr>
            <a:fld id="{690BD2A9-272B-4B39-BB36-B26A7C0F6D14}" type="slidenum">
              <a:rPr lang="en-US" altLang="zh-CN" smtClean="0"/>
              <a:pPr>
                <a:defRPr/>
              </a:pPr>
              <a:t>‹#›</a:t>
            </a:fld>
            <a:endParaRPr lang="en-US" altLang="zh-CN"/>
          </a:p>
        </p:txBody>
      </p:sp>
    </p:spTree>
    <p:extLst>
      <p:ext uri="{BB962C8B-B14F-4D97-AF65-F5344CB8AC3E}">
        <p14:creationId xmlns:p14="http://schemas.microsoft.com/office/powerpoint/2010/main" val="40694000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defRPr/>
            </a:pPr>
            <a:fld id="{AEC1E33A-3CB0-46CC-AA68-8618728AC6C6}" type="slidenum">
              <a:rPr lang="en-US" altLang="zh-CN" smtClean="0"/>
              <a:pPr>
                <a:defRPr/>
              </a:pPr>
              <a:t>‹#›</a:t>
            </a:fld>
            <a:endParaRPr lang="en-US" altLang="zh-CN"/>
          </a:p>
        </p:txBody>
      </p:sp>
    </p:spTree>
    <p:extLst>
      <p:ext uri="{BB962C8B-B14F-4D97-AF65-F5344CB8AC3E}">
        <p14:creationId xmlns:p14="http://schemas.microsoft.com/office/powerpoint/2010/main" val="36543595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8431EEF-0816-4752-9DD1-563A2AD8CD3F}" type="slidenum">
              <a:rPr lang="en-US" altLang="zh-CN" smtClean="0"/>
              <a:pPr>
                <a:defRPr/>
              </a:pPr>
              <a:t>‹#›</a:t>
            </a:fld>
            <a:endParaRPr lang="en-US" altLang="zh-CN"/>
          </a:p>
        </p:txBody>
      </p:sp>
    </p:spTree>
    <p:extLst>
      <p:ext uri="{BB962C8B-B14F-4D97-AF65-F5344CB8AC3E}">
        <p14:creationId xmlns:p14="http://schemas.microsoft.com/office/powerpoint/2010/main" val="7758793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2045059717"/>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115947806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6834614"/>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7990619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AEC1E33A-3CB0-46CC-AA68-8618728AC6C6}" type="slidenum">
              <a:rPr lang="en-US" altLang="zh-CN"/>
              <a:pPr>
                <a:defRPr/>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77178550"/>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4189747184"/>
      </p:ext>
    </p:extLst>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34B1892-689D-4C37-9B3B-3D43AA60B354}" type="slidenum">
              <a:rPr lang="en-US" altLang="zh-CN" smtClean="0"/>
              <a:pPr>
                <a:defRPr/>
              </a:pPr>
              <a:t>‹#›</a:t>
            </a:fld>
            <a:endParaRPr lang="en-US" altLang="zh-CN"/>
          </a:p>
        </p:txBody>
      </p:sp>
    </p:spTree>
    <p:extLst>
      <p:ext uri="{BB962C8B-B14F-4D97-AF65-F5344CB8AC3E}">
        <p14:creationId xmlns:p14="http://schemas.microsoft.com/office/powerpoint/2010/main" val="6944808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6655865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98431EEF-0816-4752-9DD1-563A2AD8CD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w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5.w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4.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7.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5.wmf"/><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5.wmf"/><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4.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9.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7.xml"/><Relationship Id="rId3" Type="http://schemas.openxmlformats.org/officeDocument/2006/relationships/slideLayout" Target="../slideLayouts/slideLayout69.xml"/><Relationship Id="rId21" Type="http://schemas.openxmlformats.org/officeDocument/2006/relationships/image" Target="../media/image13.png"/><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image" Target="../media/image12.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2.png"/><Relationship Id="rId10" Type="http://schemas.openxmlformats.org/officeDocument/2006/relationships/slideLayout" Target="../slideLayouts/slideLayout76.xml"/><Relationship Id="rId19" Type="http://schemas.openxmlformats.org/officeDocument/2006/relationships/image" Target="../media/image11.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5778" name="Line 2"/>
          <p:cNvSpPr>
            <a:spLocks noChangeShapeType="1"/>
          </p:cNvSpPr>
          <p:nvPr userDrawn="1"/>
        </p:nvSpPr>
        <p:spPr bwMode="auto">
          <a:xfrm>
            <a:off x="0" y="1268413"/>
            <a:ext cx="12192000" cy="0"/>
          </a:xfrm>
          <a:prstGeom prst="line">
            <a:avLst/>
          </a:prstGeom>
          <a:noFill/>
          <a:ln w="38100">
            <a:solidFill>
              <a:srgbClr val="FF9900"/>
            </a:solidFill>
            <a:round/>
            <a:headEnd/>
            <a:tailEnd/>
          </a:ln>
          <a:effectLst/>
          <a:extLst/>
        </p:spPr>
        <p:txBody>
          <a:bodyPr/>
          <a:lstStyle/>
          <a:p>
            <a:pPr>
              <a:defRPr/>
            </a:pPr>
            <a:endParaRPr lang="zh-CN" altLang="en-US"/>
          </a:p>
        </p:txBody>
      </p:sp>
      <p:sp>
        <p:nvSpPr>
          <p:cNvPr id="1027" name="Rectangle 9"/>
          <p:cNvSpPr>
            <a:spLocks noGrp="1" noChangeArrowheads="1"/>
          </p:cNvSpPr>
          <p:nvPr>
            <p:ph type="body" idx="1"/>
          </p:nvPr>
        </p:nvSpPr>
        <p:spPr bwMode="auto">
          <a:xfrm>
            <a:off x="1488018" y="1557338"/>
            <a:ext cx="9408583"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5786" name="Rectangle 10"/>
          <p:cNvSpPr>
            <a:spLocks noGrp="1" noChangeArrowheads="1"/>
          </p:cNvSpPr>
          <p:nvPr>
            <p:ph type="title"/>
          </p:nvPr>
        </p:nvSpPr>
        <p:spPr bwMode="auto">
          <a:xfrm>
            <a:off x="1488018" y="404814"/>
            <a:ext cx="9408583" cy="720725"/>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5787" name="Rectangle 11"/>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75791" name="Text Box 15"/>
          <p:cNvSpPr txBox="1">
            <a:spLocks noChangeArrowheads="1"/>
          </p:cNvSpPr>
          <p:nvPr userDrawn="1"/>
        </p:nvSpPr>
        <p:spPr bwMode="auto">
          <a:xfrm>
            <a:off x="1253067" y="6508751"/>
            <a:ext cx="902811" cy="307777"/>
          </a:xfrm>
          <a:prstGeom prst="rect">
            <a:avLst/>
          </a:prstGeom>
          <a:noFill/>
          <a:ln>
            <a:noFill/>
          </a:ln>
          <a:effectLst/>
          <a:extLst/>
        </p:spPr>
        <p:txBody>
          <a:bodyPr wrap="none">
            <a:spAutoFit/>
          </a:bodyPr>
          <a:lstStyle/>
          <a:p>
            <a:pPr>
              <a:defRPr/>
            </a:pPr>
            <a:r>
              <a:rPr lang="zh-CN" altLang="en-US" sz="1400" b="1" dirty="0">
                <a:solidFill>
                  <a:srgbClr val="990000"/>
                </a:solidFill>
                <a:effectLst>
                  <a:outerShdw blurRad="38100" dist="38100" dir="2700000" algn="tl">
                    <a:srgbClr val="C0C0C0"/>
                  </a:outerShdw>
                </a:effectLst>
              </a:rPr>
              <a:t>图表分析</a:t>
            </a:r>
          </a:p>
        </p:txBody>
      </p:sp>
      <p:sp>
        <p:nvSpPr>
          <p:cNvPr id="75793" name="Text Box 17"/>
          <p:cNvSpPr txBox="1">
            <a:spLocks noChangeArrowheads="1"/>
          </p:cNvSpPr>
          <p:nvPr userDrawn="1"/>
        </p:nvSpPr>
        <p:spPr bwMode="auto">
          <a:xfrm>
            <a:off x="9072033" y="6515101"/>
            <a:ext cx="2266711" cy="307777"/>
          </a:xfrm>
          <a:prstGeom prst="rect">
            <a:avLst/>
          </a:prstGeom>
          <a:noFill/>
          <a:ln>
            <a:noFill/>
          </a:ln>
          <a:effectLst/>
          <a:extLst/>
        </p:spPr>
        <p:txBody>
          <a:bodyPr wrap="none">
            <a:spAutoFit/>
          </a:bodyPr>
          <a:lstStyle/>
          <a:p>
            <a:pPr>
              <a:defRPr/>
            </a:pPr>
            <a:r>
              <a:rPr lang="zh-CN" altLang="en-US" sz="1400" b="1" dirty="0">
                <a:effectLst>
                  <a:outerShdw blurRad="38100" dist="38100" dir="2700000" algn="tl">
                    <a:srgbClr val="C0C0C0"/>
                  </a:outerShdw>
                </a:effectLst>
              </a:rPr>
              <a:t>中国电信甘肃万维  </a:t>
            </a:r>
            <a:r>
              <a:rPr lang="en-US" altLang="zh-CN" sz="1400" b="1" dirty="0">
                <a:effectLst>
                  <a:outerShdw blurRad="38100" dist="38100" dir="2700000" algn="tl">
                    <a:srgbClr val="C0C0C0"/>
                  </a:outerShdw>
                </a:effectLst>
              </a:rPr>
              <a:t>2011-7</a:t>
            </a:r>
          </a:p>
        </p:txBody>
      </p:sp>
      <p:sp>
        <p:nvSpPr>
          <p:cNvPr id="75794" name="Rectangle 18"/>
          <p:cNvSpPr>
            <a:spLocks noGrp="1" noChangeArrowheads="1"/>
          </p:cNvSpPr>
          <p:nvPr>
            <p:ph type="sldNum" sz="quarter" idx="4"/>
          </p:nvPr>
        </p:nvSpPr>
        <p:spPr bwMode="auto">
          <a:xfrm>
            <a:off x="4944533" y="6529388"/>
            <a:ext cx="28448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94D33275-B8C6-4473-AD75-CDC45A31D601}" type="slidenum">
              <a:rPr lang="en-US" altLang="zh-CN"/>
              <a:pPr>
                <a:defRPr/>
              </a:pPr>
              <a:t>‹#›</a:t>
            </a:fld>
            <a:endParaRPr lang="en-US" altLang="zh-CN"/>
          </a:p>
        </p:txBody>
      </p:sp>
      <p:sp>
        <p:nvSpPr>
          <p:cNvPr id="75804" name="Oval 28"/>
          <p:cNvSpPr>
            <a:spLocks noChangeArrowheads="1"/>
          </p:cNvSpPr>
          <p:nvPr userDrawn="1"/>
        </p:nvSpPr>
        <p:spPr bwMode="hidden">
          <a:xfrm flipH="1">
            <a:off x="9584267" y="2122488"/>
            <a:ext cx="1744133"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5" name="Oval 29"/>
          <p:cNvSpPr>
            <a:spLocks noChangeArrowheads="1"/>
          </p:cNvSpPr>
          <p:nvPr userDrawn="1"/>
        </p:nvSpPr>
        <p:spPr bwMode="hidden">
          <a:xfrm flipH="1">
            <a:off x="7535334" y="2122488"/>
            <a:ext cx="1744133"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6" name="Oval 30"/>
          <p:cNvSpPr>
            <a:spLocks noChangeArrowheads="1"/>
          </p:cNvSpPr>
          <p:nvPr userDrawn="1"/>
        </p:nvSpPr>
        <p:spPr bwMode="hidden">
          <a:xfrm flipH="1">
            <a:off x="5484285" y="2122488"/>
            <a:ext cx="1746249"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75807" name="Oval 31"/>
          <p:cNvSpPr>
            <a:spLocks noChangeArrowheads="1"/>
          </p:cNvSpPr>
          <p:nvPr userDrawn="1"/>
        </p:nvSpPr>
        <p:spPr bwMode="hidden">
          <a:xfrm flipH="1">
            <a:off x="5484285" y="3560763"/>
            <a:ext cx="1746249"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8" name="Oval 32"/>
          <p:cNvSpPr>
            <a:spLocks noChangeArrowheads="1"/>
          </p:cNvSpPr>
          <p:nvPr userDrawn="1"/>
        </p:nvSpPr>
        <p:spPr bwMode="hidden">
          <a:xfrm flipH="1">
            <a:off x="3503084" y="3560763"/>
            <a:ext cx="1744133"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9" name="Oval 33"/>
          <p:cNvSpPr>
            <a:spLocks noChangeArrowheads="1"/>
          </p:cNvSpPr>
          <p:nvPr userDrawn="1"/>
        </p:nvSpPr>
        <p:spPr bwMode="hidden">
          <a:xfrm flipH="1">
            <a:off x="9584267" y="3560763"/>
            <a:ext cx="1744133"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pic>
        <p:nvPicPr>
          <p:cNvPr id="1039" name="Picture 35" descr="Excel 2010"/>
          <p:cNvPicPr>
            <a:picLocks noChangeAspect="1" noChangeArrowheads="1"/>
          </p:cNvPicPr>
          <p:nvPr userDrawn="1"/>
        </p:nvPicPr>
        <p:blipFill>
          <a:blip r:embed="rId14"/>
          <a:srcRect/>
          <a:stretch>
            <a:fillRect/>
          </a:stretch>
        </p:blipFill>
        <p:spPr bwMode="auto">
          <a:xfrm>
            <a:off x="-2117" y="5943600"/>
            <a:ext cx="1219201"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550988"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1958975"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4161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8733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3305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7877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13314" name="Picture 19" descr="Word"/>
          <p:cNvPicPr>
            <a:picLocks noChangeAspect="1" noChangeArrowheads="1"/>
          </p:cNvPicPr>
          <p:nvPr userDrawn="1"/>
        </p:nvPicPr>
        <p:blipFill>
          <a:blip r:embed="rId14"/>
          <a:srcRect/>
          <a:stretch>
            <a:fillRect/>
          </a:stretch>
        </p:blipFill>
        <p:spPr bwMode="auto">
          <a:xfrm>
            <a:off x="0" y="0"/>
            <a:ext cx="1066800" cy="3937000"/>
          </a:xfrm>
          <a:prstGeom prst="rect">
            <a:avLst/>
          </a:prstGeom>
          <a:noFill/>
          <a:ln w="9525">
            <a:noFill/>
            <a:miter lim="800000"/>
            <a:headEnd/>
            <a:tailEnd/>
          </a:ln>
        </p:spPr>
      </p:pic>
      <p:sp>
        <p:nvSpPr>
          <p:cNvPr id="99331" name="Line 3"/>
          <p:cNvSpPr>
            <a:spLocks noChangeShapeType="1"/>
          </p:cNvSpPr>
          <p:nvPr userDrawn="1"/>
        </p:nvSpPr>
        <p:spPr bwMode="auto">
          <a:xfrm>
            <a:off x="1102784" y="908050"/>
            <a:ext cx="11089216"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13316" name="Group 4"/>
          <p:cNvGrpSpPr>
            <a:grpSpLocks/>
          </p:cNvGrpSpPr>
          <p:nvPr/>
        </p:nvGrpSpPr>
        <p:grpSpPr bwMode="auto">
          <a:xfrm>
            <a:off x="9359901" y="304800"/>
            <a:ext cx="2222500" cy="241300"/>
            <a:chOff x="675" y="192"/>
            <a:chExt cx="4797" cy="697"/>
          </a:xfrm>
        </p:grpSpPr>
        <p:sp>
          <p:nvSpPr>
            <p:cNvPr id="99333" name="Oval 5"/>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99334" name="Oval 6"/>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99335" name="Oval 7"/>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99336" name="Oval 8"/>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9337" name="Oval 9"/>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13317" name="Rectangle 10"/>
          <p:cNvSpPr>
            <a:spLocks noGrp="1" noChangeArrowheads="1"/>
          </p:cNvSpPr>
          <p:nvPr>
            <p:ph type="body" idx="1"/>
          </p:nvPr>
        </p:nvSpPr>
        <p:spPr bwMode="auto">
          <a:xfrm>
            <a:off x="1488018" y="1196975"/>
            <a:ext cx="10094383"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9339" name="Rectangle 11"/>
          <p:cNvSpPr>
            <a:spLocks noGrp="1" noChangeArrowheads="1"/>
          </p:cNvSpPr>
          <p:nvPr>
            <p:ph type="title"/>
          </p:nvPr>
        </p:nvSpPr>
        <p:spPr bwMode="auto">
          <a:xfrm>
            <a:off x="1488018" y="404813"/>
            <a:ext cx="10079567"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9340" name="Rectangle 12"/>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99341" name="Text Box 13"/>
          <p:cNvSpPr txBox="1">
            <a:spLocks noChangeArrowheads="1"/>
          </p:cNvSpPr>
          <p:nvPr userDrawn="1"/>
        </p:nvSpPr>
        <p:spPr bwMode="auto">
          <a:xfrm>
            <a:off x="321734" y="92075"/>
            <a:ext cx="937116" cy="461665"/>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Word</a:t>
            </a:r>
          </a:p>
        </p:txBody>
      </p:sp>
      <p:pic>
        <p:nvPicPr>
          <p:cNvPr id="13321" name="Picture 14" descr="office_1"/>
          <p:cNvPicPr>
            <a:picLocks noChangeAspect="1" noChangeArrowheads="1"/>
          </p:cNvPicPr>
          <p:nvPr userDrawn="1"/>
        </p:nvPicPr>
        <p:blipFill>
          <a:blip r:embed="rId15"/>
          <a:srcRect r="48666" b="9921"/>
          <a:stretch>
            <a:fillRect/>
          </a:stretch>
        </p:blipFill>
        <p:spPr bwMode="auto">
          <a:xfrm>
            <a:off x="46567" y="6453188"/>
            <a:ext cx="1466851" cy="360362"/>
          </a:xfrm>
          <a:prstGeom prst="rect">
            <a:avLst/>
          </a:prstGeom>
          <a:noFill/>
          <a:ln w="9525">
            <a:noFill/>
            <a:miter lim="800000"/>
            <a:headEnd/>
            <a:tailEnd/>
          </a:ln>
        </p:spPr>
      </p:pic>
      <p:sp>
        <p:nvSpPr>
          <p:cNvPr id="99343" name="Text Box 15"/>
          <p:cNvSpPr txBox="1">
            <a:spLocks noChangeArrowheads="1"/>
          </p:cNvSpPr>
          <p:nvPr userDrawn="1"/>
        </p:nvSpPr>
        <p:spPr bwMode="auto">
          <a:xfrm>
            <a:off x="1350433" y="6508750"/>
            <a:ext cx="902811" cy="307777"/>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99344" name="Picture 16" descr="甘肃万维司徽"/>
          <p:cNvPicPr>
            <a:picLocks noChangeAspect="1" noChangeArrowheads="1"/>
          </p:cNvPicPr>
          <p:nvPr userDrawn="1"/>
        </p:nvPicPr>
        <p:blipFill>
          <a:blip r:embed="rId16"/>
          <a:srcRect/>
          <a:stretch>
            <a:fillRect/>
          </a:stretch>
        </p:blipFill>
        <p:spPr bwMode="auto">
          <a:xfrm>
            <a:off x="9186334" y="6481763"/>
            <a:ext cx="575733" cy="311150"/>
          </a:xfrm>
          <a:prstGeom prst="rect">
            <a:avLst/>
          </a:prstGeom>
          <a:noFill/>
          <a:effectLst>
            <a:outerShdw dist="35921" dir="2700000" algn="ctr" rotWithShape="0">
              <a:srgbClr val="808080"/>
            </a:outerShdw>
          </a:effectLst>
          <a:extLst/>
        </p:spPr>
      </p:pic>
      <p:sp>
        <p:nvSpPr>
          <p:cNvPr id="99345" name="Text Box 17"/>
          <p:cNvSpPr txBox="1">
            <a:spLocks noChangeArrowheads="1"/>
          </p:cNvSpPr>
          <p:nvPr userDrawn="1"/>
        </p:nvSpPr>
        <p:spPr bwMode="auto">
          <a:xfrm>
            <a:off x="9766301" y="6515100"/>
            <a:ext cx="1508746" cy="307777"/>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99346" name="Rectangle 18"/>
          <p:cNvSpPr>
            <a:spLocks noGrp="1" noChangeArrowheads="1"/>
          </p:cNvSpPr>
          <p:nvPr>
            <p:ph type="sldNum" sz="quarter" idx="4"/>
          </p:nvPr>
        </p:nvSpPr>
        <p:spPr bwMode="auto">
          <a:xfrm>
            <a:off x="4944533" y="6529388"/>
            <a:ext cx="28448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B0FD601C-0603-4A39-A5E0-25E9368386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9"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25602" name="Picture 19" descr="Excel"/>
          <p:cNvPicPr>
            <a:picLocks noChangeAspect="1" noChangeArrowheads="1"/>
          </p:cNvPicPr>
          <p:nvPr userDrawn="1"/>
        </p:nvPicPr>
        <p:blipFill>
          <a:blip r:embed="rId14"/>
          <a:srcRect/>
          <a:stretch>
            <a:fillRect/>
          </a:stretch>
        </p:blipFill>
        <p:spPr bwMode="auto">
          <a:xfrm>
            <a:off x="0" y="0"/>
            <a:ext cx="1066800" cy="3937000"/>
          </a:xfrm>
          <a:prstGeom prst="rect">
            <a:avLst/>
          </a:prstGeom>
          <a:noFill/>
          <a:ln w="9525">
            <a:noFill/>
            <a:miter lim="800000"/>
            <a:headEnd/>
            <a:tailEnd/>
          </a:ln>
        </p:spPr>
      </p:pic>
      <p:sp>
        <p:nvSpPr>
          <p:cNvPr id="7170" name="Line 2"/>
          <p:cNvSpPr>
            <a:spLocks noChangeShapeType="1"/>
          </p:cNvSpPr>
          <p:nvPr userDrawn="1"/>
        </p:nvSpPr>
        <p:spPr bwMode="auto">
          <a:xfrm>
            <a:off x="1102784" y="908050"/>
            <a:ext cx="11089216"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25604" name="Group 3"/>
          <p:cNvGrpSpPr>
            <a:grpSpLocks/>
          </p:cNvGrpSpPr>
          <p:nvPr/>
        </p:nvGrpSpPr>
        <p:grpSpPr bwMode="auto">
          <a:xfrm>
            <a:off x="9359901" y="304800"/>
            <a:ext cx="2222500" cy="241300"/>
            <a:chOff x="675" y="192"/>
            <a:chExt cx="4797" cy="697"/>
          </a:xfrm>
        </p:grpSpPr>
        <p:sp>
          <p:nvSpPr>
            <p:cNvPr id="7172"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173"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174"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175"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7176"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25605" name="Rectangle 9"/>
          <p:cNvSpPr>
            <a:spLocks noGrp="1" noChangeArrowheads="1"/>
          </p:cNvSpPr>
          <p:nvPr>
            <p:ph type="body" idx="1"/>
          </p:nvPr>
        </p:nvSpPr>
        <p:spPr bwMode="auto">
          <a:xfrm>
            <a:off x="1488018" y="1196975"/>
            <a:ext cx="10094383"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8" name="Rectangle 10"/>
          <p:cNvSpPr>
            <a:spLocks noGrp="1" noChangeArrowheads="1"/>
          </p:cNvSpPr>
          <p:nvPr>
            <p:ph type="title"/>
          </p:nvPr>
        </p:nvSpPr>
        <p:spPr bwMode="auto">
          <a:xfrm>
            <a:off x="1488018" y="404813"/>
            <a:ext cx="10079567"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9" name="Rectangle 11"/>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7181" name="Text Box 13"/>
          <p:cNvSpPr txBox="1">
            <a:spLocks noChangeArrowheads="1"/>
          </p:cNvSpPr>
          <p:nvPr userDrawn="1"/>
        </p:nvSpPr>
        <p:spPr bwMode="auto">
          <a:xfrm>
            <a:off x="321734" y="92075"/>
            <a:ext cx="901209" cy="461665"/>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Excel</a:t>
            </a:r>
          </a:p>
        </p:txBody>
      </p:sp>
      <p:sp>
        <p:nvSpPr>
          <p:cNvPr id="7183" name="Text Box 15"/>
          <p:cNvSpPr txBox="1">
            <a:spLocks noChangeArrowheads="1"/>
          </p:cNvSpPr>
          <p:nvPr userDrawn="1"/>
        </p:nvSpPr>
        <p:spPr bwMode="auto">
          <a:xfrm>
            <a:off x="1350433" y="6508751"/>
            <a:ext cx="902811" cy="307777"/>
          </a:xfrm>
          <a:prstGeom prst="rect">
            <a:avLst/>
          </a:prstGeom>
          <a:noFill/>
          <a:ln>
            <a:noFill/>
          </a:ln>
          <a:effectLst/>
          <a:extLst/>
        </p:spPr>
        <p:txBody>
          <a:bodyPr wrap="none">
            <a:spAutoFit/>
          </a:bodyPr>
          <a:lstStyle/>
          <a:p>
            <a:pPr>
              <a:defRPr/>
            </a:pPr>
            <a:r>
              <a:rPr lang="zh-CN" altLang="en-US" sz="1400" b="1" dirty="0">
                <a:solidFill>
                  <a:srgbClr val="990000"/>
                </a:solidFill>
                <a:effectLst>
                  <a:outerShdw blurRad="38100" dist="38100" dir="2700000" algn="tl">
                    <a:srgbClr val="C0C0C0"/>
                  </a:outerShdw>
                </a:effectLst>
              </a:rPr>
              <a:t>图表分析</a:t>
            </a:r>
          </a:p>
        </p:txBody>
      </p:sp>
      <p:sp>
        <p:nvSpPr>
          <p:cNvPr id="7186" name="Rectangle 18"/>
          <p:cNvSpPr>
            <a:spLocks noGrp="1" noChangeArrowheads="1"/>
          </p:cNvSpPr>
          <p:nvPr>
            <p:ph type="sldNum" sz="quarter" idx="4"/>
          </p:nvPr>
        </p:nvSpPr>
        <p:spPr bwMode="auto">
          <a:xfrm>
            <a:off x="4944533" y="6529388"/>
            <a:ext cx="28448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7BEC9E59-D0B3-4963-AF3B-BC84005CDD46}" type="slidenum">
              <a:rPr lang="en-US" altLang="zh-CN"/>
              <a:pPr>
                <a:defRPr/>
              </a:pPr>
              <a:t>‹#›</a:t>
            </a:fld>
            <a:endParaRPr lang="en-US" altLang="zh-CN"/>
          </a:p>
        </p:txBody>
      </p:sp>
      <p:pic>
        <p:nvPicPr>
          <p:cNvPr id="25611" name="Picture 35" descr="Excel 2010"/>
          <p:cNvPicPr>
            <a:picLocks noChangeAspect="1" noChangeArrowheads="1"/>
          </p:cNvPicPr>
          <p:nvPr userDrawn="1"/>
        </p:nvPicPr>
        <p:blipFill>
          <a:blip r:embed="rId15"/>
          <a:srcRect/>
          <a:stretch>
            <a:fillRect/>
          </a:stretch>
        </p:blipFill>
        <p:spPr bwMode="auto">
          <a:xfrm>
            <a:off x="-2117" y="5943600"/>
            <a:ext cx="1219201" cy="914400"/>
          </a:xfrm>
          <a:prstGeom prst="rect">
            <a:avLst/>
          </a:prstGeom>
          <a:noFill/>
          <a:ln w="9525">
            <a:noFill/>
            <a:miter lim="800000"/>
            <a:headEnd/>
            <a:tailEnd/>
          </a:ln>
        </p:spPr>
      </p:pic>
      <p:sp>
        <p:nvSpPr>
          <p:cNvPr id="20" name="Text Box 17"/>
          <p:cNvSpPr txBox="1">
            <a:spLocks noChangeArrowheads="1"/>
          </p:cNvSpPr>
          <p:nvPr userDrawn="1"/>
        </p:nvSpPr>
        <p:spPr bwMode="auto">
          <a:xfrm>
            <a:off x="9072033" y="6515101"/>
            <a:ext cx="2266711" cy="307777"/>
          </a:xfrm>
          <a:prstGeom prst="rect">
            <a:avLst/>
          </a:prstGeom>
          <a:noFill/>
          <a:ln>
            <a:noFill/>
          </a:ln>
          <a:effectLst/>
          <a:extLst/>
        </p:spPr>
        <p:txBody>
          <a:bodyPr wrap="none">
            <a:spAutoFit/>
          </a:bodyPr>
          <a:lstStyle/>
          <a:p>
            <a:pPr>
              <a:defRPr/>
            </a:pPr>
            <a:r>
              <a:rPr lang="zh-CN" altLang="en-US" sz="1400" b="1" dirty="0">
                <a:effectLst>
                  <a:outerShdw blurRad="38100" dist="38100" dir="2700000" algn="tl">
                    <a:srgbClr val="C0C0C0"/>
                  </a:outerShdw>
                </a:effectLst>
              </a:rPr>
              <a:t>中国电信甘肃万维  </a:t>
            </a:r>
            <a:r>
              <a:rPr lang="en-US" altLang="zh-CN" sz="1400" b="1" dirty="0">
                <a:effectLst>
                  <a:outerShdw blurRad="38100" dist="38100" dir="2700000" algn="tl">
                    <a:srgbClr val="C0C0C0"/>
                  </a:outerShdw>
                </a:effectLst>
              </a:rPr>
              <a:t>2011-7</a:t>
            </a:r>
          </a:p>
        </p:txBody>
      </p:sp>
    </p:spTree>
  </p:cSld>
  <p:clrMap bg1="lt1" tx1="dk1" bg2="lt2" tx2="dk2" accent1="accent1" accent2="accent2" accent3="accent3" accent4="accent4" accent5="accent5" accent6="accent6" hlink="hlink" folHlink="folHlink"/>
  <p:sldLayoutIdLst>
    <p:sldLayoutId id="2147483730"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37890" name="Picture 19" descr="PowerPointer"/>
          <p:cNvPicPr>
            <a:picLocks noChangeAspect="1" noChangeArrowheads="1"/>
          </p:cNvPicPr>
          <p:nvPr userDrawn="1"/>
        </p:nvPicPr>
        <p:blipFill>
          <a:blip r:embed="rId14"/>
          <a:srcRect/>
          <a:stretch>
            <a:fillRect/>
          </a:stretch>
        </p:blipFill>
        <p:spPr bwMode="auto">
          <a:xfrm>
            <a:off x="0" y="0"/>
            <a:ext cx="1066800" cy="3937000"/>
          </a:xfrm>
          <a:prstGeom prst="rect">
            <a:avLst/>
          </a:prstGeom>
          <a:noFill/>
          <a:ln w="9525">
            <a:noFill/>
            <a:miter lim="800000"/>
            <a:headEnd/>
            <a:tailEnd/>
          </a:ln>
        </p:spPr>
      </p:pic>
      <p:sp>
        <p:nvSpPr>
          <p:cNvPr id="21506" name="Line 2"/>
          <p:cNvSpPr>
            <a:spLocks noChangeShapeType="1"/>
          </p:cNvSpPr>
          <p:nvPr userDrawn="1"/>
        </p:nvSpPr>
        <p:spPr bwMode="auto">
          <a:xfrm>
            <a:off x="1102784" y="908050"/>
            <a:ext cx="11089216"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37892" name="Group 3"/>
          <p:cNvGrpSpPr>
            <a:grpSpLocks/>
          </p:cNvGrpSpPr>
          <p:nvPr/>
        </p:nvGrpSpPr>
        <p:grpSpPr bwMode="auto">
          <a:xfrm>
            <a:off x="9359901" y="304800"/>
            <a:ext cx="2222500" cy="241300"/>
            <a:chOff x="675" y="192"/>
            <a:chExt cx="4797" cy="697"/>
          </a:xfrm>
        </p:grpSpPr>
        <p:sp>
          <p:nvSpPr>
            <p:cNvPr id="21508"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21509"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21510"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21511"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21512"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37893" name="Rectangle 9"/>
          <p:cNvSpPr>
            <a:spLocks noGrp="1" noChangeArrowheads="1"/>
          </p:cNvSpPr>
          <p:nvPr>
            <p:ph type="body" idx="1"/>
          </p:nvPr>
        </p:nvSpPr>
        <p:spPr bwMode="auto">
          <a:xfrm>
            <a:off x="1488018" y="1196975"/>
            <a:ext cx="10094383"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14" name="Rectangle 10"/>
          <p:cNvSpPr>
            <a:spLocks noGrp="1" noChangeArrowheads="1"/>
          </p:cNvSpPr>
          <p:nvPr>
            <p:ph type="title"/>
          </p:nvPr>
        </p:nvSpPr>
        <p:spPr bwMode="auto">
          <a:xfrm>
            <a:off x="1488018" y="404813"/>
            <a:ext cx="10079567"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1515" name="Rectangle 11"/>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21517" name="Text Box 13"/>
          <p:cNvSpPr txBox="1">
            <a:spLocks noChangeArrowheads="1"/>
          </p:cNvSpPr>
          <p:nvPr userDrawn="1"/>
        </p:nvSpPr>
        <p:spPr bwMode="auto">
          <a:xfrm>
            <a:off x="321734" y="92075"/>
            <a:ext cx="1721946" cy="461665"/>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PowerPoint</a:t>
            </a:r>
          </a:p>
        </p:txBody>
      </p:sp>
      <p:pic>
        <p:nvPicPr>
          <p:cNvPr id="37897" name="Picture 14" descr="office_1"/>
          <p:cNvPicPr>
            <a:picLocks noChangeAspect="1" noChangeArrowheads="1"/>
          </p:cNvPicPr>
          <p:nvPr userDrawn="1"/>
        </p:nvPicPr>
        <p:blipFill>
          <a:blip r:embed="rId15"/>
          <a:srcRect r="48666" b="9921"/>
          <a:stretch>
            <a:fillRect/>
          </a:stretch>
        </p:blipFill>
        <p:spPr bwMode="auto">
          <a:xfrm>
            <a:off x="46567" y="6453188"/>
            <a:ext cx="1466851" cy="360362"/>
          </a:xfrm>
          <a:prstGeom prst="rect">
            <a:avLst/>
          </a:prstGeom>
          <a:noFill/>
          <a:ln w="9525">
            <a:noFill/>
            <a:miter lim="800000"/>
            <a:headEnd/>
            <a:tailEnd/>
          </a:ln>
        </p:spPr>
      </p:pic>
      <p:sp>
        <p:nvSpPr>
          <p:cNvPr id="21519" name="Text Box 15"/>
          <p:cNvSpPr txBox="1">
            <a:spLocks noChangeArrowheads="1"/>
          </p:cNvSpPr>
          <p:nvPr userDrawn="1"/>
        </p:nvSpPr>
        <p:spPr bwMode="auto">
          <a:xfrm>
            <a:off x="1350433" y="6508750"/>
            <a:ext cx="902811" cy="307777"/>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21520" name="Picture 16" descr="甘肃万维司徽"/>
          <p:cNvPicPr>
            <a:picLocks noChangeAspect="1" noChangeArrowheads="1"/>
          </p:cNvPicPr>
          <p:nvPr userDrawn="1"/>
        </p:nvPicPr>
        <p:blipFill>
          <a:blip r:embed="rId16"/>
          <a:srcRect/>
          <a:stretch>
            <a:fillRect/>
          </a:stretch>
        </p:blipFill>
        <p:spPr bwMode="auto">
          <a:xfrm>
            <a:off x="9186334" y="6481763"/>
            <a:ext cx="575733" cy="311150"/>
          </a:xfrm>
          <a:prstGeom prst="rect">
            <a:avLst/>
          </a:prstGeom>
          <a:noFill/>
          <a:effectLst>
            <a:outerShdw dist="35921" dir="2700000" algn="ctr" rotWithShape="0">
              <a:srgbClr val="808080"/>
            </a:outerShdw>
          </a:effectLst>
          <a:extLst/>
        </p:spPr>
      </p:pic>
      <p:sp>
        <p:nvSpPr>
          <p:cNvPr id="21521" name="Text Box 17"/>
          <p:cNvSpPr txBox="1">
            <a:spLocks noChangeArrowheads="1"/>
          </p:cNvSpPr>
          <p:nvPr userDrawn="1"/>
        </p:nvSpPr>
        <p:spPr bwMode="auto">
          <a:xfrm>
            <a:off x="9766301" y="6515100"/>
            <a:ext cx="1508746" cy="307777"/>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21522" name="Rectangle 18"/>
          <p:cNvSpPr>
            <a:spLocks noGrp="1" noChangeArrowheads="1"/>
          </p:cNvSpPr>
          <p:nvPr>
            <p:ph type="sldNum" sz="quarter" idx="4"/>
          </p:nvPr>
        </p:nvSpPr>
        <p:spPr bwMode="auto">
          <a:xfrm>
            <a:off x="4944533" y="6529388"/>
            <a:ext cx="28448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7D1092E8-C20E-4F1C-BC9C-626E860323C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1" r:id="rId1"/>
    <p:sldLayoutId id="2147483707" r:id="rId2"/>
    <p:sldLayoutId id="2147483706" r:id="rId3"/>
    <p:sldLayoutId id="2147483705" r:id="rId4"/>
    <p:sldLayoutId id="2147483704" r:id="rId5"/>
    <p:sldLayoutId id="2147483703" r:id="rId6"/>
    <p:sldLayoutId id="2147483702" r:id="rId7"/>
    <p:sldLayoutId id="2147483701" r:id="rId8"/>
    <p:sldLayoutId id="2147483700" r:id="rId9"/>
    <p:sldLayoutId id="2147483699" r:id="rId10"/>
    <p:sldLayoutId id="214748369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50178" name="Picture 19" descr="Visio"/>
          <p:cNvPicPr>
            <a:picLocks noChangeAspect="1" noChangeArrowheads="1"/>
          </p:cNvPicPr>
          <p:nvPr userDrawn="1"/>
        </p:nvPicPr>
        <p:blipFill>
          <a:blip r:embed="rId14"/>
          <a:srcRect/>
          <a:stretch>
            <a:fillRect/>
          </a:stretch>
        </p:blipFill>
        <p:spPr bwMode="auto">
          <a:xfrm>
            <a:off x="0" y="0"/>
            <a:ext cx="1066800" cy="3937000"/>
          </a:xfrm>
          <a:prstGeom prst="rect">
            <a:avLst/>
          </a:prstGeom>
          <a:noFill/>
          <a:ln w="9525">
            <a:noFill/>
            <a:miter lim="800000"/>
            <a:headEnd/>
            <a:tailEnd/>
          </a:ln>
        </p:spPr>
      </p:pic>
      <p:sp>
        <p:nvSpPr>
          <p:cNvPr id="37890" name="Line 2"/>
          <p:cNvSpPr>
            <a:spLocks noChangeShapeType="1"/>
          </p:cNvSpPr>
          <p:nvPr userDrawn="1"/>
        </p:nvSpPr>
        <p:spPr bwMode="auto">
          <a:xfrm>
            <a:off x="1102784" y="908050"/>
            <a:ext cx="11089216"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50180" name="Group 3"/>
          <p:cNvGrpSpPr>
            <a:grpSpLocks/>
          </p:cNvGrpSpPr>
          <p:nvPr/>
        </p:nvGrpSpPr>
        <p:grpSpPr bwMode="auto">
          <a:xfrm>
            <a:off x="9359901" y="304800"/>
            <a:ext cx="2222500" cy="241300"/>
            <a:chOff x="675" y="192"/>
            <a:chExt cx="4797" cy="697"/>
          </a:xfrm>
        </p:grpSpPr>
        <p:sp>
          <p:nvSpPr>
            <p:cNvPr id="37892"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37893"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37894"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37895"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37896"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50181" name="Rectangle 9"/>
          <p:cNvSpPr>
            <a:spLocks noGrp="1" noChangeArrowheads="1"/>
          </p:cNvSpPr>
          <p:nvPr>
            <p:ph type="body" idx="1"/>
          </p:nvPr>
        </p:nvSpPr>
        <p:spPr bwMode="auto">
          <a:xfrm>
            <a:off x="1488018" y="1196975"/>
            <a:ext cx="10094383"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898" name="Rectangle 10"/>
          <p:cNvSpPr>
            <a:spLocks noGrp="1" noChangeArrowheads="1"/>
          </p:cNvSpPr>
          <p:nvPr>
            <p:ph type="title"/>
          </p:nvPr>
        </p:nvSpPr>
        <p:spPr bwMode="auto">
          <a:xfrm>
            <a:off x="1488018" y="404813"/>
            <a:ext cx="10079567"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7899" name="Rectangle 11"/>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37901" name="Text Box 13"/>
          <p:cNvSpPr txBox="1">
            <a:spLocks noChangeArrowheads="1"/>
          </p:cNvSpPr>
          <p:nvPr userDrawn="1"/>
        </p:nvSpPr>
        <p:spPr bwMode="auto">
          <a:xfrm>
            <a:off x="321733" y="92075"/>
            <a:ext cx="840102" cy="461665"/>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Visio</a:t>
            </a:r>
          </a:p>
        </p:txBody>
      </p:sp>
      <p:pic>
        <p:nvPicPr>
          <p:cNvPr id="50185" name="Picture 14" descr="office_1"/>
          <p:cNvPicPr>
            <a:picLocks noChangeAspect="1" noChangeArrowheads="1"/>
          </p:cNvPicPr>
          <p:nvPr userDrawn="1"/>
        </p:nvPicPr>
        <p:blipFill>
          <a:blip r:embed="rId15"/>
          <a:srcRect r="48666" b="9921"/>
          <a:stretch>
            <a:fillRect/>
          </a:stretch>
        </p:blipFill>
        <p:spPr bwMode="auto">
          <a:xfrm>
            <a:off x="46567" y="6453188"/>
            <a:ext cx="1466851" cy="360362"/>
          </a:xfrm>
          <a:prstGeom prst="rect">
            <a:avLst/>
          </a:prstGeom>
          <a:noFill/>
          <a:ln w="9525">
            <a:noFill/>
            <a:miter lim="800000"/>
            <a:headEnd/>
            <a:tailEnd/>
          </a:ln>
        </p:spPr>
      </p:pic>
      <p:sp>
        <p:nvSpPr>
          <p:cNvPr id="37903" name="Text Box 15"/>
          <p:cNvSpPr txBox="1">
            <a:spLocks noChangeArrowheads="1"/>
          </p:cNvSpPr>
          <p:nvPr userDrawn="1"/>
        </p:nvSpPr>
        <p:spPr bwMode="auto">
          <a:xfrm>
            <a:off x="1350433" y="6508750"/>
            <a:ext cx="902811" cy="307777"/>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37904" name="Picture 16" descr="甘肃万维司徽"/>
          <p:cNvPicPr>
            <a:picLocks noChangeAspect="1" noChangeArrowheads="1"/>
          </p:cNvPicPr>
          <p:nvPr userDrawn="1"/>
        </p:nvPicPr>
        <p:blipFill>
          <a:blip r:embed="rId16"/>
          <a:srcRect/>
          <a:stretch>
            <a:fillRect/>
          </a:stretch>
        </p:blipFill>
        <p:spPr bwMode="auto">
          <a:xfrm>
            <a:off x="9186334" y="6481763"/>
            <a:ext cx="575733" cy="311150"/>
          </a:xfrm>
          <a:prstGeom prst="rect">
            <a:avLst/>
          </a:prstGeom>
          <a:noFill/>
          <a:effectLst>
            <a:outerShdw dist="35921" dir="2700000" algn="ctr" rotWithShape="0">
              <a:srgbClr val="808080"/>
            </a:outerShdw>
          </a:effectLst>
          <a:extLst/>
        </p:spPr>
      </p:pic>
      <p:sp>
        <p:nvSpPr>
          <p:cNvPr id="37905" name="Text Box 17"/>
          <p:cNvSpPr txBox="1">
            <a:spLocks noChangeArrowheads="1"/>
          </p:cNvSpPr>
          <p:nvPr userDrawn="1"/>
        </p:nvSpPr>
        <p:spPr bwMode="auto">
          <a:xfrm>
            <a:off x="9766301" y="6515100"/>
            <a:ext cx="1508746" cy="307777"/>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37906" name="Rectangle 18"/>
          <p:cNvSpPr>
            <a:spLocks noGrp="1" noChangeArrowheads="1"/>
          </p:cNvSpPr>
          <p:nvPr>
            <p:ph type="sldNum" sz="quarter" idx="4"/>
          </p:nvPr>
        </p:nvSpPr>
        <p:spPr bwMode="auto">
          <a:xfrm>
            <a:off x="4944533" y="6529388"/>
            <a:ext cx="28448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B267024D-0FC6-475C-8374-91D7E93FE12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62466" name="Picture 19" descr="onenote"/>
          <p:cNvPicPr>
            <a:picLocks noChangeAspect="1" noChangeArrowheads="1"/>
          </p:cNvPicPr>
          <p:nvPr userDrawn="1"/>
        </p:nvPicPr>
        <p:blipFill>
          <a:blip r:embed="rId14"/>
          <a:srcRect/>
          <a:stretch>
            <a:fillRect/>
          </a:stretch>
        </p:blipFill>
        <p:spPr bwMode="auto">
          <a:xfrm>
            <a:off x="0" y="0"/>
            <a:ext cx="1066800" cy="3937000"/>
          </a:xfrm>
          <a:prstGeom prst="rect">
            <a:avLst/>
          </a:prstGeom>
          <a:noFill/>
          <a:ln w="9525">
            <a:noFill/>
            <a:miter lim="800000"/>
            <a:headEnd/>
            <a:tailEnd/>
          </a:ln>
        </p:spPr>
      </p:pic>
      <p:sp>
        <p:nvSpPr>
          <p:cNvPr id="49154" name="Line 2"/>
          <p:cNvSpPr>
            <a:spLocks noChangeShapeType="1"/>
          </p:cNvSpPr>
          <p:nvPr userDrawn="1"/>
        </p:nvSpPr>
        <p:spPr bwMode="auto">
          <a:xfrm>
            <a:off x="1102784" y="908050"/>
            <a:ext cx="11089216"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62468" name="Group 3"/>
          <p:cNvGrpSpPr>
            <a:grpSpLocks/>
          </p:cNvGrpSpPr>
          <p:nvPr/>
        </p:nvGrpSpPr>
        <p:grpSpPr bwMode="auto">
          <a:xfrm>
            <a:off x="9359901" y="304800"/>
            <a:ext cx="2222500" cy="241300"/>
            <a:chOff x="675" y="192"/>
            <a:chExt cx="4797" cy="697"/>
          </a:xfrm>
        </p:grpSpPr>
        <p:sp>
          <p:nvSpPr>
            <p:cNvPr id="49156"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49157"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49158"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49159"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49160"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62469" name="Rectangle 9"/>
          <p:cNvSpPr>
            <a:spLocks noGrp="1" noChangeArrowheads="1"/>
          </p:cNvSpPr>
          <p:nvPr>
            <p:ph type="body" idx="1"/>
          </p:nvPr>
        </p:nvSpPr>
        <p:spPr bwMode="auto">
          <a:xfrm>
            <a:off x="1488018" y="1196975"/>
            <a:ext cx="10094383"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62" name="Rectangle 10"/>
          <p:cNvSpPr>
            <a:spLocks noGrp="1" noChangeArrowheads="1"/>
          </p:cNvSpPr>
          <p:nvPr>
            <p:ph type="title"/>
          </p:nvPr>
        </p:nvSpPr>
        <p:spPr bwMode="auto">
          <a:xfrm>
            <a:off x="1488018" y="404813"/>
            <a:ext cx="10079567"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9163" name="Rectangle 11"/>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49165" name="Text Box 13"/>
          <p:cNvSpPr txBox="1">
            <a:spLocks noChangeArrowheads="1"/>
          </p:cNvSpPr>
          <p:nvPr userDrawn="1"/>
        </p:nvSpPr>
        <p:spPr bwMode="auto">
          <a:xfrm>
            <a:off x="321734" y="92075"/>
            <a:ext cx="1346844" cy="461665"/>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OneNote</a:t>
            </a:r>
          </a:p>
        </p:txBody>
      </p:sp>
      <p:pic>
        <p:nvPicPr>
          <p:cNvPr id="62473" name="Picture 14" descr="office_1"/>
          <p:cNvPicPr>
            <a:picLocks noChangeAspect="1" noChangeArrowheads="1"/>
          </p:cNvPicPr>
          <p:nvPr userDrawn="1"/>
        </p:nvPicPr>
        <p:blipFill>
          <a:blip r:embed="rId15"/>
          <a:srcRect r="48666" b="9921"/>
          <a:stretch>
            <a:fillRect/>
          </a:stretch>
        </p:blipFill>
        <p:spPr bwMode="auto">
          <a:xfrm>
            <a:off x="46567" y="6453188"/>
            <a:ext cx="1466851" cy="360362"/>
          </a:xfrm>
          <a:prstGeom prst="rect">
            <a:avLst/>
          </a:prstGeom>
          <a:noFill/>
          <a:ln w="9525">
            <a:noFill/>
            <a:miter lim="800000"/>
            <a:headEnd/>
            <a:tailEnd/>
          </a:ln>
        </p:spPr>
      </p:pic>
      <p:sp>
        <p:nvSpPr>
          <p:cNvPr id="49167" name="Text Box 15"/>
          <p:cNvSpPr txBox="1">
            <a:spLocks noChangeArrowheads="1"/>
          </p:cNvSpPr>
          <p:nvPr userDrawn="1"/>
        </p:nvSpPr>
        <p:spPr bwMode="auto">
          <a:xfrm>
            <a:off x="1350433" y="6508750"/>
            <a:ext cx="902811" cy="307777"/>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49168" name="Picture 16" descr="甘肃万维司徽"/>
          <p:cNvPicPr>
            <a:picLocks noChangeAspect="1" noChangeArrowheads="1"/>
          </p:cNvPicPr>
          <p:nvPr userDrawn="1"/>
        </p:nvPicPr>
        <p:blipFill>
          <a:blip r:embed="rId16"/>
          <a:srcRect/>
          <a:stretch>
            <a:fillRect/>
          </a:stretch>
        </p:blipFill>
        <p:spPr bwMode="auto">
          <a:xfrm>
            <a:off x="9186334" y="6481763"/>
            <a:ext cx="575733" cy="311150"/>
          </a:xfrm>
          <a:prstGeom prst="rect">
            <a:avLst/>
          </a:prstGeom>
          <a:noFill/>
          <a:effectLst>
            <a:outerShdw dist="35921" dir="2700000" algn="ctr" rotWithShape="0">
              <a:srgbClr val="808080"/>
            </a:outerShdw>
          </a:effectLst>
          <a:extLst/>
        </p:spPr>
      </p:pic>
      <p:sp>
        <p:nvSpPr>
          <p:cNvPr id="49169" name="Text Box 17"/>
          <p:cNvSpPr txBox="1">
            <a:spLocks noChangeArrowheads="1"/>
          </p:cNvSpPr>
          <p:nvPr userDrawn="1"/>
        </p:nvSpPr>
        <p:spPr bwMode="auto">
          <a:xfrm>
            <a:off x="9766301" y="6515100"/>
            <a:ext cx="1508746" cy="307777"/>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49170" name="Rectangle 18"/>
          <p:cNvSpPr>
            <a:spLocks noGrp="1" noChangeArrowheads="1"/>
          </p:cNvSpPr>
          <p:nvPr>
            <p:ph type="sldNum" sz="quarter" idx="4"/>
          </p:nvPr>
        </p:nvSpPr>
        <p:spPr bwMode="auto">
          <a:xfrm>
            <a:off x="4944533" y="6529388"/>
            <a:ext cx="28448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C69E2D62-9DC6-4DDA-BB8C-AEDBA31C9E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94D33275-B8C6-4473-AD75-CDC45A31D601}" type="slidenum">
              <a:rPr lang="en-US" altLang="zh-CN" smtClean="0"/>
              <a:pPr>
                <a:defRPr/>
              </a:pPr>
              <a:t>‹#›</a:t>
            </a:fld>
            <a:endParaRPr lang="en-US" altLang="zh-CN"/>
          </a:p>
        </p:txBody>
      </p:sp>
      <p:sp>
        <p:nvSpPr>
          <p:cNvPr id="13" name="Line 2">
            <a:extLst>
              <a:ext uri="{FF2B5EF4-FFF2-40B4-BE49-F238E27FC236}">
                <a16:creationId xmlns:a16="http://schemas.microsoft.com/office/drawing/2014/main" id="{A7D07A28-B4AC-4D1B-A018-A472E0FF361E}"/>
              </a:ext>
            </a:extLst>
          </p:cNvPr>
          <p:cNvSpPr>
            <a:spLocks noChangeShapeType="1"/>
          </p:cNvSpPr>
          <p:nvPr userDrawn="1"/>
        </p:nvSpPr>
        <p:spPr bwMode="auto">
          <a:xfrm>
            <a:off x="0" y="1268413"/>
            <a:ext cx="12192000" cy="0"/>
          </a:xfrm>
          <a:prstGeom prst="line">
            <a:avLst/>
          </a:prstGeom>
          <a:noFill/>
          <a:ln w="38100">
            <a:solidFill>
              <a:srgbClr val="FF9900"/>
            </a:solidFill>
            <a:round/>
            <a:headEnd/>
            <a:tailEnd/>
          </a:ln>
          <a:effectLst/>
          <a:extLst/>
        </p:spPr>
        <p:txBody>
          <a:bodyPr/>
          <a:lstStyle/>
          <a:p>
            <a:pPr>
              <a:defRPr/>
            </a:pPr>
            <a:endParaRPr lang="zh-CN" altLang="en-US"/>
          </a:p>
        </p:txBody>
      </p:sp>
      <p:sp>
        <p:nvSpPr>
          <p:cNvPr id="15" name="Rectangle 11">
            <a:extLst>
              <a:ext uri="{FF2B5EF4-FFF2-40B4-BE49-F238E27FC236}">
                <a16:creationId xmlns:a16="http://schemas.microsoft.com/office/drawing/2014/main" id="{71946FC0-068E-4991-B2CF-08820B2D661E}"/>
              </a:ext>
            </a:extLst>
          </p:cNvPr>
          <p:cNvSpPr>
            <a:spLocks noChangeArrowheads="1"/>
          </p:cNvSpPr>
          <p:nvPr userDrawn="1"/>
        </p:nvSpPr>
        <p:spPr bwMode="auto">
          <a:xfrm>
            <a:off x="2544234" y="6453188"/>
            <a:ext cx="9647767" cy="404812"/>
          </a:xfrm>
          <a:prstGeom prst="rect">
            <a:avLst/>
          </a:prstGeom>
          <a:solidFill>
            <a:srgbClr val="FF9900"/>
          </a:solidFill>
          <a:ln>
            <a:noFill/>
          </a:ln>
          <a:effectLst/>
          <a:extLst/>
        </p:spPr>
        <p:txBody>
          <a:bodyPr wrap="none" anchor="ctr"/>
          <a:lstStyle/>
          <a:p>
            <a:pPr algn="ctr">
              <a:defRPr/>
            </a:pPr>
            <a:endParaRPr lang="zh-CN" altLang="zh-CN"/>
          </a:p>
        </p:txBody>
      </p:sp>
      <p:sp>
        <p:nvSpPr>
          <p:cNvPr id="17" name="Text Box 15">
            <a:extLst>
              <a:ext uri="{FF2B5EF4-FFF2-40B4-BE49-F238E27FC236}">
                <a16:creationId xmlns:a16="http://schemas.microsoft.com/office/drawing/2014/main" id="{240BD178-8E8A-4ECE-854A-6D3AA995A217}"/>
              </a:ext>
            </a:extLst>
          </p:cNvPr>
          <p:cNvSpPr txBox="1">
            <a:spLocks noChangeArrowheads="1"/>
          </p:cNvSpPr>
          <p:nvPr userDrawn="1"/>
        </p:nvSpPr>
        <p:spPr bwMode="auto">
          <a:xfrm>
            <a:off x="1253067" y="6508751"/>
            <a:ext cx="902811" cy="307777"/>
          </a:xfrm>
          <a:prstGeom prst="rect">
            <a:avLst/>
          </a:prstGeom>
          <a:noFill/>
          <a:ln>
            <a:noFill/>
          </a:ln>
          <a:effectLst/>
          <a:extLst/>
        </p:spPr>
        <p:txBody>
          <a:bodyPr wrap="none">
            <a:spAutoFit/>
          </a:bodyPr>
          <a:lstStyle/>
          <a:p>
            <a:pPr>
              <a:defRPr/>
            </a:pPr>
            <a:r>
              <a:rPr lang="zh-CN" altLang="en-US" sz="1400" b="1" dirty="0">
                <a:solidFill>
                  <a:srgbClr val="990000"/>
                </a:solidFill>
                <a:effectLst>
                  <a:outerShdw blurRad="38100" dist="38100" dir="2700000" algn="tl">
                    <a:srgbClr val="C0C0C0"/>
                  </a:outerShdw>
                </a:effectLst>
              </a:rPr>
              <a:t>图表分析</a:t>
            </a:r>
          </a:p>
        </p:txBody>
      </p:sp>
      <p:sp>
        <p:nvSpPr>
          <p:cNvPr id="18" name="Text Box 17">
            <a:extLst>
              <a:ext uri="{FF2B5EF4-FFF2-40B4-BE49-F238E27FC236}">
                <a16:creationId xmlns:a16="http://schemas.microsoft.com/office/drawing/2014/main" id="{C74B8027-6DB8-4DC2-9D63-20D42ABA45F4}"/>
              </a:ext>
            </a:extLst>
          </p:cNvPr>
          <p:cNvSpPr txBox="1">
            <a:spLocks noChangeArrowheads="1"/>
          </p:cNvSpPr>
          <p:nvPr userDrawn="1"/>
        </p:nvSpPr>
        <p:spPr bwMode="auto">
          <a:xfrm>
            <a:off x="9072033" y="6515101"/>
            <a:ext cx="2266711" cy="307777"/>
          </a:xfrm>
          <a:prstGeom prst="rect">
            <a:avLst/>
          </a:prstGeom>
          <a:noFill/>
          <a:ln>
            <a:noFill/>
          </a:ln>
          <a:effectLst/>
          <a:extLst/>
        </p:spPr>
        <p:txBody>
          <a:bodyPr wrap="none">
            <a:spAutoFit/>
          </a:bodyPr>
          <a:lstStyle/>
          <a:p>
            <a:pPr>
              <a:defRPr/>
            </a:pPr>
            <a:r>
              <a:rPr lang="zh-CN" altLang="en-US" sz="1400" b="1" dirty="0">
                <a:effectLst>
                  <a:outerShdw blurRad="38100" dist="38100" dir="2700000" algn="tl">
                    <a:srgbClr val="C0C0C0"/>
                  </a:outerShdw>
                </a:effectLst>
              </a:rPr>
              <a:t>中国电信甘肃万维  </a:t>
            </a:r>
            <a:r>
              <a:rPr lang="en-US" altLang="zh-CN" sz="1400" b="1" dirty="0">
                <a:effectLst>
                  <a:outerShdw blurRad="38100" dist="38100" dir="2700000" algn="tl">
                    <a:srgbClr val="C0C0C0"/>
                  </a:outerShdw>
                </a:effectLst>
              </a:rPr>
              <a:t>2011-7</a:t>
            </a:r>
          </a:p>
        </p:txBody>
      </p:sp>
      <p:sp>
        <p:nvSpPr>
          <p:cNvPr id="19" name="Oval 28">
            <a:extLst>
              <a:ext uri="{FF2B5EF4-FFF2-40B4-BE49-F238E27FC236}">
                <a16:creationId xmlns:a16="http://schemas.microsoft.com/office/drawing/2014/main" id="{A82AFC0F-E706-447E-B6A2-172076C9E5DC}"/>
              </a:ext>
            </a:extLst>
          </p:cNvPr>
          <p:cNvSpPr>
            <a:spLocks noChangeArrowheads="1"/>
          </p:cNvSpPr>
          <p:nvPr userDrawn="1"/>
        </p:nvSpPr>
        <p:spPr bwMode="hidden">
          <a:xfrm flipH="1">
            <a:off x="9584267" y="2122488"/>
            <a:ext cx="1744133"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0" name="Oval 29">
            <a:extLst>
              <a:ext uri="{FF2B5EF4-FFF2-40B4-BE49-F238E27FC236}">
                <a16:creationId xmlns:a16="http://schemas.microsoft.com/office/drawing/2014/main" id="{E7DF6A28-3201-49C4-8450-2864D38C5D31}"/>
              </a:ext>
            </a:extLst>
          </p:cNvPr>
          <p:cNvSpPr>
            <a:spLocks noChangeArrowheads="1"/>
          </p:cNvSpPr>
          <p:nvPr userDrawn="1"/>
        </p:nvSpPr>
        <p:spPr bwMode="hidden">
          <a:xfrm flipH="1">
            <a:off x="7535334" y="2122488"/>
            <a:ext cx="1744133"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1" name="Oval 30">
            <a:extLst>
              <a:ext uri="{FF2B5EF4-FFF2-40B4-BE49-F238E27FC236}">
                <a16:creationId xmlns:a16="http://schemas.microsoft.com/office/drawing/2014/main" id="{E04510CA-24D1-4AE8-BE47-9DB65AE6B525}"/>
              </a:ext>
            </a:extLst>
          </p:cNvPr>
          <p:cNvSpPr>
            <a:spLocks noChangeArrowheads="1"/>
          </p:cNvSpPr>
          <p:nvPr userDrawn="1"/>
        </p:nvSpPr>
        <p:spPr bwMode="hidden">
          <a:xfrm flipH="1">
            <a:off x="5484285" y="2122488"/>
            <a:ext cx="1746249"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22" name="Oval 31">
            <a:extLst>
              <a:ext uri="{FF2B5EF4-FFF2-40B4-BE49-F238E27FC236}">
                <a16:creationId xmlns:a16="http://schemas.microsoft.com/office/drawing/2014/main" id="{05B47A7C-DF75-4E33-882A-F3C1C3FA0F64}"/>
              </a:ext>
            </a:extLst>
          </p:cNvPr>
          <p:cNvSpPr>
            <a:spLocks noChangeArrowheads="1"/>
          </p:cNvSpPr>
          <p:nvPr userDrawn="1"/>
        </p:nvSpPr>
        <p:spPr bwMode="hidden">
          <a:xfrm flipH="1">
            <a:off x="5484285" y="3560763"/>
            <a:ext cx="1746249"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3" name="Oval 32">
            <a:extLst>
              <a:ext uri="{FF2B5EF4-FFF2-40B4-BE49-F238E27FC236}">
                <a16:creationId xmlns:a16="http://schemas.microsoft.com/office/drawing/2014/main" id="{028BAC21-3AB4-4C7C-9FAF-850DE5BDEE4A}"/>
              </a:ext>
            </a:extLst>
          </p:cNvPr>
          <p:cNvSpPr>
            <a:spLocks noChangeArrowheads="1"/>
          </p:cNvSpPr>
          <p:nvPr userDrawn="1"/>
        </p:nvSpPr>
        <p:spPr bwMode="hidden">
          <a:xfrm flipH="1">
            <a:off x="3503084" y="3560763"/>
            <a:ext cx="1744133"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4" name="Oval 33">
            <a:extLst>
              <a:ext uri="{FF2B5EF4-FFF2-40B4-BE49-F238E27FC236}">
                <a16:creationId xmlns:a16="http://schemas.microsoft.com/office/drawing/2014/main" id="{642D6101-1C93-48FB-9D7F-35DEFA3FD124}"/>
              </a:ext>
            </a:extLst>
          </p:cNvPr>
          <p:cNvSpPr>
            <a:spLocks noChangeArrowheads="1"/>
          </p:cNvSpPr>
          <p:nvPr userDrawn="1"/>
        </p:nvSpPr>
        <p:spPr bwMode="hidden">
          <a:xfrm flipH="1">
            <a:off x="9584267" y="3560763"/>
            <a:ext cx="1744133"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pic>
        <p:nvPicPr>
          <p:cNvPr id="25" name="Picture 35" descr="Excel 2010">
            <a:extLst>
              <a:ext uri="{FF2B5EF4-FFF2-40B4-BE49-F238E27FC236}">
                <a16:creationId xmlns:a16="http://schemas.microsoft.com/office/drawing/2014/main" id="{303F4363-F555-4817-891C-55DB0EF91C96}"/>
              </a:ext>
            </a:extLst>
          </p:cNvPr>
          <p:cNvPicPr>
            <a:picLocks noChangeAspect="1" noChangeArrowheads="1"/>
          </p:cNvPicPr>
          <p:nvPr userDrawn="1"/>
        </p:nvPicPr>
        <p:blipFill>
          <a:blip r:embed="rId23"/>
          <a:srcRect/>
          <a:stretch>
            <a:fillRect/>
          </a:stretch>
        </p:blipFill>
        <p:spPr bwMode="auto">
          <a:xfrm>
            <a:off x="-2117" y="5943600"/>
            <a:ext cx="1219201" cy="914400"/>
          </a:xfrm>
          <a:prstGeom prst="rect">
            <a:avLst/>
          </a:prstGeom>
          <a:noFill/>
          <a:ln w="9525">
            <a:noFill/>
            <a:miter lim="800000"/>
            <a:headEnd/>
            <a:tailEnd/>
          </a:ln>
        </p:spPr>
      </p:pic>
    </p:spTree>
    <p:extLst>
      <p:ext uri="{BB962C8B-B14F-4D97-AF65-F5344CB8AC3E}">
        <p14:creationId xmlns:p14="http://schemas.microsoft.com/office/powerpoint/2010/main" val="77342080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7.xml"/><Relationship Id="rId6" Type="http://schemas.openxmlformats.org/officeDocument/2006/relationships/image" Target="../media/image6.jpeg"/><Relationship Id="rId5" Type="http://schemas.openxmlformats.org/officeDocument/2006/relationships/image" Target="../media/image9.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1.png"/><Relationship Id="rId2" Type="http://schemas.openxmlformats.org/officeDocument/2006/relationships/slideLayout" Target="../slideLayouts/slideLayout68.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0.png"/><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8.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oleObject" Target="../embeddings/oleObject9.bin"/><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8.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oleObject" Target="../embeddings/oleObject11.bin"/><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8.xml"/><Relationship Id="rId1" Type="http://schemas.openxmlformats.org/officeDocument/2006/relationships/vmlDrawing" Target="../drawings/vmlDrawing7.vml"/><Relationship Id="rId6" Type="http://schemas.openxmlformats.org/officeDocument/2006/relationships/image" Target="../media/image29.png"/><Relationship Id="rId5" Type="http://schemas.openxmlformats.org/officeDocument/2006/relationships/oleObject" Target="../embeddings/oleObject13.bin"/><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68.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oleObject" Target="../embeddings/oleObject15.bin"/><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8.xml"/><Relationship Id="rId1" Type="http://schemas.openxmlformats.org/officeDocument/2006/relationships/vmlDrawing" Target="../drawings/vmlDrawing9.vml"/><Relationship Id="rId6" Type="http://schemas.openxmlformats.org/officeDocument/2006/relationships/image" Target="../media/image35.png"/><Relationship Id="rId5" Type="http://schemas.openxmlformats.org/officeDocument/2006/relationships/oleObject" Target="../embeddings/oleObject19.bin"/><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8.xml"/><Relationship Id="rId1" Type="http://schemas.openxmlformats.org/officeDocument/2006/relationships/vmlDrawing" Target="../drawings/vmlDrawing10.vml"/><Relationship Id="rId6" Type="http://schemas.openxmlformats.org/officeDocument/2006/relationships/image" Target="../media/image37.png"/><Relationship Id="rId5" Type="http://schemas.openxmlformats.org/officeDocument/2006/relationships/oleObject" Target="../embeddings/oleObject21.bin"/><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8.xml"/><Relationship Id="rId1" Type="http://schemas.openxmlformats.org/officeDocument/2006/relationships/vmlDrawing" Target="../drawings/vmlDrawing11.v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8.xml"/><Relationship Id="rId1" Type="http://schemas.openxmlformats.org/officeDocument/2006/relationships/vmlDrawing" Target="../drawings/vmlDrawing12.vml"/><Relationship Id="rId6" Type="http://schemas.openxmlformats.org/officeDocument/2006/relationships/image" Target="../media/image40.png"/><Relationship Id="rId5" Type="http://schemas.openxmlformats.org/officeDocument/2006/relationships/oleObject" Target="../embeddings/oleObject24.bin"/><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5.png"/><Relationship Id="rId2" Type="http://schemas.openxmlformats.org/officeDocument/2006/relationships/slideLayout" Target="../slideLayouts/slideLayout68.xml"/><Relationship Id="rId1" Type="http://schemas.openxmlformats.org/officeDocument/2006/relationships/vmlDrawing" Target="../drawings/vmlDrawing13.vml"/><Relationship Id="rId6" Type="http://schemas.openxmlformats.org/officeDocument/2006/relationships/image" Target="../media/image42.png"/><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oleObject" Target="../embeddings/oleObject28.bin"/><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8.xml"/><Relationship Id="rId1" Type="http://schemas.openxmlformats.org/officeDocument/2006/relationships/vmlDrawing" Target="../drawings/vmlDrawing14.v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8.xml"/><Relationship Id="rId1" Type="http://schemas.openxmlformats.org/officeDocument/2006/relationships/vmlDrawing" Target="../drawings/vmlDrawing15.v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8.xml"/><Relationship Id="rId1" Type="http://schemas.openxmlformats.org/officeDocument/2006/relationships/vmlDrawing" Target="../drawings/vmlDrawing16.v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8.xml"/><Relationship Id="rId1" Type="http://schemas.openxmlformats.org/officeDocument/2006/relationships/vmlDrawing" Target="../drawings/vmlDrawing17.v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8.xml"/><Relationship Id="rId1" Type="http://schemas.openxmlformats.org/officeDocument/2006/relationships/vmlDrawing" Target="../drawings/vmlDrawing18.v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8.xml"/><Relationship Id="rId1" Type="http://schemas.openxmlformats.org/officeDocument/2006/relationships/vmlDrawing" Target="../drawings/vmlDrawing19.v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8.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8.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embeddings/oleObject3.bin"/><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8.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oleObject" Target="../embeddings/oleObject5.bin"/><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27288" y="2636839"/>
            <a:ext cx="7772400" cy="1368425"/>
          </a:xfrm>
        </p:spPr>
        <p:txBody>
          <a:bodyPr/>
          <a:lstStyle/>
          <a:p>
            <a:pPr eaLnBrk="1" hangingPunct="1">
              <a:defRPr/>
            </a:pPr>
            <a:r>
              <a:rPr lang="zh-CN" altLang="en-US" sz="4400" dirty="0">
                <a:latin typeface="华文中宋" pitchFamily="2" charset="-122"/>
                <a:ea typeface="华文中宋" pitchFamily="2" charset="-122"/>
              </a:rPr>
              <a:t>数据分析与图表展现</a:t>
            </a:r>
            <a:br>
              <a:rPr lang="zh-CN" altLang="en-US" sz="4400" dirty="0">
                <a:latin typeface="华文中宋" pitchFamily="2" charset="-122"/>
                <a:ea typeface="华文中宋" pitchFamily="2" charset="-122"/>
              </a:rPr>
            </a:br>
            <a:r>
              <a:rPr lang="en-US" altLang="zh-CN" sz="2400" dirty="0">
                <a:latin typeface="华文中宋" pitchFamily="2" charset="-122"/>
                <a:ea typeface="华文中宋" pitchFamily="2" charset="-122"/>
              </a:rPr>
              <a:t>Excel 2010</a:t>
            </a:r>
            <a:r>
              <a:rPr lang="zh-CN" altLang="en-US" sz="2400" dirty="0">
                <a:latin typeface="华文中宋" pitchFamily="2" charset="-122"/>
                <a:ea typeface="华文中宋" pitchFamily="2" charset="-122"/>
              </a:rPr>
              <a:t>高级应用技巧培训</a:t>
            </a:r>
            <a:endParaRPr lang="zh-CN" altLang="en-US" sz="4400" dirty="0">
              <a:latin typeface="华文中宋" pitchFamily="2" charset="-122"/>
              <a:ea typeface="华文中宋" pitchFamily="2" charset="-122"/>
            </a:endParaRPr>
          </a:p>
        </p:txBody>
      </p:sp>
      <p:sp>
        <p:nvSpPr>
          <p:cNvPr id="2051" name="Rectangle 3"/>
          <p:cNvSpPr>
            <a:spLocks noGrp="1" noChangeArrowheads="1"/>
          </p:cNvSpPr>
          <p:nvPr>
            <p:ph type="subTitle" idx="1"/>
          </p:nvPr>
        </p:nvSpPr>
        <p:spPr>
          <a:xfrm>
            <a:off x="6672263" y="4232275"/>
            <a:ext cx="2520950" cy="647700"/>
          </a:xfrm>
        </p:spPr>
        <p:txBody>
          <a:bodyPr>
            <a:normAutofit lnSpcReduction="10000"/>
          </a:bodyPr>
          <a:lstStyle/>
          <a:p>
            <a:pPr algn="l" eaLnBrk="1" hangingPunct="1">
              <a:lnSpc>
                <a:spcPct val="80000"/>
              </a:lnSpc>
              <a:defRPr/>
            </a:pPr>
            <a:endParaRPr lang="zh-CN" altLang="en-US" dirty="0">
              <a:effectLst>
                <a:outerShdw blurRad="38100" dist="38100" dir="2700000" algn="tl">
                  <a:srgbClr val="FFFFFF"/>
                </a:outerShdw>
              </a:effectLst>
              <a:ea typeface="楷体_GB2312" pitchFamily="49" charset="-122"/>
            </a:endParaRPr>
          </a:p>
          <a:p>
            <a:pPr algn="l" eaLnBrk="1" hangingPunct="1">
              <a:lnSpc>
                <a:spcPct val="80000"/>
              </a:lnSpc>
              <a:defRPr/>
            </a:pPr>
            <a:r>
              <a:rPr lang="en-US" altLang="zh-CN" dirty="0">
                <a:effectLst>
                  <a:outerShdw blurRad="38100" dist="38100" dir="2700000" algn="tl">
                    <a:srgbClr val="FFFFFF"/>
                  </a:outerShdw>
                </a:effectLst>
              </a:rPr>
              <a:t>2013-3</a:t>
            </a:r>
          </a:p>
        </p:txBody>
      </p:sp>
      <p:pic>
        <p:nvPicPr>
          <p:cNvPr id="76804" name="Picture 5" descr="Visio"/>
          <p:cNvPicPr>
            <a:picLocks noChangeAspect="1" noChangeArrowheads="1"/>
          </p:cNvPicPr>
          <p:nvPr/>
        </p:nvPicPr>
        <p:blipFill>
          <a:blip r:embed="rId3"/>
          <a:srcRect b="57219"/>
          <a:stretch>
            <a:fillRect/>
          </a:stretch>
        </p:blipFill>
        <p:spPr bwMode="auto">
          <a:xfrm>
            <a:off x="2855913" y="5173664"/>
            <a:ext cx="800100" cy="1684337"/>
          </a:xfrm>
          <a:prstGeom prst="rect">
            <a:avLst/>
          </a:prstGeom>
          <a:noFill/>
          <a:ln w="9525">
            <a:noFill/>
            <a:miter lim="800000"/>
            <a:headEnd/>
            <a:tailEnd/>
          </a:ln>
        </p:spPr>
      </p:pic>
      <p:pic>
        <p:nvPicPr>
          <p:cNvPr id="76805" name="Picture 6" descr="Word"/>
          <p:cNvPicPr>
            <a:picLocks noChangeAspect="1" noChangeArrowheads="1"/>
          </p:cNvPicPr>
          <p:nvPr/>
        </p:nvPicPr>
        <p:blipFill>
          <a:blip r:embed="rId4"/>
          <a:srcRect b="57219"/>
          <a:stretch>
            <a:fillRect/>
          </a:stretch>
        </p:blipFill>
        <p:spPr bwMode="auto">
          <a:xfrm>
            <a:off x="8472488" y="0"/>
            <a:ext cx="800100" cy="1684338"/>
          </a:xfrm>
          <a:prstGeom prst="rect">
            <a:avLst/>
          </a:prstGeom>
          <a:noFill/>
          <a:ln w="9525">
            <a:noFill/>
            <a:miter lim="800000"/>
            <a:headEnd/>
            <a:tailEnd/>
          </a:ln>
        </p:spPr>
      </p:pic>
      <p:pic>
        <p:nvPicPr>
          <p:cNvPr id="76806" name="Picture 7" descr="onenote"/>
          <p:cNvPicPr>
            <a:picLocks noChangeAspect="1" noChangeArrowheads="1"/>
          </p:cNvPicPr>
          <p:nvPr/>
        </p:nvPicPr>
        <p:blipFill>
          <a:blip r:embed="rId5"/>
          <a:srcRect b="57138"/>
          <a:stretch>
            <a:fillRect/>
          </a:stretch>
        </p:blipFill>
        <p:spPr bwMode="auto">
          <a:xfrm>
            <a:off x="3648075" y="5170488"/>
            <a:ext cx="800100" cy="1687512"/>
          </a:xfrm>
          <a:prstGeom prst="rect">
            <a:avLst/>
          </a:prstGeom>
          <a:noFill/>
          <a:ln w="9525">
            <a:noFill/>
            <a:miter lim="800000"/>
            <a:headEnd/>
            <a:tailEnd/>
          </a:ln>
        </p:spPr>
      </p:pic>
      <p:pic>
        <p:nvPicPr>
          <p:cNvPr id="76807" name="Picture 8" descr="Excel"/>
          <p:cNvPicPr>
            <a:picLocks noChangeAspect="1" noChangeArrowheads="1"/>
          </p:cNvPicPr>
          <p:nvPr/>
        </p:nvPicPr>
        <p:blipFill>
          <a:blip r:embed="rId6"/>
          <a:srcRect b="57259"/>
          <a:stretch>
            <a:fillRect/>
          </a:stretch>
        </p:blipFill>
        <p:spPr bwMode="auto">
          <a:xfrm>
            <a:off x="9264650" y="0"/>
            <a:ext cx="800100" cy="1682750"/>
          </a:xfrm>
          <a:prstGeom prst="rect">
            <a:avLst/>
          </a:prstGeom>
          <a:noFill/>
          <a:ln w="9525">
            <a:noFill/>
            <a:miter lim="800000"/>
            <a:headEnd/>
            <a:tailEnd/>
          </a:ln>
        </p:spPr>
      </p:pic>
      <p:pic>
        <p:nvPicPr>
          <p:cNvPr id="76808" name="Picture 9" descr="PowerPointer"/>
          <p:cNvPicPr>
            <a:picLocks noChangeAspect="1" noChangeArrowheads="1"/>
          </p:cNvPicPr>
          <p:nvPr/>
        </p:nvPicPr>
        <p:blipFill>
          <a:blip r:embed="rId7"/>
          <a:srcRect b="57138"/>
          <a:stretch>
            <a:fillRect/>
          </a:stretch>
        </p:blipFill>
        <p:spPr bwMode="auto">
          <a:xfrm>
            <a:off x="2063750" y="5170488"/>
            <a:ext cx="800100" cy="168751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图表布局</a:t>
            </a:r>
          </a:p>
        </p:txBody>
      </p:sp>
      <p:sp>
        <p:nvSpPr>
          <p:cNvPr id="3" name="内容占位符 2"/>
          <p:cNvSpPr>
            <a:spLocks noGrp="1"/>
          </p:cNvSpPr>
          <p:nvPr>
            <p:ph idx="1"/>
          </p:nvPr>
        </p:nvSpPr>
        <p:spPr/>
        <p:txBody>
          <a:bodyPr>
            <a:normAutofit fontScale="92500" lnSpcReduction="20000"/>
          </a:bodyPr>
          <a:lstStyle/>
          <a:p>
            <a:pPr eaLnBrk="1" hangingPunct="1">
              <a:defRPr/>
            </a:pPr>
            <a:r>
              <a:rPr lang="zh-CN" altLang="en-US" dirty="0"/>
              <a:t>主题明确</a:t>
            </a:r>
            <a:endParaRPr lang="en-US" altLang="zh-CN" dirty="0"/>
          </a:p>
          <a:p>
            <a:pPr lvl="1" eaLnBrk="1" hangingPunct="1">
              <a:defRPr/>
            </a:pPr>
            <a:r>
              <a:rPr lang="zh-CN" altLang="en-US" dirty="0"/>
              <a:t>避免次要元素占据主要位置；</a:t>
            </a:r>
            <a:endParaRPr lang="en-US" altLang="zh-CN" dirty="0"/>
          </a:p>
          <a:p>
            <a:pPr lvl="1" eaLnBrk="1" hangingPunct="1">
              <a:defRPr/>
            </a:pPr>
            <a:r>
              <a:rPr lang="zh-CN" altLang="en-US" dirty="0"/>
              <a:t>配色。</a:t>
            </a:r>
            <a:endParaRPr lang="en-US" altLang="zh-CN" dirty="0"/>
          </a:p>
          <a:p>
            <a:pPr eaLnBrk="1" hangingPunct="1">
              <a:defRPr/>
            </a:pPr>
            <a:r>
              <a:rPr lang="zh-CN" altLang="en-US" dirty="0"/>
              <a:t>简洁美观</a:t>
            </a:r>
            <a:endParaRPr lang="en-US" altLang="zh-CN" dirty="0"/>
          </a:p>
          <a:p>
            <a:pPr lvl="1" eaLnBrk="1" hangingPunct="1">
              <a:defRPr/>
            </a:pPr>
            <a:r>
              <a:rPr lang="zh-CN" altLang="en-US" dirty="0"/>
              <a:t>删除多余的元素；</a:t>
            </a:r>
            <a:endParaRPr lang="en-US" altLang="zh-CN" dirty="0"/>
          </a:p>
          <a:p>
            <a:pPr lvl="1" eaLnBrk="1" hangingPunct="1">
              <a:defRPr/>
            </a:pPr>
            <a:r>
              <a:rPr lang="zh-CN" altLang="en-US" dirty="0"/>
              <a:t>避免遮盖；</a:t>
            </a:r>
            <a:endParaRPr lang="en-US" altLang="zh-CN" dirty="0"/>
          </a:p>
          <a:p>
            <a:pPr lvl="1" eaLnBrk="1" hangingPunct="1">
              <a:defRPr/>
            </a:pPr>
            <a:r>
              <a:rPr lang="zh-CN" altLang="en-US" dirty="0"/>
              <a:t>数据标签的处理；</a:t>
            </a:r>
            <a:endParaRPr lang="en-US" altLang="zh-CN" dirty="0"/>
          </a:p>
          <a:p>
            <a:pPr lvl="1" eaLnBrk="1" hangingPunct="1">
              <a:defRPr/>
            </a:pPr>
            <a:r>
              <a:rPr lang="zh-CN" altLang="en-US" dirty="0"/>
              <a:t>坐标轴及网格线的处理。</a:t>
            </a:r>
            <a:endParaRPr lang="en-US" altLang="zh-CN" dirty="0"/>
          </a:p>
          <a:p>
            <a:pPr eaLnBrk="1" hangingPunct="1">
              <a:defRPr/>
            </a:pPr>
            <a:r>
              <a:rPr lang="zh-CN" altLang="en-US" dirty="0"/>
              <a:t>说明完整</a:t>
            </a:r>
            <a:endParaRPr lang="en-US" altLang="zh-CN" dirty="0"/>
          </a:p>
          <a:p>
            <a:pPr lvl="1" eaLnBrk="1" hangingPunct="1">
              <a:defRPr/>
            </a:pPr>
            <a:r>
              <a:rPr lang="zh-CN" altLang="en-US" dirty="0"/>
              <a:t>图例</a:t>
            </a:r>
            <a:endParaRPr lang="en-US" altLang="zh-CN" dirty="0"/>
          </a:p>
          <a:p>
            <a:pPr lvl="1" eaLnBrk="1" hangingPunct="1">
              <a:defRPr/>
            </a:pPr>
            <a:r>
              <a:rPr lang="zh-CN" altLang="en-US" dirty="0"/>
              <a:t>计量单位</a:t>
            </a:r>
            <a:endParaRPr lang="en-US" altLang="zh-CN" dirty="0"/>
          </a:p>
          <a:p>
            <a:pPr lvl="1" eaLnBrk="1" hangingPunct="1">
              <a:defRPr/>
            </a:pPr>
            <a:r>
              <a:rPr lang="zh-CN" altLang="en-US" dirty="0"/>
              <a:t>图表标题、坐标轴标题</a:t>
            </a:r>
            <a:endParaRPr lang="en-US" altLang="zh-CN" dirty="0"/>
          </a:p>
          <a:p>
            <a:pPr eaLnBrk="1" hangingPunct="1">
              <a:defRPr/>
            </a:pPr>
            <a:endParaRPr lang="zh-CN" altLang="en-US" dirty="0"/>
          </a:p>
        </p:txBody>
      </p:sp>
      <p:sp>
        <p:nvSpPr>
          <p:cNvPr id="111619" name="灯片编号占位符 3"/>
          <p:cNvSpPr>
            <a:spLocks noGrp="1"/>
          </p:cNvSpPr>
          <p:nvPr>
            <p:ph type="sldNum" sz="quarter" idx="12"/>
          </p:nvPr>
        </p:nvSpPr>
        <p:spPr>
          <a:noFill/>
          <a:ln>
            <a:miter lim="800000"/>
            <a:headEnd/>
            <a:tailEnd/>
          </a:ln>
        </p:spPr>
        <p:txBody>
          <a:bodyPr/>
          <a:lstStyle/>
          <a:p>
            <a:fld id="{259A724E-0045-4DCE-897C-ACF7E7F000D8}" type="slidenum">
              <a:rPr lang="en-US" altLang="zh-CN" smtClean="0"/>
              <a:pPr/>
              <a:t>10</a:t>
            </a:fld>
            <a:endParaRPr lang="en-US" altLang="zh-CN"/>
          </a:p>
        </p:txBody>
      </p:sp>
      <p:graphicFrame>
        <p:nvGraphicFramePr>
          <p:cNvPr id="111620" name="图表 4"/>
          <p:cNvGraphicFramePr>
            <a:graphicFrameLocks/>
          </p:cNvGraphicFramePr>
          <p:nvPr/>
        </p:nvGraphicFramePr>
        <p:xfrm>
          <a:off x="7319963" y="1052514"/>
          <a:ext cx="2976562" cy="2376487"/>
        </p:xfrm>
        <a:graphic>
          <a:graphicData uri="http://schemas.openxmlformats.org/presentationml/2006/ole">
            <mc:AlternateContent xmlns:mc="http://schemas.openxmlformats.org/markup-compatibility/2006">
              <mc:Choice xmlns:v="urn:schemas-microsoft-com:vml" Requires="v">
                <p:oleObj spid="_x0000_s111632" r:id="rId4" imgW="2975106" imgH="2377646" progId="Excel.Chart.8">
                  <p:embed/>
                </p:oleObj>
              </mc:Choice>
              <mc:Fallback>
                <p:oleObj r:id="rId4" imgW="2975106" imgH="2377646" progId="Excel.Chart.8">
                  <p:embed/>
                  <p:pic>
                    <p:nvPicPr>
                      <p:cNvPr id="0" name="图表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963" y="1052514"/>
                        <a:ext cx="2976562"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1" name="图表 5"/>
          <p:cNvGraphicFramePr>
            <a:graphicFrameLocks/>
          </p:cNvGraphicFramePr>
          <p:nvPr/>
        </p:nvGraphicFramePr>
        <p:xfrm>
          <a:off x="7319963" y="3860800"/>
          <a:ext cx="2976562" cy="2376488"/>
        </p:xfrm>
        <a:graphic>
          <a:graphicData uri="http://schemas.openxmlformats.org/presentationml/2006/ole">
            <mc:AlternateContent xmlns:mc="http://schemas.openxmlformats.org/markup-compatibility/2006">
              <mc:Choice xmlns:v="urn:schemas-microsoft-com:vml" Requires="v">
                <p:oleObj spid="_x0000_s111633" r:id="rId6" imgW="2975106" imgH="2377646" progId="Excel.Chart.8">
                  <p:embed/>
                </p:oleObj>
              </mc:Choice>
              <mc:Fallback>
                <p:oleObj r:id="rId6" imgW="2975106" imgH="2377646" progId="Excel.Chart.8">
                  <p:embed/>
                  <p:pic>
                    <p:nvPicPr>
                      <p:cNvPr id="0" name="图表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9963" y="3860800"/>
                        <a:ext cx="2976562"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禁止符 6"/>
          <p:cNvSpPr/>
          <p:nvPr/>
        </p:nvSpPr>
        <p:spPr>
          <a:xfrm>
            <a:off x="9677400" y="765175"/>
            <a:ext cx="914400" cy="914400"/>
          </a:xfrm>
          <a:prstGeom prst="noSmoking">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配色</a:t>
            </a:r>
          </a:p>
        </p:txBody>
      </p:sp>
      <p:sp>
        <p:nvSpPr>
          <p:cNvPr id="3" name="内容占位符 2"/>
          <p:cNvSpPr>
            <a:spLocks noGrp="1"/>
          </p:cNvSpPr>
          <p:nvPr>
            <p:ph idx="1"/>
          </p:nvPr>
        </p:nvSpPr>
        <p:spPr>
          <a:xfrm>
            <a:off x="2495550" y="1052514"/>
            <a:ext cx="3816350" cy="5329237"/>
          </a:xfrm>
        </p:spPr>
        <p:txBody>
          <a:bodyPr>
            <a:normAutofit lnSpcReduction="10000"/>
          </a:bodyPr>
          <a:lstStyle/>
          <a:p>
            <a:pPr eaLnBrk="1" hangingPunct="1">
              <a:defRPr/>
            </a:pPr>
            <a:r>
              <a:rPr lang="en-US" altLang="zh-CN" sz="1600" dirty="0"/>
              <a:t>Excel</a:t>
            </a:r>
            <a:r>
              <a:rPr lang="zh-CN" altLang="en-US" sz="1600" dirty="0"/>
              <a:t>图表的默认配色采用的主题颜色，可以选择其他主题或自定义主题。</a:t>
            </a:r>
            <a:endParaRPr lang="en-US" altLang="zh-CN" sz="1600" dirty="0"/>
          </a:p>
          <a:p>
            <a:pPr eaLnBrk="1" hangingPunct="1">
              <a:defRPr/>
            </a:pPr>
            <a:r>
              <a:rPr lang="zh-CN" altLang="en-US" sz="1600" dirty="0"/>
              <a:t>无论采用什么配色方案，都应保持一致性的延续性</a:t>
            </a:r>
            <a:r>
              <a:rPr lang="en-US" altLang="zh-CN" sz="1600" dirty="0"/>
              <a:t>——</a:t>
            </a:r>
            <a:r>
              <a:rPr lang="zh-CN" altLang="en-US" sz="1600" dirty="0"/>
              <a:t>风格化。</a:t>
            </a:r>
            <a:endParaRPr lang="en-US" altLang="zh-CN" sz="1600" dirty="0"/>
          </a:p>
          <a:p>
            <a:pPr eaLnBrk="1" hangingPunct="1">
              <a:defRPr/>
            </a:pPr>
            <a:r>
              <a:rPr lang="zh-CN" altLang="en-US" sz="1600" dirty="0"/>
              <a:t>颜色也可以传递信息。要注意配色惯例，如红、橙、黄通常具有警告含义，可用于异常数据的突出显示，蓝色通常代表进展，绿色通常代表成长。</a:t>
            </a:r>
            <a:endParaRPr lang="en-US" altLang="zh-CN" sz="1600" dirty="0"/>
          </a:p>
          <a:p>
            <a:pPr eaLnBrk="1" hangingPunct="1">
              <a:defRPr/>
            </a:pPr>
            <a:r>
              <a:rPr lang="zh-CN" altLang="en-US" sz="1600" dirty="0"/>
              <a:t>避免不协调的色彩搭配：</a:t>
            </a:r>
            <a:endParaRPr lang="en-US" altLang="zh-CN" sz="1600" dirty="0"/>
          </a:p>
          <a:p>
            <a:pPr lvl="1" eaLnBrk="1" hangingPunct="1">
              <a:defRPr/>
            </a:pPr>
            <a:r>
              <a:rPr lang="zh-CN" altLang="en-US" sz="1300" dirty="0"/>
              <a:t>红绿搭配通常会引起不舒服的感觉；</a:t>
            </a:r>
            <a:endParaRPr lang="en-US" altLang="zh-CN" sz="1300" dirty="0"/>
          </a:p>
          <a:p>
            <a:pPr lvl="1" eaLnBrk="1" hangingPunct="1">
              <a:defRPr/>
            </a:pPr>
            <a:r>
              <a:rPr lang="zh-CN" altLang="en-US" sz="1300" dirty="0"/>
              <a:t>低反差的配色不易分辨；</a:t>
            </a:r>
            <a:endParaRPr lang="en-US" altLang="zh-CN" sz="1300" dirty="0"/>
          </a:p>
          <a:p>
            <a:pPr lvl="1" eaLnBrk="1" hangingPunct="1">
              <a:defRPr/>
            </a:pPr>
            <a:r>
              <a:rPr lang="zh-CN" altLang="en-US" sz="1300" dirty="0"/>
              <a:t>各系列均采用浓重的颜色不但无法突出重点，而且容易产生头重脚轻的感觉。</a:t>
            </a:r>
            <a:endParaRPr lang="en-US" altLang="zh-CN" sz="1300" dirty="0"/>
          </a:p>
          <a:p>
            <a:pPr eaLnBrk="1" hangingPunct="1">
              <a:defRPr/>
            </a:pPr>
            <a:r>
              <a:rPr lang="zh-CN" altLang="en-US" sz="1600" dirty="0"/>
              <a:t>稳妥的配色方案：</a:t>
            </a:r>
            <a:endParaRPr lang="en-US" altLang="zh-CN" sz="1600" dirty="0"/>
          </a:p>
          <a:p>
            <a:pPr lvl="1" eaLnBrk="1" hangingPunct="1">
              <a:defRPr/>
            </a:pPr>
            <a:r>
              <a:rPr lang="zh-CN" altLang="en-US" sz="1300" dirty="0"/>
              <a:t>没有时序关系的系列采用不同色系搭配；</a:t>
            </a:r>
            <a:endParaRPr lang="en-US" altLang="zh-CN" sz="1300" dirty="0"/>
          </a:p>
          <a:p>
            <a:pPr lvl="1" eaLnBrk="1" hangingPunct="1">
              <a:defRPr/>
            </a:pPr>
            <a:r>
              <a:rPr lang="zh-CN" altLang="en-US" sz="1300" dirty="0"/>
              <a:t>具有时序关系的系列采用同色系不同明度的方式搭配；</a:t>
            </a:r>
            <a:endParaRPr lang="en-US" altLang="zh-CN" sz="1300" dirty="0"/>
          </a:p>
          <a:p>
            <a:pPr lvl="1" eaLnBrk="1" hangingPunct="1">
              <a:defRPr/>
            </a:pPr>
            <a:r>
              <a:rPr lang="zh-CN" altLang="en-US" sz="1300" dirty="0"/>
              <a:t>尽量不使用太浅的颜色。</a:t>
            </a:r>
            <a:endParaRPr lang="zh-CN" altLang="en-US" sz="1600" dirty="0"/>
          </a:p>
        </p:txBody>
      </p:sp>
      <p:sp>
        <p:nvSpPr>
          <p:cNvPr id="112643" name="灯片编号占位符 3"/>
          <p:cNvSpPr>
            <a:spLocks noGrp="1"/>
          </p:cNvSpPr>
          <p:nvPr>
            <p:ph type="sldNum" sz="quarter" idx="12"/>
          </p:nvPr>
        </p:nvSpPr>
        <p:spPr>
          <a:noFill/>
          <a:ln>
            <a:miter lim="800000"/>
            <a:headEnd/>
            <a:tailEnd/>
          </a:ln>
        </p:spPr>
        <p:txBody>
          <a:bodyPr/>
          <a:lstStyle/>
          <a:p>
            <a:fld id="{DAED7611-5265-40D9-BE7F-04F513AEE648}" type="slidenum">
              <a:rPr lang="en-US" altLang="zh-CN" smtClean="0"/>
              <a:pPr/>
              <a:t>11</a:t>
            </a:fld>
            <a:endParaRPr lang="en-US" altLang="zh-CN"/>
          </a:p>
        </p:txBody>
      </p:sp>
      <p:pic>
        <p:nvPicPr>
          <p:cNvPr id="112644" name="图片 4"/>
          <p:cNvPicPr>
            <a:picLocks noChangeAspect="1"/>
          </p:cNvPicPr>
          <p:nvPr/>
        </p:nvPicPr>
        <p:blipFill>
          <a:blip r:embed="rId3"/>
          <a:srcRect/>
          <a:stretch>
            <a:fillRect/>
          </a:stretch>
        </p:blipFill>
        <p:spPr bwMode="auto">
          <a:xfrm>
            <a:off x="6513514" y="908051"/>
            <a:ext cx="4154487" cy="55403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练习</a:t>
            </a:r>
          </a:p>
        </p:txBody>
      </p:sp>
      <p:sp>
        <p:nvSpPr>
          <p:cNvPr id="113666" name="灯片编号占位符 3"/>
          <p:cNvSpPr>
            <a:spLocks noGrp="1"/>
          </p:cNvSpPr>
          <p:nvPr>
            <p:ph type="sldNum" sz="quarter" idx="12"/>
          </p:nvPr>
        </p:nvSpPr>
        <p:spPr>
          <a:noFill/>
          <a:ln>
            <a:miter lim="800000"/>
            <a:headEnd/>
            <a:tailEnd/>
          </a:ln>
        </p:spPr>
        <p:txBody>
          <a:bodyPr/>
          <a:lstStyle/>
          <a:p>
            <a:fld id="{1D3CBC88-8DD7-45B7-BC50-B037AC9BA47A}" type="slidenum">
              <a:rPr lang="en-US" altLang="zh-CN" smtClean="0"/>
              <a:pPr/>
              <a:t>12</a:t>
            </a:fld>
            <a:endParaRPr lang="en-US" altLang="zh-CN"/>
          </a:p>
        </p:txBody>
      </p:sp>
      <p:graphicFrame>
        <p:nvGraphicFramePr>
          <p:cNvPr id="7" name="表格 6"/>
          <p:cNvGraphicFramePr>
            <a:graphicFrameLocks noGrp="1"/>
          </p:cNvGraphicFramePr>
          <p:nvPr/>
        </p:nvGraphicFramePr>
        <p:xfrm>
          <a:off x="1919288" y="4076700"/>
          <a:ext cx="3528392" cy="2021614"/>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375694">
                <a:tc>
                  <a:txBody>
                    <a:bodyPr/>
                    <a:lstStyle/>
                    <a:p>
                      <a:pPr algn="ctr"/>
                      <a:r>
                        <a:rPr lang="zh-CN" altLang="en-US" sz="1200" dirty="0"/>
                        <a:t>月份</a:t>
                      </a:r>
                    </a:p>
                  </a:txBody>
                  <a:tcPr anchor="ctr">
                    <a:solidFill>
                      <a:schemeClr val="tx1">
                        <a:lumMod val="65000"/>
                        <a:lumOff val="35000"/>
                      </a:schemeClr>
                    </a:solidFill>
                  </a:tcPr>
                </a:tc>
                <a:tc>
                  <a:txBody>
                    <a:bodyPr/>
                    <a:lstStyle/>
                    <a:p>
                      <a:pPr algn="ctr"/>
                      <a:r>
                        <a:rPr lang="zh-CN" altLang="en-US" sz="1200" dirty="0"/>
                        <a:t>在建</a:t>
                      </a:r>
                    </a:p>
                  </a:txBody>
                  <a:tcPr anchor="ctr">
                    <a:solidFill>
                      <a:schemeClr val="tx1">
                        <a:lumMod val="65000"/>
                        <a:lumOff val="35000"/>
                      </a:schemeClr>
                    </a:solidFill>
                  </a:tcPr>
                </a:tc>
                <a:tc>
                  <a:txBody>
                    <a:bodyPr/>
                    <a:lstStyle/>
                    <a:p>
                      <a:pPr algn="ctr"/>
                      <a:r>
                        <a:rPr lang="zh-CN" altLang="en-US" sz="1200" dirty="0"/>
                        <a:t>试运行</a:t>
                      </a:r>
                    </a:p>
                  </a:txBody>
                  <a:tcPr anchor="ctr">
                    <a:solidFill>
                      <a:schemeClr val="tx1">
                        <a:lumMod val="65000"/>
                        <a:lumOff val="35000"/>
                      </a:schemeClr>
                    </a:solidFill>
                  </a:tcPr>
                </a:tc>
                <a:tc>
                  <a:txBody>
                    <a:bodyPr/>
                    <a:lstStyle/>
                    <a:p>
                      <a:pPr algn="ctr"/>
                      <a:r>
                        <a:rPr lang="zh-CN" altLang="en-US" sz="1200" dirty="0"/>
                        <a:t>停工</a:t>
                      </a:r>
                    </a:p>
                  </a:txBody>
                  <a:tcPr anchor="ctr">
                    <a:solidFill>
                      <a:schemeClr val="tx1">
                        <a:lumMod val="65000"/>
                        <a:lumOff val="35000"/>
                      </a:schemeClr>
                    </a:solidFill>
                  </a:tcPr>
                </a:tc>
                <a:tc>
                  <a:txBody>
                    <a:bodyPr/>
                    <a:lstStyle/>
                    <a:p>
                      <a:pPr algn="ctr"/>
                      <a:r>
                        <a:rPr lang="zh-CN" altLang="en-US" sz="1200" dirty="0"/>
                        <a:t>平均进度</a:t>
                      </a:r>
                    </a:p>
                  </a:txBody>
                  <a:tcPr anchor="ctr">
                    <a:solidFill>
                      <a:schemeClr val="tx1">
                        <a:lumMod val="65000"/>
                        <a:lumOff val="35000"/>
                      </a:schemeClr>
                    </a:solidFill>
                  </a:tcPr>
                </a:tc>
                <a:extLst>
                  <a:ext uri="{0D108BD9-81ED-4DB2-BD59-A6C34878D82A}">
                    <a16:rowId xmlns:a16="http://schemas.microsoft.com/office/drawing/2014/main" val="10000"/>
                  </a:ext>
                </a:extLst>
              </a:tr>
              <a:tr h="225416">
                <a:tc>
                  <a:txBody>
                    <a:bodyPr/>
                    <a:lstStyle/>
                    <a:p>
                      <a:pPr algn="ctr"/>
                      <a:r>
                        <a:rPr lang="en-US" altLang="zh-CN" sz="1200" dirty="0"/>
                        <a:t>1</a:t>
                      </a:r>
                      <a:r>
                        <a:rPr lang="zh-CN" altLang="en-US" sz="1200" dirty="0"/>
                        <a:t>月</a:t>
                      </a:r>
                    </a:p>
                  </a:txBody>
                  <a:tcPr anchor="ctr"/>
                </a:tc>
                <a:tc>
                  <a:txBody>
                    <a:bodyPr/>
                    <a:lstStyle/>
                    <a:p>
                      <a:pPr algn="ctr"/>
                      <a:r>
                        <a:rPr lang="en-US" altLang="zh-CN" sz="1200" dirty="0"/>
                        <a:t>6</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35%</a:t>
                      </a:r>
                      <a:endParaRPr lang="zh-CN" altLang="en-US" sz="1200" dirty="0"/>
                    </a:p>
                  </a:txBody>
                  <a:tcPr anchor="ctr"/>
                </a:tc>
                <a:extLst>
                  <a:ext uri="{0D108BD9-81ED-4DB2-BD59-A6C34878D82A}">
                    <a16:rowId xmlns:a16="http://schemas.microsoft.com/office/drawing/2014/main" val="10001"/>
                  </a:ext>
                </a:extLst>
              </a:tr>
              <a:tr h="225416">
                <a:tc>
                  <a:txBody>
                    <a:bodyPr/>
                    <a:lstStyle/>
                    <a:p>
                      <a:pPr algn="ctr"/>
                      <a:r>
                        <a:rPr lang="en-US" altLang="zh-CN" sz="1200" dirty="0"/>
                        <a:t>2</a:t>
                      </a:r>
                      <a:r>
                        <a:rPr lang="zh-CN" altLang="en-US" sz="1200" dirty="0"/>
                        <a:t>月</a:t>
                      </a:r>
                    </a:p>
                  </a:txBody>
                  <a:tcPr anchor="ctr"/>
                </a:tc>
                <a:tc>
                  <a:txBody>
                    <a:bodyPr/>
                    <a:lstStyle/>
                    <a:p>
                      <a:pPr algn="ctr"/>
                      <a:r>
                        <a:rPr lang="en-US" altLang="zh-CN" sz="1200" dirty="0"/>
                        <a:t>7</a:t>
                      </a:r>
                      <a:endParaRPr lang="zh-CN" altLang="en-US" sz="1200" dirty="0"/>
                    </a:p>
                  </a:txBody>
                  <a:tcPr anchor="ctr"/>
                </a:tc>
                <a:tc>
                  <a:txBody>
                    <a:bodyPr/>
                    <a:lstStyle/>
                    <a:p>
                      <a:pPr algn="ctr"/>
                      <a:r>
                        <a:rPr lang="en-US" altLang="zh-CN" sz="1200" dirty="0"/>
                        <a:t>3</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78%</a:t>
                      </a:r>
                      <a:endParaRPr lang="zh-CN" altLang="en-US" sz="1200" dirty="0"/>
                    </a:p>
                  </a:txBody>
                  <a:tcPr anchor="ctr"/>
                </a:tc>
                <a:extLst>
                  <a:ext uri="{0D108BD9-81ED-4DB2-BD59-A6C34878D82A}">
                    <a16:rowId xmlns:a16="http://schemas.microsoft.com/office/drawing/2014/main" val="10002"/>
                  </a:ext>
                </a:extLst>
              </a:tr>
              <a:tr h="225416">
                <a:tc>
                  <a:txBody>
                    <a:bodyPr/>
                    <a:lstStyle/>
                    <a:p>
                      <a:pPr algn="ctr"/>
                      <a:r>
                        <a:rPr lang="en-US" altLang="zh-CN" sz="1200" dirty="0"/>
                        <a:t>3</a:t>
                      </a:r>
                      <a:r>
                        <a:rPr lang="zh-CN" altLang="en-US" sz="1200" dirty="0"/>
                        <a:t>月</a:t>
                      </a:r>
                    </a:p>
                  </a:txBody>
                  <a:tcPr anchor="ctr"/>
                </a:tc>
                <a:tc>
                  <a:txBody>
                    <a:bodyPr/>
                    <a:lstStyle/>
                    <a:p>
                      <a:pPr algn="ctr"/>
                      <a:r>
                        <a:rPr lang="en-US" altLang="zh-CN" sz="1200" dirty="0"/>
                        <a:t>9</a:t>
                      </a:r>
                      <a:endParaRPr lang="zh-CN" altLang="en-US" sz="1200" dirty="0"/>
                    </a:p>
                  </a:txBody>
                  <a:tcPr anchor="ctr"/>
                </a:tc>
                <a:tc>
                  <a:txBody>
                    <a:bodyPr/>
                    <a:lstStyle/>
                    <a:p>
                      <a:pPr algn="ctr"/>
                      <a:r>
                        <a:rPr lang="en-US" altLang="zh-CN" sz="1200" dirty="0"/>
                        <a:t>2</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86%</a:t>
                      </a:r>
                      <a:endParaRPr lang="zh-CN" altLang="en-US" sz="1200" dirty="0"/>
                    </a:p>
                  </a:txBody>
                  <a:tcPr anchor="ctr"/>
                </a:tc>
                <a:extLst>
                  <a:ext uri="{0D108BD9-81ED-4DB2-BD59-A6C34878D82A}">
                    <a16:rowId xmlns:a16="http://schemas.microsoft.com/office/drawing/2014/main" val="10003"/>
                  </a:ext>
                </a:extLst>
              </a:tr>
              <a:tr h="225416">
                <a:tc>
                  <a:txBody>
                    <a:bodyPr/>
                    <a:lstStyle/>
                    <a:p>
                      <a:pPr algn="ctr"/>
                      <a:r>
                        <a:rPr lang="en-US" altLang="zh-CN" sz="1200" dirty="0"/>
                        <a:t>4</a:t>
                      </a:r>
                      <a:r>
                        <a:rPr lang="zh-CN" altLang="en-US" sz="1200" dirty="0"/>
                        <a:t>月</a:t>
                      </a:r>
                    </a:p>
                  </a:txBody>
                  <a:tcPr anchor="ctr"/>
                </a:tc>
                <a:tc>
                  <a:txBody>
                    <a:bodyPr/>
                    <a:lstStyle/>
                    <a:p>
                      <a:pPr algn="ctr"/>
                      <a:r>
                        <a:rPr lang="en-US" altLang="zh-CN" sz="1200" dirty="0"/>
                        <a:t>12</a:t>
                      </a:r>
                      <a:endParaRPr lang="zh-CN" altLang="en-US" sz="1200" dirty="0"/>
                    </a:p>
                  </a:txBody>
                  <a:tcPr anchor="ctr"/>
                </a:tc>
                <a:tc>
                  <a:txBody>
                    <a:bodyPr/>
                    <a:lstStyle/>
                    <a:p>
                      <a:pPr algn="ctr"/>
                      <a:r>
                        <a:rPr lang="en-US" altLang="zh-CN" sz="1200" dirty="0"/>
                        <a:t>4</a:t>
                      </a:r>
                      <a:endParaRPr lang="zh-CN" altLang="en-US" sz="1200" dirty="0"/>
                    </a:p>
                  </a:txBody>
                  <a:tcPr anchor="ctr"/>
                </a:tc>
                <a:tc>
                  <a:txBody>
                    <a:bodyPr/>
                    <a:lstStyle/>
                    <a:p>
                      <a:pPr algn="ctr"/>
                      <a:r>
                        <a:rPr lang="en-US" altLang="zh-CN" sz="1200" dirty="0"/>
                        <a:t>2</a:t>
                      </a:r>
                      <a:endParaRPr lang="zh-CN" altLang="en-US" sz="1200" dirty="0"/>
                    </a:p>
                  </a:txBody>
                  <a:tcPr anchor="ctr"/>
                </a:tc>
                <a:tc>
                  <a:txBody>
                    <a:bodyPr/>
                    <a:lstStyle/>
                    <a:p>
                      <a:pPr algn="ctr"/>
                      <a:r>
                        <a:rPr lang="en-US" altLang="zh-CN" sz="1200" dirty="0"/>
                        <a:t>46%</a:t>
                      </a:r>
                      <a:endParaRPr lang="zh-CN" altLang="en-US" sz="1200" dirty="0"/>
                    </a:p>
                  </a:txBody>
                  <a:tcPr anchor="ctr"/>
                </a:tc>
                <a:extLst>
                  <a:ext uri="{0D108BD9-81ED-4DB2-BD59-A6C34878D82A}">
                    <a16:rowId xmlns:a16="http://schemas.microsoft.com/office/drawing/2014/main" val="10004"/>
                  </a:ext>
                </a:extLst>
              </a:tr>
              <a:tr h="225416">
                <a:tc>
                  <a:txBody>
                    <a:bodyPr/>
                    <a:lstStyle/>
                    <a:p>
                      <a:pPr algn="ctr"/>
                      <a:r>
                        <a:rPr lang="en-US" altLang="zh-CN" sz="1200" dirty="0"/>
                        <a:t>5</a:t>
                      </a:r>
                      <a:r>
                        <a:rPr lang="zh-CN" altLang="en-US" sz="1200" dirty="0"/>
                        <a:t>月</a:t>
                      </a:r>
                    </a:p>
                  </a:txBody>
                  <a:tcPr anchor="ctr"/>
                </a:tc>
                <a:tc>
                  <a:txBody>
                    <a:bodyPr/>
                    <a:lstStyle/>
                    <a:p>
                      <a:pPr algn="ctr"/>
                      <a:r>
                        <a:rPr lang="en-US" altLang="zh-CN" sz="1200" dirty="0"/>
                        <a:t>10</a:t>
                      </a:r>
                      <a:endParaRPr lang="zh-CN" altLang="en-US" sz="1200" dirty="0"/>
                    </a:p>
                  </a:txBody>
                  <a:tcPr anchor="ctr"/>
                </a:tc>
                <a:tc>
                  <a:txBody>
                    <a:bodyPr/>
                    <a:lstStyle/>
                    <a:p>
                      <a:pPr algn="ctr"/>
                      <a:r>
                        <a:rPr lang="en-US" altLang="zh-CN" sz="1200" dirty="0"/>
                        <a:t>3</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59%</a:t>
                      </a:r>
                      <a:endParaRPr lang="zh-CN" altLang="en-US" sz="1200" dirty="0"/>
                    </a:p>
                  </a:txBody>
                  <a:tcPr anchor="ctr"/>
                </a:tc>
                <a:extLst>
                  <a:ext uri="{0D108BD9-81ED-4DB2-BD59-A6C34878D82A}">
                    <a16:rowId xmlns:a16="http://schemas.microsoft.com/office/drawing/2014/main" val="10005"/>
                  </a:ext>
                </a:extLst>
              </a:tr>
              <a:tr h="225416">
                <a:tc>
                  <a:txBody>
                    <a:bodyPr/>
                    <a:lstStyle/>
                    <a:p>
                      <a:pPr algn="ctr"/>
                      <a:r>
                        <a:rPr lang="en-US" altLang="zh-CN" sz="1200" dirty="0"/>
                        <a:t>6</a:t>
                      </a:r>
                      <a:r>
                        <a:rPr lang="zh-CN" altLang="en-US" sz="1200" dirty="0"/>
                        <a:t>月</a:t>
                      </a:r>
                    </a:p>
                  </a:txBody>
                  <a:tcPr anchor="ctr"/>
                </a:tc>
                <a:tc>
                  <a:txBody>
                    <a:bodyPr/>
                    <a:lstStyle/>
                    <a:p>
                      <a:pPr algn="ctr"/>
                      <a:r>
                        <a:rPr lang="en-US" altLang="zh-CN" sz="1200" dirty="0"/>
                        <a:t>13</a:t>
                      </a:r>
                      <a:endParaRPr lang="zh-CN" altLang="en-US" sz="1200" dirty="0"/>
                    </a:p>
                  </a:txBody>
                  <a:tcPr anchor="ctr"/>
                </a:tc>
                <a:tc>
                  <a:txBody>
                    <a:bodyPr/>
                    <a:lstStyle/>
                    <a:p>
                      <a:pPr algn="ctr"/>
                      <a:r>
                        <a:rPr lang="en-US" altLang="zh-CN" sz="1200" dirty="0"/>
                        <a:t>2</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75%</a:t>
                      </a:r>
                      <a:endParaRPr lang="zh-CN" altLang="en-US" sz="1200" dirty="0"/>
                    </a:p>
                  </a:txBody>
                  <a:tcPr anchor="ctr"/>
                </a:tc>
                <a:extLst>
                  <a:ext uri="{0D108BD9-81ED-4DB2-BD59-A6C34878D82A}">
                    <a16:rowId xmlns:a16="http://schemas.microsoft.com/office/drawing/2014/main" val="10006"/>
                  </a:ext>
                </a:extLst>
              </a:tr>
            </a:tbl>
          </a:graphicData>
        </a:graphic>
      </p:graphicFrame>
      <p:sp>
        <p:nvSpPr>
          <p:cNvPr id="8" name="下箭头 7"/>
          <p:cNvSpPr/>
          <p:nvPr/>
        </p:nvSpPr>
        <p:spPr>
          <a:xfrm rot="16200000">
            <a:off x="5821363" y="4953000"/>
            <a:ext cx="430212"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p:nvPr/>
        </p:nvSpPr>
        <p:spPr>
          <a:xfrm>
            <a:off x="2709864" y="1052513"/>
            <a:ext cx="3602037" cy="3009900"/>
          </a:xfrm>
          <a:prstGeom prst="rect">
            <a:avLst/>
          </a:prstGeom>
          <a:noFill/>
        </p:spPr>
        <p:txBody>
          <a:bodyPr>
            <a:spAutoFit/>
          </a:bodyPr>
          <a:lstStyle/>
          <a:p>
            <a:pPr>
              <a:lnSpc>
                <a:spcPct val="120000"/>
              </a:lnSpc>
              <a:defRPr/>
            </a:pPr>
            <a:r>
              <a:rPr lang="zh-CN" altLang="en-US" sz="1400" b="1" dirty="0">
                <a:latin typeface="微软雅黑" pitchFamily="34" charset="-122"/>
                <a:ea typeface="微软雅黑" pitchFamily="34" charset="-122"/>
              </a:rPr>
              <a:t>练习要求：</a:t>
            </a:r>
            <a:endParaRPr lang="en-US" altLang="zh-CN" sz="1400" b="1" dirty="0">
              <a:latin typeface="微软雅黑" pitchFamily="34" charset="-122"/>
              <a:ea typeface="微软雅黑" pitchFamily="34" charset="-122"/>
            </a:endParaRPr>
          </a:p>
          <a:p>
            <a:pPr marL="342900" indent="-342900">
              <a:lnSpc>
                <a:spcPct val="120000"/>
              </a:lnSpc>
              <a:buFont typeface="+mj-lt"/>
              <a:buAutoNum type="arabicPeriod"/>
              <a:defRPr/>
            </a:pPr>
            <a:r>
              <a:rPr lang="zh-CN" altLang="en-US" sz="1200" b="1" dirty="0"/>
              <a:t>先用在建、试运行、停工三列数据创建堆积柱形图；</a:t>
            </a:r>
            <a:endParaRPr lang="en-US" altLang="zh-CN" sz="1200" b="1" dirty="0"/>
          </a:p>
          <a:p>
            <a:pPr marL="342900" indent="-342900">
              <a:lnSpc>
                <a:spcPct val="120000"/>
              </a:lnSpc>
              <a:buFont typeface="+mj-lt"/>
              <a:buAutoNum type="arabicPeriod"/>
              <a:defRPr/>
            </a:pPr>
            <a:r>
              <a:rPr lang="zh-CN" altLang="en-US" sz="1200" b="1" dirty="0"/>
              <a:t>对每个系列分别设置不同的填充颜色；</a:t>
            </a:r>
            <a:endParaRPr lang="en-US" altLang="zh-CN" sz="1200" b="1" dirty="0"/>
          </a:p>
          <a:p>
            <a:pPr marL="342900" indent="-342900">
              <a:lnSpc>
                <a:spcPct val="120000"/>
              </a:lnSpc>
              <a:buFont typeface="+mj-lt"/>
              <a:buAutoNum type="arabicPeriod"/>
              <a:defRPr/>
            </a:pPr>
            <a:r>
              <a:rPr lang="zh-CN" altLang="en-US" sz="1200" b="1" dirty="0"/>
              <a:t>用前面学到的方法，在图中手工增加“平均进度”系列，并将其放到次坐标轴上，更改为折线图；</a:t>
            </a:r>
            <a:endParaRPr lang="en-US" altLang="zh-CN" sz="1200" b="1" dirty="0"/>
          </a:p>
          <a:p>
            <a:pPr marL="342900" indent="-342900">
              <a:lnSpc>
                <a:spcPct val="120000"/>
              </a:lnSpc>
              <a:buFont typeface="+mj-lt"/>
              <a:buAutoNum type="arabicPeriod"/>
              <a:defRPr/>
            </a:pPr>
            <a:r>
              <a:rPr lang="zh-CN" altLang="en-US" sz="1200" b="1" dirty="0"/>
              <a:t>设置图表格式，尽量与范例保持一致：</a:t>
            </a:r>
            <a:endParaRPr lang="en-US" altLang="zh-CN" sz="1200" b="1" dirty="0"/>
          </a:p>
          <a:p>
            <a:pPr marL="800100" lvl="1" indent="-342900">
              <a:lnSpc>
                <a:spcPct val="120000"/>
              </a:lnSpc>
              <a:buFont typeface="+mj-ea"/>
              <a:buAutoNum type="circleNumDbPlain"/>
              <a:defRPr/>
            </a:pPr>
            <a:r>
              <a:rPr lang="zh-CN" altLang="en-US" sz="1200" b="1" dirty="0"/>
              <a:t>字体</a:t>
            </a:r>
            <a:endParaRPr lang="en-US" altLang="zh-CN" sz="1200" b="1" dirty="0"/>
          </a:p>
          <a:p>
            <a:pPr marL="800100" lvl="1" indent="-342900">
              <a:lnSpc>
                <a:spcPct val="120000"/>
              </a:lnSpc>
              <a:buFont typeface="+mj-ea"/>
              <a:buAutoNum type="circleNumDbPlain"/>
              <a:defRPr/>
            </a:pPr>
            <a:r>
              <a:rPr lang="zh-CN" altLang="en-US" sz="1200" b="1" dirty="0"/>
              <a:t>坐标轴</a:t>
            </a:r>
            <a:endParaRPr lang="en-US" altLang="zh-CN" sz="1200" b="1" dirty="0"/>
          </a:p>
          <a:p>
            <a:pPr marL="800100" lvl="1" indent="-342900">
              <a:lnSpc>
                <a:spcPct val="120000"/>
              </a:lnSpc>
              <a:buFont typeface="+mj-ea"/>
              <a:buAutoNum type="circleNumDbPlain"/>
              <a:defRPr/>
            </a:pPr>
            <a:r>
              <a:rPr lang="zh-CN" altLang="en-US" sz="1200" b="1" dirty="0"/>
              <a:t>网格线</a:t>
            </a:r>
            <a:endParaRPr lang="en-US" altLang="zh-CN" sz="1200" b="1" dirty="0"/>
          </a:p>
          <a:p>
            <a:pPr marL="800100" lvl="1" indent="-342900">
              <a:lnSpc>
                <a:spcPct val="120000"/>
              </a:lnSpc>
              <a:buFont typeface="+mj-ea"/>
              <a:buAutoNum type="circleNumDbPlain"/>
              <a:defRPr/>
            </a:pPr>
            <a:r>
              <a:rPr lang="zh-CN" altLang="en-US" sz="1200" b="1" dirty="0"/>
              <a:t>标题</a:t>
            </a:r>
            <a:endParaRPr lang="en-US" altLang="zh-CN" sz="1200" b="1" dirty="0"/>
          </a:p>
          <a:p>
            <a:pPr marL="800100" lvl="1" indent="-342900">
              <a:lnSpc>
                <a:spcPct val="120000"/>
              </a:lnSpc>
              <a:buFont typeface="+mj-ea"/>
              <a:buAutoNum type="circleNumDbPlain"/>
              <a:defRPr/>
            </a:pPr>
            <a:r>
              <a:rPr lang="zh-CN" altLang="en-US" sz="1200" b="1" dirty="0"/>
              <a:t>图例</a:t>
            </a:r>
            <a:endParaRPr lang="en-US" altLang="zh-CN" sz="1200" b="1" dirty="0"/>
          </a:p>
        </p:txBody>
      </p:sp>
      <p:sp>
        <p:nvSpPr>
          <p:cNvPr id="10" name="TextBox 9"/>
          <p:cNvSpPr txBox="1"/>
          <p:nvPr/>
        </p:nvSpPr>
        <p:spPr>
          <a:xfrm>
            <a:off x="6816725" y="1068388"/>
            <a:ext cx="3602038" cy="1458912"/>
          </a:xfrm>
          <a:prstGeom prst="rect">
            <a:avLst/>
          </a:prstGeom>
          <a:noFill/>
        </p:spPr>
        <p:txBody>
          <a:bodyPr>
            <a:spAutoFit/>
          </a:bodyPr>
          <a:lstStyle/>
          <a:p>
            <a:pPr>
              <a:lnSpc>
                <a:spcPct val="120000"/>
              </a:lnSpc>
              <a:defRPr/>
            </a:pPr>
            <a:r>
              <a:rPr lang="zh-CN" altLang="en-US" sz="1400" b="1" dirty="0">
                <a:latin typeface="微软雅黑" pitchFamily="34" charset="-122"/>
                <a:ea typeface="微软雅黑" pitchFamily="34" charset="-122"/>
              </a:rPr>
              <a:t>知识点：</a:t>
            </a:r>
            <a:endParaRPr lang="en-US" altLang="zh-CN" sz="1400" b="1" dirty="0">
              <a:latin typeface="微软雅黑" pitchFamily="34" charset="-122"/>
              <a:ea typeface="微软雅黑" pitchFamily="34" charset="-122"/>
            </a:endParaRPr>
          </a:p>
          <a:p>
            <a:pPr marL="342900" indent="-342900">
              <a:lnSpc>
                <a:spcPct val="120000"/>
              </a:lnSpc>
              <a:buFont typeface="+mj-lt"/>
              <a:buAutoNum type="arabicPeriod"/>
              <a:defRPr/>
            </a:pPr>
            <a:r>
              <a:rPr lang="zh-CN" altLang="en-US" sz="1200" b="1" dirty="0"/>
              <a:t>创建图表；</a:t>
            </a:r>
            <a:endParaRPr lang="en-US" altLang="zh-CN" sz="1200" b="1" dirty="0"/>
          </a:p>
          <a:p>
            <a:pPr marL="342900" indent="-342900">
              <a:lnSpc>
                <a:spcPct val="120000"/>
              </a:lnSpc>
              <a:buFont typeface="+mj-lt"/>
              <a:buAutoNum type="arabicPeriod"/>
              <a:defRPr/>
            </a:pPr>
            <a:r>
              <a:rPr lang="zh-CN" altLang="en-US" sz="1200" b="1" dirty="0"/>
              <a:t>向图表中添加新的数据系列；</a:t>
            </a:r>
            <a:endParaRPr lang="en-US" altLang="zh-CN" sz="1200" b="1" dirty="0"/>
          </a:p>
          <a:p>
            <a:pPr marL="342900" indent="-342900">
              <a:lnSpc>
                <a:spcPct val="120000"/>
              </a:lnSpc>
              <a:buFont typeface="+mj-lt"/>
              <a:buAutoNum type="arabicPeriod"/>
              <a:defRPr/>
            </a:pPr>
            <a:r>
              <a:rPr lang="zh-CN" altLang="en-US" sz="1200" b="1" dirty="0"/>
              <a:t>次坐标轴的应用；</a:t>
            </a:r>
            <a:endParaRPr lang="en-US" altLang="zh-CN" sz="1200" b="1" dirty="0"/>
          </a:p>
          <a:p>
            <a:pPr marL="342900" indent="-342900">
              <a:lnSpc>
                <a:spcPct val="120000"/>
              </a:lnSpc>
              <a:buFont typeface="+mj-lt"/>
              <a:buAutoNum type="arabicPeriod"/>
              <a:defRPr/>
            </a:pPr>
            <a:r>
              <a:rPr lang="zh-CN" altLang="en-US" sz="1200" b="1" dirty="0"/>
              <a:t>组合图表；</a:t>
            </a:r>
            <a:endParaRPr lang="en-US" altLang="zh-CN" sz="1200" b="1" dirty="0"/>
          </a:p>
          <a:p>
            <a:pPr marL="342900" indent="-342900">
              <a:lnSpc>
                <a:spcPct val="120000"/>
              </a:lnSpc>
              <a:buFont typeface="+mj-lt"/>
              <a:buAutoNum type="arabicPeriod"/>
              <a:defRPr/>
            </a:pPr>
            <a:r>
              <a:rPr lang="zh-CN" altLang="en-US" sz="1200" b="1" dirty="0"/>
              <a:t>图表元素的操作。</a:t>
            </a:r>
            <a:endParaRPr lang="en-US" altLang="zh-CN" sz="1200" b="1" dirty="0"/>
          </a:p>
        </p:txBody>
      </p:sp>
      <p:pic>
        <p:nvPicPr>
          <p:cNvPr id="113720" name="Picture 2"/>
          <p:cNvPicPr>
            <a:picLocks noChangeAspect="1" noChangeArrowheads="1"/>
          </p:cNvPicPr>
          <p:nvPr/>
        </p:nvPicPr>
        <p:blipFill>
          <a:blip r:embed="rId2"/>
          <a:srcRect/>
          <a:stretch>
            <a:fillRect/>
          </a:stretch>
        </p:blipFill>
        <p:spPr bwMode="auto">
          <a:xfrm>
            <a:off x="6553201" y="2954339"/>
            <a:ext cx="3846513" cy="34258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zh-CN" altLang="en-US" dirty="0"/>
              <a:t>图表类型的选择</a:t>
            </a:r>
          </a:p>
        </p:txBody>
      </p:sp>
      <p:sp>
        <p:nvSpPr>
          <p:cNvPr id="6" name="内容占位符 5"/>
          <p:cNvSpPr>
            <a:spLocks noGrp="1"/>
          </p:cNvSpPr>
          <p:nvPr>
            <p:ph idx="1"/>
          </p:nvPr>
        </p:nvSpPr>
        <p:spPr/>
        <p:txBody>
          <a:bodyPr>
            <a:normAutofit fontScale="62500" lnSpcReduction="20000"/>
          </a:bodyPr>
          <a:lstStyle/>
          <a:p>
            <a:pPr eaLnBrk="1" hangingPunct="1">
              <a:defRPr/>
            </a:pPr>
            <a:r>
              <a:rPr lang="zh-CN" altLang="en-US" dirty="0"/>
              <a:t>图表尽量简洁明了，突出主题。</a:t>
            </a:r>
            <a:endParaRPr lang="en-US" altLang="zh-CN" dirty="0"/>
          </a:p>
          <a:p>
            <a:pPr eaLnBrk="1" hangingPunct="1">
              <a:defRPr/>
            </a:pPr>
            <a:r>
              <a:rPr lang="zh-CN" altLang="en-US" dirty="0"/>
              <a:t>充分考虑读者的习惯，选则更容易被接受和理解的图表类型，避免过多的解释。</a:t>
            </a:r>
            <a:endParaRPr lang="en-US" altLang="zh-CN" dirty="0"/>
          </a:p>
          <a:p>
            <a:pPr eaLnBrk="1" hangingPunct="1">
              <a:defRPr/>
            </a:pPr>
            <a:r>
              <a:rPr lang="zh-CN" altLang="en-US" dirty="0"/>
              <a:t>常用图表的一般用途：</a:t>
            </a:r>
            <a:endParaRPr lang="en-US" altLang="zh-CN" dirty="0"/>
          </a:p>
          <a:p>
            <a:pPr lvl="1" eaLnBrk="1" hangingPunct="1">
              <a:defRPr/>
            </a:pPr>
            <a:r>
              <a:rPr lang="zh-CN" altLang="en-US" dirty="0"/>
              <a:t>柱形图、条形图：数量对比；</a:t>
            </a:r>
            <a:endParaRPr lang="en-US" altLang="zh-CN" dirty="0"/>
          </a:p>
          <a:p>
            <a:pPr lvl="1" eaLnBrk="1" hangingPunct="1">
              <a:defRPr/>
            </a:pPr>
            <a:r>
              <a:rPr lang="zh-CN" altLang="en-US" dirty="0"/>
              <a:t>折线图、面积图、柱形图：反映趋势；</a:t>
            </a:r>
            <a:endParaRPr lang="en-US" altLang="zh-CN" dirty="0"/>
          </a:p>
          <a:p>
            <a:pPr lvl="1" eaLnBrk="1" hangingPunct="1">
              <a:defRPr/>
            </a:pPr>
            <a:r>
              <a:rPr lang="zh-CN" altLang="en-US" dirty="0"/>
              <a:t>饼图、堆积百分比柱形</a:t>
            </a:r>
            <a:r>
              <a:rPr lang="en-US" altLang="zh-CN" dirty="0"/>
              <a:t>/</a:t>
            </a:r>
            <a:r>
              <a:rPr lang="zh-CN" altLang="en-US" dirty="0"/>
              <a:t>条形图：反映结构；</a:t>
            </a:r>
            <a:endParaRPr lang="en-US" altLang="zh-CN" dirty="0"/>
          </a:p>
          <a:p>
            <a:pPr lvl="1" eaLnBrk="1" hangingPunct="1">
              <a:defRPr/>
            </a:pPr>
            <a:r>
              <a:rPr lang="zh-CN" altLang="en-US" dirty="0"/>
              <a:t>散点图、气泡图：反映数据间的联系。</a:t>
            </a:r>
            <a:endParaRPr lang="en-US" altLang="zh-CN" dirty="0"/>
          </a:p>
          <a:p>
            <a:pPr eaLnBrk="1" hangingPunct="1">
              <a:defRPr/>
            </a:pPr>
            <a:r>
              <a:rPr lang="zh-CN" altLang="en-US" dirty="0"/>
              <a:t>不恰当的图表类型可能会传达错误信息。</a:t>
            </a:r>
            <a:endParaRPr lang="en-US" altLang="zh-CN" dirty="0"/>
          </a:p>
          <a:p>
            <a:pPr lvl="1" eaLnBrk="1" hangingPunct="1">
              <a:defRPr/>
            </a:pPr>
            <a:r>
              <a:rPr lang="zh-CN" altLang="en-US" dirty="0"/>
              <a:t>案例：用折线图描绘一组没有时序关系的数据</a:t>
            </a:r>
            <a:endParaRPr lang="en-US" altLang="zh-CN" dirty="0"/>
          </a:p>
          <a:p>
            <a:pPr eaLnBrk="1" hangingPunct="1">
              <a:defRPr/>
            </a:pPr>
            <a:r>
              <a:rPr lang="zh-CN" altLang="en-US" dirty="0"/>
              <a:t>尽量不要用三维图形</a:t>
            </a:r>
            <a:endParaRPr lang="en-US" altLang="zh-CN" dirty="0"/>
          </a:p>
          <a:p>
            <a:pPr lvl="1" eaLnBrk="1" hangingPunct="1">
              <a:defRPr/>
            </a:pPr>
            <a:r>
              <a:rPr lang="zh-CN" altLang="en-US" dirty="0"/>
              <a:t>貌似美观，但没有传递更多的信息，反倒分散了关注点。</a:t>
            </a:r>
            <a:endParaRPr lang="en-US" altLang="zh-CN" dirty="0"/>
          </a:p>
          <a:p>
            <a:pPr lvl="1" eaLnBrk="1" hangingPunct="1">
              <a:defRPr/>
            </a:pPr>
            <a:r>
              <a:rPr lang="zh-CN" altLang="en-US" dirty="0"/>
              <a:t>三维图无法做组合图。</a:t>
            </a:r>
            <a:endParaRPr lang="en-US" altLang="zh-CN" dirty="0"/>
          </a:p>
          <a:p>
            <a:pPr eaLnBrk="1" hangingPunct="1">
              <a:defRPr/>
            </a:pPr>
            <a:r>
              <a:rPr lang="zh-CN" altLang="en-US" dirty="0"/>
              <a:t>组合图可以在一张图中有效反映关联数据，但不可滥用。</a:t>
            </a:r>
            <a:endParaRPr lang="en-US" altLang="zh-CN" dirty="0"/>
          </a:p>
          <a:p>
            <a:pPr lvl="1" eaLnBrk="1" hangingPunct="1">
              <a:defRPr/>
            </a:pPr>
            <a:r>
              <a:rPr lang="zh-CN" altLang="en-US" dirty="0"/>
              <a:t>一张图中不宜反映太多信息，否则无法聚焦，容易使人迷惑。</a:t>
            </a:r>
            <a:endParaRPr lang="en-US" altLang="zh-CN" dirty="0"/>
          </a:p>
          <a:p>
            <a:pPr lvl="1" eaLnBrk="1" hangingPunct="1">
              <a:defRPr/>
            </a:pPr>
            <a:r>
              <a:rPr lang="zh-CN" altLang="en-US" dirty="0"/>
              <a:t>不同系列之间的关联关系如果不可靠，图形反映的将是错误信息。</a:t>
            </a:r>
          </a:p>
        </p:txBody>
      </p:sp>
      <p:sp>
        <p:nvSpPr>
          <p:cNvPr id="114691" name="灯片编号占位符 3"/>
          <p:cNvSpPr>
            <a:spLocks noGrp="1"/>
          </p:cNvSpPr>
          <p:nvPr>
            <p:ph type="sldNum" sz="quarter" idx="12"/>
          </p:nvPr>
        </p:nvSpPr>
        <p:spPr>
          <a:noFill/>
          <a:ln>
            <a:miter lim="800000"/>
            <a:headEnd/>
            <a:tailEnd/>
          </a:ln>
        </p:spPr>
        <p:txBody>
          <a:bodyPr/>
          <a:lstStyle/>
          <a:p>
            <a:fld id="{C2ED6277-FE2F-40C3-84A6-DAC7681EEB5F}" type="slidenum">
              <a:rPr lang="en-US" altLang="zh-CN" smtClean="0"/>
              <a:pPr/>
              <a:t>13</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zh-CN" altLang="en-US" dirty="0"/>
              <a:t>技巧篇</a:t>
            </a:r>
          </a:p>
        </p:txBody>
      </p:sp>
      <p:sp>
        <p:nvSpPr>
          <p:cNvPr id="116738" name="文本占位符 5"/>
          <p:cNvSpPr>
            <a:spLocks noGrp="1"/>
          </p:cNvSpPr>
          <p:nvPr>
            <p:ph idx="1"/>
          </p:nvPr>
        </p:nvSpPr>
        <p:spPr/>
        <p:txBody>
          <a:bodyPr/>
          <a:lstStyle/>
          <a:p>
            <a:pPr algn="just" eaLnBrk="1" hangingPunct="1"/>
            <a:r>
              <a:rPr lang="zh-CN" altLang="en-US"/>
              <a:t>在堆积柱形图中显示汇总数据标签</a:t>
            </a:r>
            <a:endParaRPr lang="en-US" altLang="zh-CN"/>
          </a:p>
          <a:p>
            <a:pPr algn="just" eaLnBrk="1" hangingPunct="1"/>
            <a:r>
              <a:rPr lang="zh-CN" altLang="en-US"/>
              <a:t>用互补色突出显示负值</a:t>
            </a:r>
            <a:endParaRPr lang="en-US" altLang="zh-CN"/>
          </a:p>
          <a:p>
            <a:pPr algn="just" eaLnBrk="1" hangingPunct="1"/>
            <a:r>
              <a:rPr lang="zh-CN" altLang="en-US"/>
              <a:t>分离组合图中不同计量单位的折线图</a:t>
            </a:r>
            <a:endParaRPr lang="en-US" altLang="zh-CN"/>
          </a:p>
          <a:p>
            <a:pPr algn="just" eaLnBrk="1" hangingPunct="1"/>
            <a:r>
              <a:rPr lang="zh-CN" altLang="en-US"/>
              <a:t>避免负值遮盖分类轴标签</a:t>
            </a:r>
            <a:endParaRPr lang="en-US" altLang="zh-CN"/>
          </a:p>
          <a:p>
            <a:pPr algn="just" eaLnBrk="1" hangingPunct="1"/>
            <a:r>
              <a:rPr lang="zh-CN" altLang="en-US"/>
              <a:t>添加平均线</a:t>
            </a:r>
            <a:endParaRPr lang="en-US" altLang="zh-CN"/>
          </a:p>
          <a:p>
            <a:pPr algn="just" eaLnBrk="1" hangingPunct="1"/>
            <a:r>
              <a:rPr lang="zh-CN" altLang="en-US"/>
              <a:t>可定制的数据标签</a:t>
            </a:r>
            <a:endParaRPr lang="en-US" altLang="zh-CN"/>
          </a:p>
          <a:p>
            <a:pPr algn="just" eaLnBrk="1" hangingPunct="1"/>
            <a:r>
              <a:rPr lang="zh-CN" altLang="en-US"/>
              <a:t>突出标识节假日</a:t>
            </a:r>
            <a:endParaRPr lang="en-US" altLang="zh-CN"/>
          </a:p>
          <a:p>
            <a:pPr algn="just" eaLnBrk="1" hangingPunct="1"/>
            <a:r>
              <a:rPr lang="zh-CN" altLang="en-US"/>
              <a:t>避免凌乱的曲线图</a:t>
            </a:r>
          </a:p>
        </p:txBody>
      </p:sp>
      <p:sp>
        <p:nvSpPr>
          <p:cNvPr id="116739" name="灯片编号占位符 3"/>
          <p:cNvSpPr>
            <a:spLocks noGrp="1"/>
          </p:cNvSpPr>
          <p:nvPr>
            <p:ph type="sldNum" sz="quarter" idx="12"/>
          </p:nvPr>
        </p:nvSpPr>
        <p:spPr>
          <a:noFill/>
          <a:ln>
            <a:miter lim="800000"/>
            <a:headEnd/>
            <a:tailEnd/>
          </a:ln>
        </p:spPr>
        <p:txBody>
          <a:bodyPr/>
          <a:lstStyle/>
          <a:p>
            <a:fld id="{314B0C65-F6F8-41AC-AAC9-1CED32BB301C}" type="slidenum">
              <a:rPr lang="en-US" altLang="zh-CN" smtClean="0"/>
              <a:pPr/>
              <a:t>14</a:t>
            </a:fld>
            <a:endParaRPr lang="en-US" altLang="zh-CN"/>
          </a:p>
        </p:txBody>
      </p:sp>
    </p:spTree>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显示汇总数据标签</a:t>
            </a:r>
          </a:p>
        </p:txBody>
      </p:sp>
      <p:sp>
        <p:nvSpPr>
          <p:cNvPr id="117762" name="内容占位符 5"/>
          <p:cNvSpPr>
            <a:spLocks noGrp="1"/>
          </p:cNvSpPr>
          <p:nvPr>
            <p:ph idx="1"/>
          </p:nvPr>
        </p:nvSpPr>
        <p:spPr>
          <a:xfrm>
            <a:off x="2640014" y="1196976"/>
            <a:ext cx="7570787" cy="1008063"/>
          </a:xfrm>
        </p:spPr>
        <p:txBody>
          <a:bodyPr/>
          <a:lstStyle/>
          <a:p>
            <a:pPr eaLnBrk="1" hangingPunct="1">
              <a:spcBef>
                <a:spcPct val="0"/>
              </a:spcBef>
            </a:pPr>
            <a:r>
              <a:rPr lang="zh-CN" altLang="en-US" sz="1800"/>
              <a:t>在堆积柱形图中，将汇总系列添加进去，并更改为折线图，添加数据标签，隐藏汇总系统的线条和数据标记，从图例中删除汇总图例。</a:t>
            </a:r>
          </a:p>
        </p:txBody>
      </p:sp>
      <p:sp>
        <p:nvSpPr>
          <p:cNvPr id="117763" name="灯片编号占位符 3"/>
          <p:cNvSpPr>
            <a:spLocks noGrp="1"/>
          </p:cNvSpPr>
          <p:nvPr>
            <p:ph type="sldNum" sz="quarter" idx="12"/>
          </p:nvPr>
        </p:nvSpPr>
        <p:spPr>
          <a:noFill/>
          <a:ln>
            <a:miter lim="800000"/>
            <a:headEnd/>
            <a:tailEnd/>
          </a:ln>
        </p:spPr>
        <p:txBody>
          <a:bodyPr/>
          <a:lstStyle/>
          <a:p>
            <a:fld id="{768CA554-DD8B-4A9B-8139-17EDA182739D}" type="slidenum">
              <a:rPr lang="en-US" altLang="zh-CN" smtClean="0"/>
              <a:pPr/>
              <a:t>15</a:t>
            </a:fld>
            <a:endParaRPr lang="en-US" altLang="zh-CN"/>
          </a:p>
        </p:txBody>
      </p:sp>
      <p:graphicFrame>
        <p:nvGraphicFramePr>
          <p:cNvPr id="117764" name="图表 6"/>
          <p:cNvGraphicFramePr>
            <a:graphicFrameLocks/>
          </p:cNvGraphicFramePr>
          <p:nvPr/>
        </p:nvGraphicFramePr>
        <p:xfrm>
          <a:off x="2711451" y="2565400"/>
          <a:ext cx="3313113" cy="3632200"/>
        </p:xfrm>
        <a:graphic>
          <a:graphicData uri="http://schemas.openxmlformats.org/presentationml/2006/ole">
            <mc:AlternateContent xmlns:mc="http://schemas.openxmlformats.org/markup-compatibility/2006">
              <mc:Choice xmlns:v="urn:schemas-microsoft-com:vml" Requires="v">
                <p:oleObj spid="_x0000_s117776" r:id="rId3" imgW="3310415" imgH="3633531" progId="Excel.Chart.8">
                  <p:embed/>
                </p:oleObj>
              </mc:Choice>
              <mc:Fallback>
                <p:oleObj r:id="rId3" imgW="3310415" imgH="3633531"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1" y="2565400"/>
                        <a:ext cx="3313113" cy="363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5" name="图表 7"/>
          <p:cNvGraphicFramePr>
            <a:graphicFrameLocks/>
          </p:cNvGraphicFramePr>
          <p:nvPr/>
        </p:nvGraphicFramePr>
        <p:xfrm>
          <a:off x="6743701" y="2565400"/>
          <a:ext cx="3313113" cy="3632200"/>
        </p:xfrm>
        <a:graphic>
          <a:graphicData uri="http://schemas.openxmlformats.org/presentationml/2006/ole">
            <mc:AlternateContent xmlns:mc="http://schemas.openxmlformats.org/markup-compatibility/2006">
              <mc:Choice xmlns:v="urn:schemas-microsoft-com:vml" Requires="v">
                <p:oleObj spid="_x0000_s117777" r:id="rId5" imgW="3316511" imgH="3633531" progId="Excel.Chart.8">
                  <p:embed/>
                </p:oleObj>
              </mc:Choice>
              <mc:Fallback>
                <p:oleObj r:id="rId5" imgW="3316511" imgH="3633531" progId="Excel.Chart.8">
                  <p:embed/>
                  <p:pic>
                    <p:nvPicPr>
                      <p:cNvPr id="0" name="图表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3701" y="2565400"/>
                        <a:ext cx="3313113" cy="363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p:cNvSpPr/>
          <p:nvPr/>
        </p:nvSpPr>
        <p:spPr>
          <a:xfrm rot="16200000">
            <a:off x="6213476" y="4232276"/>
            <a:ext cx="430212" cy="40798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用互补色突出显示负值</a:t>
            </a:r>
          </a:p>
        </p:txBody>
      </p:sp>
      <p:graphicFrame>
        <p:nvGraphicFramePr>
          <p:cNvPr id="118786" name="内容占位符 4"/>
          <p:cNvGraphicFramePr>
            <a:graphicFrameLocks noGrp="1"/>
          </p:cNvGraphicFramePr>
          <p:nvPr>
            <p:ph idx="1"/>
          </p:nvPr>
        </p:nvGraphicFramePr>
        <p:xfrm>
          <a:off x="2787650" y="1701800"/>
          <a:ext cx="3233738" cy="3959225"/>
        </p:xfrm>
        <a:graphic>
          <a:graphicData uri="http://schemas.openxmlformats.org/presentationml/2006/ole">
            <mc:AlternateContent xmlns:mc="http://schemas.openxmlformats.org/markup-compatibility/2006">
              <mc:Choice xmlns:v="urn:schemas-microsoft-com:vml" Requires="v">
                <p:oleObj spid="_x0000_s118800" r:id="rId3" imgW="3237257" imgH="3962743" progId="Excel.Chart.8">
                  <p:embed/>
                </p:oleObj>
              </mc:Choice>
              <mc:Fallback>
                <p:oleObj r:id="rId3" imgW="3237257" imgH="3962743" progId="Excel.Chart.8">
                  <p:embed/>
                  <p:pic>
                    <p:nvPicPr>
                      <p:cNvPr id="0" name="内容占位符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650" y="1701800"/>
                        <a:ext cx="3233738"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87" name="灯片编号占位符 3"/>
          <p:cNvSpPr>
            <a:spLocks noGrp="1"/>
          </p:cNvSpPr>
          <p:nvPr>
            <p:ph type="sldNum" sz="quarter" idx="12"/>
          </p:nvPr>
        </p:nvSpPr>
        <p:spPr>
          <a:noFill/>
          <a:ln>
            <a:miter lim="800000"/>
            <a:headEnd/>
            <a:tailEnd/>
          </a:ln>
        </p:spPr>
        <p:txBody>
          <a:bodyPr/>
          <a:lstStyle/>
          <a:p>
            <a:fld id="{3577C63E-2089-42E2-922E-FF5846B2C456}" type="slidenum">
              <a:rPr lang="en-US" altLang="zh-CN" smtClean="0"/>
              <a:pPr/>
              <a:t>16</a:t>
            </a:fld>
            <a:endParaRPr lang="en-US" altLang="zh-CN"/>
          </a:p>
        </p:txBody>
      </p:sp>
      <p:sp>
        <p:nvSpPr>
          <p:cNvPr id="6" name="下箭头 5"/>
          <p:cNvSpPr/>
          <p:nvPr/>
        </p:nvSpPr>
        <p:spPr>
          <a:xfrm rot="16200000">
            <a:off x="6300788" y="3584575"/>
            <a:ext cx="430212"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18789" name="内容占位符 4"/>
          <p:cNvGraphicFramePr>
            <a:graphicFrameLocks/>
          </p:cNvGraphicFramePr>
          <p:nvPr/>
        </p:nvGraphicFramePr>
        <p:xfrm>
          <a:off x="6961188" y="1701801"/>
          <a:ext cx="3238500" cy="3959225"/>
        </p:xfrm>
        <a:graphic>
          <a:graphicData uri="http://schemas.openxmlformats.org/presentationml/2006/ole">
            <mc:AlternateContent xmlns:mc="http://schemas.openxmlformats.org/markup-compatibility/2006">
              <mc:Choice xmlns:v="urn:schemas-microsoft-com:vml" Requires="v">
                <p:oleObj spid="_x0000_s118801" r:id="rId5" imgW="3237257" imgH="3962743" progId="Excel.Chart.8">
                  <p:embed/>
                </p:oleObj>
              </mc:Choice>
              <mc:Fallback>
                <p:oleObj r:id="rId5" imgW="3237257" imgH="3962743" progId="Excel.Chart.8">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188" y="1701801"/>
                        <a:ext cx="32385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分离不同计量单位的折线图</a:t>
            </a:r>
          </a:p>
        </p:txBody>
      </p:sp>
      <p:sp>
        <p:nvSpPr>
          <p:cNvPr id="3" name="内容占位符 2"/>
          <p:cNvSpPr>
            <a:spLocks noGrp="1"/>
          </p:cNvSpPr>
          <p:nvPr>
            <p:ph idx="1"/>
          </p:nvPr>
        </p:nvSpPr>
        <p:spPr>
          <a:xfrm>
            <a:off x="2640014" y="1196976"/>
            <a:ext cx="7570787" cy="1152525"/>
          </a:xfrm>
        </p:spPr>
        <p:txBody>
          <a:bodyPr>
            <a:normAutofit fontScale="92500"/>
          </a:bodyPr>
          <a:lstStyle/>
          <a:p>
            <a:pPr eaLnBrk="1" hangingPunct="1">
              <a:defRPr/>
            </a:pPr>
            <a:r>
              <a:rPr lang="zh-CN" altLang="en-US" dirty="0"/>
              <a:t>利用坐标轴的最大值和最小值，将折线图推到上面，避免覆盖，使整个图形更加清晰。</a:t>
            </a:r>
            <a:endParaRPr lang="en-US" altLang="zh-CN" dirty="0"/>
          </a:p>
          <a:p>
            <a:pPr eaLnBrk="1" hangingPunct="1">
              <a:defRPr/>
            </a:pPr>
            <a:r>
              <a:rPr lang="zh-CN" altLang="en-US" dirty="0"/>
              <a:t>利用自定义数字格式，使坐标轴看起来也分开了，显得更加专业。</a:t>
            </a:r>
          </a:p>
        </p:txBody>
      </p:sp>
      <p:sp>
        <p:nvSpPr>
          <p:cNvPr id="119810" name="灯片编号占位符 3"/>
          <p:cNvSpPr>
            <a:spLocks noGrp="1"/>
          </p:cNvSpPr>
          <p:nvPr>
            <p:ph type="sldNum" sz="quarter" idx="12"/>
          </p:nvPr>
        </p:nvSpPr>
        <p:spPr>
          <a:noFill/>
          <a:ln>
            <a:miter lim="800000"/>
            <a:headEnd/>
            <a:tailEnd/>
          </a:ln>
        </p:spPr>
        <p:txBody>
          <a:bodyPr/>
          <a:lstStyle/>
          <a:p>
            <a:fld id="{622DDC70-F3D1-48F0-B8A3-DF33AE225748}" type="slidenum">
              <a:rPr lang="en-US" altLang="zh-CN" smtClean="0"/>
              <a:pPr/>
              <a:t>17</a:t>
            </a:fld>
            <a:endParaRPr lang="en-US" altLang="zh-CN"/>
          </a:p>
        </p:txBody>
      </p:sp>
      <p:sp>
        <p:nvSpPr>
          <p:cNvPr id="6" name="下箭头 5"/>
          <p:cNvSpPr/>
          <p:nvPr/>
        </p:nvSpPr>
        <p:spPr>
          <a:xfrm rot="16200000">
            <a:off x="6205538" y="4376738"/>
            <a:ext cx="430213"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19813" name="图表 7"/>
          <p:cNvGraphicFramePr>
            <a:graphicFrameLocks/>
          </p:cNvGraphicFramePr>
          <p:nvPr/>
        </p:nvGraphicFramePr>
        <p:xfrm>
          <a:off x="2547938" y="2781301"/>
          <a:ext cx="3421062" cy="3419475"/>
        </p:xfrm>
        <a:graphic>
          <a:graphicData uri="http://schemas.openxmlformats.org/presentationml/2006/ole">
            <mc:AlternateContent xmlns:mc="http://schemas.openxmlformats.org/markup-compatibility/2006">
              <mc:Choice xmlns:v="urn:schemas-microsoft-com:vml" Requires="v">
                <p:oleObj spid="_x0000_s119825" r:id="rId3" imgW="3420152" imgH="3420152" progId="Excel.Chart.8">
                  <p:embed/>
                </p:oleObj>
              </mc:Choice>
              <mc:Fallback>
                <p:oleObj r:id="rId3" imgW="3420152" imgH="3420152" progId="Excel.Chart.8">
                  <p:embed/>
                  <p:pic>
                    <p:nvPicPr>
                      <p:cNvPr id="0"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2781301"/>
                        <a:ext cx="3421062" cy="341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4" name="图表 8"/>
          <p:cNvGraphicFramePr>
            <a:graphicFrameLocks/>
          </p:cNvGraphicFramePr>
          <p:nvPr/>
        </p:nvGraphicFramePr>
        <p:xfrm>
          <a:off x="6743701" y="2781301"/>
          <a:ext cx="3421063" cy="3419475"/>
        </p:xfrm>
        <a:graphic>
          <a:graphicData uri="http://schemas.openxmlformats.org/presentationml/2006/ole">
            <mc:AlternateContent xmlns:mc="http://schemas.openxmlformats.org/markup-compatibility/2006">
              <mc:Choice xmlns:v="urn:schemas-microsoft-com:vml" Requires="v">
                <p:oleObj spid="_x0000_s119826" r:id="rId5" imgW="3420152" imgH="3420152" progId="Excel.Chart.8">
                  <p:embed/>
                </p:oleObj>
              </mc:Choice>
              <mc:Fallback>
                <p:oleObj r:id="rId5" imgW="3420152" imgH="3420152" progId="Excel.Chart.8">
                  <p:embed/>
                  <p:pic>
                    <p:nvPicPr>
                      <p:cNvPr id="0" name="图表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3701" y="2781301"/>
                        <a:ext cx="3421063" cy="341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避免负值遮盖分类轴标签</a:t>
            </a:r>
          </a:p>
        </p:txBody>
      </p:sp>
      <p:sp>
        <p:nvSpPr>
          <p:cNvPr id="3" name="内容占位符 2"/>
          <p:cNvSpPr>
            <a:spLocks noGrp="1"/>
          </p:cNvSpPr>
          <p:nvPr>
            <p:ph idx="1"/>
          </p:nvPr>
        </p:nvSpPr>
        <p:spPr>
          <a:xfrm>
            <a:off x="7032626" y="1052513"/>
            <a:ext cx="3311525" cy="360362"/>
          </a:xfrm>
        </p:spPr>
        <p:txBody>
          <a:bodyPr>
            <a:normAutofit fontScale="77500" lnSpcReduction="20000"/>
          </a:bodyPr>
          <a:lstStyle/>
          <a:p>
            <a:pPr marL="0" indent="0">
              <a:buNone/>
              <a:defRPr/>
            </a:pPr>
            <a:r>
              <a:rPr lang="zh-CN" altLang="en-US" sz="1600" dirty="0"/>
              <a:t>利用辅助系列的数据标签代替分类轴标签。</a:t>
            </a:r>
          </a:p>
        </p:txBody>
      </p:sp>
      <p:sp>
        <p:nvSpPr>
          <p:cNvPr id="6" name="下箭头 5"/>
          <p:cNvSpPr/>
          <p:nvPr/>
        </p:nvSpPr>
        <p:spPr>
          <a:xfrm rot="16200000">
            <a:off x="6300788" y="2360613"/>
            <a:ext cx="430213"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20836" name="内容占位符 4"/>
          <p:cNvGraphicFramePr>
            <a:graphicFrameLocks/>
          </p:cNvGraphicFramePr>
          <p:nvPr/>
        </p:nvGraphicFramePr>
        <p:xfrm>
          <a:off x="2711450" y="1484313"/>
          <a:ext cx="3240088" cy="1981200"/>
        </p:xfrm>
        <a:graphic>
          <a:graphicData uri="http://schemas.openxmlformats.org/presentationml/2006/ole">
            <mc:AlternateContent xmlns:mc="http://schemas.openxmlformats.org/markup-compatibility/2006">
              <mc:Choice xmlns:v="urn:schemas-microsoft-com:vml" Requires="v">
                <p:oleObj spid="_x0000_s120862" r:id="rId3" imgW="3237257" imgH="1975275" progId="Excel.Chart.8">
                  <p:embed/>
                </p:oleObj>
              </mc:Choice>
              <mc:Fallback>
                <p:oleObj r:id="rId3" imgW="3237257" imgH="1975275" progId="Excel.Chart.8">
                  <p:embed/>
                  <p:pic>
                    <p:nvPicPr>
                      <p:cNvPr id="0" name="内容占位符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1484313"/>
                        <a:ext cx="324008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7" name="内容占位符 4"/>
          <p:cNvGraphicFramePr>
            <a:graphicFrameLocks/>
          </p:cNvGraphicFramePr>
          <p:nvPr/>
        </p:nvGraphicFramePr>
        <p:xfrm>
          <a:off x="7032625" y="1484313"/>
          <a:ext cx="3240088" cy="1981200"/>
        </p:xfrm>
        <a:graphic>
          <a:graphicData uri="http://schemas.openxmlformats.org/presentationml/2006/ole">
            <mc:AlternateContent xmlns:mc="http://schemas.openxmlformats.org/markup-compatibility/2006">
              <mc:Choice xmlns:v="urn:schemas-microsoft-com:vml" Requires="v">
                <p:oleObj spid="_x0000_s120863" r:id="rId5" imgW="3237257" imgH="1975275" progId="Excel.Chart.8">
                  <p:embed/>
                </p:oleObj>
              </mc:Choice>
              <mc:Fallback>
                <p:oleObj r:id="rId5" imgW="3237257" imgH="1975275" progId="Excel.Chart.8">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25" y="1484313"/>
                        <a:ext cx="324008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8" name="内容占位符 4"/>
          <p:cNvGraphicFramePr>
            <a:graphicFrameLocks/>
          </p:cNvGraphicFramePr>
          <p:nvPr/>
        </p:nvGraphicFramePr>
        <p:xfrm>
          <a:off x="2711450" y="4149726"/>
          <a:ext cx="3240088" cy="1979613"/>
        </p:xfrm>
        <a:graphic>
          <a:graphicData uri="http://schemas.openxmlformats.org/presentationml/2006/ole">
            <mc:AlternateContent xmlns:mc="http://schemas.openxmlformats.org/markup-compatibility/2006">
              <mc:Choice xmlns:v="urn:schemas-microsoft-com:vml" Requires="v">
                <p:oleObj spid="_x0000_s120864" r:id="rId7" imgW="3237257" imgH="1975275" progId="Excel.Chart.8">
                  <p:embed/>
                </p:oleObj>
              </mc:Choice>
              <mc:Fallback>
                <p:oleObj r:id="rId7" imgW="3237257" imgH="1975275" progId="Excel.Chart.8">
                  <p:embed/>
                  <p:pic>
                    <p:nvPicPr>
                      <p:cNvPr id="0"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0" y="4149726"/>
                        <a:ext cx="3240088" cy="197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下箭头 15"/>
          <p:cNvSpPr/>
          <p:nvPr/>
        </p:nvSpPr>
        <p:spPr>
          <a:xfrm>
            <a:off x="4140201" y="3597275"/>
            <a:ext cx="430213"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内容占位符 2"/>
          <p:cNvSpPr txBox="1">
            <a:spLocks/>
          </p:cNvSpPr>
          <p:nvPr/>
        </p:nvSpPr>
        <p:spPr bwMode="auto">
          <a:xfrm>
            <a:off x="4800601" y="3644901"/>
            <a:ext cx="3311525" cy="360363"/>
          </a:xfrm>
          <a:prstGeom prst="rect">
            <a:avLst/>
          </a:prstGeom>
          <a:noFill/>
          <a:ln>
            <a:noFill/>
          </a:ln>
          <a:effectLst/>
          <a:extLst/>
        </p:spPr>
        <p:txBody>
          <a:bodyPr>
            <a:normAutofit fontScale="92500" lnSpcReduction="10000"/>
          </a:bodyPr>
          <a:lstStyle>
            <a:lvl1pPr marL="342900" indent="-342900" algn="l" rtl="0" fontAlgn="base">
              <a:lnSpc>
                <a:spcPct val="120000"/>
              </a:lnSpc>
              <a:spcBef>
                <a:spcPts val="0"/>
              </a:spcBef>
              <a:spcAft>
                <a:spcPts val="6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fontAlgn="base">
              <a:lnSpc>
                <a:spcPct val="120000"/>
              </a:lnSpc>
              <a:spcBef>
                <a:spcPts val="0"/>
              </a:spcBef>
              <a:spcAft>
                <a:spcPts val="600"/>
              </a:spcAft>
              <a:buClr>
                <a:schemeClr val="accent1"/>
              </a:buClr>
              <a:buFont typeface="Wingdings" pitchFamily="2" charset="2"/>
              <a:buChar char="¡"/>
              <a:defRPr sz="2000" b="1">
                <a:solidFill>
                  <a:schemeClr val="tx1"/>
                </a:solidFill>
                <a:latin typeface="+mn-lt"/>
                <a:ea typeface="+mn-ea"/>
              </a:defRPr>
            </a:lvl2pPr>
            <a:lvl3pPr marL="1143000" indent="-228600" algn="l" rtl="0" fontAlgn="base">
              <a:lnSpc>
                <a:spcPct val="120000"/>
              </a:lnSpc>
              <a:spcBef>
                <a:spcPts val="0"/>
              </a:spcBef>
              <a:spcAft>
                <a:spcPts val="600"/>
              </a:spcAft>
              <a:buClr>
                <a:schemeClr val="accent1"/>
              </a:buClr>
              <a:buFont typeface="Wingdings" pitchFamily="2" charset="2"/>
              <a:buChar char="l"/>
              <a:defRPr b="1">
                <a:solidFill>
                  <a:schemeClr val="tx1"/>
                </a:solidFill>
                <a:latin typeface="+mn-lt"/>
                <a:ea typeface="楷体_GB2312" pitchFamily="49" charset="-122"/>
              </a:defRPr>
            </a:lvl3pPr>
            <a:lvl4pPr marL="1600200" indent="-228600" algn="l" rtl="0" fontAlgn="base">
              <a:lnSpc>
                <a:spcPct val="120000"/>
              </a:lnSpc>
              <a:spcBef>
                <a:spcPts val="0"/>
              </a:spcBef>
              <a:spcAft>
                <a:spcPts val="600"/>
              </a:spcAft>
              <a:buClr>
                <a:schemeClr val="accent1"/>
              </a:buClr>
              <a:buChar char="•"/>
              <a:defRPr sz="1600" b="1">
                <a:solidFill>
                  <a:schemeClr val="tx1"/>
                </a:solidFill>
                <a:latin typeface="+mn-lt"/>
                <a:ea typeface="楷体_GB2312" pitchFamily="49" charset="-122"/>
              </a:defRPr>
            </a:lvl4pPr>
            <a:lvl5pPr marL="2057400" indent="-228600" algn="l" rtl="0" fontAlgn="base">
              <a:lnSpc>
                <a:spcPct val="120000"/>
              </a:lnSpc>
              <a:spcBef>
                <a:spcPts val="0"/>
              </a:spcBef>
              <a:spcAft>
                <a:spcPts val="6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a:lstStyle>
          <a:p>
            <a:pPr marL="0" indent="0">
              <a:buNone/>
              <a:defRPr/>
            </a:pPr>
            <a:r>
              <a:rPr lang="zh-CN" altLang="en-US" sz="1600" dirty="0"/>
              <a:t>调整分类轴标签的位置。</a:t>
            </a:r>
          </a:p>
        </p:txBody>
      </p:sp>
      <p:graphicFrame>
        <p:nvGraphicFramePr>
          <p:cNvPr id="120841" name="内容占位符 4"/>
          <p:cNvGraphicFramePr>
            <a:graphicFrameLocks/>
          </p:cNvGraphicFramePr>
          <p:nvPr/>
        </p:nvGraphicFramePr>
        <p:xfrm>
          <a:off x="6311900" y="4149726"/>
          <a:ext cx="3240088" cy="1979613"/>
        </p:xfrm>
        <a:graphic>
          <a:graphicData uri="http://schemas.openxmlformats.org/presentationml/2006/ole">
            <mc:AlternateContent xmlns:mc="http://schemas.openxmlformats.org/markup-compatibility/2006">
              <mc:Choice xmlns:v="urn:schemas-microsoft-com:vml" Requires="v">
                <p:oleObj spid="_x0000_s120865" r:id="rId9" imgW="3243353" imgH="1975275" progId="Excel.Chart.8">
                  <p:embed/>
                </p:oleObj>
              </mc:Choice>
              <mc:Fallback>
                <p:oleObj r:id="rId9" imgW="3243353" imgH="1975275" progId="Excel.Chart.8">
                  <p:embed/>
                  <p:pic>
                    <p:nvPicPr>
                      <p:cNvPr id="0" name="Picture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1900" y="4149726"/>
                        <a:ext cx="3240088" cy="197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内容占位符 2"/>
          <p:cNvSpPr txBox="1">
            <a:spLocks/>
          </p:cNvSpPr>
          <p:nvPr/>
        </p:nvSpPr>
        <p:spPr bwMode="auto">
          <a:xfrm>
            <a:off x="2635250" y="5229226"/>
            <a:ext cx="3892550" cy="1439863"/>
          </a:xfrm>
          <a:prstGeom prst="rect">
            <a:avLst/>
          </a:prstGeom>
          <a:noFill/>
          <a:ln>
            <a:noFill/>
          </a:ln>
          <a:effectLst/>
          <a:extLst/>
        </p:spPr>
        <p:txBody>
          <a:bodyPr/>
          <a:lstStyle>
            <a:lvl1pPr marL="342900" indent="-342900" algn="l" rtl="0" fontAlgn="base">
              <a:lnSpc>
                <a:spcPct val="120000"/>
              </a:lnSpc>
              <a:spcBef>
                <a:spcPts val="0"/>
              </a:spcBef>
              <a:spcAft>
                <a:spcPts val="6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fontAlgn="base">
              <a:lnSpc>
                <a:spcPct val="120000"/>
              </a:lnSpc>
              <a:spcBef>
                <a:spcPts val="0"/>
              </a:spcBef>
              <a:spcAft>
                <a:spcPts val="600"/>
              </a:spcAft>
              <a:buClr>
                <a:schemeClr val="accent1"/>
              </a:buClr>
              <a:buFont typeface="Wingdings" pitchFamily="2" charset="2"/>
              <a:buChar char="¡"/>
              <a:defRPr sz="2000" b="1">
                <a:solidFill>
                  <a:schemeClr val="tx1"/>
                </a:solidFill>
                <a:latin typeface="+mn-lt"/>
                <a:ea typeface="+mn-ea"/>
              </a:defRPr>
            </a:lvl2pPr>
            <a:lvl3pPr marL="1143000" indent="-228600" algn="l" rtl="0" fontAlgn="base">
              <a:lnSpc>
                <a:spcPct val="120000"/>
              </a:lnSpc>
              <a:spcBef>
                <a:spcPts val="0"/>
              </a:spcBef>
              <a:spcAft>
                <a:spcPts val="600"/>
              </a:spcAft>
              <a:buClr>
                <a:schemeClr val="accent1"/>
              </a:buClr>
              <a:buFont typeface="Wingdings" pitchFamily="2" charset="2"/>
              <a:buChar char="l"/>
              <a:defRPr b="1">
                <a:solidFill>
                  <a:schemeClr val="tx1"/>
                </a:solidFill>
                <a:latin typeface="+mn-lt"/>
                <a:ea typeface="楷体_GB2312" pitchFamily="49" charset="-122"/>
              </a:defRPr>
            </a:lvl3pPr>
            <a:lvl4pPr marL="1600200" indent="-228600" algn="l" rtl="0" fontAlgn="base">
              <a:lnSpc>
                <a:spcPct val="120000"/>
              </a:lnSpc>
              <a:spcBef>
                <a:spcPts val="0"/>
              </a:spcBef>
              <a:spcAft>
                <a:spcPts val="600"/>
              </a:spcAft>
              <a:buClr>
                <a:schemeClr val="accent1"/>
              </a:buClr>
              <a:buChar char="•"/>
              <a:defRPr sz="1600" b="1">
                <a:solidFill>
                  <a:schemeClr val="tx1"/>
                </a:solidFill>
                <a:latin typeface="+mn-lt"/>
                <a:ea typeface="楷体_GB2312" pitchFamily="49" charset="-122"/>
              </a:defRPr>
            </a:lvl4pPr>
            <a:lvl5pPr marL="2057400" indent="-228600" algn="l" rtl="0" fontAlgn="base">
              <a:lnSpc>
                <a:spcPct val="120000"/>
              </a:lnSpc>
              <a:spcBef>
                <a:spcPts val="0"/>
              </a:spcBef>
              <a:spcAft>
                <a:spcPts val="6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a:lstStyle>
          <a:p>
            <a:pPr marL="0" indent="0">
              <a:spcAft>
                <a:spcPts val="0"/>
              </a:spcAft>
              <a:buNone/>
              <a:defRPr/>
            </a:pPr>
            <a:r>
              <a:rPr lang="zh-CN" altLang="en-US" sz="1200" dirty="0">
                <a:solidFill>
                  <a:srgbClr val="0000FF"/>
                </a:solidFill>
                <a:latin typeface="微软雅黑" pitchFamily="34" charset="-122"/>
                <a:ea typeface="微软雅黑" pitchFamily="34" charset="-122"/>
              </a:rPr>
              <a:t>小技巧</a:t>
            </a:r>
            <a:r>
              <a:rPr lang="zh-CN" altLang="en-US" sz="1200" dirty="0"/>
              <a:t>：</a:t>
            </a:r>
            <a:endParaRPr lang="en-US" altLang="zh-CN" sz="1200" dirty="0"/>
          </a:p>
          <a:p>
            <a:pPr marL="179388" indent="0">
              <a:spcAft>
                <a:spcPts val="0"/>
              </a:spcAft>
              <a:buNone/>
              <a:defRPr/>
            </a:pPr>
            <a:r>
              <a:rPr lang="zh-CN" altLang="en-US" sz="1200" dirty="0"/>
              <a:t>图中的数据标志符号“       ”是怎么画上去的？</a:t>
            </a:r>
            <a:endParaRPr lang="en-US" altLang="zh-CN" sz="1200" dirty="0"/>
          </a:p>
          <a:p>
            <a:pPr marL="179388" indent="0">
              <a:spcAft>
                <a:spcPts val="0"/>
              </a:spcAft>
              <a:buNone/>
              <a:defRPr/>
            </a:pPr>
            <a:r>
              <a:rPr lang="zh-CN" altLang="en-US" sz="1200" dirty="0"/>
              <a:t>很简单，在图表外面随便画一个图形，选中，拷贝，然后在图表中选中要标注的数据点，粘贴，就行了。</a:t>
            </a:r>
            <a:endParaRPr lang="en-US" altLang="zh-CN" sz="1200" dirty="0"/>
          </a:p>
          <a:p>
            <a:pPr marL="179388" indent="0">
              <a:spcAft>
                <a:spcPts val="0"/>
              </a:spcAft>
              <a:buNone/>
              <a:defRPr/>
            </a:pPr>
            <a:r>
              <a:rPr lang="zh-CN" altLang="en-US" sz="1200" dirty="0"/>
              <a:t>这种方法同样适用于柱形图和条形图。</a:t>
            </a:r>
          </a:p>
        </p:txBody>
      </p:sp>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添加平均线</a:t>
            </a:r>
          </a:p>
        </p:txBody>
      </p:sp>
      <p:sp>
        <p:nvSpPr>
          <p:cNvPr id="121860" name="内容占位符 2"/>
          <p:cNvSpPr>
            <a:spLocks noGrp="1"/>
          </p:cNvSpPr>
          <p:nvPr>
            <p:ph idx="1"/>
          </p:nvPr>
        </p:nvSpPr>
        <p:spPr>
          <a:xfrm>
            <a:off x="2566989" y="1196976"/>
            <a:ext cx="3894137" cy="1439863"/>
          </a:xfrm>
        </p:spPr>
        <p:txBody>
          <a:bodyPr/>
          <a:lstStyle/>
          <a:p>
            <a:pPr marL="0" indent="0">
              <a:spcBef>
                <a:spcPct val="0"/>
              </a:spcBef>
              <a:buNone/>
            </a:pPr>
            <a:r>
              <a:rPr lang="zh-CN" altLang="en-US" sz="1200"/>
              <a:t>方法一：数据表中增加月均值列，并将其添加到图中，图表类型设为折线图。</a:t>
            </a:r>
          </a:p>
        </p:txBody>
      </p:sp>
      <p:sp>
        <p:nvSpPr>
          <p:cNvPr id="121859" name="灯片编号占位符 3"/>
          <p:cNvSpPr>
            <a:spLocks noGrp="1"/>
          </p:cNvSpPr>
          <p:nvPr>
            <p:ph type="sldNum" sz="quarter" idx="12"/>
          </p:nvPr>
        </p:nvSpPr>
        <p:spPr>
          <a:noFill/>
          <a:ln>
            <a:miter lim="800000"/>
            <a:headEnd/>
            <a:tailEnd/>
          </a:ln>
        </p:spPr>
        <p:txBody>
          <a:bodyPr/>
          <a:lstStyle/>
          <a:p>
            <a:fld id="{41D76DD1-DC99-47F5-B434-DE4B5D29FECD}" type="slidenum">
              <a:rPr lang="en-US" altLang="zh-CN" smtClean="0"/>
              <a:pPr/>
              <a:t>19</a:t>
            </a:fld>
            <a:endParaRPr lang="en-US" altLang="zh-CN"/>
          </a:p>
        </p:txBody>
      </p:sp>
      <p:graphicFrame>
        <p:nvGraphicFramePr>
          <p:cNvPr id="121861" name="图表 14"/>
          <p:cNvGraphicFramePr>
            <a:graphicFrameLocks/>
          </p:cNvGraphicFramePr>
          <p:nvPr/>
        </p:nvGraphicFramePr>
        <p:xfrm>
          <a:off x="7175501" y="1268414"/>
          <a:ext cx="3097213" cy="2289175"/>
        </p:xfrm>
        <a:graphic>
          <a:graphicData uri="http://schemas.openxmlformats.org/presentationml/2006/ole">
            <mc:AlternateContent xmlns:mc="http://schemas.openxmlformats.org/markup-compatibility/2006">
              <mc:Choice xmlns:v="urn:schemas-microsoft-com:vml" Requires="v">
                <p:oleObj spid="_x0000_s121874" r:id="rId3" imgW="3097036" imgH="2292295" progId="Excel.Chart.8">
                  <p:embed/>
                </p:oleObj>
              </mc:Choice>
              <mc:Fallback>
                <p:oleObj r:id="rId3" imgW="3097036" imgH="2292295" progId="Excel.Chart.8">
                  <p:embed/>
                  <p:pic>
                    <p:nvPicPr>
                      <p:cNvPr id="0" name="图表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1" y="1268414"/>
                        <a:ext cx="3097213"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等腰三角形 7"/>
          <p:cNvSpPr/>
          <p:nvPr/>
        </p:nvSpPr>
        <p:spPr>
          <a:xfrm rot="16200000" flipH="1">
            <a:off x="4527550" y="5516563"/>
            <a:ext cx="107950" cy="1079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21863" name="图表 17"/>
          <p:cNvGraphicFramePr>
            <a:graphicFrameLocks/>
          </p:cNvGraphicFramePr>
          <p:nvPr/>
        </p:nvGraphicFramePr>
        <p:xfrm>
          <a:off x="7175501" y="3789364"/>
          <a:ext cx="3097213" cy="2289175"/>
        </p:xfrm>
        <a:graphic>
          <a:graphicData uri="http://schemas.openxmlformats.org/presentationml/2006/ole">
            <mc:AlternateContent xmlns:mc="http://schemas.openxmlformats.org/markup-compatibility/2006">
              <mc:Choice xmlns:v="urn:schemas-microsoft-com:vml" Requires="v">
                <p:oleObj spid="_x0000_s121875" r:id="rId5" imgW="3097036" imgH="2286198" progId="Excel.Chart.8">
                  <p:embed/>
                </p:oleObj>
              </mc:Choice>
              <mc:Fallback>
                <p:oleObj r:id="rId5" imgW="3097036" imgH="2286198" progId="Excel.Chart.8">
                  <p:embed/>
                  <p:pic>
                    <p:nvPicPr>
                      <p:cNvPr id="0" name="图表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1" y="3789364"/>
                        <a:ext cx="3097213"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4" name="内容占位符 2"/>
          <p:cNvSpPr txBox="1">
            <a:spLocks/>
          </p:cNvSpPr>
          <p:nvPr/>
        </p:nvSpPr>
        <p:spPr bwMode="auto">
          <a:xfrm>
            <a:off x="2635250" y="3716338"/>
            <a:ext cx="3892550" cy="1441450"/>
          </a:xfrm>
          <a:prstGeom prst="rect">
            <a:avLst/>
          </a:prstGeom>
          <a:noFill/>
          <a:ln w="9525">
            <a:noFill/>
            <a:miter lim="800000"/>
            <a:headEnd/>
            <a:tailEnd/>
          </a:ln>
        </p:spPr>
        <p:txBody>
          <a:bodyPr/>
          <a:lstStyle/>
          <a:p>
            <a:pPr>
              <a:lnSpc>
                <a:spcPct val="120000"/>
              </a:lnSpc>
              <a:spcAft>
                <a:spcPts val="600"/>
              </a:spcAft>
              <a:buClr>
                <a:schemeClr val="accent1"/>
              </a:buClr>
            </a:pPr>
            <a:r>
              <a:rPr lang="zh-CN" altLang="en-US" sz="1200" b="1"/>
              <a:t>方法二：添加月均值数据系列（一个值），图表类型设为</a:t>
            </a:r>
            <a:r>
              <a:rPr lang="en-US" altLang="zh-CN" sz="1200" b="1"/>
              <a:t>XY</a:t>
            </a:r>
            <a:r>
              <a:rPr lang="zh-CN" altLang="en-US" sz="1200" b="1"/>
              <a:t>散点图，系列属性</a:t>
            </a:r>
            <a:r>
              <a:rPr lang="en-US" altLang="zh-CN" sz="1200" b="1"/>
              <a:t>X=6.5</a:t>
            </a:r>
            <a:r>
              <a:rPr lang="zh-CN" altLang="en-US" sz="1200" b="1"/>
              <a:t>，</a:t>
            </a:r>
            <a:r>
              <a:rPr lang="en-US" altLang="zh-CN" sz="1200" b="1"/>
              <a:t>Y=</a:t>
            </a:r>
            <a:r>
              <a:rPr lang="zh-CN" altLang="en-US" sz="1200" b="1"/>
              <a:t>平均值。然后给该数据点添加水平误差线，设置误差线属性。</a:t>
            </a:r>
            <a:endParaRPr lang="en-US" altLang="zh-CN" sz="1200" b="1"/>
          </a:p>
          <a:p>
            <a:pPr>
              <a:lnSpc>
                <a:spcPct val="120000"/>
              </a:lnSpc>
              <a:spcAft>
                <a:spcPts val="600"/>
              </a:spcAft>
              <a:buClr>
                <a:schemeClr val="accent1"/>
              </a:buClr>
            </a:pPr>
            <a:r>
              <a:rPr lang="zh-CN" altLang="en-US" sz="1200" b="1"/>
              <a:t>这种方法比较复杂，与上一个方法相比，好处是平均线可以延伸到</a:t>
            </a:r>
            <a:r>
              <a:rPr lang="en-US" altLang="zh-CN" sz="1200" b="1"/>
              <a:t>Y</a:t>
            </a:r>
            <a:r>
              <a:rPr lang="zh-CN" altLang="en-US" sz="1200" b="1"/>
              <a:t>轴，看起更专业一些。</a:t>
            </a: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Excel</a:t>
            </a:r>
            <a:r>
              <a:rPr lang="zh-CN" altLang="en-US" dirty="0"/>
              <a:t>图表制作技巧</a:t>
            </a:r>
          </a:p>
        </p:txBody>
      </p:sp>
      <p:sp>
        <p:nvSpPr>
          <p:cNvPr id="103426" name="文本占位符 5"/>
          <p:cNvSpPr>
            <a:spLocks noGrp="1"/>
          </p:cNvSpPr>
          <p:nvPr>
            <p:ph type="body" idx="1"/>
          </p:nvPr>
        </p:nvSpPr>
        <p:spPr/>
        <p:txBody>
          <a:bodyPr/>
          <a:lstStyle/>
          <a:p>
            <a:pPr eaLnBrk="1" hangingPunct="1"/>
            <a:r>
              <a:rPr lang="zh-CN" altLang="en-US"/>
              <a:t>展示分析结果</a:t>
            </a:r>
          </a:p>
        </p:txBody>
      </p:sp>
      <p:sp>
        <p:nvSpPr>
          <p:cNvPr id="103427" name="灯片编号占位符 3"/>
          <p:cNvSpPr>
            <a:spLocks noGrp="1"/>
          </p:cNvSpPr>
          <p:nvPr>
            <p:ph type="sldNum" sz="quarter" idx="12"/>
          </p:nvPr>
        </p:nvSpPr>
        <p:spPr>
          <a:noFill/>
          <a:ln>
            <a:miter lim="800000"/>
            <a:headEnd/>
            <a:tailEnd/>
          </a:ln>
        </p:spPr>
        <p:txBody>
          <a:bodyPr/>
          <a:lstStyle/>
          <a:p>
            <a:fld id="{416CC927-C829-445E-BF15-044D6506BE08}" type="slidenum">
              <a:rPr lang="en-US" altLang="zh-CN" smtClean="0"/>
              <a:pPr/>
              <a:t>2</a:t>
            </a:fld>
            <a:endParaRPr lang="en-US" alt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可定制的数据标签</a:t>
            </a:r>
          </a:p>
        </p:txBody>
      </p:sp>
      <p:graphicFrame>
        <p:nvGraphicFramePr>
          <p:cNvPr id="122882" name="内容占位符 4"/>
          <p:cNvGraphicFramePr>
            <a:graphicFrameLocks noGrp="1"/>
          </p:cNvGraphicFramePr>
          <p:nvPr>
            <p:ph idx="1"/>
          </p:nvPr>
        </p:nvGraphicFramePr>
        <p:xfrm>
          <a:off x="2495550" y="1125538"/>
          <a:ext cx="4319588" cy="2303462"/>
        </p:xfrm>
        <a:graphic>
          <a:graphicData uri="http://schemas.openxmlformats.org/presentationml/2006/ole">
            <mc:AlternateContent xmlns:mc="http://schemas.openxmlformats.org/markup-compatibility/2006">
              <mc:Choice xmlns:v="urn:schemas-microsoft-com:vml" Requires="v">
                <p:oleObj spid="_x0000_s122898" r:id="rId3" imgW="4322439" imgH="2304488" progId="Excel.Chart.8">
                  <p:embed/>
                </p:oleObj>
              </mc:Choice>
              <mc:Fallback>
                <p:oleObj r:id="rId3" imgW="4322439" imgH="2304488" progId="Excel.Chart.8">
                  <p:embed/>
                  <p:pic>
                    <p:nvPicPr>
                      <p:cNvPr id="0" name="内容占位符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125538"/>
                        <a:ext cx="4319588"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3" name="灯片编号占位符 3"/>
          <p:cNvSpPr>
            <a:spLocks noGrp="1"/>
          </p:cNvSpPr>
          <p:nvPr>
            <p:ph type="sldNum" sz="quarter" idx="12"/>
          </p:nvPr>
        </p:nvSpPr>
        <p:spPr>
          <a:noFill/>
          <a:ln>
            <a:miter lim="800000"/>
            <a:headEnd/>
            <a:tailEnd/>
          </a:ln>
        </p:spPr>
        <p:txBody>
          <a:bodyPr/>
          <a:lstStyle/>
          <a:p>
            <a:fld id="{D766067E-FC06-437F-A448-660E469FC33F}" type="slidenum">
              <a:rPr lang="en-US" altLang="zh-CN" smtClean="0"/>
              <a:pPr/>
              <a:t>20</a:t>
            </a:fld>
            <a:endParaRPr lang="en-US" altLang="zh-CN"/>
          </a:p>
        </p:txBody>
      </p:sp>
      <p:sp>
        <p:nvSpPr>
          <p:cNvPr id="122884" name="内容占位符 2"/>
          <p:cNvSpPr txBox="1">
            <a:spLocks/>
          </p:cNvSpPr>
          <p:nvPr/>
        </p:nvSpPr>
        <p:spPr bwMode="auto">
          <a:xfrm>
            <a:off x="6959601" y="1125539"/>
            <a:ext cx="3529013" cy="2447925"/>
          </a:xfrm>
          <a:prstGeom prst="rect">
            <a:avLst/>
          </a:prstGeom>
          <a:noFill/>
          <a:ln w="9525">
            <a:noFill/>
            <a:miter lim="800000"/>
            <a:headEnd/>
            <a:tailEnd/>
          </a:ln>
        </p:spPr>
        <p:txBody>
          <a:bodyPr/>
          <a:lstStyle/>
          <a:p>
            <a:pPr>
              <a:lnSpc>
                <a:spcPct val="120000"/>
              </a:lnSpc>
              <a:spcAft>
                <a:spcPts val="600"/>
              </a:spcAft>
              <a:buClr>
                <a:schemeClr val="accent1"/>
              </a:buClr>
            </a:pPr>
            <a:r>
              <a:rPr lang="zh-CN" altLang="en-US" sz="1200" b="1"/>
              <a:t>左边这张图的意图是想反应本期实绩，以及与去年同期对比的结果，这是通常见到的图表形式。</a:t>
            </a:r>
            <a:endParaRPr lang="en-US" altLang="zh-CN" sz="1200" b="1"/>
          </a:p>
          <a:p>
            <a:pPr>
              <a:lnSpc>
                <a:spcPct val="120000"/>
              </a:lnSpc>
              <a:spcAft>
                <a:spcPts val="600"/>
              </a:spcAft>
              <a:buClr>
                <a:schemeClr val="accent1"/>
              </a:buClr>
            </a:pPr>
            <a:r>
              <a:rPr lang="zh-CN" altLang="en-US" sz="1200" b="1"/>
              <a:t>这个图表存在几个缺陷：</a:t>
            </a:r>
            <a:endParaRPr lang="en-US" altLang="zh-CN" sz="1200" b="1"/>
          </a:p>
          <a:p>
            <a:pPr>
              <a:lnSpc>
                <a:spcPct val="120000"/>
              </a:lnSpc>
              <a:spcAft>
                <a:spcPts val="600"/>
              </a:spcAft>
              <a:buClr>
                <a:schemeClr val="accent1"/>
              </a:buClr>
            </a:pPr>
            <a:r>
              <a:rPr lang="en-US" altLang="zh-CN" sz="1200" b="1"/>
              <a:t>1</a:t>
            </a:r>
            <a:r>
              <a:rPr lang="zh-CN" altLang="en-US" sz="1200" b="1"/>
              <a:t>、比较凌乱，折线图与柱形图交错，阅读困难；</a:t>
            </a:r>
            <a:endParaRPr lang="en-US" altLang="zh-CN" sz="1200" b="1"/>
          </a:p>
          <a:p>
            <a:pPr>
              <a:lnSpc>
                <a:spcPct val="120000"/>
              </a:lnSpc>
              <a:spcAft>
                <a:spcPts val="600"/>
              </a:spcAft>
              <a:buClr>
                <a:schemeClr val="accent1"/>
              </a:buClr>
            </a:pPr>
            <a:r>
              <a:rPr lang="en-US" altLang="zh-CN" sz="1200" b="1"/>
              <a:t>2</a:t>
            </a:r>
            <a:r>
              <a:rPr lang="zh-CN" altLang="en-US" sz="1200" b="1"/>
              <a:t>、总收入与行业内、行业外收入是总分关系，没有时间周期关系，折线图容易引起误解。</a:t>
            </a:r>
            <a:endParaRPr lang="en-US" altLang="zh-CN" sz="1200" b="1"/>
          </a:p>
          <a:p>
            <a:pPr>
              <a:lnSpc>
                <a:spcPct val="120000"/>
              </a:lnSpc>
              <a:spcAft>
                <a:spcPts val="600"/>
              </a:spcAft>
              <a:buClr>
                <a:schemeClr val="accent1"/>
              </a:buClr>
            </a:pPr>
            <a:r>
              <a:rPr lang="zh-CN" altLang="en-US" sz="1200" b="1"/>
              <a:t>转换成条形图，去掉同比增幅折线图，把同比增幅的信息包含到本期实绩的数据标签中，可以使得图表的可读性大大提高。</a:t>
            </a:r>
            <a:endParaRPr lang="en-US" altLang="zh-CN" sz="1200" b="1"/>
          </a:p>
        </p:txBody>
      </p:sp>
      <p:sp>
        <p:nvSpPr>
          <p:cNvPr id="8" name="下箭头 7"/>
          <p:cNvSpPr/>
          <p:nvPr/>
        </p:nvSpPr>
        <p:spPr>
          <a:xfrm>
            <a:off x="4557713" y="3573464"/>
            <a:ext cx="430212" cy="40798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内容占位符 2"/>
          <p:cNvSpPr txBox="1">
            <a:spLocks/>
          </p:cNvSpPr>
          <p:nvPr/>
        </p:nvSpPr>
        <p:spPr bwMode="auto">
          <a:xfrm>
            <a:off x="8399463" y="4005264"/>
            <a:ext cx="2089150" cy="2160587"/>
          </a:xfrm>
          <a:prstGeom prst="rect">
            <a:avLst/>
          </a:prstGeom>
          <a:noFill/>
          <a:ln>
            <a:noFill/>
          </a:ln>
          <a:effectLst/>
          <a:extLst/>
        </p:spPr>
        <p:txBody>
          <a:bodyPr/>
          <a:lstStyle>
            <a:lvl1pPr marL="342900" indent="-342900" algn="l" rtl="0" fontAlgn="base">
              <a:lnSpc>
                <a:spcPct val="120000"/>
              </a:lnSpc>
              <a:spcBef>
                <a:spcPts val="0"/>
              </a:spcBef>
              <a:spcAft>
                <a:spcPts val="6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fontAlgn="base">
              <a:lnSpc>
                <a:spcPct val="120000"/>
              </a:lnSpc>
              <a:spcBef>
                <a:spcPts val="0"/>
              </a:spcBef>
              <a:spcAft>
                <a:spcPts val="600"/>
              </a:spcAft>
              <a:buClr>
                <a:schemeClr val="accent1"/>
              </a:buClr>
              <a:buFont typeface="Wingdings" pitchFamily="2" charset="2"/>
              <a:buChar char="¡"/>
              <a:defRPr sz="2000" b="1">
                <a:solidFill>
                  <a:schemeClr val="tx1"/>
                </a:solidFill>
                <a:latin typeface="+mn-lt"/>
                <a:ea typeface="+mn-ea"/>
              </a:defRPr>
            </a:lvl2pPr>
            <a:lvl3pPr marL="1143000" indent="-228600" algn="l" rtl="0" fontAlgn="base">
              <a:lnSpc>
                <a:spcPct val="120000"/>
              </a:lnSpc>
              <a:spcBef>
                <a:spcPts val="0"/>
              </a:spcBef>
              <a:spcAft>
                <a:spcPts val="600"/>
              </a:spcAft>
              <a:buClr>
                <a:schemeClr val="accent1"/>
              </a:buClr>
              <a:buFont typeface="Wingdings" pitchFamily="2" charset="2"/>
              <a:buChar char="l"/>
              <a:defRPr b="1">
                <a:solidFill>
                  <a:schemeClr val="tx1"/>
                </a:solidFill>
                <a:latin typeface="+mn-lt"/>
                <a:ea typeface="楷体_GB2312" pitchFamily="49" charset="-122"/>
              </a:defRPr>
            </a:lvl3pPr>
            <a:lvl4pPr marL="1600200" indent="-228600" algn="l" rtl="0" fontAlgn="base">
              <a:lnSpc>
                <a:spcPct val="120000"/>
              </a:lnSpc>
              <a:spcBef>
                <a:spcPts val="0"/>
              </a:spcBef>
              <a:spcAft>
                <a:spcPts val="600"/>
              </a:spcAft>
              <a:buClr>
                <a:schemeClr val="accent1"/>
              </a:buClr>
              <a:buChar char="•"/>
              <a:defRPr sz="1600" b="1">
                <a:solidFill>
                  <a:schemeClr val="tx1"/>
                </a:solidFill>
                <a:latin typeface="+mn-lt"/>
                <a:ea typeface="楷体_GB2312" pitchFamily="49" charset="-122"/>
              </a:defRPr>
            </a:lvl4pPr>
            <a:lvl5pPr marL="2057400" indent="-228600" algn="l" rtl="0" fontAlgn="base">
              <a:lnSpc>
                <a:spcPct val="120000"/>
              </a:lnSpc>
              <a:spcBef>
                <a:spcPts val="0"/>
              </a:spcBef>
              <a:spcAft>
                <a:spcPts val="6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a:lstStyle>
          <a:p>
            <a:pPr marL="0" indent="0">
              <a:spcAft>
                <a:spcPts val="0"/>
              </a:spcAft>
              <a:buNone/>
              <a:defRPr/>
            </a:pPr>
            <a:r>
              <a:rPr lang="zh-CN" altLang="en-US" sz="1100" dirty="0">
                <a:solidFill>
                  <a:srgbClr val="0000FF"/>
                </a:solidFill>
                <a:latin typeface="微软雅黑" pitchFamily="34" charset="-122"/>
                <a:ea typeface="微软雅黑" pitchFamily="34" charset="-122"/>
              </a:rPr>
              <a:t>小技巧</a:t>
            </a:r>
            <a:r>
              <a:rPr lang="zh-CN" altLang="en-US" sz="1100" dirty="0"/>
              <a:t>：</a:t>
            </a:r>
            <a:endParaRPr lang="en-US" altLang="zh-CN" sz="1100" dirty="0"/>
          </a:p>
          <a:p>
            <a:pPr marL="185738" indent="-171450">
              <a:spcAft>
                <a:spcPts val="0"/>
              </a:spcAft>
              <a:defRPr/>
            </a:pPr>
            <a:r>
              <a:rPr lang="zh-CN" altLang="en-US" sz="1100" dirty="0"/>
              <a:t>选中一个数据标签，然后在编辑栏里</a:t>
            </a:r>
            <a:r>
              <a:rPr lang="zh-CN" altLang="en-US" sz="1050" dirty="0"/>
              <a:t>输入</a:t>
            </a:r>
            <a:r>
              <a:rPr lang="zh-CN" altLang="en-US" sz="1100" dirty="0"/>
              <a:t>“</a:t>
            </a:r>
            <a:r>
              <a:rPr lang="en-US" altLang="zh-CN" sz="1100" dirty="0"/>
              <a:t>=</a:t>
            </a:r>
            <a:r>
              <a:rPr lang="zh-CN" altLang="en-US" sz="1100" dirty="0"/>
              <a:t>引用单元格”，就可以定制显示内容了。</a:t>
            </a:r>
            <a:endParaRPr lang="en-US" altLang="zh-CN" sz="1100" dirty="0"/>
          </a:p>
          <a:p>
            <a:pPr marL="185738" indent="-171450">
              <a:spcAft>
                <a:spcPts val="0"/>
              </a:spcAft>
              <a:defRPr/>
            </a:pPr>
            <a:r>
              <a:rPr lang="zh-CN" altLang="en-US" sz="1100" dirty="0"/>
              <a:t>如果需要更改多个数据标签，可使用第三方工具</a:t>
            </a:r>
            <a:r>
              <a:rPr lang="en-US" altLang="zh-CN" sz="1100" dirty="0"/>
              <a:t>XY Chart </a:t>
            </a:r>
            <a:r>
              <a:rPr lang="en-US" altLang="zh-CN" sz="1100" dirty="0" err="1"/>
              <a:t>Laber</a:t>
            </a:r>
            <a:r>
              <a:rPr lang="zh-CN" altLang="en-US" sz="1100" dirty="0"/>
              <a:t>批量添加，免费下载地址：</a:t>
            </a:r>
            <a:r>
              <a:rPr lang="en-US" altLang="zh-CN" sz="1100" dirty="0"/>
              <a:t>http://www.appspro.com/Utilities/ChartLabeler.htm</a:t>
            </a:r>
            <a:endParaRPr lang="zh-CN" altLang="en-US" sz="1100" dirty="0"/>
          </a:p>
        </p:txBody>
      </p:sp>
      <p:graphicFrame>
        <p:nvGraphicFramePr>
          <p:cNvPr id="122887" name="图表 11"/>
          <p:cNvGraphicFramePr>
            <a:graphicFrameLocks/>
          </p:cNvGraphicFramePr>
          <p:nvPr/>
        </p:nvGraphicFramePr>
        <p:xfrm>
          <a:off x="2495551" y="4076700"/>
          <a:ext cx="5832475" cy="2160588"/>
        </p:xfrm>
        <a:graphic>
          <a:graphicData uri="http://schemas.openxmlformats.org/presentationml/2006/ole">
            <mc:AlternateContent xmlns:mc="http://schemas.openxmlformats.org/markup-compatibility/2006">
              <mc:Choice xmlns:v="urn:schemas-microsoft-com:vml" Requires="v">
                <p:oleObj spid="_x0000_s122899" r:id="rId5" imgW="5834378" imgH="2158171" progId="Excel.Chart.8">
                  <p:embed/>
                </p:oleObj>
              </mc:Choice>
              <mc:Fallback>
                <p:oleObj r:id="rId5" imgW="5834378" imgH="2158171" progId="Excel.Chart.8">
                  <p:embed/>
                  <p:pic>
                    <p:nvPicPr>
                      <p:cNvPr id="0" name="图表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4076700"/>
                        <a:ext cx="5832475" cy="216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突出标识节假日</a:t>
            </a:r>
          </a:p>
        </p:txBody>
      </p:sp>
      <p:sp>
        <p:nvSpPr>
          <p:cNvPr id="123907" name="内容占位符 2"/>
          <p:cNvSpPr>
            <a:spLocks noGrp="1"/>
          </p:cNvSpPr>
          <p:nvPr>
            <p:ph idx="1"/>
          </p:nvPr>
        </p:nvSpPr>
        <p:spPr>
          <a:xfrm>
            <a:off x="2566988" y="1196976"/>
            <a:ext cx="7345362" cy="1439863"/>
          </a:xfrm>
        </p:spPr>
        <p:txBody>
          <a:bodyPr/>
          <a:lstStyle/>
          <a:p>
            <a:pPr marL="0" indent="0">
              <a:spcBef>
                <a:spcPct val="0"/>
              </a:spcBef>
              <a:buNone/>
            </a:pPr>
            <a:r>
              <a:rPr lang="zh-CN" altLang="en-US" sz="1200"/>
              <a:t>某些业务具有周期特性，在图表中标识出节假日，有助于观察业务的变化规律。</a:t>
            </a:r>
            <a:endParaRPr lang="en-US" altLang="zh-CN" sz="1200"/>
          </a:p>
          <a:p>
            <a:pPr marL="0" indent="0">
              <a:spcBef>
                <a:spcPct val="0"/>
              </a:spcBef>
              <a:buNone/>
            </a:pPr>
            <a:r>
              <a:rPr lang="zh-CN" altLang="en-US" sz="1200"/>
              <a:t>实现方法：在数据表中增加一列，用日期函数和搜索函数判断日期是否是周末或法定节假日，如果是节假日则为</a:t>
            </a:r>
            <a:r>
              <a:rPr lang="en-US" altLang="zh-CN" sz="1200"/>
              <a:t>1</a:t>
            </a:r>
            <a:r>
              <a:rPr lang="zh-CN" altLang="en-US" sz="1200"/>
              <a:t>，否则为</a:t>
            </a:r>
            <a:r>
              <a:rPr lang="en-US" altLang="zh-CN" sz="1200"/>
              <a:t>0</a:t>
            </a:r>
            <a:r>
              <a:rPr lang="zh-CN" altLang="en-US" sz="1200"/>
              <a:t>，然后添加到图表中，设置成浅色的柱形图。柱形图放到次坐标轴上，间距设为</a:t>
            </a:r>
            <a:r>
              <a:rPr lang="en-US" altLang="zh-CN" sz="1200"/>
              <a:t>0</a:t>
            </a:r>
            <a:r>
              <a:rPr lang="zh-CN" altLang="en-US" sz="1200"/>
              <a:t>，次坐标轴的最大值设为</a:t>
            </a:r>
            <a:r>
              <a:rPr lang="en-US" altLang="zh-CN" sz="1200"/>
              <a:t>1</a:t>
            </a:r>
            <a:r>
              <a:rPr lang="zh-CN" altLang="en-US" sz="1200"/>
              <a:t>，隐藏次坐标轴的标签。</a:t>
            </a:r>
          </a:p>
        </p:txBody>
      </p:sp>
      <p:sp>
        <p:nvSpPr>
          <p:cNvPr id="123906" name="灯片编号占位符 3"/>
          <p:cNvSpPr>
            <a:spLocks noGrp="1"/>
          </p:cNvSpPr>
          <p:nvPr>
            <p:ph type="sldNum" sz="quarter" idx="12"/>
          </p:nvPr>
        </p:nvSpPr>
        <p:spPr>
          <a:noFill/>
          <a:ln>
            <a:miter lim="800000"/>
            <a:headEnd/>
            <a:tailEnd/>
          </a:ln>
        </p:spPr>
        <p:txBody>
          <a:bodyPr/>
          <a:lstStyle/>
          <a:p>
            <a:fld id="{61D4951B-EB32-46CC-967E-CDD93F5709C0}" type="slidenum">
              <a:rPr lang="en-US" altLang="zh-CN" smtClean="0"/>
              <a:pPr/>
              <a:t>21</a:t>
            </a:fld>
            <a:endParaRPr lang="en-US" altLang="zh-CN"/>
          </a:p>
        </p:txBody>
      </p:sp>
      <p:graphicFrame>
        <p:nvGraphicFramePr>
          <p:cNvPr id="123908" name="图表 4"/>
          <p:cNvGraphicFramePr>
            <a:graphicFrameLocks/>
          </p:cNvGraphicFramePr>
          <p:nvPr/>
        </p:nvGraphicFramePr>
        <p:xfrm>
          <a:off x="2927350" y="2781301"/>
          <a:ext cx="6840538" cy="3198813"/>
        </p:xfrm>
        <a:graphic>
          <a:graphicData uri="http://schemas.openxmlformats.org/presentationml/2006/ole">
            <mc:AlternateContent xmlns:mc="http://schemas.openxmlformats.org/markup-compatibility/2006">
              <mc:Choice xmlns:v="urn:schemas-microsoft-com:vml" Requires="v">
                <p:oleObj spid="_x0000_s123914" r:id="rId3" imgW="6840305" imgH="3200677" progId="Excel.Chart.8">
                  <p:embed/>
                </p:oleObj>
              </mc:Choice>
              <mc:Fallback>
                <p:oleObj r:id="rId3" imgW="6840305" imgH="3200677"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781301"/>
                        <a:ext cx="6840538" cy="319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000">
        <p14:shred pattern="rectang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避免凌乱的曲线图</a:t>
            </a:r>
          </a:p>
        </p:txBody>
      </p:sp>
      <p:sp>
        <p:nvSpPr>
          <p:cNvPr id="3" name="内容占位符 2"/>
          <p:cNvSpPr>
            <a:spLocks noGrp="1"/>
          </p:cNvSpPr>
          <p:nvPr>
            <p:ph idx="1"/>
          </p:nvPr>
        </p:nvSpPr>
        <p:spPr>
          <a:xfrm>
            <a:off x="7319963" y="1196975"/>
            <a:ext cx="2952750" cy="2508250"/>
          </a:xfrm>
        </p:spPr>
        <p:txBody>
          <a:bodyPr>
            <a:normAutofit/>
          </a:bodyPr>
          <a:lstStyle/>
          <a:p>
            <a:pPr marL="0" indent="0">
              <a:buNone/>
              <a:defRPr/>
            </a:pPr>
            <a:r>
              <a:rPr lang="zh-CN" altLang="en-US" sz="1200" dirty="0"/>
              <a:t>左边这张图是比较常见的，但多条曲线交错在一起，不但显得比较凌乱，而且查看的时候需要检索图例，无法做到一目了然。</a:t>
            </a:r>
            <a:endParaRPr lang="en-US" altLang="zh-CN" sz="1200" dirty="0"/>
          </a:p>
          <a:p>
            <a:pPr marL="0" indent="0">
              <a:buNone/>
              <a:defRPr/>
            </a:pPr>
            <a:r>
              <a:rPr lang="zh-CN" altLang="en-US" sz="1200" dirty="0"/>
              <a:t>将数据表中的各个系列进行错行处理，然后使用次横坐标轴显示系列名称，不但省略了图例，使图表显得更加明快清晰，而且可以添加一些必要的注释，整个图表的可读性、美观性大为改善。</a:t>
            </a:r>
            <a:endParaRPr lang="en-US" altLang="zh-CN" sz="1200" dirty="0"/>
          </a:p>
          <a:p>
            <a:pPr marL="0" indent="0">
              <a:buNone/>
              <a:defRPr/>
            </a:pPr>
            <a:r>
              <a:rPr lang="zh-CN" altLang="en-US" sz="1200" dirty="0"/>
              <a:t>对多系列曲线图进行错行处理是一个非常有用的技巧，建议熟练掌握。</a:t>
            </a:r>
          </a:p>
        </p:txBody>
      </p:sp>
      <p:sp>
        <p:nvSpPr>
          <p:cNvPr id="124930" name="灯片编号占位符 3"/>
          <p:cNvSpPr>
            <a:spLocks noGrp="1"/>
          </p:cNvSpPr>
          <p:nvPr>
            <p:ph type="sldNum" sz="quarter" idx="12"/>
          </p:nvPr>
        </p:nvSpPr>
        <p:spPr>
          <a:noFill/>
          <a:ln>
            <a:miter lim="800000"/>
            <a:headEnd/>
            <a:tailEnd/>
          </a:ln>
        </p:spPr>
        <p:txBody>
          <a:bodyPr/>
          <a:lstStyle/>
          <a:p>
            <a:fld id="{DC79A403-A2CF-46B4-9541-61FFB810B0C3}" type="slidenum">
              <a:rPr lang="en-US" altLang="zh-CN" smtClean="0"/>
              <a:pPr/>
              <a:t>22</a:t>
            </a:fld>
            <a:endParaRPr lang="en-US" altLang="zh-CN"/>
          </a:p>
        </p:txBody>
      </p:sp>
      <p:graphicFrame>
        <p:nvGraphicFramePr>
          <p:cNvPr id="124932" name="图表 5"/>
          <p:cNvGraphicFramePr>
            <a:graphicFrameLocks/>
          </p:cNvGraphicFramePr>
          <p:nvPr/>
        </p:nvGraphicFramePr>
        <p:xfrm>
          <a:off x="2566989" y="1125539"/>
          <a:ext cx="4321175" cy="2232025"/>
        </p:xfrm>
        <a:graphic>
          <a:graphicData uri="http://schemas.openxmlformats.org/presentationml/2006/ole">
            <mc:AlternateContent xmlns:mc="http://schemas.openxmlformats.org/markup-compatibility/2006">
              <mc:Choice xmlns:v="urn:schemas-microsoft-com:vml" Requires="v">
                <p:oleObj spid="_x0000_s124944" r:id="rId3" imgW="4322439" imgH="2231329" progId="Excel.Chart.8">
                  <p:embed/>
                </p:oleObj>
              </mc:Choice>
              <mc:Fallback>
                <p:oleObj r:id="rId3" imgW="4322439" imgH="2231329"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1125539"/>
                        <a:ext cx="4321175"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3" name="图表 7"/>
          <p:cNvGraphicFramePr>
            <a:graphicFrameLocks/>
          </p:cNvGraphicFramePr>
          <p:nvPr/>
        </p:nvGraphicFramePr>
        <p:xfrm>
          <a:off x="2566989" y="4005263"/>
          <a:ext cx="7850187" cy="2366962"/>
        </p:xfrm>
        <a:graphic>
          <a:graphicData uri="http://schemas.openxmlformats.org/presentationml/2006/ole">
            <mc:AlternateContent xmlns:mc="http://schemas.openxmlformats.org/markup-compatibility/2006">
              <mc:Choice xmlns:v="urn:schemas-microsoft-com:vml" Requires="v">
                <p:oleObj spid="_x0000_s124945" r:id="rId5" imgW="7852329" imgH="2365453" progId="Excel.Chart.8">
                  <p:embed/>
                </p:oleObj>
              </mc:Choice>
              <mc:Fallback>
                <p:oleObj r:id="rId5" imgW="7852329" imgH="2365453" progId="Excel.Chart.8">
                  <p:embed/>
                  <p:pic>
                    <p:nvPicPr>
                      <p:cNvPr id="0" name="图表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9" y="4005263"/>
                        <a:ext cx="7850187" cy="236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p:cNvSpPr/>
          <p:nvPr/>
        </p:nvSpPr>
        <p:spPr>
          <a:xfrm>
            <a:off x="4557713" y="3500439"/>
            <a:ext cx="430212" cy="40798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专业篇</a:t>
            </a:r>
          </a:p>
        </p:txBody>
      </p:sp>
      <p:graphicFrame>
        <p:nvGraphicFramePr>
          <p:cNvPr id="125954" name="内容占位符 4"/>
          <p:cNvGraphicFramePr>
            <a:graphicFrameLocks noGrp="1"/>
          </p:cNvGraphicFramePr>
          <p:nvPr>
            <p:ph idx="1"/>
          </p:nvPr>
        </p:nvGraphicFramePr>
        <p:xfrm>
          <a:off x="2859088" y="1196975"/>
          <a:ext cx="1938337" cy="1944688"/>
        </p:xfrm>
        <a:graphic>
          <a:graphicData uri="http://schemas.openxmlformats.org/presentationml/2006/ole">
            <mc:AlternateContent xmlns:mc="http://schemas.openxmlformats.org/markup-compatibility/2006">
              <mc:Choice xmlns:v="urn:schemas-microsoft-com:vml" Requires="v">
                <p:oleObj spid="_x0000_s125997" r:id="rId3" imgW="1938696" imgH="1944793" progId="Excel.Chart.8">
                  <p:embed/>
                </p:oleObj>
              </mc:Choice>
              <mc:Fallback>
                <p:oleObj r:id="rId3" imgW="1938696" imgH="1944793" progId="Excel.Chart.8">
                  <p:embed/>
                  <p:pic>
                    <p:nvPicPr>
                      <p:cNvPr id="0" name="内容占位符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1196975"/>
                        <a:ext cx="1938337" cy="194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5" name="灯片编号占位符 3"/>
          <p:cNvSpPr>
            <a:spLocks noGrp="1"/>
          </p:cNvSpPr>
          <p:nvPr>
            <p:ph type="sldNum" sz="quarter" idx="12"/>
          </p:nvPr>
        </p:nvSpPr>
        <p:spPr>
          <a:noFill/>
          <a:ln>
            <a:miter lim="800000"/>
            <a:headEnd/>
            <a:tailEnd/>
          </a:ln>
        </p:spPr>
        <p:txBody>
          <a:bodyPr/>
          <a:lstStyle/>
          <a:p>
            <a:fld id="{B1C708AB-2BB8-4BAF-A764-6060766BB9CF}" type="slidenum">
              <a:rPr lang="en-US" altLang="zh-CN" smtClean="0"/>
              <a:pPr/>
              <a:t>23</a:t>
            </a:fld>
            <a:endParaRPr lang="en-US" altLang="zh-CN"/>
          </a:p>
        </p:txBody>
      </p:sp>
      <p:sp>
        <p:nvSpPr>
          <p:cNvPr id="125956" name="TextBox 5"/>
          <p:cNvSpPr txBox="1">
            <a:spLocks noChangeArrowheads="1"/>
          </p:cNvSpPr>
          <p:nvPr/>
        </p:nvSpPr>
        <p:spPr bwMode="auto">
          <a:xfrm>
            <a:off x="3429001" y="3192464"/>
            <a:ext cx="722313" cy="307975"/>
          </a:xfrm>
          <a:prstGeom prst="rect">
            <a:avLst/>
          </a:prstGeom>
          <a:noFill/>
          <a:ln w="9525">
            <a:noFill/>
            <a:miter lim="800000"/>
            <a:headEnd/>
            <a:tailEnd/>
          </a:ln>
        </p:spPr>
        <p:txBody>
          <a:bodyPr wrap="none">
            <a:spAutoFit/>
          </a:bodyPr>
          <a:lstStyle/>
          <a:p>
            <a:r>
              <a:rPr lang="zh-CN" altLang="en-US" sz="1400" b="1"/>
              <a:t>柏拉图</a:t>
            </a:r>
          </a:p>
        </p:txBody>
      </p:sp>
      <p:graphicFrame>
        <p:nvGraphicFramePr>
          <p:cNvPr id="125957" name="内容占位符 4"/>
          <p:cNvGraphicFramePr>
            <a:graphicFrameLocks/>
          </p:cNvGraphicFramePr>
          <p:nvPr/>
        </p:nvGraphicFramePr>
        <p:xfrm>
          <a:off x="8183564" y="1185864"/>
          <a:ext cx="1944687" cy="1944687"/>
        </p:xfrm>
        <a:graphic>
          <a:graphicData uri="http://schemas.openxmlformats.org/presentationml/2006/ole">
            <mc:AlternateContent xmlns:mc="http://schemas.openxmlformats.org/markup-compatibility/2006">
              <mc:Choice xmlns:v="urn:schemas-microsoft-com:vml" Requires="v">
                <p:oleObj spid="_x0000_s125998" r:id="rId5" imgW="1938696" imgH="1944793" progId="Excel.Chart.8">
                  <p:embed/>
                </p:oleObj>
              </mc:Choice>
              <mc:Fallback>
                <p:oleObj r:id="rId5" imgW="1938696" imgH="1944793" progId="Excel.Chart.8">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4" y="1185864"/>
                        <a:ext cx="1944687" cy="194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8" name="TextBox 7"/>
          <p:cNvSpPr txBox="1">
            <a:spLocks noChangeArrowheads="1"/>
          </p:cNvSpPr>
          <p:nvPr/>
        </p:nvSpPr>
        <p:spPr bwMode="auto">
          <a:xfrm>
            <a:off x="8829676" y="3192464"/>
            <a:ext cx="722313" cy="307975"/>
          </a:xfrm>
          <a:prstGeom prst="rect">
            <a:avLst/>
          </a:prstGeom>
          <a:noFill/>
          <a:ln w="9525">
            <a:noFill/>
            <a:miter lim="800000"/>
            <a:headEnd/>
            <a:tailEnd/>
          </a:ln>
        </p:spPr>
        <p:txBody>
          <a:bodyPr wrap="none">
            <a:spAutoFit/>
          </a:bodyPr>
          <a:lstStyle/>
          <a:p>
            <a:r>
              <a:rPr lang="zh-CN" altLang="en-US" sz="1400" b="1"/>
              <a:t>子弹图</a:t>
            </a:r>
          </a:p>
        </p:txBody>
      </p:sp>
      <p:graphicFrame>
        <p:nvGraphicFramePr>
          <p:cNvPr id="125959" name="图表 11"/>
          <p:cNvGraphicFramePr>
            <a:graphicFrameLocks/>
          </p:cNvGraphicFramePr>
          <p:nvPr/>
        </p:nvGraphicFramePr>
        <p:xfrm>
          <a:off x="2855913" y="3906838"/>
          <a:ext cx="1943100" cy="1943100"/>
        </p:xfrm>
        <a:graphic>
          <a:graphicData uri="http://schemas.openxmlformats.org/presentationml/2006/ole">
            <mc:AlternateContent xmlns:mc="http://schemas.openxmlformats.org/markup-compatibility/2006">
              <mc:Choice xmlns:v="urn:schemas-microsoft-com:vml" Requires="v">
                <p:oleObj spid="_x0000_s125999" r:id="rId7" imgW="1944793" imgH="1944793" progId="Excel.Chart.8">
                  <p:embed/>
                </p:oleObj>
              </mc:Choice>
              <mc:Fallback>
                <p:oleObj r:id="rId7" imgW="1944793" imgH="1944793" progId="Excel.Chart.8">
                  <p:embed/>
                  <p:pic>
                    <p:nvPicPr>
                      <p:cNvPr id="0" name="图表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3906838"/>
                        <a:ext cx="1943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0" name="TextBox 12"/>
          <p:cNvSpPr txBox="1">
            <a:spLocks noChangeArrowheads="1"/>
          </p:cNvSpPr>
          <p:nvPr/>
        </p:nvSpPr>
        <p:spPr bwMode="auto">
          <a:xfrm>
            <a:off x="3489326" y="5949951"/>
            <a:ext cx="722313" cy="307975"/>
          </a:xfrm>
          <a:prstGeom prst="rect">
            <a:avLst/>
          </a:prstGeom>
          <a:noFill/>
          <a:ln w="9525">
            <a:noFill/>
            <a:miter lim="800000"/>
            <a:headEnd/>
            <a:tailEnd/>
          </a:ln>
        </p:spPr>
        <p:txBody>
          <a:bodyPr wrap="none">
            <a:spAutoFit/>
          </a:bodyPr>
          <a:lstStyle/>
          <a:p>
            <a:r>
              <a:rPr lang="zh-CN" altLang="en-US" sz="1400" b="1"/>
              <a:t>漏斗图</a:t>
            </a:r>
          </a:p>
        </p:txBody>
      </p:sp>
      <p:graphicFrame>
        <p:nvGraphicFramePr>
          <p:cNvPr id="125961" name="图表 2"/>
          <p:cNvGraphicFramePr>
            <a:graphicFrameLocks/>
          </p:cNvGraphicFramePr>
          <p:nvPr/>
        </p:nvGraphicFramePr>
        <p:xfrm>
          <a:off x="5519739" y="3897313"/>
          <a:ext cx="1944687" cy="1943100"/>
        </p:xfrm>
        <a:graphic>
          <a:graphicData uri="http://schemas.openxmlformats.org/presentationml/2006/ole">
            <mc:AlternateContent xmlns:mc="http://schemas.openxmlformats.org/markup-compatibility/2006">
              <mc:Choice xmlns:v="urn:schemas-microsoft-com:vml" Requires="v">
                <p:oleObj spid="_x0000_s126000" r:id="rId9" imgW="1938696" imgH="1944793" progId="Excel.Chart.8">
                  <p:embed/>
                </p:oleObj>
              </mc:Choice>
              <mc:Fallback>
                <p:oleObj r:id="rId9" imgW="1938696" imgH="1944793" progId="Excel.Chart.8">
                  <p:embed/>
                  <p:pic>
                    <p:nvPicPr>
                      <p:cNvPr id="0" name="图表 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9739" y="3897313"/>
                        <a:ext cx="1944687"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2" name="TextBox 10"/>
          <p:cNvSpPr txBox="1">
            <a:spLocks noChangeArrowheads="1"/>
          </p:cNvSpPr>
          <p:nvPr/>
        </p:nvSpPr>
        <p:spPr bwMode="auto">
          <a:xfrm>
            <a:off x="5951539" y="5940426"/>
            <a:ext cx="1082675" cy="307975"/>
          </a:xfrm>
          <a:prstGeom prst="rect">
            <a:avLst/>
          </a:prstGeom>
          <a:noFill/>
          <a:ln w="9525">
            <a:noFill/>
            <a:miter lim="800000"/>
            <a:headEnd/>
            <a:tailEnd/>
          </a:ln>
        </p:spPr>
        <p:txBody>
          <a:bodyPr wrap="none">
            <a:spAutoFit/>
          </a:bodyPr>
          <a:lstStyle/>
          <a:p>
            <a:r>
              <a:rPr lang="zh-CN" altLang="en-US" sz="1400" b="1"/>
              <a:t>对称条形图</a:t>
            </a:r>
          </a:p>
        </p:txBody>
      </p:sp>
      <p:graphicFrame>
        <p:nvGraphicFramePr>
          <p:cNvPr id="125963" name="图表 14"/>
          <p:cNvGraphicFramePr>
            <a:graphicFrameLocks/>
          </p:cNvGraphicFramePr>
          <p:nvPr/>
        </p:nvGraphicFramePr>
        <p:xfrm>
          <a:off x="8185150" y="3886200"/>
          <a:ext cx="1943100" cy="1943100"/>
        </p:xfrm>
        <a:graphic>
          <a:graphicData uri="http://schemas.openxmlformats.org/presentationml/2006/ole">
            <mc:AlternateContent xmlns:mc="http://schemas.openxmlformats.org/markup-compatibility/2006">
              <mc:Choice xmlns:v="urn:schemas-microsoft-com:vml" Requires="v">
                <p:oleObj spid="_x0000_s126001" r:id="rId11" imgW="1938696" imgH="1944793" progId="Excel.Chart.8">
                  <p:embed/>
                </p:oleObj>
              </mc:Choice>
              <mc:Fallback>
                <p:oleObj r:id="rId11" imgW="1938696" imgH="1944793" progId="Excel.Chart.8">
                  <p:embed/>
                  <p:pic>
                    <p:nvPicPr>
                      <p:cNvPr id="0" name="图表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85150" y="3886200"/>
                        <a:ext cx="1943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4" name="TextBox 15"/>
          <p:cNvSpPr txBox="1">
            <a:spLocks noChangeArrowheads="1"/>
          </p:cNvSpPr>
          <p:nvPr/>
        </p:nvSpPr>
        <p:spPr bwMode="auto">
          <a:xfrm>
            <a:off x="8578851" y="5929314"/>
            <a:ext cx="1262063" cy="307975"/>
          </a:xfrm>
          <a:prstGeom prst="rect">
            <a:avLst/>
          </a:prstGeom>
          <a:noFill/>
          <a:ln w="9525">
            <a:noFill/>
            <a:miter lim="800000"/>
            <a:headEnd/>
            <a:tailEnd/>
          </a:ln>
        </p:spPr>
        <p:txBody>
          <a:bodyPr wrap="none">
            <a:spAutoFit/>
          </a:bodyPr>
          <a:lstStyle/>
          <a:p>
            <a:r>
              <a:rPr lang="zh-CN" altLang="en-US" sz="1400" b="1"/>
              <a:t>麦肯锡瀑布图</a:t>
            </a:r>
          </a:p>
        </p:txBody>
      </p:sp>
      <p:sp>
        <p:nvSpPr>
          <p:cNvPr id="125965" name="TextBox 16"/>
          <p:cNvSpPr txBox="1">
            <a:spLocks noChangeArrowheads="1"/>
          </p:cNvSpPr>
          <p:nvPr/>
        </p:nvSpPr>
        <p:spPr bwMode="auto">
          <a:xfrm>
            <a:off x="6167438" y="3192464"/>
            <a:ext cx="723900" cy="307975"/>
          </a:xfrm>
          <a:prstGeom prst="rect">
            <a:avLst/>
          </a:prstGeom>
          <a:noFill/>
          <a:ln w="9525">
            <a:noFill/>
            <a:miter lim="800000"/>
            <a:headEnd/>
            <a:tailEnd/>
          </a:ln>
        </p:spPr>
        <p:txBody>
          <a:bodyPr wrap="none">
            <a:spAutoFit/>
          </a:bodyPr>
          <a:lstStyle/>
          <a:p>
            <a:r>
              <a:rPr lang="zh-CN" altLang="en-US" sz="1400" b="1"/>
              <a:t>象限图</a:t>
            </a:r>
          </a:p>
        </p:txBody>
      </p:sp>
      <p:graphicFrame>
        <p:nvGraphicFramePr>
          <p:cNvPr id="125966" name="图表 18"/>
          <p:cNvGraphicFramePr>
            <a:graphicFrameLocks/>
          </p:cNvGraphicFramePr>
          <p:nvPr/>
        </p:nvGraphicFramePr>
        <p:xfrm>
          <a:off x="5519739" y="1196975"/>
          <a:ext cx="1944687" cy="1943100"/>
        </p:xfrm>
        <a:graphic>
          <a:graphicData uri="http://schemas.openxmlformats.org/presentationml/2006/ole">
            <mc:AlternateContent xmlns:mc="http://schemas.openxmlformats.org/markup-compatibility/2006">
              <mc:Choice xmlns:v="urn:schemas-microsoft-com:vml" Requires="v">
                <p:oleObj spid="_x0000_s126002" r:id="rId13" imgW="1938696" imgH="1944793" progId="Excel.Chart.8">
                  <p:embed/>
                </p:oleObj>
              </mc:Choice>
              <mc:Fallback>
                <p:oleObj r:id="rId13" imgW="1938696" imgH="1944793" progId="Excel.Chart.8">
                  <p:embed/>
                  <p:pic>
                    <p:nvPicPr>
                      <p:cNvPr id="0" name="图表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9739" y="1196975"/>
                        <a:ext cx="1944687"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柏拉图</a:t>
            </a:r>
          </a:p>
        </p:txBody>
      </p:sp>
      <p:sp>
        <p:nvSpPr>
          <p:cNvPr id="3" name="内容占位符 2"/>
          <p:cNvSpPr>
            <a:spLocks noGrp="1"/>
          </p:cNvSpPr>
          <p:nvPr>
            <p:ph idx="1"/>
          </p:nvPr>
        </p:nvSpPr>
        <p:spPr>
          <a:xfrm>
            <a:off x="2640013" y="1052514"/>
            <a:ext cx="3600450" cy="5184775"/>
          </a:xfrm>
        </p:spPr>
        <p:txBody>
          <a:bodyPr>
            <a:normAutofit/>
          </a:bodyPr>
          <a:lstStyle/>
          <a:p>
            <a:pPr marL="0" indent="0">
              <a:buNone/>
              <a:defRPr/>
            </a:pPr>
            <a:r>
              <a:rPr lang="en-US" altLang="zh-CN" sz="1200" dirty="0"/>
              <a:t>19</a:t>
            </a:r>
            <a:r>
              <a:rPr lang="zh-CN" altLang="en-US" sz="1200" dirty="0"/>
              <a:t>世纪意大利经济学家柏拉图分析社会财富分布状况时，发现</a:t>
            </a:r>
            <a:r>
              <a:rPr lang="en-US" altLang="zh-CN" sz="1200" dirty="0"/>
              <a:t>80%</a:t>
            </a:r>
            <a:r>
              <a:rPr lang="zh-CN" altLang="en-US" sz="1200" dirty="0"/>
              <a:t>的财富集中在</a:t>
            </a:r>
            <a:r>
              <a:rPr lang="en-US" altLang="zh-CN" sz="1200" dirty="0"/>
              <a:t>20%</a:t>
            </a:r>
            <a:r>
              <a:rPr lang="zh-CN" altLang="en-US" sz="1200" dirty="0"/>
              <a:t>的人手里，后来人们发现很多场合都服从这一规律，于是称之为“柏拉图定律”，又叫“二八法则”。</a:t>
            </a:r>
            <a:endParaRPr lang="en-US" altLang="zh-CN" sz="1200" dirty="0"/>
          </a:p>
          <a:p>
            <a:pPr marL="0" indent="0">
              <a:buNone/>
              <a:defRPr/>
            </a:pPr>
            <a:r>
              <a:rPr lang="zh-CN" altLang="en-US" sz="1200" dirty="0"/>
              <a:t>美国质量管理专家朱兰博士运用柏拉图的统计图加以延伸将其用于质量管理。</a:t>
            </a:r>
            <a:endParaRPr lang="en-US" altLang="zh-CN" sz="1200" dirty="0"/>
          </a:p>
          <a:p>
            <a:pPr marL="0" indent="0">
              <a:buNone/>
              <a:defRPr/>
            </a:pPr>
            <a:r>
              <a:rPr lang="zh-CN" altLang="en-US" sz="1200" dirty="0"/>
              <a:t>柏拉图（有时又叫直方图）是分析和寻找主要影响因素的一种工具，柱形图表示频数，折线图表示累积频率，横坐标表示影响因素，按影响程度（频数）的大小从左向右排列。通过对排列图的观察分析可抓住主要因素。</a:t>
            </a:r>
            <a:endParaRPr lang="en-US" altLang="zh-CN" sz="1200" dirty="0"/>
          </a:p>
          <a:p>
            <a:pPr marL="0" indent="0">
              <a:buNone/>
              <a:defRPr/>
            </a:pPr>
            <a:endParaRPr lang="en-US" altLang="zh-CN" sz="1200" dirty="0"/>
          </a:p>
          <a:p>
            <a:pPr marL="0" indent="0">
              <a:buNone/>
              <a:defRPr/>
            </a:pPr>
            <a:r>
              <a:rPr lang="zh-CN" altLang="en-US" sz="1200" dirty="0"/>
              <a:t>制图技巧：</a:t>
            </a:r>
            <a:endParaRPr lang="en-US" altLang="zh-CN" sz="1200" dirty="0"/>
          </a:p>
          <a:p>
            <a:pPr eaLnBrk="1" hangingPunct="1">
              <a:defRPr/>
            </a:pPr>
            <a:r>
              <a:rPr lang="zh-CN" altLang="en-US" sz="1200" dirty="0"/>
              <a:t>对数量列按从大到小排序；</a:t>
            </a:r>
            <a:endParaRPr lang="en-US" altLang="zh-CN" sz="1200" dirty="0"/>
          </a:p>
          <a:p>
            <a:pPr eaLnBrk="1" hangingPunct="1">
              <a:defRPr/>
            </a:pPr>
            <a:r>
              <a:rPr lang="zh-CN" altLang="en-US" sz="1200" dirty="0"/>
              <a:t>累积百分比的计算公式</a:t>
            </a:r>
            <a:r>
              <a:rPr lang="en-US" altLang="zh-CN" sz="1200" dirty="0"/>
              <a:t>: SUM(</a:t>
            </a:r>
            <a:r>
              <a:rPr lang="zh-CN" altLang="en-US" sz="1200" dirty="0"/>
              <a:t>第一行到当前行的数量</a:t>
            </a:r>
            <a:r>
              <a:rPr lang="en-US" altLang="zh-CN" sz="1200" dirty="0"/>
              <a:t>) / SUM(</a:t>
            </a:r>
            <a:r>
              <a:rPr lang="zh-CN" altLang="en-US" sz="1200" dirty="0"/>
              <a:t>所有行数量</a:t>
            </a:r>
            <a:r>
              <a:rPr lang="en-US" altLang="zh-CN" sz="1200" dirty="0"/>
              <a:t>)</a:t>
            </a:r>
            <a:r>
              <a:rPr lang="zh-CN" altLang="en-US" sz="1200" dirty="0"/>
              <a:t>；</a:t>
            </a:r>
            <a:endParaRPr lang="en-US" altLang="zh-CN" sz="1200" dirty="0"/>
          </a:p>
          <a:p>
            <a:pPr eaLnBrk="1" hangingPunct="1">
              <a:defRPr/>
            </a:pPr>
            <a:r>
              <a:rPr lang="zh-CN" altLang="en-US" sz="1200" dirty="0"/>
              <a:t>组合图技巧，先做成柱形图，然后将累积百分比系列设置到次坐标轴，并将其更改为折线图。</a:t>
            </a:r>
          </a:p>
        </p:txBody>
      </p:sp>
      <p:sp>
        <p:nvSpPr>
          <p:cNvPr id="126979" name="灯片编号占位符 3"/>
          <p:cNvSpPr>
            <a:spLocks noGrp="1"/>
          </p:cNvSpPr>
          <p:nvPr>
            <p:ph type="sldNum" sz="quarter" idx="12"/>
          </p:nvPr>
        </p:nvSpPr>
        <p:spPr>
          <a:noFill/>
          <a:ln>
            <a:miter lim="800000"/>
            <a:headEnd/>
            <a:tailEnd/>
          </a:ln>
        </p:spPr>
        <p:txBody>
          <a:bodyPr/>
          <a:lstStyle/>
          <a:p>
            <a:fld id="{2EA1E7A6-DA67-45D9-B689-DA44C752A2A5}" type="slidenum">
              <a:rPr lang="en-US" altLang="zh-CN" smtClean="0"/>
              <a:pPr/>
              <a:t>24</a:t>
            </a:fld>
            <a:endParaRPr lang="en-US" altLang="zh-CN"/>
          </a:p>
        </p:txBody>
      </p:sp>
      <p:graphicFrame>
        <p:nvGraphicFramePr>
          <p:cNvPr id="126980" name="内容占位符 4"/>
          <p:cNvGraphicFramePr>
            <a:graphicFrameLocks/>
          </p:cNvGraphicFramePr>
          <p:nvPr/>
        </p:nvGraphicFramePr>
        <p:xfrm>
          <a:off x="6743701" y="1052514"/>
          <a:ext cx="3673475" cy="4752975"/>
        </p:xfrm>
        <a:graphic>
          <a:graphicData uri="http://schemas.openxmlformats.org/presentationml/2006/ole">
            <mc:AlternateContent xmlns:mc="http://schemas.openxmlformats.org/markup-compatibility/2006">
              <mc:Choice xmlns:v="urn:schemas-microsoft-com:vml" Requires="v">
                <p:oleObj spid="_x0000_s126986" r:id="rId3" imgW="3676207" imgH="4749196" progId="Excel.Chart.8">
                  <p:embed/>
                </p:oleObj>
              </mc:Choice>
              <mc:Fallback>
                <p:oleObj r:id="rId3" imgW="3676207" imgH="4749196" progId="Excel.Chart.8">
                  <p:embed/>
                  <p:pic>
                    <p:nvPicPr>
                      <p:cNvPr id="0" name="内容占位符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1" y="1052514"/>
                        <a:ext cx="3673475" cy="475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1" name="TextBox 5"/>
          <p:cNvSpPr txBox="1">
            <a:spLocks noChangeArrowheads="1"/>
          </p:cNvSpPr>
          <p:nvPr/>
        </p:nvSpPr>
        <p:spPr bwMode="auto">
          <a:xfrm>
            <a:off x="8040688" y="5978526"/>
            <a:ext cx="1262062"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a:t>
            </a:r>
            <a:endParaRPr lang="zh-CN" altLang="en-US" sz="14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象限图</a:t>
            </a:r>
          </a:p>
        </p:txBody>
      </p:sp>
      <p:sp>
        <p:nvSpPr>
          <p:cNvPr id="3" name="内容占位符 2"/>
          <p:cNvSpPr>
            <a:spLocks noGrp="1"/>
          </p:cNvSpPr>
          <p:nvPr>
            <p:ph idx="1"/>
          </p:nvPr>
        </p:nvSpPr>
        <p:spPr>
          <a:xfrm>
            <a:off x="2640014" y="1052514"/>
            <a:ext cx="3527425" cy="5184775"/>
          </a:xfrm>
        </p:spPr>
        <p:txBody>
          <a:bodyPr>
            <a:normAutofit lnSpcReduction="10000"/>
          </a:bodyPr>
          <a:lstStyle/>
          <a:p>
            <a:pPr marL="0" indent="0">
              <a:buNone/>
              <a:defRPr/>
            </a:pPr>
            <a:r>
              <a:rPr lang="zh-CN" altLang="en-US" sz="1200" dirty="0"/>
              <a:t>象限图是利用两个关键性能指标分别在横坐标和纵坐标交叉划分出四个区域，用于分析和发现两个指标的匹配优劣程度。</a:t>
            </a:r>
            <a:endParaRPr lang="en-US" altLang="zh-CN" sz="1200" dirty="0"/>
          </a:p>
          <a:p>
            <a:pPr marL="0" indent="0">
              <a:buNone/>
              <a:defRPr/>
            </a:pPr>
            <a:endParaRPr lang="en-US" altLang="zh-CN" sz="1200" dirty="0"/>
          </a:p>
          <a:p>
            <a:pPr marL="0" indent="0">
              <a:buNone/>
              <a:defRPr/>
            </a:pPr>
            <a:r>
              <a:rPr lang="zh-CN" altLang="en-US" sz="1200" dirty="0"/>
              <a:t>制图技巧：</a:t>
            </a:r>
            <a:endParaRPr lang="en-US" altLang="zh-CN" sz="1200" dirty="0"/>
          </a:p>
          <a:p>
            <a:pPr eaLnBrk="1" hangingPunct="1">
              <a:defRPr/>
            </a:pPr>
            <a:r>
              <a:rPr lang="zh-CN" altLang="en-US" sz="1200" dirty="0"/>
              <a:t>用气泡图绘制，用装机量做</a:t>
            </a:r>
            <a:r>
              <a:rPr lang="en-US" altLang="zh-CN" sz="1200" dirty="0"/>
              <a:t>X</a:t>
            </a:r>
            <a:r>
              <a:rPr lang="zh-CN" altLang="en-US" sz="1200" dirty="0"/>
              <a:t>轴，用活跃度做</a:t>
            </a:r>
            <a:r>
              <a:rPr lang="en-US" altLang="zh-CN" sz="1200" dirty="0"/>
              <a:t>Y</a:t>
            </a:r>
            <a:r>
              <a:rPr lang="zh-CN" altLang="en-US" sz="1200" dirty="0"/>
              <a:t>轴，用资费做气泡大小；</a:t>
            </a:r>
            <a:endParaRPr lang="en-US" altLang="zh-CN" sz="1200" dirty="0"/>
          </a:p>
          <a:p>
            <a:pPr eaLnBrk="1" hangingPunct="1">
              <a:defRPr/>
            </a:pPr>
            <a:r>
              <a:rPr lang="zh-CN" altLang="en-US" sz="1200" dirty="0"/>
              <a:t>图表画出来后，调整</a:t>
            </a:r>
            <a:r>
              <a:rPr lang="en-US" altLang="zh-CN" sz="1200" dirty="0"/>
              <a:t>X</a:t>
            </a:r>
            <a:r>
              <a:rPr lang="zh-CN" altLang="en-US" sz="1200" dirty="0"/>
              <a:t>、</a:t>
            </a:r>
            <a:r>
              <a:rPr lang="en-US" altLang="zh-CN" sz="1200" dirty="0"/>
              <a:t>Y</a:t>
            </a:r>
            <a:r>
              <a:rPr lang="zh-CN" altLang="en-US" sz="1200" dirty="0"/>
              <a:t>轴的最大值和最小值，由于系列的数据点位于气泡的中心，气泡的半径会占用一些空间，使坐标轴出现负值，所以要调整最大值和最小值，使矩阵能够囊括所有气泡。为了便于划分象限，坐标轴的最大和最小值的间隔应是</a:t>
            </a:r>
            <a:r>
              <a:rPr lang="en-US" altLang="zh-CN" sz="1200" dirty="0"/>
              <a:t>2</a:t>
            </a:r>
            <a:r>
              <a:rPr lang="zh-CN" altLang="en-US" sz="1200" dirty="0"/>
              <a:t>的倍数。</a:t>
            </a:r>
            <a:r>
              <a:rPr lang="en-US" altLang="zh-CN" sz="1200" dirty="0"/>
              <a:t>——</a:t>
            </a:r>
            <a:r>
              <a:rPr lang="zh-CN" altLang="en-US" sz="1200" dirty="0">
                <a:solidFill>
                  <a:srgbClr val="0000FF"/>
                </a:solidFill>
              </a:rPr>
              <a:t>这是采用两个指标的中间值划分象限的做法，如果有其他标准，则不能用这种方法</a:t>
            </a:r>
            <a:r>
              <a:rPr lang="zh-CN" altLang="en-US" sz="1200" dirty="0"/>
              <a:t>；</a:t>
            </a:r>
            <a:endParaRPr lang="en-US" altLang="zh-CN" sz="1200" dirty="0"/>
          </a:p>
          <a:p>
            <a:pPr eaLnBrk="1" hangingPunct="1">
              <a:defRPr/>
            </a:pPr>
            <a:r>
              <a:rPr lang="zh-CN" altLang="en-US" sz="1200" dirty="0"/>
              <a:t>将坐标轴的主要刻度单位设置为最大值和最小值之间间隔的一半。</a:t>
            </a:r>
            <a:endParaRPr lang="en-US" altLang="zh-CN" sz="1200" dirty="0"/>
          </a:p>
          <a:p>
            <a:pPr eaLnBrk="1" hangingPunct="1">
              <a:defRPr/>
            </a:pPr>
            <a:r>
              <a:rPr lang="zh-CN" altLang="en-US" sz="1200" dirty="0"/>
              <a:t>在两个坐标轴上分别增加主要网格线，隐藏坐标轴标签，使图形形成四个象限。</a:t>
            </a:r>
            <a:endParaRPr lang="en-US" altLang="zh-CN" sz="1200" dirty="0"/>
          </a:p>
          <a:p>
            <a:pPr eaLnBrk="1" hangingPunct="1">
              <a:defRPr/>
            </a:pPr>
            <a:r>
              <a:rPr lang="zh-CN" altLang="en-US" sz="1200" dirty="0"/>
              <a:t>添加坐标轴标题。</a:t>
            </a:r>
            <a:endParaRPr lang="en-US" altLang="zh-CN" sz="1200" dirty="0"/>
          </a:p>
          <a:p>
            <a:pPr eaLnBrk="1" hangingPunct="1">
              <a:defRPr/>
            </a:pPr>
            <a:r>
              <a:rPr lang="zh-CN" altLang="en-US" sz="1200" dirty="0"/>
              <a:t>添加数据标签，手动更改每个标签的值，也可以用</a:t>
            </a:r>
            <a:r>
              <a:rPr lang="en-US" altLang="zh-CN" sz="1200" dirty="0"/>
              <a:t>XY Chart Labels</a:t>
            </a:r>
            <a:r>
              <a:rPr lang="zh-CN" altLang="en-US" sz="1200" dirty="0"/>
              <a:t>工具批量添加产品名称标签。</a:t>
            </a:r>
          </a:p>
        </p:txBody>
      </p:sp>
      <p:sp>
        <p:nvSpPr>
          <p:cNvPr id="128003" name="灯片编号占位符 3"/>
          <p:cNvSpPr>
            <a:spLocks noGrp="1"/>
          </p:cNvSpPr>
          <p:nvPr>
            <p:ph type="sldNum" sz="quarter" idx="12"/>
          </p:nvPr>
        </p:nvSpPr>
        <p:spPr>
          <a:noFill/>
          <a:ln>
            <a:miter lim="800000"/>
            <a:headEnd/>
            <a:tailEnd/>
          </a:ln>
        </p:spPr>
        <p:txBody>
          <a:bodyPr/>
          <a:lstStyle/>
          <a:p>
            <a:fld id="{B2E82AD3-69E2-47E4-A1E3-96548EB523B1}" type="slidenum">
              <a:rPr lang="en-US" altLang="zh-CN" smtClean="0"/>
              <a:pPr/>
              <a:t>25</a:t>
            </a:fld>
            <a:endParaRPr lang="en-US" altLang="zh-CN"/>
          </a:p>
        </p:txBody>
      </p:sp>
      <p:graphicFrame>
        <p:nvGraphicFramePr>
          <p:cNvPr id="128004" name="图表 5"/>
          <p:cNvGraphicFramePr>
            <a:graphicFrameLocks/>
          </p:cNvGraphicFramePr>
          <p:nvPr/>
        </p:nvGraphicFramePr>
        <p:xfrm>
          <a:off x="6311900" y="1125539"/>
          <a:ext cx="4103688" cy="3959225"/>
        </p:xfrm>
        <a:graphic>
          <a:graphicData uri="http://schemas.openxmlformats.org/presentationml/2006/ole">
            <mc:AlternateContent xmlns:mc="http://schemas.openxmlformats.org/markup-compatibility/2006">
              <mc:Choice xmlns:v="urn:schemas-microsoft-com:vml" Requires="v">
                <p:oleObj spid="_x0000_s128010" r:id="rId3" imgW="4109060" imgH="3956647" progId="Excel.Chart.8">
                  <p:embed/>
                </p:oleObj>
              </mc:Choice>
              <mc:Fallback>
                <p:oleObj r:id="rId3" imgW="4109060" imgH="3956647"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900" y="1125539"/>
                        <a:ext cx="4103688"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5" name="TextBox 6"/>
          <p:cNvSpPr txBox="1">
            <a:spLocks noChangeArrowheads="1"/>
          </p:cNvSpPr>
          <p:nvPr/>
        </p:nvSpPr>
        <p:spPr bwMode="auto">
          <a:xfrm>
            <a:off x="7751764" y="5229226"/>
            <a:ext cx="1531937"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a:t>
            </a:r>
            <a:endParaRPr lang="zh-CN" altLang="en-US" sz="14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ripple dir="l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子弹图</a:t>
            </a:r>
          </a:p>
        </p:txBody>
      </p:sp>
      <p:sp>
        <p:nvSpPr>
          <p:cNvPr id="3" name="内容占位符 2"/>
          <p:cNvSpPr>
            <a:spLocks noGrp="1"/>
          </p:cNvSpPr>
          <p:nvPr>
            <p:ph idx="1"/>
          </p:nvPr>
        </p:nvSpPr>
        <p:spPr>
          <a:xfrm>
            <a:off x="2640014" y="1052514"/>
            <a:ext cx="3743325" cy="5184775"/>
          </a:xfrm>
        </p:spPr>
        <p:txBody>
          <a:bodyPr>
            <a:normAutofit/>
          </a:bodyPr>
          <a:lstStyle/>
          <a:p>
            <a:pPr marL="0" indent="0">
              <a:buNone/>
              <a:defRPr/>
            </a:pPr>
            <a:r>
              <a:rPr lang="zh-CN" altLang="en-US" sz="1200" dirty="0"/>
              <a:t>子弹（</a:t>
            </a:r>
            <a:r>
              <a:rPr lang="en-US" altLang="zh-CN" sz="1200" dirty="0"/>
              <a:t>Bullet</a:t>
            </a:r>
            <a:r>
              <a:rPr lang="zh-CN" altLang="en-US" sz="1200" dirty="0"/>
              <a:t>）图是国外数据可视化专家</a:t>
            </a:r>
            <a:r>
              <a:rPr lang="en-US" altLang="zh-CN" sz="1200" dirty="0"/>
              <a:t>Stephen Few</a:t>
            </a:r>
            <a:r>
              <a:rPr lang="zh-CN" altLang="en-US" sz="1200" dirty="0"/>
              <a:t>发明的一种图表类型，常用于</a:t>
            </a:r>
            <a:r>
              <a:rPr lang="en-US" altLang="zh-CN" sz="1200" dirty="0"/>
              <a:t>KPI</a:t>
            </a:r>
            <a:r>
              <a:rPr lang="zh-CN" altLang="en-US" sz="1200" dirty="0"/>
              <a:t>指标实绩与预算目标的比较。子弹图的初衷是用来取代仪表盘图表，它可以反映</a:t>
            </a:r>
            <a:r>
              <a:rPr lang="en-US" altLang="zh-CN" sz="1200" dirty="0"/>
              <a:t>KPI</a:t>
            </a:r>
            <a:r>
              <a:rPr lang="zh-CN" altLang="en-US" sz="1200" dirty="0"/>
              <a:t>特别是多个</a:t>
            </a:r>
            <a:r>
              <a:rPr lang="en-US" altLang="zh-CN" sz="1200" dirty="0"/>
              <a:t>KPI</a:t>
            </a:r>
            <a:r>
              <a:rPr lang="zh-CN" altLang="en-US" sz="1200" dirty="0"/>
              <a:t>的完成情况，而不需占用大的空间。</a:t>
            </a:r>
            <a:endParaRPr lang="en-US" altLang="zh-CN" sz="1200" dirty="0"/>
          </a:p>
          <a:p>
            <a:pPr marL="0" indent="0">
              <a:buNone/>
              <a:defRPr/>
            </a:pPr>
            <a:endParaRPr lang="en-US" altLang="zh-CN" sz="1200" dirty="0"/>
          </a:p>
          <a:p>
            <a:pPr marL="0" indent="0">
              <a:buNone/>
              <a:defRPr/>
            </a:pPr>
            <a:r>
              <a:rPr lang="zh-CN" altLang="en-US" sz="1200" dirty="0"/>
              <a:t>制图技巧：</a:t>
            </a:r>
            <a:endParaRPr lang="en-US" altLang="zh-CN" sz="1200" dirty="0"/>
          </a:p>
          <a:p>
            <a:pPr eaLnBrk="1" hangingPunct="1">
              <a:defRPr/>
            </a:pPr>
            <a:r>
              <a:rPr lang="zh-CN" altLang="en-US" sz="1200" dirty="0"/>
              <a:t>先用柱形图绘制，然后将本期实绩系列设置到次坐标轴上，使得本期实绩浮在全年预算前面；</a:t>
            </a:r>
            <a:endParaRPr lang="en-US" altLang="zh-CN" sz="1200" dirty="0"/>
          </a:p>
          <a:p>
            <a:pPr eaLnBrk="1" hangingPunct="1">
              <a:defRPr/>
            </a:pPr>
            <a:r>
              <a:rPr lang="zh-CN" altLang="en-US" sz="1200" dirty="0"/>
              <a:t>删除次坐标轴，本期实绩虽然还在次坐标上，但数值自动适应主坐标轴，使得两个系列的比例保持一致；</a:t>
            </a:r>
            <a:endParaRPr lang="en-US" altLang="zh-CN" sz="1200" dirty="0"/>
          </a:p>
          <a:p>
            <a:pPr eaLnBrk="1" hangingPunct="1">
              <a:defRPr/>
            </a:pPr>
            <a:r>
              <a:rPr lang="zh-CN" altLang="en-US" sz="1200" dirty="0"/>
              <a:t>分别调整全年预算和本期实绩两个系列的分类间距，后面的全年预算分类间隔调小一点，前面的本期实绩分类间隔调大一点，使其看起来套在全年预算的框中；</a:t>
            </a:r>
            <a:endParaRPr lang="en-US" altLang="zh-CN" sz="1200" dirty="0"/>
          </a:p>
          <a:p>
            <a:pPr eaLnBrk="1" hangingPunct="1">
              <a:defRPr/>
            </a:pPr>
            <a:r>
              <a:rPr lang="zh-CN" altLang="en-US" sz="1200" dirty="0"/>
              <a:t>将时序预算更改为折线图，并将线条隐藏；</a:t>
            </a:r>
            <a:endParaRPr lang="en-US" altLang="zh-CN" sz="1200" dirty="0"/>
          </a:p>
          <a:p>
            <a:pPr eaLnBrk="1" hangingPunct="1">
              <a:defRPr/>
            </a:pPr>
            <a:r>
              <a:rPr lang="zh-CN" altLang="en-US" sz="1200" dirty="0"/>
              <a:t>在图表外面用绘图工具画一条短横线，长度略超过全年预算柱子的宽度，选中这条短横线，并复制，选中图表中的时序预算系列，粘贴，用绘制的短横线做数据标志；</a:t>
            </a:r>
            <a:endParaRPr lang="en-US" altLang="zh-CN" sz="1200" dirty="0"/>
          </a:p>
          <a:p>
            <a:pPr eaLnBrk="1" hangingPunct="1">
              <a:defRPr/>
            </a:pPr>
            <a:r>
              <a:rPr lang="zh-CN" altLang="en-US" sz="1200" dirty="0"/>
              <a:t>手动画一个时序预算图例。</a:t>
            </a:r>
          </a:p>
        </p:txBody>
      </p:sp>
      <p:sp>
        <p:nvSpPr>
          <p:cNvPr id="129027" name="灯片编号占位符 3"/>
          <p:cNvSpPr>
            <a:spLocks noGrp="1"/>
          </p:cNvSpPr>
          <p:nvPr>
            <p:ph type="sldNum" sz="quarter" idx="12"/>
          </p:nvPr>
        </p:nvSpPr>
        <p:spPr>
          <a:noFill/>
          <a:ln>
            <a:miter lim="800000"/>
            <a:headEnd/>
            <a:tailEnd/>
          </a:ln>
        </p:spPr>
        <p:txBody>
          <a:bodyPr/>
          <a:lstStyle/>
          <a:p>
            <a:fld id="{A3BF52BF-3AC5-4BC3-9E5F-12981101A2C4}" type="slidenum">
              <a:rPr lang="en-US" altLang="zh-CN" smtClean="0"/>
              <a:pPr/>
              <a:t>26</a:t>
            </a:fld>
            <a:endParaRPr lang="en-US" altLang="zh-CN"/>
          </a:p>
        </p:txBody>
      </p:sp>
      <p:graphicFrame>
        <p:nvGraphicFramePr>
          <p:cNvPr id="129028" name="内容占位符 4"/>
          <p:cNvGraphicFramePr>
            <a:graphicFrameLocks/>
          </p:cNvGraphicFramePr>
          <p:nvPr/>
        </p:nvGraphicFramePr>
        <p:xfrm>
          <a:off x="6816726" y="1125539"/>
          <a:ext cx="3527425" cy="4554537"/>
        </p:xfrm>
        <a:graphic>
          <a:graphicData uri="http://schemas.openxmlformats.org/presentationml/2006/ole">
            <mc:AlternateContent xmlns:mc="http://schemas.openxmlformats.org/markup-compatibility/2006">
              <mc:Choice xmlns:v="urn:schemas-microsoft-com:vml" Requires="v">
                <p:oleObj spid="_x0000_s129034" r:id="rId3" imgW="3529890" imgH="4554107" progId="Excel.Chart.8">
                  <p:embed/>
                </p:oleObj>
              </mc:Choice>
              <mc:Fallback>
                <p:oleObj r:id="rId3" imgW="3529890" imgH="4554107" progId="Excel.Chart.8">
                  <p:embed/>
                  <p:pic>
                    <p:nvPicPr>
                      <p:cNvPr id="0" name="内容占位符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726" y="1125539"/>
                        <a:ext cx="3527425" cy="455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a:off x="9058275" y="5486400"/>
            <a:ext cx="26828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29030" name="TextBox 8"/>
          <p:cNvSpPr txBox="1">
            <a:spLocks noChangeArrowheads="1"/>
          </p:cNvSpPr>
          <p:nvPr/>
        </p:nvSpPr>
        <p:spPr bwMode="auto">
          <a:xfrm>
            <a:off x="9280525" y="5354638"/>
            <a:ext cx="698500" cy="246062"/>
          </a:xfrm>
          <a:prstGeom prst="rect">
            <a:avLst/>
          </a:prstGeom>
          <a:noFill/>
          <a:ln w="9525">
            <a:noFill/>
            <a:miter lim="800000"/>
            <a:headEnd/>
            <a:tailEnd/>
          </a:ln>
        </p:spPr>
        <p:txBody>
          <a:bodyPr wrap="none">
            <a:spAutoFit/>
          </a:bodyPr>
          <a:lstStyle/>
          <a:p>
            <a:r>
              <a:rPr lang="zh-CN" altLang="en-US" sz="1000"/>
              <a:t>时序预算</a:t>
            </a:r>
          </a:p>
        </p:txBody>
      </p:sp>
      <p:sp>
        <p:nvSpPr>
          <p:cNvPr id="129031" name="TextBox 9"/>
          <p:cNvSpPr txBox="1">
            <a:spLocks noChangeArrowheads="1"/>
          </p:cNvSpPr>
          <p:nvPr/>
        </p:nvSpPr>
        <p:spPr bwMode="auto">
          <a:xfrm>
            <a:off x="7896225" y="5876926"/>
            <a:ext cx="1531938"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a:t>
            </a:r>
            <a:endParaRPr lang="zh-CN" altLang="en-US" sz="1400" b="1">
              <a:solidFill>
                <a:srgbClr val="FF0000"/>
              </a:solidFill>
            </a:endParaRPr>
          </a:p>
        </p:txBody>
      </p:sp>
    </p:spTree>
  </p:cSld>
  <p:clrMapOvr>
    <a:masterClrMapping/>
  </p:clrMapOvr>
  <p:transition spd="slow">
    <p:wedg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漏斗图</a:t>
            </a:r>
          </a:p>
        </p:txBody>
      </p:sp>
      <p:sp>
        <p:nvSpPr>
          <p:cNvPr id="3" name="内容占位符 2"/>
          <p:cNvSpPr>
            <a:spLocks noGrp="1"/>
          </p:cNvSpPr>
          <p:nvPr>
            <p:ph idx="1"/>
          </p:nvPr>
        </p:nvSpPr>
        <p:spPr>
          <a:xfrm>
            <a:off x="2640014" y="1052514"/>
            <a:ext cx="3743325" cy="5184775"/>
          </a:xfrm>
        </p:spPr>
        <p:txBody>
          <a:bodyPr>
            <a:normAutofit/>
          </a:bodyPr>
          <a:lstStyle/>
          <a:p>
            <a:pPr marL="0" indent="0">
              <a:buNone/>
              <a:defRPr/>
            </a:pPr>
            <a:r>
              <a:rPr lang="zh-CN" altLang="en-US" sz="1200" dirty="0"/>
              <a:t>漏斗图起源于销售漏斗管理模型，销售漏斗（也叫销售管线）是科学反映机会状态以及销售效率的一个重要的销售管理模型。通过对销售管线要素的定义（如：阶段划分、阶段升迁标志，阶段升迁率、平均阶段耗时、阶段任务等），形成销售管线管理模型，通过对销售管线的分析可以动态反映销售机会的升迁状态，预测销售结果。</a:t>
            </a:r>
            <a:endParaRPr lang="en-US" altLang="zh-CN" sz="1200" dirty="0"/>
          </a:p>
          <a:p>
            <a:pPr marL="0" indent="0">
              <a:buNone/>
              <a:defRPr/>
            </a:pPr>
            <a:endParaRPr lang="en-US" altLang="zh-CN" sz="1200" dirty="0"/>
          </a:p>
          <a:p>
            <a:pPr marL="0" indent="0">
              <a:buNone/>
              <a:defRPr/>
            </a:pPr>
            <a:r>
              <a:rPr lang="zh-CN" altLang="en-US" sz="1200" dirty="0"/>
              <a:t>制图技巧：</a:t>
            </a:r>
            <a:endParaRPr lang="en-US" altLang="zh-CN" sz="1200" dirty="0"/>
          </a:p>
          <a:p>
            <a:pPr eaLnBrk="1" hangingPunct="1">
              <a:defRPr/>
            </a:pPr>
            <a:r>
              <a:rPr lang="zh-CN" altLang="en-US" sz="1200" dirty="0"/>
              <a:t>采用占位的方式将条形图挤到中间去；</a:t>
            </a:r>
            <a:endParaRPr lang="en-US" altLang="zh-CN" sz="1200" dirty="0"/>
          </a:p>
          <a:p>
            <a:pPr eaLnBrk="1" hangingPunct="1">
              <a:defRPr/>
            </a:pPr>
            <a:r>
              <a:rPr lang="zh-CN" altLang="en-US" sz="1200" dirty="0"/>
              <a:t>绘制堆积条形图，在数据系列的左边添加占位系列，占位系列的值 </a:t>
            </a:r>
            <a:r>
              <a:rPr lang="en-US" altLang="zh-CN" sz="1200" dirty="0"/>
              <a:t>= </a:t>
            </a:r>
            <a:r>
              <a:rPr lang="zh-CN" altLang="en-US" sz="1200" dirty="0"/>
              <a:t>（数据系列最大值 </a:t>
            </a:r>
            <a:r>
              <a:rPr lang="en-US" altLang="zh-CN" sz="1200" dirty="0"/>
              <a:t>– </a:t>
            </a:r>
            <a:r>
              <a:rPr lang="zh-CN" altLang="en-US" sz="1200" dirty="0"/>
              <a:t>当前行的数据系列值）</a:t>
            </a:r>
            <a:r>
              <a:rPr lang="en-US" altLang="zh-CN" sz="1200" dirty="0"/>
              <a:t>/ 2;</a:t>
            </a:r>
          </a:p>
          <a:p>
            <a:pPr eaLnBrk="1" hangingPunct="1">
              <a:defRPr/>
            </a:pPr>
            <a:r>
              <a:rPr lang="zh-CN" altLang="en-US" sz="1200" dirty="0"/>
              <a:t>将占位系列的填充色选为无填充，隐藏占位系列；</a:t>
            </a:r>
            <a:endParaRPr lang="en-US" altLang="zh-CN" sz="1200" dirty="0"/>
          </a:p>
          <a:p>
            <a:pPr eaLnBrk="1" hangingPunct="1">
              <a:defRPr/>
            </a:pPr>
            <a:r>
              <a:rPr lang="zh-CN" altLang="en-US" sz="1200" dirty="0"/>
              <a:t>添加系列线；</a:t>
            </a:r>
            <a:endParaRPr lang="en-US" altLang="zh-CN" sz="1200" dirty="0"/>
          </a:p>
          <a:p>
            <a:pPr eaLnBrk="1" hangingPunct="1">
              <a:defRPr/>
            </a:pPr>
            <a:r>
              <a:rPr lang="zh-CN" altLang="en-US" sz="1200" dirty="0"/>
              <a:t>如果需要手工调整每一条形的颜色。</a:t>
            </a:r>
          </a:p>
        </p:txBody>
      </p:sp>
      <p:sp>
        <p:nvSpPr>
          <p:cNvPr id="130051" name="灯片编号占位符 3"/>
          <p:cNvSpPr>
            <a:spLocks noGrp="1"/>
          </p:cNvSpPr>
          <p:nvPr>
            <p:ph type="sldNum" sz="quarter" idx="12"/>
          </p:nvPr>
        </p:nvSpPr>
        <p:spPr>
          <a:noFill/>
          <a:ln>
            <a:miter lim="800000"/>
            <a:headEnd/>
            <a:tailEnd/>
          </a:ln>
        </p:spPr>
        <p:txBody>
          <a:bodyPr/>
          <a:lstStyle/>
          <a:p>
            <a:fld id="{7D7BBA25-789D-4147-B4A7-F6A08BBA74AA}" type="slidenum">
              <a:rPr lang="en-US" altLang="zh-CN" smtClean="0"/>
              <a:pPr/>
              <a:t>27</a:t>
            </a:fld>
            <a:endParaRPr lang="en-US" altLang="zh-CN"/>
          </a:p>
        </p:txBody>
      </p:sp>
      <p:graphicFrame>
        <p:nvGraphicFramePr>
          <p:cNvPr id="130052" name="图表 5"/>
          <p:cNvGraphicFramePr>
            <a:graphicFrameLocks/>
          </p:cNvGraphicFramePr>
          <p:nvPr/>
        </p:nvGraphicFramePr>
        <p:xfrm>
          <a:off x="6888164" y="1052513"/>
          <a:ext cx="3527425" cy="3168650"/>
        </p:xfrm>
        <a:graphic>
          <a:graphicData uri="http://schemas.openxmlformats.org/presentationml/2006/ole">
            <mc:AlternateContent xmlns:mc="http://schemas.openxmlformats.org/markup-compatibility/2006">
              <mc:Choice xmlns:v="urn:schemas-microsoft-com:vml" Requires="v">
                <p:oleObj spid="_x0000_s130058" r:id="rId3" imgW="3529890" imgH="3164098" progId="Excel.Chart.8">
                  <p:embed/>
                </p:oleObj>
              </mc:Choice>
              <mc:Fallback>
                <p:oleObj r:id="rId3" imgW="3529890" imgH="3164098"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4" y="1052513"/>
                        <a:ext cx="3527425"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3" name="TextBox 6"/>
          <p:cNvSpPr txBox="1">
            <a:spLocks noChangeArrowheads="1"/>
          </p:cNvSpPr>
          <p:nvPr/>
        </p:nvSpPr>
        <p:spPr bwMode="auto">
          <a:xfrm>
            <a:off x="7751764" y="4437064"/>
            <a:ext cx="1620837"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 </a:t>
            </a:r>
            <a:endParaRPr lang="zh-CN" altLang="en-US" sz="14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对称条形图</a:t>
            </a:r>
          </a:p>
        </p:txBody>
      </p:sp>
      <p:sp>
        <p:nvSpPr>
          <p:cNvPr id="3" name="内容占位符 2"/>
          <p:cNvSpPr>
            <a:spLocks noGrp="1"/>
          </p:cNvSpPr>
          <p:nvPr>
            <p:ph idx="1"/>
          </p:nvPr>
        </p:nvSpPr>
        <p:spPr>
          <a:xfrm>
            <a:off x="2640014" y="1052514"/>
            <a:ext cx="3743325" cy="5184775"/>
          </a:xfrm>
        </p:spPr>
        <p:txBody>
          <a:bodyPr>
            <a:normAutofit/>
          </a:bodyPr>
          <a:lstStyle/>
          <a:p>
            <a:pPr marL="0" indent="0">
              <a:buNone/>
              <a:defRPr/>
            </a:pPr>
            <a:r>
              <a:rPr lang="zh-CN" altLang="en-US" sz="1400" dirty="0"/>
              <a:t>对称条形图主要用于观察两个关联指标的同步变化规律。</a:t>
            </a:r>
            <a:endParaRPr lang="en-US" altLang="zh-CN" sz="1400" dirty="0"/>
          </a:p>
          <a:p>
            <a:pPr marL="0" indent="0">
              <a:buNone/>
              <a:defRPr/>
            </a:pPr>
            <a:endParaRPr lang="en-US" altLang="zh-CN" sz="1400" dirty="0"/>
          </a:p>
          <a:p>
            <a:pPr marL="0" indent="0">
              <a:buNone/>
              <a:defRPr/>
            </a:pPr>
            <a:r>
              <a:rPr lang="zh-CN" altLang="en-US" sz="1400" dirty="0"/>
              <a:t>制图技巧：</a:t>
            </a:r>
            <a:endParaRPr lang="en-US" altLang="zh-CN" sz="1400" dirty="0"/>
          </a:p>
          <a:p>
            <a:pPr eaLnBrk="1" hangingPunct="1">
              <a:defRPr/>
            </a:pPr>
            <a:r>
              <a:rPr lang="zh-CN" altLang="en-US" sz="1400" dirty="0"/>
              <a:t>将其中一个系列转换成负值，调整系列为重叠型；</a:t>
            </a:r>
            <a:endParaRPr lang="en-US" altLang="zh-CN" sz="1400" dirty="0"/>
          </a:p>
          <a:p>
            <a:pPr eaLnBrk="1" hangingPunct="1">
              <a:defRPr/>
            </a:pPr>
            <a:r>
              <a:rPr lang="zh-CN" altLang="en-US" sz="1400" dirty="0"/>
              <a:t>在数据表中，将数值的数字格式设置为自定义格式“</a:t>
            </a:r>
            <a:r>
              <a:rPr lang="en-US" altLang="zh-CN" sz="1400" dirty="0"/>
              <a:t>#,##0; #,##0;0</a:t>
            </a:r>
            <a:r>
              <a:rPr lang="zh-CN" altLang="en-US" sz="1400" dirty="0"/>
              <a:t>”，使得负值不显示负号。</a:t>
            </a:r>
            <a:endParaRPr lang="en-US" altLang="zh-CN" sz="1400" dirty="0"/>
          </a:p>
          <a:p>
            <a:pPr eaLnBrk="1" hangingPunct="1">
              <a:defRPr/>
            </a:pPr>
            <a:r>
              <a:rPr lang="zh-CN" altLang="en-US" sz="1400" dirty="0"/>
              <a:t>将主要纵坐标轴的标签显示位置设置为“底部”，防止图形遮盖标签。</a:t>
            </a:r>
            <a:endParaRPr lang="en-US" altLang="zh-CN" sz="1400" dirty="0"/>
          </a:p>
        </p:txBody>
      </p:sp>
      <p:sp>
        <p:nvSpPr>
          <p:cNvPr id="131075" name="灯片编号占位符 3"/>
          <p:cNvSpPr>
            <a:spLocks noGrp="1"/>
          </p:cNvSpPr>
          <p:nvPr>
            <p:ph type="sldNum" sz="quarter" idx="12"/>
          </p:nvPr>
        </p:nvSpPr>
        <p:spPr>
          <a:noFill/>
          <a:ln>
            <a:miter lim="800000"/>
            <a:headEnd/>
            <a:tailEnd/>
          </a:ln>
        </p:spPr>
        <p:txBody>
          <a:bodyPr/>
          <a:lstStyle/>
          <a:p>
            <a:fld id="{F72FF6F7-693C-4FF9-B9C9-8C935A6BD958}" type="slidenum">
              <a:rPr lang="en-US" altLang="zh-CN" smtClean="0"/>
              <a:pPr/>
              <a:t>28</a:t>
            </a:fld>
            <a:endParaRPr lang="en-US" altLang="zh-CN"/>
          </a:p>
        </p:txBody>
      </p:sp>
      <p:graphicFrame>
        <p:nvGraphicFramePr>
          <p:cNvPr id="131076" name="图表 9"/>
          <p:cNvGraphicFramePr>
            <a:graphicFrameLocks/>
          </p:cNvGraphicFramePr>
          <p:nvPr/>
        </p:nvGraphicFramePr>
        <p:xfrm>
          <a:off x="6888163" y="1052513"/>
          <a:ext cx="3600450" cy="3744912"/>
        </p:xfrm>
        <a:graphic>
          <a:graphicData uri="http://schemas.openxmlformats.org/presentationml/2006/ole">
            <mc:AlternateContent xmlns:mc="http://schemas.openxmlformats.org/markup-compatibility/2006">
              <mc:Choice xmlns:v="urn:schemas-microsoft-com:vml" Requires="v">
                <p:oleObj spid="_x0000_s131082" r:id="rId3" imgW="3603048" imgH="3743268" progId="Excel.Chart.8">
                  <p:embed/>
                </p:oleObj>
              </mc:Choice>
              <mc:Fallback>
                <p:oleObj r:id="rId3" imgW="3603048" imgH="3743268" progId="Excel.Chart.8">
                  <p:embed/>
                  <p:pic>
                    <p:nvPicPr>
                      <p:cNvPr id="0" name="图表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1052513"/>
                        <a:ext cx="3600450" cy="374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7" name="TextBox 10"/>
          <p:cNvSpPr txBox="1">
            <a:spLocks noChangeArrowheads="1"/>
          </p:cNvSpPr>
          <p:nvPr/>
        </p:nvSpPr>
        <p:spPr bwMode="auto">
          <a:xfrm>
            <a:off x="7896225" y="4941889"/>
            <a:ext cx="1531938" cy="306387"/>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a:t>
            </a:r>
            <a:endParaRPr lang="zh-CN" altLang="en-US" sz="1400"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麦肯锡瀑布图</a:t>
            </a:r>
          </a:p>
        </p:txBody>
      </p:sp>
      <p:sp>
        <p:nvSpPr>
          <p:cNvPr id="3" name="内容占位符 2"/>
          <p:cNvSpPr>
            <a:spLocks noGrp="1"/>
          </p:cNvSpPr>
          <p:nvPr>
            <p:ph idx="1"/>
          </p:nvPr>
        </p:nvSpPr>
        <p:spPr>
          <a:xfrm>
            <a:off x="2640014" y="1052514"/>
            <a:ext cx="3743325" cy="5184775"/>
          </a:xfrm>
        </p:spPr>
        <p:txBody>
          <a:bodyPr>
            <a:normAutofit fontScale="92500" lnSpcReduction="20000"/>
          </a:bodyPr>
          <a:lstStyle/>
          <a:p>
            <a:pPr marL="0" indent="0">
              <a:buNone/>
              <a:defRPr/>
            </a:pPr>
            <a:r>
              <a:rPr lang="zh-CN" altLang="en-US" sz="1200" dirty="0"/>
              <a:t>瀑布图是由麦肯锡公司发明的一种图表类型，常用来反应从一个数字到另一个数字的变化过程，也可用来反应构成关系。</a:t>
            </a:r>
            <a:endParaRPr lang="en-US" altLang="zh-CN" sz="1200" dirty="0"/>
          </a:p>
          <a:p>
            <a:pPr marL="0" indent="0">
              <a:buNone/>
              <a:defRPr/>
            </a:pPr>
            <a:endParaRPr lang="en-US" altLang="zh-CN" sz="1200" dirty="0"/>
          </a:p>
          <a:p>
            <a:pPr marL="0" indent="0">
              <a:buNone/>
              <a:defRPr/>
            </a:pPr>
            <a:r>
              <a:rPr lang="zh-CN" altLang="en-US" sz="1200" dirty="0"/>
              <a:t>制图技巧：</a:t>
            </a:r>
            <a:endParaRPr lang="en-US" altLang="zh-CN" sz="1200" dirty="0"/>
          </a:p>
          <a:p>
            <a:pPr eaLnBrk="1" hangingPunct="1">
              <a:defRPr/>
            </a:pPr>
            <a:r>
              <a:rPr lang="zh-CN" altLang="en-US" sz="1200" dirty="0"/>
              <a:t>采用占位的方式制作悬空效果，用误差线按顺序连接色块；</a:t>
            </a:r>
            <a:endParaRPr lang="en-US" altLang="zh-CN" sz="1200" dirty="0"/>
          </a:p>
          <a:p>
            <a:pPr eaLnBrk="1" hangingPunct="1">
              <a:defRPr/>
            </a:pPr>
            <a:r>
              <a:rPr lang="zh-CN" altLang="en-US" sz="1200" dirty="0"/>
              <a:t>在数据表中规划四个系列，分别是起始点系列，占位系列，影响因素（增量系列和减量系列）；</a:t>
            </a:r>
            <a:endParaRPr lang="en-US" altLang="zh-CN" sz="1200" dirty="0"/>
          </a:p>
          <a:p>
            <a:pPr eaLnBrk="1" hangingPunct="1">
              <a:defRPr/>
            </a:pPr>
            <a:r>
              <a:rPr lang="zh-CN" altLang="en-US" sz="1200" dirty="0"/>
              <a:t>注意观察图形特征，增量和减量的占位系列算法是不一样的</a:t>
            </a:r>
            <a:r>
              <a:rPr lang="en-US" altLang="zh-CN" sz="1200" dirty="0"/>
              <a:t>;</a:t>
            </a:r>
          </a:p>
          <a:p>
            <a:pPr eaLnBrk="1" hangingPunct="1">
              <a:defRPr/>
            </a:pPr>
            <a:r>
              <a:rPr lang="zh-CN" altLang="en-US" sz="1200" dirty="0"/>
              <a:t>将减量取绝对值；</a:t>
            </a:r>
            <a:endParaRPr lang="en-US" altLang="zh-CN" sz="1200" dirty="0"/>
          </a:p>
          <a:p>
            <a:pPr eaLnBrk="1" hangingPunct="1">
              <a:defRPr/>
            </a:pPr>
            <a:r>
              <a:rPr lang="zh-CN" altLang="en-US" sz="1200" dirty="0"/>
              <a:t>用这四个系列绘制堆积条形图，隐藏占位系列，设置各系列的颜色，瀑布图基本成型；</a:t>
            </a:r>
            <a:endParaRPr lang="en-US" altLang="zh-CN" sz="1200" dirty="0"/>
          </a:p>
          <a:p>
            <a:pPr eaLnBrk="1" hangingPunct="1">
              <a:defRPr/>
            </a:pPr>
            <a:r>
              <a:rPr lang="zh-CN" altLang="en-US" sz="1200" dirty="0"/>
              <a:t>为了增强效果，可添加连接线。为符合瀑布图的连线规则，需要用到</a:t>
            </a:r>
            <a:r>
              <a:rPr lang="en-US" altLang="zh-CN" sz="1200" dirty="0"/>
              <a:t>XY</a:t>
            </a:r>
            <a:r>
              <a:rPr lang="zh-CN" altLang="en-US" sz="1200" dirty="0"/>
              <a:t>散点图，并使用误差线作为连接线；</a:t>
            </a:r>
            <a:endParaRPr lang="en-US" altLang="zh-CN" sz="1200" dirty="0"/>
          </a:p>
          <a:p>
            <a:pPr eaLnBrk="1" hangingPunct="1">
              <a:defRPr/>
            </a:pPr>
            <a:r>
              <a:rPr lang="en-US" altLang="zh-CN" sz="1200" dirty="0"/>
              <a:t>XY</a:t>
            </a:r>
            <a:r>
              <a:rPr lang="zh-CN" altLang="en-US" sz="1200" dirty="0"/>
              <a:t>散点图</a:t>
            </a:r>
            <a:r>
              <a:rPr lang="en-US" altLang="zh-CN" sz="1200" dirty="0"/>
              <a:t>+</a:t>
            </a:r>
            <a:r>
              <a:rPr lang="zh-CN" altLang="en-US" sz="1200" dirty="0"/>
              <a:t>误差线是扩展</a:t>
            </a:r>
            <a:r>
              <a:rPr lang="en-US" altLang="zh-CN" sz="1200" dirty="0"/>
              <a:t>Excel</a:t>
            </a:r>
            <a:r>
              <a:rPr lang="zh-CN" altLang="en-US" sz="1200" dirty="0"/>
              <a:t>图表元素的常用手段，具体操作比较复杂，请仔细观看培训演示。</a:t>
            </a:r>
            <a:endParaRPr lang="en-US" altLang="zh-CN" sz="1200" dirty="0"/>
          </a:p>
          <a:p>
            <a:pPr eaLnBrk="1" hangingPunct="1">
              <a:defRPr/>
            </a:pPr>
            <a:r>
              <a:rPr lang="en-US" altLang="zh-CN" sz="1200" dirty="0"/>
              <a:t>XY</a:t>
            </a:r>
            <a:r>
              <a:rPr lang="zh-CN" altLang="en-US" sz="1200" dirty="0"/>
              <a:t>散点图</a:t>
            </a:r>
            <a:r>
              <a:rPr lang="en-US" altLang="zh-CN" sz="1200" dirty="0"/>
              <a:t>+</a:t>
            </a:r>
            <a:r>
              <a:rPr lang="zh-CN" altLang="en-US" sz="1200" dirty="0"/>
              <a:t>误差线的关键知识点：</a:t>
            </a:r>
            <a:endParaRPr lang="en-US" altLang="zh-CN" sz="1200" dirty="0"/>
          </a:p>
          <a:p>
            <a:pPr lvl="1" eaLnBrk="1" hangingPunct="1">
              <a:defRPr/>
            </a:pPr>
            <a:r>
              <a:rPr lang="zh-CN" altLang="en-US" sz="1100" dirty="0"/>
              <a:t>理解</a:t>
            </a:r>
            <a:r>
              <a:rPr lang="en-US" altLang="zh-CN" sz="1100" dirty="0"/>
              <a:t>XY</a:t>
            </a:r>
            <a:r>
              <a:rPr lang="zh-CN" altLang="en-US" sz="1100" dirty="0"/>
              <a:t>散点图的坐标轴关系，尤其是</a:t>
            </a:r>
            <a:r>
              <a:rPr lang="en-US" altLang="zh-CN" sz="1100" dirty="0"/>
              <a:t>X</a:t>
            </a:r>
            <a:r>
              <a:rPr lang="zh-CN" altLang="en-US" sz="1100" dirty="0"/>
              <a:t>轴和分类轴的对应关系；</a:t>
            </a:r>
            <a:endParaRPr lang="en-US" altLang="zh-CN" sz="1100" dirty="0"/>
          </a:p>
          <a:p>
            <a:pPr lvl="1" eaLnBrk="1" hangingPunct="1">
              <a:defRPr/>
            </a:pPr>
            <a:r>
              <a:rPr lang="zh-CN" altLang="en-US" sz="1100" dirty="0"/>
              <a:t>如何将</a:t>
            </a:r>
            <a:r>
              <a:rPr lang="en-US" altLang="zh-CN" sz="1100" dirty="0"/>
              <a:t>XY</a:t>
            </a:r>
            <a:r>
              <a:rPr lang="zh-CN" altLang="en-US" sz="1100" dirty="0"/>
              <a:t>散点图添加到图表中；</a:t>
            </a:r>
            <a:endParaRPr lang="en-US" altLang="zh-CN" sz="1100" dirty="0"/>
          </a:p>
          <a:p>
            <a:pPr lvl="1" eaLnBrk="1" hangingPunct="1">
              <a:defRPr/>
            </a:pPr>
            <a:r>
              <a:rPr lang="zh-CN" altLang="en-US" sz="1100" dirty="0"/>
              <a:t>误差线的方向和长度如何设置。</a:t>
            </a:r>
            <a:endParaRPr lang="en-US" altLang="zh-CN" sz="1100" dirty="0"/>
          </a:p>
        </p:txBody>
      </p:sp>
      <p:sp>
        <p:nvSpPr>
          <p:cNvPr id="132099" name="灯片编号占位符 3"/>
          <p:cNvSpPr>
            <a:spLocks noGrp="1"/>
          </p:cNvSpPr>
          <p:nvPr>
            <p:ph type="sldNum" sz="quarter" idx="12"/>
          </p:nvPr>
        </p:nvSpPr>
        <p:spPr>
          <a:noFill/>
          <a:ln>
            <a:miter lim="800000"/>
            <a:headEnd/>
            <a:tailEnd/>
          </a:ln>
        </p:spPr>
        <p:txBody>
          <a:bodyPr/>
          <a:lstStyle/>
          <a:p>
            <a:fld id="{315DB4A7-069C-4429-B57C-9DE4C438DA34}" type="slidenum">
              <a:rPr lang="en-US" altLang="zh-CN" smtClean="0"/>
              <a:pPr/>
              <a:t>29</a:t>
            </a:fld>
            <a:endParaRPr lang="en-US" altLang="zh-CN"/>
          </a:p>
        </p:txBody>
      </p:sp>
      <p:graphicFrame>
        <p:nvGraphicFramePr>
          <p:cNvPr id="132100" name="图表 6"/>
          <p:cNvGraphicFramePr>
            <a:graphicFrameLocks/>
          </p:cNvGraphicFramePr>
          <p:nvPr/>
        </p:nvGraphicFramePr>
        <p:xfrm>
          <a:off x="6600825" y="1125538"/>
          <a:ext cx="3816350" cy="3408362"/>
        </p:xfrm>
        <a:graphic>
          <a:graphicData uri="http://schemas.openxmlformats.org/presentationml/2006/ole">
            <mc:AlternateContent xmlns:mc="http://schemas.openxmlformats.org/markup-compatibility/2006">
              <mc:Choice xmlns:v="urn:schemas-microsoft-com:vml" Requires="v">
                <p:oleObj spid="_x0000_s132106" r:id="rId3" imgW="3816427" imgH="3407959" progId="Excel.Chart.8">
                  <p:embed/>
                </p:oleObj>
              </mc:Choice>
              <mc:Fallback>
                <p:oleObj r:id="rId3" imgW="3816427" imgH="3407959"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825" y="1125538"/>
                        <a:ext cx="3816350" cy="340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1" name="TextBox 7"/>
          <p:cNvSpPr txBox="1">
            <a:spLocks noChangeArrowheads="1"/>
          </p:cNvSpPr>
          <p:nvPr/>
        </p:nvSpPr>
        <p:spPr bwMode="auto">
          <a:xfrm>
            <a:off x="7464425" y="4664076"/>
            <a:ext cx="2159000"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 ★ ★ </a:t>
            </a:r>
            <a:endParaRPr lang="zh-CN" altLang="en-US" sz="1400"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invX="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图表的制作技巧</a:t>
            </a:r>
          </a:p>
        </p:txBody>
      </p:sp>
      <p:sp>
        <p:nvSpPr>
          <p:cNvPr id="104450" name="内容占位符 2"/>
          <p:cNvSpPr>
            <a:spLocks noGrp="1"/>
          </p:cNvSpPr>
          <p:nvPr>
            <p:ph idx="1"/>
          </p:nvPr>
        </p:nvSpPr>
        <p:spPr/>
        <p:txBody>
          <a:bodyPr/>
          <a:lstStyle/>
          <a:p>
            <a:pPr eaLnBrk="1" hangingPunct="1"/>
            <a:r>
              <a:rPr lang="zh-CN" altLang="en-US"/>
              <a:t>基础篇</a:t>
            </a:r>
            <a:endParaRPr lang="en-US" altLang="zh-CN"/>
          </a:p>
          <a:p>
            <a:pPr lvl="1" eaLnBrk="1" hangingPunct="1"/>
            <a:r>
              <a:rPr lang="zh-CN" altLang="en-US"/>
              <a:t>熟练控制</a:t>
            </a:r>
            <a:r>
              <a:rPr lang="en-US" altLang="zh-CN"/>
              <a:t>Excel</a:t>
            </a:r>
            <a:r>
              <a:rPr lang="zh-CN" altLang="en-US"/>
              <a:t>图表元素</a:t>
            </a:r>
            <a:endParaRPr lang="en-US" altLang="zh-CN"/>
          </a:p>
          <a:p>
            <a:pPr lvl="1" eaLnBrk="1" hangingPunct="1"/>
            <a:r>
              <a:rPr lang="zh-CN" altLang="en-US"/>
              <a:t>选择恰当的图表类型表现分析主题</a:t>
            </a:r>
            <a:endParaRPr lang="en-US" altLang="zh-CN"/>
          </a:p>
          <a:p>
            <a:pPr eaLnBrk="1" hangingPunct="1"/>
            <a:r>
              <a:rPr lang="zh-CN" altLang="en-US"/>
              <a:t>技巧篇</a:t>
            </a:r>
            <a:endParaRPr lang="en-US" altLang="zh-CN"/>
          </a:p>
          <a:p>
            <a:pPr lvl="1" eaLnBrk="1" hangingPunct="1"/>
            <a:r>
              <a:rPr lang="zh-CN" altLang="en-US"/>
              <a:t>突破</a:t>
            </a:r>
            <a:r>
              <a:rPr lang="en-US" altLang="zh-CN"/>
              <a:t>Excel</a:t>
            </a:r>
            <a:r>
              <a:rPr lang="zh-CN" altLang="en-US"/>
              <a:t>传统布局，让图表更好的表达观点。</a:t>
            </a:r>
            <a:endParaRPr lang="en-US" altLang="zh-CN"/>
          </a:p>
          <a:p>
            <a:pPr eaLnBrk="1" hangingPunct="1"/>
            <a:r>
              <a:rPr lang="zh-CN" altLang="en-US"/>
              <a:t>专业篇</a:t>
            </a:r>
            <a:endParaRPr lang="en-US" altLang="zh-CN"/>
          </a:p>
          <a:p>
            <a:pPr lvl="1" eaLnBrk="1" hangingPunct="1"/>
            <a:r>
              <a:rPr lang="zh-CN" altLang="en-US"/>
              <a:t>了解并掌握经典专业图表的应用场景及制作方法。</a:t>
            </a:r>
            <a:endParaRPr lang="en-US" altLang="zh-CN"/>
          </a:p>
        </p:txBody>
      </p:sp>
      <p:sp>
        <p:nvSpPr>
          <p:cNvPr id="104451" name="灯片编号占位符 3"/>
          <p:cNvSpPr>
            <a:spLocks noGrp="1"/>
          </p:cNvSpPr>
          <p:nvPr>
            <p:ph type="sldNum" sz="quarter" idx="12"/>
          </p:nvPr>
        </p:nvSpPr>
        <p:spPr>
          <a:noFill/>
          <a:ln>
            <a:miter lim="800000"/>
            <a:headEnd/>
            <a:tailEnd/>
          </a:ln>
        </p:spPr>
        <p:txBody>
          <a:bodyPr/>
          <a:lstStyle/>
          <a:p>
            <a:fld id="{FED8DC0B-5D3D-42CA-A608-564DF2ED6850}" type="slidenum">
              <a:rPr lang="en-US" altLang="zh-CN" smtClean="0"/>
              <a:pPr/>
              <a:t>3</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30" name="Rectangle 6"/>
          <p:cNvSpPr>
            <a:spLocks noGrp="1" noChangeArrowheads="1"/>
          </p:cNvSpPr>
          <p:nvPr>
            <p:ph type="title"/>
          </p:nvPr>
        </p:nvSpPr>
        <p:spPr/>
        <p:txBody>
          <a:bodyPr/>
          <a:lstStyle/>
          <a:p>
            <a:pPr eaLnBrk="1" hangingPunct="1">
              <a:defRPr/>
            </a:pPr>
            <a:r>
              <a:rPr lang="zh-CN" altLang="en-US" sz="2400" dirty="0"/>
              <a:t>总结回顾</a:t>
            </a:r>
            <a:endParaRPr lang="en-US" altLang="zh-CN" sz="2400" dirty="0"/>
          </a:p>
        </p:txBody>
      </p:sp>
      <p:sp>
        <p:nvSpPr>
          <p:cNvPr id="154631" name="Rectangle 7"/>
          <p:cNvSpPr>
            <a:spLocks noGrp="1" noChangeArrowheads="1"/>
          </p:cNvSpPr>
          <p:nvPr>
            <p:ph idx="1"/>
          </p:nvPr>
        </p:nvSpPr>
        <p:spPr>
          <a:xfrm>
            <a:off x="2640014" y="1557338"/>
            <a:ext cx="7056437" cy="4679950"/>
          </a:xfrm>
        </p:spPr>
        <p:txBody>
          <a:bodyPr>
            <a:normAutofit/>
          </a:bodyPr>
          <a:lstStyle/>
          <a:p>
            <a:pPr>
              <a:lnSpc>
                <a:spcPct val="120000"/>
              </a:lnSpc>
              <a:spcBef>
                <a:spcPts val="0"/>
              </a:spcBef>
              <a:spcAft>
                <a:spcPts val="600"/>
              </a:spcAft>
              <a:defRPr/>
            </a:pPr>
            <a:r>
              <a:rPr lang="en-US" altLang="zh-CN" sz="1800" dirty="0">
                <a:solidFill>
                  <a:srgbClr val="0000FF"/>
                </a:solidFill>
                <a:latin typeface="微软雅黑" pitchFamily="34" charset="-122"/>
                <a:ea typeface="微软雅黑" pitchFamily="34" charset="-122"/>
              </a:rPr>
              <a:t>Excel</a:t>
            </a:r>
            <a:r>
              <a:rPr lang="zh-CN" altLang="en-US" sz="1800" dirty="0">
                <a:solidFill>
                  <a:srgbClr val="0000FF"/>
                </a:solidFill>
                <a:latin typeface="微软雅黑" pitchFamily="34" charset="-122"/>
                <a:ea typeface="微软雅黑" pitchFamily="34" charset="-122"/>
              </a:rPr>
              <a:t>图表制作</a:t>
            </a:r>
          </a:p>
          <a:p>
            <a:pPr lvl="1">
              <a:lnSpc>
                <a:spcPct val="120000"/>
              </a:lnSpc>
              <a:spcBef>
                <a:spcPts val="0"/>
              </a:spcBef>
              <a:spcAft>
                <a:spcPts val="600"/>
              </a:spcAft>
              <a:defRPr/>
            </a:pPr>
            <a:r>
              <a:rPr lang="zh-CN" altLang="en-US" sz="1600" dirty="0"/>
              <a:t>熟练驾驭</a:t>
            </a:r>
            <a:r>
              <a:rPr lang="en-US" altLang="zh-CN" sz="1600" dirty="0"/>
              <a:t>Excel</a:t>
            </a:r>
            <a:r>
              <a:rPr lang="zh-CN" altLang="en-US" sz="1600" dirty="0"/>
              <a:t>图表元素；</a:t>
            </a:r>
          </a:p>
          <a:p>
            <a:pPr lvl="1">
              <a:lnSpc>
                <a:spcPct val="120000"/>
              </a:lnSpc>
              <a:spcBef>
                <a:spcPts val="0"/>
              </a:spcBef>
              <a:spcAft>
                <a:spcPts val="600"/>
              </a:spcAft>
              <a:defRPr/>
            </a:pPr>
            <a:r>
              <a:rPr lang="en-US" altLang="zh-CN" sz="1600" dirty="0"/>
              <a:t>Excel</a:t>
            </a:r>
            <a:r>
              <a:rPr lang="zh-CN" altLang="en-US" sz="1600" dirty="0"/>
              <a:t>图表传统框架是可以突破的；</a:t>
            </a:r>
          </a:p>
          <a:p>
            <a:pPr lvl="1">
              <a:lnSpc>
                <a:spcPct val="120000"/>
              </a:lnSpc>
              <a:spcBef>
                <a:spcPts val="0"/>
              </a:spcBef>
              <a:spcAft>
                <a:spcPts val="600"/>
              </a:spcAft>
              <a:defRPr/>
            </a:pPr>
            <a:r>
              <a:rPr lang="zh-CN" altLang="en-US" sz="1600" dirty="0"/>
              <a:t>原始数据 </a:t>
            </a:r>
            <a:r>
              <a:rPr lang="en-US" altLang="zh-CN" sz="1600" dirty="0"/>
              <a:t>&lt;&gt; </a:t>
            </a:r>
            <a:r>
              <a:rPr lang="zh-CN" altLang="en-US" sz="1600" dirty="0"/>
              <a:t>制图数据；</a:t>
            </a:r>
          </a:p>
          <a:p>
            <a:pPr lvl="1">
              <a:lnSpc>
                <a:spcPct val="120000"/>
              </a:lnSpc>
              <a:spcBef>
                <a:spcPts val="0"/>
              </a:spcBef>
              <a:spcAft>
                <a:spcPts val="600"/>
              </a:spcAft>
              <a:defRPr/>
            </a:pPr>
            <a:r>
              <a:rPr lang="zh-CN" altLang="en-US" sz="1600" dirty="0"/>
              <a:t>常见的专业图表既是分析模型也是经典视图。</a:t>
            </a:r>
            <a:endParaRPr lang="en-US" altLang="zh-CN" sz="1600" dirty="0"/>
          </a:p>
          <a:p>
            <a:pPr>
              <a:lnSpc>
                <a:spcPct val="120000"/>
              </a:lnSpc>
              <a:spcBef>
                <a:spcPts val="0"/>
              </a:spcBef>
              <a:spcAft>
                <a:spcPts val="600"/>
              </a:spcAft>
              <a:defRPr/>
            </a:pPr>
            <a:r>
              <a:rPr lang="zh-CN" altLang="en-US" sz="1800" dirty="0">
                <a:solidFill>
                  <a:srgbClr val="0000FF"/>
                </a:solidFill>
                <a:latin typeface="微软雅黑" pitchFamily="34" charset="-122"/>
                <a:ea typeface="微软雅黑" pitchFamily="34" charset="-122"/>
              </a:rPr>
              <a:t>推荐资源</a:t>
            </a:r>
            <a:endParaRPr lang="en-US" altLang="zh-CN" sz="1800" dirty="0">
              <a:solidFill>
                <a:srgbClr val="0000FF"/>
              </a:solidFill>
              <a:latin typeface="微软雅黑" pitchFamily="34" charset="-122"/>
              <a:ea typeface="微软雅黑" pitchFamily="34" charset="-122"/>
            </a:endParaRPr>
          </a:p>
          <a:p>
            <a:pPr marL="457200" lvl="1" indent="0">
              <a:lnSpc>
                <a:spcPct val="120000"/>
              </a:lnSpc>
              <a:spcBef>
                <a:spcPts val="0"/>
              </a:spcBef>
              <a:spcAft>
                <a:spcPts val="600"/>
              </a:spcAft>
              <a:buNone/>
              <a:defRPr/>
            </a:pPr>
            <a:r>
              <a:rPr lang="zh-CN" altLang="en-US" sz="1600" dirty="0"/>
              <a:t>图表发烧友的必备读本：</a:t>
            </a:r>
            <a:r>
              <a:rPr lang="en-US" altLang="zh-CN" sz="1600" dirty="0"/>
              <a:t>《Excel</a:t>
            </a:r>
            <a:r>
              <a:rPr lang="zh-CN" altLang="en-US" sz="1600" dirty="0"/>
              <a:t>图表之道</a:t>
            </a:r>
            <a:r>
              <a:rPr lang="en-US" altLang="zh-CN" sz="1600" dirty="0"/>
              <a:t>》</a:t>
            </a:r>
            <a:r>
              <a:rPr lang="zh-CN" altLang="en-US" sz="1600" dirty="0"/>
              <a:t>刘万祥著</a:t>
            </a:r>
            <a:endParaRPr lang="en-US" altLang="zh-CN" sz="1600" dirty="0"/>
          </a:p>
          <a:p>
            <a:pPr marL="457200" lvl="1" indent="0">
              <a:lnSpc>
                <a:spcPct val="120000"/>
              </a:lnSpc>
              <a:spcBef>
                <a:spcPts val="0"/>
              </a:spcBef>
              <a:spcAft>
                <a:spcPts val="600"/>
              </a:spcAft>
              <a:buNone/>
              <a:defRPr/>
            </a:pPr>
            <a:r>
              <a:rPr lang="zh-CN" altLang="en-US" sz="1600" dirty="0"/>
              <a:t>作者博客：</a:t>
            </a:r>
            <a:r>
              <a:rPr lang="en-US" altLang="zh-CN" sz="1600" dirty="0"/>
              <a:t>http://excelpro.blog.sohu.com/</a:t>
            </a:r>
            <a:endParaRPr lang="zh-CN" altLang="en-US" sz="1600" dirty="0"/>
          </a:p>
        </p:txBody>
      </p:sp>
      <p:sp>
        <p:nvSpPr>
          <p:cNvPr id="133123" name="灯片编号占位符 3"/>
          <p:cNvSpPr>
            <a:spLocks noGrp="1"/>
          </p:cNvSpPr>
          <p:nvPr>
            <p:ph type="sldNum" sz="quarter" idx="12"/>
          </p:nvPr>
        </p:nvSpPr>
        <p:spPr>
          <a:noFill/>
          <a:ln>
            <a:miter lim="800000"/>
            <a:headEnd/>
            <a:tailEnd/>
          </a:ln>
        </p:spPr>
        <p:txBody>
          <a:bodyPr/>
          <a:lstStyle/>
          <a:p>
            <a:fld id="{D1E9E1D7-E8CB-4D2E-B7FB-BEB029AF543C}" type="slidenum">
              <a:rPr lang="en-US" altLang="zh-CN" smtClean="0"/>
              <a:pPr/>
              <a:t>30</a:t>
            </a:fld>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eaLnBrk="1" hangingPunct="1">
              <a:defRPr/>
            </a:pPr>
            <a:r>
              <a:rPr lang="zh-CN" altLang="en-US" dirty="0"/>
              <a:t>愿人人成为图表高手</a:t>
            </a:r>
          </a:p>
        </p:txBody>
      </p:sp>
      <p:sp>
        <p:nvSpPr>
          <p:cNvPr id="134146" name="文本占位符 5"/>
          <p:cNvSpPr>
            <a:spLocks noGrp="1"/>
          </p:cNvSpPr>
          <p:nvPr>
            <p:ph type="body" idx="1"/>
          </p:nvPr>
        </p:nvSpPr>
        <p:spPr/>
        <p:txBody>
          <a:bodyPr/>
          <a:lstStyle/>
          <a:p>
            <a:pPr algn="ctr" eaLnBrk="1" hangingPunct="1"/>
            <a:r>
              <a:rPr lang="zh-CN" altLang="en-US"/>
              <a:t>祝大家学习愉快</a:t>
            </a:r>
          </a:p>
        </p:txBody>
      </p:sp>
      <p:sp>
        <p:nvSpPr>
          <p:cNvPr id="134147" name="灯片编号占位符 3"/>
          <p:cNvSpPr>
            <a:spLocks noGrp="1"/>
          </p:cNvSpPr>
          <p:nvPr>
            <p:ph type="sldNum" sz="quarter" idx="12"/>
          </p:nvPr>
        </p:nvSpPr>
        <p:spPr>
          <a:noFill/>
          <a:ln>
            <a:miter lim="800000"/>
            <a:headEnd/>
            <a:tailEnd/>
          </a:ln>
        </p:spPr>
        <p:txBody>
          <a:bodyPr/>
          <a:lstStyle/>
          <a:p>
            <a:fld id="{91ABD075-C8B0-44E1-BD18-BEBC5EDCDFE6}" type="slidenum">
              <a:rPr lang="en-US" altLang="zh-CN" smtClean="0"/>
              <a:pPr/>
              <a:t>31</a:t>
            </a:fld>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zh-CN" altLang="en-US" dirty="0"/>
              <a:t>基础篇</a:t>
            </a:r>
          </a:p>
        </p:txBody>
      </p:sp>
      <p:sp>
        <p:nvSpPr>
          <p:cNvPr id="105474" name="文本占位符 5"/>
          <p:cNvSpPr>
            <a:spLocks noGrp="1"/>
          </p:cNvSpPr>
          <p:nvPr>
            <p:ph idx="1"/>
          </p:nvPr>
        </p:nvSpPr>
        <p:spPr/>
        <p:txBody>
          <a:bodyPr/>
          <a:lstStyle/>
          <a:p>
            <a:pPr algn="just" eaLnBrk="1" hangingPunct="1"/>
            <a:r>
              <a:rPr lang="zh-CN" altLang="en-US"/>
              <a:t>了解</a:t>
            </a:r>
            <a:r>
              <a:rPr lang="en-US" altLang="zh-CN"/>
              <a:t>Excel</a:t>
            </a:r>
            <a:r>
              <a:rPr lang="zh-CN" altLang="en-US"/>
              <a:t>图表元素</a:t>
            </a:r>
            <a:endParaRPr lang="en-US" altLang="zh-CN"/>
          </a:p>
          <a:p>
            <a:pPr algn="just" eaLnBrk="1" hangingPunct="1"/>
            <a:r>
              <a:rPr lang="zh-CN" altLang="en-US"/>
              <a:t>增加、删除数据系列</a:t>
            </a:r>
            <a:endParaRPr lang="en-US" altLang="zh-CN"/>
          </a:p>
          <a:p>
            <a:pPr algn="just" eaLnBrk="1" hangingPunct="1"/>
            <a:r>
              <a:rPr lang="zh-CN" altLang="en-US"/>
              <a:t>制作组合图表</a:t>
            </a:r>
            <a:endParaRPr lang="en-US" altLang="zh-CN"/>
          </a:p>
          <a:p>
            <a:pPr algn="just" eaLnBrk="1" hangingPunct="1"/>
            <a:r>
              <a:rPr lang="zh-CN" altLang="en-US"/>
              <a:t>图表布局基本原则</a:t>
            </a:r>
            <a:endParaRPr lang="en-US" altLang="zh-CN"/>
          </a:p>
          <a:p>
            <a:pPr algn="just" eaLnBrk="1" hangingPunct="1"/>
            <a:r>
              <a:rPr lang="zh-CN" altLang="en-US"/>
              <a:t>图表类型的选择</a:t>
            </a:r>
          </a:p>
        </p:txBody>
      </p:sp>
      <p:sp>
        <p:nvSpPr>
          <p:cNvPr id="105475" name="灯片编号占位符 3"/>
          <p:cNvSpPr>
            <a:spLocks noGrp="1"/>
          </p:cNvSpPr>
          <p:nvPr>
            <p:ph type="sldNum" sz="quarter" idx="12"/>
          </p:nvPr>
        </p:nvSpPr>
        <p:spPr>
          <a:noFill/>
          <a:ln>
            <a:miter lim="800000"/>
            <a:headEnd/>
            <a:tailEnd/>
          </a:ln>
        </p:spPr>
        <p:txBody>
          <a:bodyPr/>
          <a:lstStyle/>
          <a:p>
            <a:fld id="{6EB2427F-A719-45F0-82EC-01AA42C461B5}" type="slidenum">
              <a:rPr lang="en-US" altLang="zh-CN" smtClean="0"/>
              <a:pPr/>
              <a:t>4</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图表元素</a:t>
            </a:r>
          </a:p>
        </p:txBody>
      </p:sp>
      <p:graphicFrame>
        <p:nvGraphicFramePr>
          <p:cNvPr id="106498" name="内容占位符 6"/>
          <p:cNvGraphicFramePr>
            <a:graphicFrameLocks noGrp="1"/>
          </p:cNvGraphicFramePr>
          <p:nvPr>
            <p:ph idx="1"/>
          </p:nvPr>
        </p:nvGraphicFramePr>
        <p:xfrm>
          <a:off x="2471738" y="2052638"/>
          <a:ext cx="6210300" cy="4194175"/>
        </p:xfrm>
        <a:graphic>
          <a:graphicData uri="http://schemas.openxmlformats.org/presentationml/2006/ole">
            <mc:AlternateContent xmlns:mc="http://schemas.openxmlformats.org/markup-compatibility/2006">
              <mc:Choice xmlns:v="urn:schemas-microsoft-com:vml" Requires="v">
                <p:oleObj spid="_x0000_s106504" r:id="rId3" imgW="7571888" imgH="5114987" progId="Excel.Chart.8">
                  <p:embed/>
                </p:oleObj>
              </mc:Choice>
              <mc:Fallback>
                <p:oleObj r:id="rId3" imgW="7571888" imgH="5114987" progId="Excel.Chart.8">
                  <p:embed/>
                  <p:pic>
                    <p:nvPicPr>
                      <p:cNvPr id="0" name="内容占位符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738" y="2052638"/>
                        <a:ext cx="6210300" cy="419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9" name="灯片编号占位符 3"/>
          <p:cNvSpPr>
            <a:spLocks noGrp="1"/>
          </p:cNvSpPr>
          <p:nvPr>
            <p:ph type="sldNum" sz="quarter" idx="12"/>
          </p:nvPr>
        </p:nvSpPr>
        <p:spPr>
          <a:noFill/>
          <a:ln>
            <a:miter lim="800000"/>
            <a:headEnd/>
            <a:tailEnd/>
          </a:ln>
        </p:spPr>
        <p:txBody>
          <a:bodyPr/>
          <a:lstStyle/>
          <a:p>
            <a:fld id="{A2DDA646-68E9-4D57-AA9D-CE3A17B250BA}" type="slidenum">
              <a:rPr lang="en-US" altLang="zh-CN" smtClean="0"/>
              <a:pPr/>
              <a:t>5</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图表元素的属性配置</a:t>
            </a:r>
          </a:p>
        </p:txBody>
      </p:sp>
      <p:sp>
        <p:nvSpPr>
          <p:cNvPr id="107522" name="内容占位符 2"/>
          <p:cNvSpPr>
            <a:spLocks noGrp="1"/>
          </p:cNvSpPr>
          <p:nvPr>
            <p:ph idx="1"/>
          </p:nvPr>
        </p:nvSpPr>
        <p:spPr/>
        <p:txBody>
          <a:bodyPr/>
          <a:lstStyle/>
          <a:p>
            <a:pPr eaLnBrk="1" hangingPunct="1">
              <a:spcBef>
                <a:spcPct val="0"/>
              </a:spcBef>
            </a:pPr>
            <a:r>
              <a:rPr lang="zh-CN" altLang="en-US"/>
              <a:t>了解经常用到的属性及配置方法</a:t>
            </a:r>
            <a:endParaRPr lang="en-US" altLang="zh-CN"/>
          </a:p>
          <a:p>
            <a:pPr lvl="1" eaLnBrk="1" hangingPunct="1">
              <a:spcBef>
                <a:spcPct val="0"/>
              </a:spcBef>
            </a:pPr>
            <a:r>
              <a:rPr lang="zh-CN" altLang="en-US"/>
              <a:t>坐标轴：最大值、最小值，间隔单位，排序，标签显示方式；</a:t>
            </a:r>
            <a:endParaRPr lang="en-US" altLang="zh-CN"/>
          </a:p>
          <a:p>
            <a:pPr lvl="1" eaLnBrk="1" hangingPunct="1">
              <a:spcBef>
                <a:spcPct val="0"/>
              </a:spcBef>
            </a:pPr>
            <a:r>
              <a:rPr lang="zh-CN" altLang="en-US"/>
              <a:t>系列：填充色，间距（柱形</a:t>
            </a:r>
            <a:r>
              <a:rPr lang="en-US" altLang="zh-CN"/>
              <a:t>/</a:t>
            </a:r>
            <a:r>
              <a:rPr lang="zh-CN" altLang="en-US"/>
              <a:t>条形图），线型，数据标记（折线图</a:t>
            </a:r>
            <a:r>
              <a:rPr lang="en-US" altLang="zh-CN"/>
              <a:t>/</a:t>
            </a:r>
            <a:r>
              <a:rPr lang="zh-CN" altLang="en-US"/>
              <a:t>散点图），分析线（趋势线、折线、误差线），图表类型；</a:t>
            </a:r>
            <a:endParaRPr lang="en-US" altLang="zh-CN"/>
          </a:p>
          <a:p>
            <a:pPr lvl="1" eaLnBrk="1" hangingPunct="1">
              <a:spcBef>
                <a:spcPct val="0"/>
              </a:spcBef>
            </a:pPr>
            <a:r>
              <a:rPr lang="zh-CN" altLang="en-US"/>
              <a:t>图例：位置，显示项目；</a:t>
            </a:r>
            <a:endParaRPr lang="en-US" altLang="zh-CN"/>
          </a:p>
          <a:p>
            <a:pPr lvl="1" eaLnBrk="1" hangingPunct="1">
              <a:spcBef>
                <a:spcPct val="0"/>
              </a:spcBef>
            </a:pPr>
            <a:r>
              <a:rPr lang="zh-CN" altLang="en-US"/>
              <a:t>网格线：线形，颜色；</a:t>
            </a:r>
            <a:endParaRPr lang="en-US" altLang="zh-CN"/>
          </a:p>
          <a:p>
            <a:pPr lvl="1" eaLnBrk="1" hangingPunct="1">
              <a:spcBef>
                <a:spcPct val="0"/>
              </a:spcBef>
            </a:pPr>
            <a:r>
              <a:rPr lang="zh-CN" altLang="en-US"/>
              <a:t>数据标签：字体，位置，显示内容。</a:t>
            </a:r>
            <a:endParaRPr lang="en-US" altLang="zh-CN"/>
          </a:p>
          <a:p>
            <a:pPr lvl="1" eaLnBrk="1" hangingPunct="1">
              <a:spcBef>
                <a:spcPct val="0"/>
              </a:spcBef>
            </a:pPr>
            <a:endParaRPr lang="en-US" altLang="zh-CN"/>
          </a:p>
          <a:p>
            <a:pPr lvl="1" eaLnBrk="1" hangingPunct="1">
              <a:spcBef>
                <a:spcPct val="0"/>
              </a:spcBef>
            </a:pPr>
            <a:endParaRPr lang="zh-CN" altLang="en-US"/>
          </a:p>
        </p:txBody>
      </p:sp>
      <p:sp>
        <p:nvSpPr>
          <p:cNvPr id="107523" name="灯片编号占位符 3"/>
          <p:cNvSpPr>
            <a:spLocks noGrp="1"/>
          </p:cNvSpPr>
          <p:nvPr>
            <p:ph type="sldNum" sz="quarter" idx="12"/>
          </p:nvPr>
        </p:nvSpPr>
        <p:spPr>
          <a:noFill/>
          <a:ln>
            <a:miter lim="800000"/>
            <a:headEnd/>
            <a:tailEnd/>
          </a:ln>
        </p:spPr>
        <p:txBody>
          <a:bodyPr/>
          <a:lstStyle/>
          <a:p>
            <a:fld id="{9E3006D5-0373-4B6B-A4DC-CED6CAF830E5}" type="slidenum">
              <a:rPr lang="en-US" altLang="zh-CN" smtClean="0"/>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作图数据</a:t>
            </a:r>
          </a:p>
        </p:txBody>
      </p:sp>
      <p:sp>
        <p:nvSpPr>
          <p:cNvPr id="108546" name="内容占位符 2"/>
          <p:cNvSpPr>
            <a:spLocks noGrp="1"/>
          </p:cNvSpPr>
          <p:nvPr>
            <p:ph idx="1"/>
          </p:nvPr>
        </p:nvSpPr>
        <p:spPr/>
        <p:txBody>
          <a:bodyPr/>
          <a:lstStyle/>
          <a:p>
            <a:pPr eaLnBrk="1" hangingPunct="1">
              <a:spcBef>
                <a:spcPct val="0"/>
              </a:spcBef>
            </a:pPr>
            <a:r>
              <a:rPr lang="zh-CN" altLang="en-US"/>
              <a:t>数据表中的数据会出现在图表中的什么位置？</a:t>
            </a:r>
            <a:endParaRPr lang="en-US" altLang="zh-CN"/>
          </a:p>
          <a:p>
            <a:pPr lvl="1" eaLnBrk="1" hangingPunct="1">
              <a:spcBef>
                <a:spcPct val="0"/>
              </a:spcBef>
            </a:pPr>
            <a:r>
              <a:rPr lang="zh-CN" altLang="en-US"/>
              <a:t>系列、分类是可以互换位置的。</a:t>
            </a:r>
            <a:endParaRPr lang="en-US" altLang="zh-CN"/>
          </a:p>
          <a:p>
            <a:pPr lvl="1" eaLnBrk="1" hangingPunct="1">
              <a:spcBef>
                <a:spcPct val="0"/>
              </a:spcBef>
            </a:pPr>
            <a:r>
              <a:rPr lang="zh-CN" altLang="en-US"/>
              <a:t>数字格式</a:t>
            </a:r>
            <a:endParaRPr lang="en-US" altLang="zh-CN"/>
          </a:p>
          <a:p>
            <a:pPr lvl="1" eaLnBrk="1" hangingPunct="1">
              <a:spcBef>
                <a:spcPct val="0"/>
              </a:spcBef>
            </a:pPr>
            <a:r>
              <a:rPr lang="zh-CN" altLang="en-US"/>
              <a:t>数据标签</a:t>
            </a:r>
            <a:endParaRPr lang="en-US" altLang="zh-CN"/>
          </a:p>
          <a:p>
            <a:pPr eaLnBrk="1" hangingPunct="1">
              <a:spcBef>
                <a:spcPct val="0"/>
              </a:spcBef>
            </a:pPr>
            <a:r>
              <a:rPr lang="zh-CN" altLang="en-US"/>
              <a:t>如何处理空值？</a:t>
            </a:r>
            <a:endParaRPr lang="en-US" altLang="zh-CN"/>
          </a:p>
          <a:p>
            <a:pPr eaLnBrk="1" hangingPunct="1">
              <a:spcBef>
                <a:spcPct val="0"/>
              </a:spcBef>
            </a:pPr>
            <a:r>
              <a:rPr lang="zh-CN" altLang="en-US"/>
              <a:t>如何在已有图表上添加或删除系列？</a:t>
            </a:r>
            <a:endParaRPr lang="en-US" altLang="zh-CN"/>
          </a:p>
          <a:p>
            <a:pPr lvl="1" eaLnBrk="1" hangingPunct="1">
              <a:spcBef>
                <a:spcPct val="0"/>
              </a:spcBef>
            </a:pPr>
            <a:r>
              <a:rPr lang="zh-CN" altLang="en-US"/>
              <a:t>方法</a:t>
            </a:r>
            <a:r>
              <a:rPr lang="en-US" altLang="zh-CN"/>
              <a:t>1</a:t>
            </a:r>
            <a:r>
              <a:rPr lang="zh-CN" altLang="en-US"/>
              <a:t>：在数据表中调整蓝色框线范围；</a:t>
            </a:r>
            <a:endParaRPr lang="en-US" altLang="zh-CN"/>
          </a:p>
          <a:p>
            <a:pPr lvl="1" eaLnBrk="1" hangingPunct="1">
              <a:spcBef>
                <a:spcPct val="0"/>
              </a:spcBef>
            </a:pPr>
            <a:r>
              <a:rPr lang="zh-CN" altLang="en-US"/>
              <a:t>方法</a:t>
            </a:r>
            <a:r>
              <a:rPr lang="en-US" altLang="zh-CN"/>
              <a:t>2</a:t>
            </a:r>
            <a:r>
              <a:rPr lang="zh-CN" altLang="en-US"/>
              <a:t>：图表中选中系列直接按删除键删除；</a:t>
            </a:r>
            <a:endParaRPr lang="en-US" altLang="zh-CN"/>
          </a:p>
          <a:p>
            <a:pPr lvl="1" eaLnBrk="1" hangingPunct="1">
              <a:spcBef>
                <a:spcPct val="0"/>
              </a:spcBef>
            </a:pPr>
            <a:r>
              <a:rPr lang="zh-CN" altLang="en-US"/>
              <a:t>方法</a:t>
            </a:r>
            <a:r>
              <a:rPr lang="en-US" altLang="zh-CN"/>
              <a:t>3</a:t>
            </a:r>
            <a:r>
              <a:rPr lang="zh-CN" altLang="en-US"/>
              <a:t>：在“选择数据源”对话框中添加或删除系列；</a:t>
            </a:r>
            <a:endParaRPr lang="en-US" altLang="zh-CN"/>
          </a:p>
          <a:p>
            <a:pPr lvl="1" eaLnBrk="1" hangingPunct="1">
              <a:spcBef>
                <a:spcPct val="0"/>
              </a:spcBef>
            </a:pPr>
            <a:r>
              <a:rPr lang="zh-CN" altLang="en-US"/>
              <a:t>方法</a:t>
            </a:r>
            <a:r>
              <a:rPr lang="en-US" altLang="zh-CN"/>
              <a:t>4</a:t>
            </a:r>
            <a:r>
              <a:rPr lang="zh-CN" altLang="en-US"/>
              <a:t>：拷贝粘贴法添加数据系列。</a:t>
            </a:r>
            <a:endParaRPr lang="en-US" altLang="zh-CN"/>
          </a:p>
        </p:txBody>
      </p:sp>
      <p:sp>
        <p:nvSpPr>
          <p:cNvPr id="108547" name="灯片编号占位符 3"/>
          <p:cNvSpPr>
            <a:spLocks noGrp="1"/>
          </p:cNvSpPr>
          <p:nvPr>
            <p:ph type="sldNum" sz="quarter" idx="12"/>
          </p:nvPr>
        </p:nvSpPr>
        <p:spPr>
          <a:noFill/>
          <a:ln>
            <a:miter lim="800000"/>
            <a:headEnd/>
            <a:tailEnd/>
          </a:ln>
        </p:spPr>
        <p:txBody>
          <a:bodyPr/>
          <a:lstStyle/>
          <a:p>
            <a:fld id="{8B451A12-AA10-4083-B852-FED17D461994}" type="slidenum">
              <a:rPr lang="en-US" altLang="zh-CN" smtClean="0"/>
              <a:pPr/>
              <a:t>7</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组合图表</a:t>
            </a:r>
          </a:p>
        </p:txBody>
      </p:sp>
      <p:sp>
        <p:nvSpPr>
          <p:cNvPr id="3" name="内容占位符 2"/>
          <p:cNvSpPr>
            <a:spLocks noGrp="1"/>
          </p:cNvSpPr>
          <p:nvPr>
            <p:ph idx="1"/>
          </p:nvPr>
        </p:nvSpPr>
        <p:spPr>
          <a:xfrm>
            <a:off x="2640014" y="1196976"/>
            <a:ext cx="7570787" cy="1871663"/>
          </a:xfrm>
        </p:spPr>
        <p:txBody>
          <a:bodyPr>
            <a:normAutofit fontScale="92500" lnSpcReduction="10000"/>
          </a:bodyPr>
          <a:lstStyle/>
          <a:p>
            <a:pPr eaLnBrk="1" hangingPunct="1">
              <a:defRPr/>
            </a:pPr>
            <a:r>
              <a:rPr lang="zh-CN" altLang="en-US" dirty="0"/>
              <a:t>在二维图表中，每一个系列可单独更改为不同的图表类型，由此成为组合图表。</a:t>
            </a:r>
            <a:endParaRPr lang="en-US" altLang="zh-CN" dirty="0"/>
          </a:p>
          <a:p>
            <a:pPr eaLnBrk="1" hangingPunct="1">
              <a:defRPr/>
            </a:pPr>
            <a:r>
              <a:rPr lang="zh-CN" altLang="en-US" dirty="0"/>
              <a:t>图表中包含多个系列，其中一个系列与其它系列的计量单位不同时，应将其放在次坐标轴上，并更改为不同的图表类型，形成组合图表。</a:t>
            </a:r>
            <a:endParaRPr lang="en-US" altLang="zh-CN" dirty="0"/>
          </a:p>
          <a:p>
            <a:pPr lvl="1" eaLnBrk="1" hangingPunct="1">
              <a:defRPr/>
            </a:pPr>
            <a:r>
              <a:rPr lang="zh-CN" altLang="en-US" dirty="0"/>
              <a:t>技巧：当要修改的系列与其它系列的值差别特别大，使得图形紧贴坐标轴时（如百分比），该如何选中这个系列？</a:t>
            </a:r>
            <a:endParaRPr lang="en-US" altLang="zh-CN" dirty="0"/>
          </a:p>
        </p:txBody>
      </p:sp>
      <p:sp>
        <p:nvSpPr>
          <p:cNvPr id="109571" name="灯片编号占位符 3"/>
          <p:cNvSpPr>
            <a:spLocks noGrp="1"/>
          </p:cNvSpPr>
          <p:nvPr>
            <p:ph type="sldNum" sz="quarter" idx="12"/>
          </p:nvPr>
        </p:nvSpPr>
        <p:spPr>
          <a:noFill/>
          <a:ln>
            <a:miter lim="800000"/>
            <a:headEnd/>
            <a:tailEnd/>
          </a:ln>
        </p:spPr>
        <p:txBody>
          <a:bodyPr/>
          <a:lstStyle/>
          <a:p>
            <a:fld id="{F58D4686-1B60-462A-9B8C-D4AA6C7B45A9}" type="slidenum">
              <a:rPr lang="en-US" altLang="zh-CN" smtClean="0"/>
              <a:pPr/>
              <a:t>8</a:t>
            </a:fld>
            <a:endParaRPr lang="en-US" altLang="zh-CN"/>
          </a:p>
        </p:txBody>
      </p:sp>
      <p:graphicFrame>
        <p:nvGraphicFramePr>
          <p:cNvPr id="109572" name="图表 4"/>
          <p:cNvGraphicFramePr>
            <a:graphicFrameLocks/>
          </p:cNvGraphicFramePr>
          <p:nvPr/>
        </p:nvGraphicFramePr>
        <p:xfrm>
          <a:off x="2711450" y="3284539"/>
          <a:ext cx="3240088" cy="3024187"/>
        </p:xfrm>
        <a:graphic>
          <a:graphicData uri="http://schemas.openxmlformats.org/presentationml/2006/ole">
            <mc:AlternateContent xmlns:mc="http://schemas.openxmlformats.org/markup-compatibility/2006">
              <mc:Choice xmlns:v="urn:schemas-microsoft-com:vml" Requires="v">
                <p:oleObj spid="_x0000_s109584" r:id="rId3" imgW="3237257" imgH="3023878" progId="Excel.Chart.8">
                  <p:embed/>
                </p:oleObj>
              </mc:Choice>
              <mc:Fallback>
                <p:oleObj r:id="rId3" imgW="3237257" imgH="3023878"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3284539"/>
                        <a:ext cx="3240088" cy="30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3" name="图表 5"/>
          <p:cNvGraphicFramePr>
            <a:graphicFrameLocks/>
          </p:cNvGraphicFramePr>
          <p:nvPr/>
        </p:nvGraphicFramePr>
        <p:xfrm>
          <a:off x="6888164" y="3284539"/>
          <a:ext cx="3240087" cy="3024187"/>
        </p:xfrm>
        <a:graphic>
          <a:graphicData uri="http://schemas.openxmlformats.org/presentationml/2006/ole">
            <mc:AlternateContent xmlns:mc="http://schemas.openxmlformats.org/markup-compatibility/2006">
              <mc:Choice xmlns:v="urn:schemas-microsoft-com:vml" Requires="v">
                <p:oleObj spid="_x0000_s109585" r:id="rId5" imgW="3237257" imgH="3023878" progId="Excel.Chart.8">
                  <p:embed/>
                </p:oleObj>
              </mc:Choice>
              <mc:Fallback>
                <p:oleObj r:id="rId5" imgW="3237257" imgH="3023878" progId="Excel.Chart.8">
                  <p:embed/>
                  <p:pic>
                    <p:nvPicPr>
                      <p:cNvPr id="0" name="图表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164" y="3284539"/>
                        <a:ext cx="3240087" cy="30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下箭头 6"/>
          <p:cNvSpPr/>
          <p:nvPr/>
        </p:nvSpPr>
        <p:spPr>
          <a:xfrm rot="16200000">
            <a:off x="6253163" y="4810125"/>
            <a:ext cx="430212"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5448301" y="5476876"/>
            <a:ext cx="360363" cy="3603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组合图表（续）</a:t>
            </a:r>
          </a:p>
        </p:txBody>
      </p:sp>
      <p:sp>
        <p:nvSpPr>
          <p:cNvPr id="3" name="内容占位符 2"/>
          <p:cNvSpPr>
            <a:spLocks noGrp="1"/>
          </p:cNvSpPr>
          <p:nvPr>
            <p:ph idx="1"/>
          </p:nvPr>
        </p:nvSpPr>
        <p:spPr>
          <a:xfrm>
            <a:off x="2640014" y="1196976"/>
            <a:ext cx="7570787" cy="2016125"/>
          </a:xfrm>
        </p:spPr>
        <p:txBody>
          <a:bodyPr>
            <a:normAutofit fontScale="77500" lnSpcReduction="20000"/>
          </a:bodyPr>
          <a:lstStyle/>
          <a:p>
            <a:pPr eaLnBrk="1" hangingPunct="1">
              <a:defRPr/>
            </a:pPr>
            <a:r>
              <a:rPr lang="zh-CN" altLang="en-US" dirty="0"/>
              <a:t>使用组合图表的注意事项</a:t>
            </a:r>
            <a:endParaRPr lang="en-US" altLang="zh-CN" dirty="0"/>
          </a:p>
          <a:p>
            <a:pPr lvl="1" eaLnBrk="1" hangingPunct="1">
              <a:defRPr/>
            </a:pPr>
            <a:r>
              <a:rPr lang="zh-CN" altLang="en-US" dirty="0"/>
              <a:t>除非特别必要（例如图表读者已经非常习惯），尽量不要把不同计量单位的数据放在一起，如果要放在一起，注意避免遮盖；</a:t>
            </a:r>
            <a:endParaRPr lang="en-US" altLang="zh-CN" dirty="0"/>
          </a:p>
          <a:p>
            <a:pPr lvl="1" eaLnBrk="1" hangingPunct="1">
              <a:defRPr/>
            </a:pPr>
            <a:r>
              <a:rPr lang="zh-CN" altLang="en-US" dirty="0"/>
              <a:t>制作组合图表的主要意图是为了对一组相关数据进行比较，因此在选择图表类型、配色时要格外注意保持主题突出；</a:t>
            </a:r>
            <a:endParaRPr lang="en-US" altLang="zh-CN" dirty="0"/>
          </a:p>
          <a:p>
            <a:pPr lvl="1" eaLnBrk="1" hangingPunct="1">
              <a:defRPr/>
            </a:pPr>
            <a:r>
              <a:rPr lang="zh-CN" altLang="en-US" dirty="0"/>
              <a:t>当组合图表中的使用了折线图，需注意分类轴（横坐标）应该是反映时间周期的。</a:t>
            </a:r>
            <a:endParaRPr lang="en-US" altLang="zh-CN" dirty="0"/>
          </a:p>
          <a:p>
            <a:pPr eaLnBrk="1" hangingPunct="1">
              <a:defRPr/>
            </a:pPr>
            <a:r>
              <a:rPr lang="zh-CN" altLang="en-US" dirty="0"/>
              <a:t>组合图表的典型应用案例：</a:t>
            </a:r>
            <a:endParaRPr lang="en-US" altLang="zh-CN" dirty="0"/>
          </a:p>
        </p:txBody>
      </p:sp>
      <p:sp>
        <p:nvSpPr>
          <p:cNvPr id="110595" name="灯片编号占位符 3"/>
          <p:cNvSpPr>
            <a:spLocks noGrp="1"/>
          </p:cNvSpPr>
          <p:nvPr>
            <p:ph type="sldNum" sz="quarter" idx="12"/>
          </p:nvPr>
        </p:nvSpPr>
        <p:spPr>
          <a:noFill/>
          <a:ln>
            <a:miter lim="800000"/>
            <a:headEnd/>
            <a:tailEnd/>
          </a:ln>
        </p:spPr>
        <p:txBody>
          <a:bodyPr/>
          <a:lstStyle/>
          <a:p>
            <a:fld id="{FD6C67D9-6AAA-4177-8C12-E5748BFE8C1F}" type="slidenum">
              <a:rPr lang="en-US" altLang="zh-CN" smtClean="0"/>
              <a:pPr/>
              <a:t>9</a:t>
            </a:fld>
            <a:endParaRPr lang="en-US" altLang="zh-CN"/>
          </a:p>
        </p:txBody>
      </p:sp>
      <p:graphicFrame>
        <p:nvGraphicFramePr>
          <p:cNvPr id="110596" name="图表 4"/>
          <p:cNvGraphicFramePr>
            <a:graphicFrameLocks/>
          </p:cNvGraphicFramePr>
          <p:nvPr/>
        </p:nvGraphicFramePr>
        <p:xfrm>
          <a:off x="2640014" y="3284538"/>
          <a:ext cx="3095625" cy="2520950"/>
        </p:xfrm>
        <a:graphic>
          <a:graphicData uri="http://schemas.openxmlformats.org/presentationml/2006/ole">
            <mc:AlternateContent xmlns:mc="http://schemas.openxmlformats.org/markup-compatibility/2006">
              <mc:Choice xmlns:v="urn:schemas-microsoft-com:vml" Requires="v">
                <p:oleObj spid="_x0000_s110608" r:id="rId3" imgW="3097036" imgH="2517866" progId="Excel.Chart.8">
                  <p:embed/>
                </p:oleObj>
              </mc:Choice>
              <mc:Fallback>
                <p:oleObj r:id="rId3" imgW="3097036" imgH="2517866"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3284538"/>
                        <a:ext cx="3095625"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7" name="图表 5"/>
          <p:cNvGraphicFramePr>
            <a:graphicFrameLocks/>
          </p:cNvGraphicFramePr>
          <p:nvPr/>
        </p:nvGraphicFramePr>
        <p:xfrm>
          <a:off x="6816726" y="3284538"/>
          <a:ext cx="3095625" cy="2520950"/>
        </p:xfrm>
        <a:graphic>
          <a:graphicData uri="http://schemas.openxmlformats.org/presentationml/2006/ole">
            <mc:AlternateContent xmlns:mc="http://schemas.openxmlformats.org/markup-compatibility/2006">
              <mc:Choice xmlns:v="urn:schemas-microsoft-com:vml" Requires="v">
                <p:oleObj spid="_x0000_s110609" r:id="rId5" imgW="3097036" imgH="2517866" progId="Excel.Chart.8">
                  <p:embed/>
                </p:oleObj>
              </mc:Choice>
              <mc:Fallback>
                <p:oleObj r:id="rId5" imgW="3097036" imgH="2517866" progId="Excel.Chart.8">
                  <p:embed/>
                  <p:pic>
                    <p:nvPicPr>
                      <p:cNvPr id="0" name="图表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726" y="3284538"/>
                        <a:ext cx="3095625"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451225" y="5927726"/>
            <a:ext cx="1492250" cy="307975"/>
          </a:xfrm>
          <a:prstGeom prst="rect">
            <a:avLst/>
          </a:prstGeom>
          <a:noFill/>
        </p:spPr>
        <p:txBody>
          <a:bodyPr wrap="none">
            <a:spAutoFit/>
          </a:bodyPr>
          <a:lstStyle/>
          <a:p>
            <a:pPr>
              <a:defRPr/>
            </a:pPr>
            <a:r>
              <a:rPr lang="zh-CN" altLang="en-US" sz="1400" b="1" spc="300" dirty="0">
                <a:latin typeface="微软雅黑" pitchFamily="34" charset="-122"/>
                <a:ea typeface="微软雅黑" pitchFamily="34" charset="-122"/>
              </a:rPr>
              <a:t>同期趋势对比</a:t>
            </a:r>
          </a:p>
        </p:txBody>
      </p:sp>
      <p:sp>
        <p:nvSpPr>
          <p:cNvPr id="8" name="TextBox 7"/>
          <p:cNvSpPr txBox="1"/>
          <p:nvPr/>
        </p:nvSpPr>
        <p:spPr>
          <a:xfrm>
            <a:off x="7553326" y="5921376"/>
            <a:ext cx="1711325" cy="307975"/>
          </a:xfrm>
          <a:prstGeom prst="rect">
            <a:avLst/>
          </a:prstGeom>
          <a:noFill/>
        </p:spPr>
        <p:txBody>
          <a:bodyPr wrap="none">
            <a:spAutoFit/>
          </a:bodyPr>
          <a:lstStyle/>
          <a:p>
            <a:pPr>
              <a:defRPr/>
            </a:pPr>
            <a:r>
              <a:rPr lang="zh-CN" altLang="en-US" sz="1400" b="1" spc="300" dirty="0">
                <a:latin typeface="微软雅黑" pitchFamily="34" charset="-122"/>
                <a:ea typeface="微软雅黑" pitchFamily="34" charset="-122"/>
              </a:rPr>
              <a:t>计划与实际对比</a:t>
            </a: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_rels/theme7.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5_Watermark">
  <a:themeElements>
    <a:clrScheme name="5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5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5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5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5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5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5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5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5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5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Watermark">
  <a:themeElements>
    <a:clrScheme name="6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6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6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6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6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6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6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6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6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6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Watermark">
  <a:themeElements>
    <a:clrScheme name="1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1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1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1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1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1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1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1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1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1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atermark">
  <a:themeElements>
    <a:clrScheme name="2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2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2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2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2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2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2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2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2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2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atermark">
  <a:themeElements>
    <a:clrScheme name="3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3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3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3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3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3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3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3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3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3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atermark">
  <a:themeElements>
    <a:clrScheme name="4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4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4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4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4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4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4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4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4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4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5346</TotalTime>
  <Words>3216</Words>
  <Application>Microsoft Office PowerPoint</Application>
  <PresentationFormat>宽屏</PresentationFormat>
  <Paragraphs>316</Paragraphs>
  <Slides>31</Slides>
  <Notes>5</Notes>
  <HiddenSlides>0</HiddenSlides>
  <MMClips>0</MMClips>
  <ScaleCrop>false</ScaleCrop>
  <HeadingPairs>
    <vt:vector size="8" baseType="variant">
      <vt:variant>
        <vt:lpstr>已用的字体</vt:lpstr>
      </vt:variant>
      <vt:variant>
        <vt:i4>9</vt:i4>
      </vt:variant>
      <vt:variant>
        <vt:lpstr>主题</vt:lpstr>
      </vt:variant>
      <vt:variant>
        <vt:i4>7</vt:i4>
      </vt:variant>
      <vt:variant>
        <vt:lpstr>嵌入 OLE 服务器</vt:lpstr>
      </vt:variant>
      <vt:variant>
        <vt:i4>1</vt:i4>
      </vt:variant>
      <vt:variant>
        <vt:lpstr>幻灯片标题</vt:lpstr>
      </vt:variant>
      <vt:variant>
        <vt:i4>31</vt:i4>
      </vt:variant>
    </vt:vector>
  </HeadingPairs>
  <TitlesOfParts>
    <vt:vector size="48" baseType="lpstr">
      <vt:lpstr>华文中宋</vt:lpstr>
      <vt:lpstr>楷体_GB2312</vt:lpstr>
      <vt:lpstr>宋体</vt:lpstr>
      <vt:lpstr>微软雅黑</vt:lpstr>
      <vt:lpstr>Arial</vt:lpstr>
      <vt:lpstr>Century Gothic</vt:lpstr>
      <vt:lpstr>Times New Roman</vt:lpstr>
      <vt:lpstr>Wingdings</vt:lpstr>
      <vt:lpstr>Wingdings 3</vt:lpstr>
      <vt:lpstr>5_Watermark</vt:lpstr>
      <vt:lpstr>6_Watermark</vt:lpstr>
      <vt:lpstr>1_Watermark</vt:lpstr>
      <vt:lpstr>2_Watermark</vt:lpstr>
      <vt:lpstr>3_Watermark</vt:lpstr>
      <vt:lpstr>4_Watermark</vt:lpstr>
      <vt:lpstr>离子</vt:lpstr>
      <vt:lpstr>Microsoft Excel Chart</vt:lpstr>
      <vt:lpstr>数据分析与图表展现 Excel 2010高级应用技巧培训</vt:lpstr>
      <vt:lpstr>Excel图表制作技巧</vt:lpstr>
      <vt:lpstr>Excel图表的制作技巧</vt:lpstr>
      <vt:lpstr>基础篇</vt:lpstr>
      <vt:lpstr>Excel图表基础——图表元素</vt:lpstr>
      <vt:lpstr>Excel图表基础——图表元素的属性配置</vt:lpstr>
      <vt:lpstr>Excel图表基础——作图数据</vt:lpstr>
      <vt:lpstr>Excel图表基础——组合图表</vt:lpstr>
      <vt:lpstr>Excel图表基础——组合图表（续）</vt:lpstr>
      <vt:lpstr>Excel图表基础——图表布局</vt:lpstr>
      <vt:lpstr>Excel图表基础——配色</vt:lpstr>
      <vt:lpstr>Excel图表基础——练习</vt:lpstr>
      <vt:lpstr>图表类型的选择</vt:lpstr>
      <vt:lpstr>技巧篇</vt:lpstr>
      <vt:lpstr>Excel图表技巧——显示汇总数据标签</vt:lpstr>
      <vt:lpstr>Excel图表技巧——用互补色突出显示负值</vt:lpstr>
      <vt:lpstr>Excel图表技巧——分离不同计量单位的折线图</vt:lpstr>
      <vt:lpstr>Excel图表技巧——避免负值遮盖分类轴标签</vt:lpstr>
      <vt:lpstr>Excel图表技巧——添加平均线</vt:lpstr>
      <vt:lpstr>Excel图表技巧——可定制的数据标签</vt:lpstr>
      <vt:lpstr>Excel图表技巧——突出标识节假日</vt:lpstr>
      <vt:lpstr>Excel图表技巧——避免凌乱的曲线图</vt:lpstr>
      <vt:lpstr>专业篇</vt:lpstr>
      <vt:lpstr>专业图表制作—— 柏拉图</vt:lpstr>
      <vt:lpstr>专业图表制作—— 象限图</vt:lpstr>
      <vt:lpstr>专业图表制作—— 子弹图</vt:lpstr>
      <vt:lpstr>专业图表制作—— 漏斗图</vt:lpstr>
      <vt:lpstr>专业图表制作—— 对称条形图</vt:lpstr>
      <vt:lpstr>专业图表制作—— 麦肯锡瀑布图</vt:lpstr>
      <vt:lpstr>总结回顾</vt:lpstr>
      <vt:lpstr>愿人人成为图表高手</vt:lpstr>
    </vt:vector>
  </TitlesOfParts>
  <Company>gsww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chengtao</dc:creator>
  <cp:lastModifiedBy>HUB</cp:lastModifiedBy>
  <cp:revision>200</cp:revision>
  <dcterms:created xsi:type="dcterms:W3CDTF">2006-06-06T10:08:21Z</dcterms:created>
  <dcterms:modified xsi:type="dcterms:W3CDTF">2017-07-19T12:11:57Z</dcterms:modified>
</cp:coreProperties>
</file>