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733" r:id="rId2"/>
    <p:sldId id="758" r:id="rId3"/>
    <p:sldId id="752" r:id="rId4"/>
    <p:sldId id="753" r:id="rId5"/>
    <p:sldId id="754" r:id="rId6"/>
    <p:sldId id="755" r:id="rId7"/>
    <p:sldId id="756" r:id="rId8"/>
    <p:sldId id="609" r:id="rId9"/>
  </p:sldIdLst>
  <p:sldSz cx="9144000" cy="6858000" type="screen4x3"/>
  <p:notesSz cx="6858000" cy="9926638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501"/>
    <a:srgbClr val="FFFFFF"/>
    <a:srgbClr val="F6AAAA"/>
    <a:srgbClr val="A6A6A6"/>
    <a:srgbClr val="C0C0C0"/>
    <a:srgbClr val="A72901"/>
    <a:srgbClr val="FFFF6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 autoAdjust="0"/>
    <p:restoredTop sz="99875" autoAdjust="0"/>
  </p:normalViewPr>
  <p:slideViewPr>
    <p:cSldViewPr>
      <p:cViewPr>
        <p:scale>
          <a:sx n="100" d="100"/>
          <a:sy n="100" d="100"/>
        </p:scale>
        <p:origin x="-27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1140" y="-78"/>
      </p:cViewPr>
      <p:guideLst>
        <p:guide orient="horz" pos="3127"/>
        <p:guide pos="215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39" cy="497286"/>
          </a:xfrm>
          <a:prstGeom prst="rect">
            <a:avLst/>
          </a:prstGeom>
        </p:spPr>
        <p:txBody>
          <a:bodyPr vert="horz" lIns="92367" tIns="46183" rIns="92367" bIns="46183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3967" y="0"/>
            <a:ext cx="2972439" cy="497286"/>
          </a:xfrm>
          <a:prstGeom prst="rect">
            <a:avLst/>
          </a:prstGeom>
        </p:spPr>
        <p:txBody>
          <a:bodyPr vert="horz" lIns="92367" tIns="46183" rIns="92367" bIns="46183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443D0F7-E580-4679-9D40-D23AF197C962}" type="datetimeFigureOut">
              <a:rPr lang="zh-CN" altLang="en-US"/>
              <a:pPr>
                <a:defRPr/>
              </a:pPr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27764"/>
            <a:ext cx="2972439" cy="497286"/>
          </a:xfrm>
          <a:prstGeom prst="rect">
            <a:avLst/>
          </a:prstGeom>
        </p:spPr>
        <p:txBody>
          <a:bodyPr vert="horz" lIns="92367" tIns="46183" rIns="92367" bIns="46183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3967" y="9427764"/>
            <a:ext cx="2972439" cy="497286"/>
          </a:xfrm>
          <a:prstGeom prst="rect">
            <a:avLst/>
          </a:prstGeom>
        </p:spPr>
        <p:txBody>
          <a:bodyPr vert="horz" wrap="square" lIns="92367" tIns="46183" rIns="92367" bIns="461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1A21D1C-6931-460F-B651-D38F8A58E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39" cy="497286"/>
          </a:xfrm>
          <a:prstGeom prst="rect">
            <a:avLst/>
          </a:prstGeom>
        </p:spPr>
        <p:txBody>
          <a:bodyPr vert="horz" lIns="92367" tIns="46183" rIns="92367" bIns="4618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3967" y="0"/>
            <a:ext cx="2972439" cy="497286"/>
          </a:xfrm>
          <a:prstGeom prst="rect">
            <a:avLst/>
          </a:prstGeom>
        </p:spPr>
        <p:txBody>
          <a:bodyPr vert="horz" lIns="92367" tIns="46183" rIns="92367" bIns="4618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3928C0-5C31-43E5-B95D-4588F55CEE97}" type="datetimeFigureOut">
              <a:rPr lang="zh-CN" altLang="en-US"/>
              <a:pPr>
                <a:defRPr/>
              </a:pPr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7" tIns="46183" rIns="92367" bIns="4618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6440" y="4715471"/>
            <a:ext cx="5485123" cy="4466034"/>
          </a:xfrm>
          <a:prstGeom prst="rect">
            <a:avLst/>
          </a:prstGeom>
        </p:spPr>
        <p:txBody>
          <a:bodyPr vert="horz" lIns="92367" tIns="46183" rIns="92367" bIns="46183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7764"/>
            <a:ext cx="2972439" cy="497286"/>
          </a:xfrm>
          <a:prstGeom prst="rect">
            <a:avLst/>
          </a:prstGeom>
        </p:spPr>
        <p:txBody>
          <a:bodyPr vert="horz" lIns="92367" tIns="46183" rIns="92367" bIns="4618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967" y="9427764"/>
            <a:ext cx="2972439" cy="497286"/>
          </a:xfrm>
          <a:prstGeom prst="rect">
            <a:avLst/>
          </a:prstGeom>
        </p:spPr>
        <p:txBody>
          <a:bodyPr vert="horz" wrap="square" lIns="92367" tIns="46183" rIns="92367" bIns="461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589A5E6-868E-4367-B7EC-FC14E90440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3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36918" indent="-280124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3482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94798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159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0997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6836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674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13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A30CA5C-568A-4E69-AC37-5666182455BE}" type="slidenum">
              <a:rPr lang="zh-CN" altLang="en-US" smtClean="0">
                <a:latin typeface="Calibri" pitchFamily="34" charset="0"/>
              </a:rPr>
              <a:pPr/>
              <a:t>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790" indent="-2856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754" indent="-2285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99855" indent="-2285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6957" indent="-2285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059" indent="-228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161" indent="-228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262" indent="-228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5364" indent="-228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EB50E6-6148-4F68-A002-3D0414E012DD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36918" indent="-280124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3482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94798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159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0997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6836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674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13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A30CA5C-568A-4E69-AC37-5666182455BE}" type="slidenum">
              <a:rPr lang="zh-CN" altLang="en-US" smtClean="0">
                <a:latin typeface="Calibri" pitchFamily="34" charset="0"/>
              </a:rPr>
              <a:pPr/>
              <a:t>3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36918" indent="-280124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3482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94798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159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0997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6836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674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13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A30CA5C-568A-4E69-AC37-5666182455BE}" type="slidenum">
              <a:rPr lang="zh-CN" altLang="en-US" smtClean="0">
                <a:latin typeface="Calibri" pitchFamily="34" charset="0"/>
              </a:rPr>
              <a:pPr/>
              <a:t>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36918" indent="-280124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3482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94798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159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0997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6836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674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13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A30CA5C-568A-4E69-AC37-5666182455BE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36918" indent="-280124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3482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94798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159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0997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6836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674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13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A30CA5C-568A-4E69-AC37-5666182455BE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36918" indent="-280124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3482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94798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1592" indent="-22282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0997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6836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6747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133" indent="-2228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A30CA5C-568A-4E69-AC37-5666182455BE}" type="slidenum">
              <a:rPr lang="zh-CN" altLang="en-US" smtClean="0">
                <a:latin typeface="Calibri" pitchFamily="34" charset="0"/>
              </a:rPr>
              <a:pPr/>
              <a:t>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36918" indent="-280124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34822" indent="-2228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594798" indent="-2228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1592" indent="-2228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09977" indent="-2228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68363" indent="-2228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6747" indent="-2228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5133" indent="-2228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5435D08-96C6-44B4-A5C0-25F8F3847F68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8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708" y="275069"/>
            <a:ext cx="2067752" cy="1399827"/>
          </a:xfrm>
          <a:prstGeom prst="rect">
            <a:avLst/>
          </a:prstGeom>
        </p:spPr>
        <p:txBody>
          <a:bodyPr vert="eaVert" lIns="80155" tIns="40078" rIns="80155" bIns="4007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452" y="275069"/>
            <a:ext cx="6072920" cy="13998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77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80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6813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6813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681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8CF345D-EC37-49D8-BDCD-F8E57BC21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1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289" y="4406864"/>
            <a:ext cx="7772739" cy="1362383"/>
          </a:xfrm>
          <a:prstGeom prst="rect">
            <a:avLst/>
          </a:prstGeom>
        </p:spPr>
        <p:txBody>
          <a:bodyPr lIns="80155" tIns="40078" rIns="80155" bIns="40078"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289" y="2906225"/>
            <a:ext cx="7772739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77" indent="0">
              <a:buNone/>
              <a:defRPr sz="1600"/>
            </a:lvl2pPr>
            <a:lvl3pPr marL="801555" indent="0">
              <a:buNone/>
              <a:defRPr sz="1400"/>
            </a:lvl3pPr>
            <a:lvl4pPr marL="1202334" indent="0">
              <a:buNone/>
              <a:defRPr sz="1200"/>
            </a:lvl4pPr>
            <a:lvl5pPr marL="1603111" indent="0">
              <a:buNone/>
              <a:defRPr sz="1200"/>
            </a:lvl5pPr>
            <a:lvl6pPr marL="2003888" indent="0">
              <a:buNone/>
              <a:defRPr sz="1200"/>
            </a:lvl6pPr>
            <a:lvl7pPr marL="2404665" indent="0">
              <a:buNone/>
              <a:defRPr sz="1200"/>
            </a:lvl7pPr>
            <a:lvl8pPr marL="2805444" indent="0">
              <a:buNone/>
              <a:defRPr sz="1200"/>
            </a:lvl8pPr>
            <a:lvl9pPr marL="3206222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20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96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540" y="275071"/>
            <a:ext cx="8228920" cy="1142039"/>
          </a:xfrm>
          <a:prstGeom prst="rect">
            <a:avLst/>
          </a:prstGeom>
        </p:spPr>
        <p:txBody>
          <a:bodyPr lIns="80155" tIns="40078" rIns="80155" bIns="40078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540" y="1535201"/>
            <a:ext cx="404046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77" indent="0">
              <a:buNone/>
              <a:defRPr sz="1800" b="1"/>
            </a:lvl2pPr>
            <a:lvl3pPr marL="801555" indent="0">
              <a:buNone/>
              <a:defRPr sz="1600" b="1"/>
            </a:lvl3pPr>
            <a:lvl4pPr marL="1202334" indent="0">
              <a:buNone/>
              <a:defRPr sz="1400" b="1"/>
            </a:lvl4pPr>
            <a:lvl5pPr marL="1603111" indent="0">
              <a:buNone/>
              <a:defRPr sz="1400" b="1"/>
            </a:lvl5pPr>
            <a:lvl6pPr marL="2003888" indent="0">
              <a:buNone/>
              <a:defRPr sz="1400" b="1"/>
            </a:lvl6pPr>
            <a:lvl7pPr marL="2404665" indent="0">
              <a:buNone/>
              <a:defRPr sz="1400" b="1"/>
            </a:lvl7pPr>
            <a:lvl8pPr marL="2805444" indent="0">
              <a:buNone/>
              <a:defRPr sz="1400" b="1"/>
            </a:lvl8pPr>
            <a:lvl9pPr marL="3206222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40" y="2174628"/>
            <a:ext cx="404046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38" y="1535201"/>
            <a:ext cx="4041824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77" indent="0">
              <a:buNone/>
              <a:defRPr sz="1800" b="1"/>
            </a:lvl2pPr>
            <a:lvl3pPr marL="801555" indent="0">
              <a:buNone/>
              <a:defRPr sz="1600" b="1"/>
            </a:lvl3pPr>
            <a:lvl4pPr marL="1202334" indent="0">
              <a:buNone/>
              <a:defRPr sz="1400" b="1"/>
            </a:lvl4pPr>
            <a:lvl5pPr marL="1603111" indent="0">
              <a:buNone/>
              <a:defRPr sz="1400" b="1"/>
            </a:lvl5pPr>
            <a:lvl6pPr marL="2003888" indent="0">
              <a:buNone/>
              <a:defRPr sz="1400" b="1"/>
            </a:lvl6pPr>
            <a:lvl7pPr marL="2404665" indent="0">
              <a:buNone/>
              <a:defRPr sz="1400" b="1"/>
            </a:lvl7pPr>
            <a:lvl8pPr marL="2805444" indent="0">
              <a:buNone/>
              <a:defRPr sz="1400" b="1"/>
            </a:lvl8pPr>
            <a:lvl9pPr marL="3206222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38" y="2174628"/>
            <a:ext cx="4041824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84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540" y="275071"/>
            <a:ext cx="8228920" cy="1142039"/>
          </a:xfrm>
          <a:prstGeom prst="rect">
            <a:avLst/>
          </a:prstGeom>
        </p:spPr>
        <p:txBody>
          <a:bodyPr lIns="80155" tIns="40078" rIns="80155" bIns="40078"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10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2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541" y="273629"/>
            <a:ext cx="3008627" cy="1160762"/>
          </a:xfrm>
          <a:prstGeom prst="rect">
            <a:avLst/>
          </a:prstGeom>
        </p:spPr>
        <p:txBody>
          <a:bodyPr lIns="80155" tIns="40078" rIns="80155" bIns="40078"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3" y="273630"/>
            <a:ext cx="5111679" cy="585277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541" y="1434392"/>
            <a:ext cx="3008627" cy="4692013"/>
          </a:xfrm>
        </p:spPr>
        <p:txBody>
          <a:bodyPr/>
          <a:lstStyle>
            <a:lvl1pPr marL="0" indent="0">
              <a:buNone/>
              <a:defRPr sz="1200"/>
            </a:lvl1pPr>
            <a:lvl2pPr marL="400777" indent="0">
              <a:buNone/>
              <a:defRPr sz="1100"/>
            </a:lvl2pPr>
            <a:lvl3pPr marL="801555" indent="0">
              <a:buNone/>
              <a:defRPr sz="900"/>
            </a:lvl3pPr>
            <a:lvl4pPr marL="1202334" indent="0">
              <a:buNone/>
              <a:defRPr sz="800"/>
            </a:lvl4pPr>
            <a:lvl5pPr marL="1603111" indent="0">
              <a:buNone/>
              <a:defRPr sz="800"/>
            </a:lvl5pPr>
            <a:lvl6pPr marL="2003888" indent="0">
              <a:buNone/>
              <a:defRPr sz="800"/>
            </a:lvl6pPr>
            <a:lvl7pPr marL="2404665" indent="0">
              <a:buNone/>
              <a:defRPr sz="800"/>
            </a:lvl7pPr>
            <a:lvl8pPr marL="2805444" indent="0">
              <a:buNone/>
              <a:defRPr sz="800"/>
            </a:lvl8pPr>
            <a:lvl9pPr marL="3206222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94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43" y="4800026"/>
            <a:ext cx="5486400" cy="567420"/>
          </a:xfrm>
          <a:prstGeom prst="rect">
            <a:avLst/>
          </a:prstGeom>
        </p:spPr>
        <p:txBody>
          <a:bodyPr lIns="80155" tIns="40078" rIns="80155" bIns="40078"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43" y="612065"/>
            <a:ext cx="5486400" cy="4115952"/>
          </a:xfrm>
        </p:spPr>
        <p:txBody>
          <a:bodyPr/>
          <a:lstStyle>
            <a:lvl1pPr marL="0" indent="0">
              <a:buNone/>
              <a:defRPr sz="2800"/>
            </a:lvl1pPr>
            <a:lvl2pPr marL="400777" indent="0">
              <a:buNone/>
              <a:defRPr sz="2500"/>
            </a:lvl2pPr>
            <a:lvl3pPr marL="801555" indent="0">
              <a:buNone/>
              <a:defRPr sz="2100"/>
            </a:lvl3pPr>
            <a:lvl4pPr marL="1202334" indent="0">
              <a:buNone/>
              <a:defRPr sz="1800"/>
            </a:lvl4pPr>
            <a:lvl5pPr marL="1603111" indent="0">
              <a:buNone/>
              <a:defRPr sz="1800"/>
            </a:lvl5pPr>
            <a:lvl6pPr marL="2003888" indent="0">
              <a:buNone/>
              <a:defRPr sz="1800"/>
            </a:lvl6pPr>
            <a:lvl7pPr marL="2404665" indent="0">
              <a:buNone/>
              <a:defRPr sz="1800"/>
            </a:lvl7pPr>
            <a:lvl8pPr marL="2805444" indent="0">
              <a:buNone/>
              <a:defRPr sz="1800"/>
            </a:lvl8pPr>
            <a:lvl9pPr marL="3206222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43" y="5367444"/>
            <a:ext cx="5486400" cy="805044"/>
          </a:xfrm>
        </p:spPr>
        <p:txBody>
          <a:bodyPr/>
          <a:lstStyle>
            <a:lvl1pPr marL="0" indent="0">
              <a:buNone/>
              <a:defRPr sz="1200"/>
            </a:lvl1pPr>
            <a:lvl2pPr marL="400777" indent="0">
              <a:buNone/>
              <a:defRPr sz="1100"/>
            </a:lvl2pPr>
            <a:lvl3pPr marL="801555" indent="0">
              <a:buNone/>
              <a:defRPr sz="900"/>
            </a:lvl3pPr>
            <a:lvl4pPr marL="1202334" indent="0">
              <a:buNone/>
              <a:defRPr sz="800"/>
            </a:lvl4pPr>
            <a:lvl5pPr marL="1603111" indent="0">
              <a:buNone/>
              <a:defRPr sz="800"/>
            </a:lvl5pPr>
            <a:lvl6pPr marL="2003888" indent="0">
              <a:buNone/>
              <a:defRPr sz="800"/>
            </a:lvl6pPr>
            <a:lvl7pPr marL="2404665" indent="0">
              <a:buNone/>
              <a:defRPr sz="800"/>
            </a:lvl7pPr>
            <a:lvl8pPr marL="2805444" indent="0">
              <a:buNone/>
              <a:defRPr sz="800"/>
            </a:lvl8pPr>
            <a:lvl9pPr marL="3206222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72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540" y="275071"/>
            <a:ext cx="8228920" cy="1142039"/>
          </a:xfrm>
          <a:prstGeom prst="rect">
            <a:avLst/>
          </a:prstGeom>
        </p:spPr>
        <p:txBody>
          <a:bodyPr lIns="80155" tIns="40078" rIns="80155" bIns="4007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72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90525" y="622300"/>
            <a:ext cx="8364538" cy="5822950"/>
            <a:chOff x="271" y="444"/>
            <a:chExt cx="5795" cy="4157"/>
          </a:xfrm>
        </p:grpSpPr>
        <p:sp>
          <p:nvSpPr>
            <p:cNvPr id="1034" name="Rectangle 6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72" y="444"/>
              <a:ext cx="4193" cy="148"/>
            </a:xfrm>
            <a:prstGeom prst="rect">
              <a:avLst/>
            </a:prstGeom>
            <a:solidFill>
              <a:srgbClr val="8A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Book Antiqua" pitchFamily="18" charset="0"/>
                <a:ea typeface="华文楷体" pitchFamily="2" charset="-122"/>
              </a:endParaRPr>
            </a:p>
          </p:txBody>
        </p:sp>
        <p:sp>
          <p:nvSpPr>
            <p:cNvPr id="2" name="Line 6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6065" y="444"/>
              <a:ext cx="1" cy="3990"/>
            </a:xfrm>
            <a:prstGeom prst="line">
              <a:avLst/>
            </a:prstGeom>
            <a:noFill/>
            <a:ln w="12700">
              <a:solidFill>
                <a:srgbClr val="8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Line 6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271" y="4600"/>
              <a:ext cx="5227" cy="1"/>
            </a:xfrm>
            <a:prstGeom prst="line">
              <a:avLst/>
            </a:prstGeom>
            <a:noFill/>
            <a:ln w="12700">
              <a:solidFill>
                <a:srgbClr val="8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SlideMasterTextBox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gray">
          <a:xfrm>
            <a:off x="415925" y="1411288"/>
            <a:ext cx="762476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0083" rIns="0" bIns="40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[Text]</a:t>
            </a:r>
          </a:p>
        </p:txBody>
      </p:sp>
      <p:sp>
        <p:nvSpPr>
          <p:cNvPr id="2053" name="Text Box 67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867400" y="6443663"/>
            <a:ext cx="1565275" cy="1793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40083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001C5C"/>
                </a:solidFill>
                <a:latin typeface="Book Antiqua" pitchFamily="18" charset="0"/>
              </a:rPr>
              <a:t>DRAFT</a:t>
            </a:r>
          </a:p>
        </p:txBody>
      </p:sp>
      <p:sp>
        <p:nvSpPr>
          <p:cNvPr id="2054" name="Text Box 68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90525" y="6443663"/>
            <a:ext cx="1565275" cy="1793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40083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en-US" sz="900" b="1">
                <a:solidFill>
                  <a:srgbClr val="001C5C"/>
                </a:solidFill>
                <a:latin typeface="Book Antiqua" pitchFamily="18" charset="0"/>
              </a:rPr>
              <a:t>CONFIDENTIAL</a:t>
            </a:r>
          </a:p>
        </p:txBody>
      </p:sp>
      <p:sp>
        <p:nvSpPr>
          <p:cNvPr id="2055" name="Text Box 16" descr="123445副本"/>
          <p:cNvSpPr txBox="1">
            <a:spLocks noChangeArrowheads="1"/>
          </p:cNvSpPr>
          <p:nvPr/>
        </p:nvSpPr>
        <p:spPr bwMode="auto">
          <a:xfrm>
            <a:off x="8159750" y="6221413"/>
            <a:ext cx="461963" cy="4889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/>
        </p:spPr>
        <p:txBody>
          <a:bodyPr lIns="80165" tIns="40083" rIns="80165" bIns="40083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900">
                <a:latin typeface="Times New Roman" pitchFamily="18" charset="0"/>
              </a:rPr>
              <a:t>    </a:t>
            </a:r>
            <a:endParaRPr lang="zh-CN" altLang="zh-CN">
              <a:latin typeface="Book Antiqua" pitchFamily="18" charset="0"/>
            </a:endParaRPr>
          </a:p>
        </p:txBody>
      </p:sp>
      <p:sp>
        <p:nvSpPr>
          <p:cNvPr id="2056" name="Text Box 15" descr="clip_image001"/>
          <p:cNvSpPr txBox="1">
            <a:spLocks noChangeArrowheads="1"/>
          </p:cNvSpPr>
          <p:nvPr/>
        </p:nvSpPr>
        <p:spPr bwMode="auto">
          <a:xfrm>
            <a:off x="466725" y="533400"/>
            <a:ext cx="1847850" cy="42545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>
            <a:noFill/>
          </a:ln>
          <a:extLst/>
        </p:spPr>
        <p:txBody>
          <a:bodyPr lIns="80165" tIns="40083" rIns="80165" bIns="40083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900">
                <a:latin typeface="Calibri" pitchFamily="34" charset="0"/>
              </a:rPr>
              <a:t>                      </a:t>
            </a:r>
            <a:endParaRPr lang="zh-CN" altLang="zh-CN">
              <a:latin typeface="Book Antiqua" pitchFamily="18" charset="0"/>
            </a:endParaRPr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gray">
          <a:xfrm>
            <a:off x="4000500" y="6408738"/>
            <a:ext cx="10207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Page </a:t>
            </a:r>
            <a:fld id="{1A35B14A-4CE9-4369-9522-34269273FAD7}" type="slidenum">
              <a:rPr lang="en-US" altLang="zh-CN" sz="9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defRPr/>
              </a:pPr>
              <a:t>‹#›</a:t>
            </a:fld>
            <a:r>
              <a:rPr lang="en-US" altLang="zh-CN" sz="9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900" b="1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17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217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Book Antiqua" pitchFamily="18" charset="0"/>
        </a:defRPr>
      </a:lvl2pPr>
      <a:lvl3pPr algn="l" defTabSz="89217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Book Antiqua" pitchFamily="18" charset="0"/>
        </a:defRPr>
      </a:lvl3pPr>
      <a:lvl4pPr algn="l" defTabSz="89217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Book Antiqua" pitchFamily="18" charset="0"/>
        </a:defRPr>
      </a:lvl4pPr>
      <a:lvl5pPr algn="l" defTabSz="89217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Book Antiqua" pitchFamily="18" charset="0"/>
        </a:defRPr>
      </a:lvl5pPr>
      <a:lvl6pPr marL="400827" algn="l" defTabSz="893511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ook Antiqua" pitchFamily="18" charset="0"/>
        </a:defRPr>
      </a:lvl6pPr>
      <a:lvl7pPr marL="801654" algn="l" defTabSz="893511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ook Antiqua" pitchFamily="18" charset="0"/>
        </a:defRPr>
      </a:lvl7pPr>
      <a:lvl8pPr marL="1202482" algn="l" defTabSz="893511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ook Antiqua" pitchFamily="18" charset="0"/>
        </a:defRPr>
      </a:lvl8pPr>
      <a:lvl9pPr marL="1603309" algn="l" defTabSz="893511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ook Antiqua" pitchFamily="18" charset="0"/>
        </a:defRPr>
      </a:lvl9pPr>
    </p:titleStyle>
    <p:bodyStyle>
      <a:lvl1pPr marL="204788" indent="-204788" algn="l" defTabSz="892175" rtl="0" eaLnBrk="0" fontAlgn="base" hangingPunct="0">
        <a:spcBef>
          <a:spcPct val="100000"/>
        </a:spcBef>
        <a:spcAft>
          <a:spcPct val="0"/>
        </a:spcAft>
        <a:buChar char=" 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42875" algn="l" defTabSz="892175" rtl="0" eaLnBrk="0" fontAlgn="base" hangingPunct="0">
        <a:spcBef>
          <a:spcPct val="50000"/>
        </a:spcBef>
        <a:spcAft>
          <a:spcPct val="0"/>
        </a:spcAft>
        <a:buSzPct val="65000"/>
        <a:buFont typeface="Wingdings" pitchFamily="2" charset="2"/>
        <a:buChar char="n"/>
        <a:defRPr sz="1100">
          <a:solidFill>
            <a:schemeClr val="tx1"/>
          </a:solidFill>
          <a:latin typeface="+mn-lt"/>
        </a:defRPr>
      </a:lvl2pPr>
      <a:lvl3pPr marL="706438" indent="-157163" algn="l" defTabSz="892175" rtl="0" eaLnBrk="0" fontAlgn="base" hangingPunct="0">
        <a:spcBef>
          <a:spcPct val="5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3pPr>
      <a:lvl4pPr marL="949325" indent="-142875" algn="l" defTabSz="892175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w"/>
        <a:defRPr sz="1100">
          <a:solidFill>
            <a:schemeClr val="tx1"/>
          </a:solidFill>
          <a:latin typeface="+mn-lt"/>
        </a:defRPr>
      </a:lvl4pPr>
      <a:lvl5pPr marL="2008188" indent="-222250" algn="l" defTabSz="892175" rtl="0" eaLnBrk="0" fontAlgn="base" hangingPunct="0">
        <a:spcBef>
          <a:spcPct val="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410530" indent="-222682" algn="l" defTabSz="893511" rtl="0" eaLnBrk="0" fontAlgn="base" hangingPunct="0">
        <a:spcBef>
          <a:spcPct val="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811358" indent="-222682" algn="l" defTabSz="893511" rtl="0" eaLnBrk="0" fontAlgn="base" hangingPunct="0">
        <a:spcBef>
          <a:spcPct val="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212185" indent="-222682" algn="l" defTabSz="893511" rtl="0" eaLnBrk="0" fontAlgn="base" hangingPunct="0">
        <a:spcBef>
          <a:spcPct val="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613012" indent="-222682" algn="l" defTabSz="893511" rtl="0" eaLnBrk="0" fontAlgn="base" hangingPunct="0">
        <a:spcBef>
          <a:spcPct val="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827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54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482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09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4136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963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791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6618" algn="l" defTabSz="80165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 txBox="1">
            <a:spLocks noChangeArrowheads="1"/>
          </p:cNvSpPr>
          <p:nvPr/>
        </p:nvSpPr>
        <p:spPr bwMode="auto">
          <a:xfrm>
            <a:off x="574675" y="1028700"/>
            <a:ext cx="2422525" cy="3381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100000"/>
              </a:spcBef>
              <a:buFont typeface="Arial" charset="0"/>
              <a:buChar char=" 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、业务规划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501852"/>
            <a:ext cx="7957765" cy="525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684213" y="1449388"/>
            <a:ext cx="4383087" cy="339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、业务整体规划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0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 bwMode="auto">
          <a:xfrm>
            <a:off x="604283" y="1449388"/>
            <a:ext cx="5767387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2544" tIns="81272" rIns="162544" bIns="81272" numCol="1" anchor="t" anchorCtr="0" compatLnSpc="1"/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、建设历程</a:t>
            </a:r>
          </a:p>
        </p:txBody>
      </p:sp>
      <p:sp>
        <p:nvSpPr>
          <p:cNvPr id="11266" name="TextBox 11"/>
          <p:cNvSpPr txBox="1">
            <a:spLocks noChangeArrowheads="1"/>
          </p:cNvSpPr>
          <p:nvPr/>
        </p:nvSpPr>
        <p:spPr bwMode="auto">
          <a:xfrm>
            <a:off x="642938" y="1052513"/>
            <a:ext cx="3397250" cy="338137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一、系统建设情况</a:t>
            </a:r>
          </a:p>
        </p:txBody>
      </p:sp>
      <p:sp>
        <p:nvSpPr>
          <p:cNvPr id="63" name="Line 2"/>
          <p:cNvSpPr>
            <a:spLocks noChangeShapeType="1"/>
          </p:cNvSpPr>
          <p:nvPr/>
        </p:nvSpPr>
        <p:spPr bwMode="auto">
          <a:xfrm>
            <a:off x="763033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3"/>
          <p:cNvSpPr>
            <a:spLocks noChangeShapeType="1"/>
          </p:cNvSpPr>
          <p:nvPr/>
        </p:nvSpPr>
        <p:spPr bwMode="auto">
          <a:xfrm>
            <a:off x="1213883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1691720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"/>
          <p:cNvSpPr>
            <a:spLocks noChangeShapeType="1"/>
          </p:cNvSpPr>
          <p:nvPr/>
        </p:nvSpPr>
        <p:spPr bwMode="auto">
          <a:xfrm>
            <a:off x="2140983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2547383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2861708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3401458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>
            <a:off x="3896925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4292368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>
            <a:off x="4878155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>
            <a:off x="5397732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313253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746640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76" name="Line 16"/>
          <p:cNvSpPr>
            <a:spLocks noChangeShapeType="1"/>
          </p:cNvSpPr>
          <p:nvPr/>
        </p:nvSpPr>
        <p:spPr bwMode="auto">
          <a:xfrm flipV="1">
            <a:off x="642937" y="3848383"/>
            <a:ext cx="7484508" cy="0"/>
          </a:xfrm>
          <a:prstGeom prst="lin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17"/>
          <p:cNvSpPr>
            <a:spLocks noChangeShapeType="1"/>
          </p:cNvSpPr>
          <p:nvPr/>
        </p:nvSpPr>
        <p:spPr bwMode="auto">
          <a:xfrm flipV="1">
            <a:off x="1690632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Line 18"/>
          <p:cNvSpPr>
            <a:spLocks noChangeShapeType="1"/>
          </p:cNvSpPr>
          <p:nvPr/>
        </p:nvSpPr>
        <p:spPr bwMode="auto">
          <a:xfrm flipV="1">
            <a:off x="2141482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 flipV="1">
            <a:off x="2619319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Line 20"/>
          <p:cNvSpPr>
            <a:spLocks noChangeShapeType="1"/>
          </p:cNvSpPr>
          <p:nvPr/>
        </p:nvSpPr>
        <p:spPr bwMode="auto">
          <a:xfrm flipV="1">
            <a:off x="3068582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flipV="1">
            <a:off x="3474982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Line 22"/>
          <p:cNvSpPr>
            <a:spLocks noChangeShapeType="1"/>
          </p:cNvSpPr>
          <p:nvPr/>
        </p:nvSpPr>
        <p:spPr bwMode="auto">
          <a:xfrm flipV="1">
            <a:off x="5805754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 flipV="1">
            <a:off x="3805182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 flipV="1">
            <a:off x="4824524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 flipV="1">
            <a:off x="6910732" y="3694398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0" name="Text Box 27"/>
          <p:cNvSpPr txBox="1">
            <a:spLocks noChangeArrowheads="1"/>
          </p:cNvSpPr>
          <p:nvPr/>
        </p:nvSpPr>
        <p:spPr bwMode="auto">
          <a:xfrm>
            <a:off x="2196696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291" name="Text Box 28"/>
          <p:cNvSpPr txBox="1">
            <a:spLocks noChangeArrowheads="1"/>
          </p:cNvSpPr>
          <p:nvPr/>
        </p:nvSpPr>
        <p:spPr bwMode="auto">
          <a:xfrm>
            <a:off x="2618178" y="3824573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2" name="Text Box 29"/>
          <p:cNvSpPr txBox="1">
            <a:spLocks noChangeArrowheads="1"/>
          </p:cNvSpPr>
          <p:nvPr/>
        </p:nvSpPr>
        <p:spPr bwMode="auto">
          <a:xfrm>
            <a:off x="3473840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293" name="Text Box 30"/>
          <p:cNvSpPr txBox="1">
            <a:spLocks noChangeArrowheads="1"/>
          </p:cNvSpPr>
          <p:nvPr/>
        </p:nvSpPr>
        <p:spPr bwMode="auto">
          <a:xfrm>
            <a:off x="3861190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294" name="Text Box 31"/>
          <p:cNvSpPr txBox="1">
            <a:spLocks noChangeArrowheads="1"/>
          </p:cNvSpPr>
          <p:nvPr/>
        </p:nvSpPr>
        <p:spPr bwMode="auto">
          <a:xfrm>
            <a:off x="3096809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1" name="Line 47"/>
          <p:cNvSpPr>
            <a:spLocks noChangeShapeType="1"/>
          </p:cNvSpPr>
          <p:nvPr/>
        </p:nvSpPr>
        <p:spPr bwMode="auto">
          <a:xfrm flipV="1">
            <a:off x="4329057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Line 48"/>
          <p:cNvSpPr>
            <a:spLocks noChangeShapeType="1"/>
          </p:cNvSpPr>
          <p:nvPr/>
        </p:nvSpPr>
        <p:spPr bwMode="auto">
          <a:xfrm flipV="1">
            <a:off x="5219967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7" name="Text Box 49"/>
          <p:cNvSpPr txBox="1">
            <a:spLocks noChangeArrowheads="1"/>
          </p:cNvSpPr>
          <p:nvPr/>
        </p:nvSpPr>
        <p:spPr bwMode="auto">
          <a:xfrm>
            <a:off x="4418403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4" name="Line 50"/>
          <p:cNvSpPr>
            <a:spLocks noChangeShapeType="1"/>
          </p:cNvSpPr>
          <p:nvPr/>
        </p:nvSpPr>
        <p:spPr bwMode="auto">
          <a:xfrm flipV="1">
            <a:off x="6325331" y="3695985"/>
            <a:ext cx="0" cy="127000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9" name="Text Box 51"/>
          <p:cNvSpPr txBox="1">
            <a:spLocks noChangeArrowheads="1"/>
          </p:cNvSpPr>
          <p:nvPr/>
        </p:nvSpPr>
        <p:spPr bwMode="auto">
          <a:xfrm>
            <a:off x="4852751" y="3826160"/>
            <a:ext cx="367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300" name="Text Box 52"/>
          <p:cNvSpPr txBox="1">
            <a:spLocks noChangeArrowheads="1"/>
          </p:cNvSpPr>
          <p:nvPr/>
        </p:nvSpPr>
        <p:spPr bwMode="auto">
          <a:xfrm>
            <a:off x="5310575" y="3824573"/>
            <a:ext cx="4347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301" name="Text Box 52"/>
          <p:cNvSpPr txBox="1">
            <a:spLocks noChangeArrowheads="1"/>
          </p:cNvSpPr>
          <p:nvPr/>
        </p:nvSpPr>
        <p:spPr bwMode="auto">
          <a:xfrm>
            <a:off x="5909062" y="3826160"/>
            <a:ext cx="4347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302" name="Text Box 52"/>
          <p:cNvSpPr txBox="1">
            <a:spLocks noChangeArrowheads="1"/>
          </p:cNvSpPr>
          <p:nvPr/>
        </p:nvSpPr>
        <p:spPr bwMode="auto">
          <a:xfrm>
            <a:off x="6415939" y="3826160"/>
            <a:ext cx="4347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0" name="椭圆形标注 99"/>
          <p:cNvSpPr>
            <a:spLocks noChangeArrowheads="1"/>
          </p:cNvSpPr>
          <p:nvPr/>
        </p:nvSpPr>
        <p:spPr bwMode="auto">
          <a:xfrm>
            <a:off x="1774769" y="2577592"/>
            <a:ext cx="1027113" cy="658812"/>
          </a:xfrm>
          <a:prstGeom prst="wedgeEllipseCallout">
            <a:avLst>
              <a:gd name="adj1" fmla="val 6147"/>
              <a:gd name="adj2" fmla="val 97283"/>
            </a:avLst>
          </a:prstGeom>
          <a:solidFill>
            <a:srgbClr val="C0000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上线产品及资产对应关系报表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椭圆形标注 100"/>
          <p:cNvSpPr>
            <a:spLocks noChangeArrowheads="1"/>
          </p:cNvSpPr>
          <p:nvPr/>
        </p:nvSpPr>
        <p:spPr bwMode="auto">
          <a:xfrm>
            <a:off x="1074682" y="2906998"/>
            <a:ext cx="958850" cy="495300"/>
          </a:xfrm>
          <a:prstGeom prst="wedgeEllipseCallout">
            <a:avLst>
              <a:gd name="adj1" fmla="val -8227"/>
              <a:gd name="adj2" fmla="val 75801"/>
            </a:avLst>
          </a:prstGeom>
          <a:solidFill>
            <a:srgbClr val="C0000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人行资产负债报表</a:t>
            </a:r>
            <a:endParaRPr lang="en-US" altLang="zh-CN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椭圆形标注 102"/>
          <p:cNvSpPr>
            <a:spLocks noChangeArrowheads="1"/>
          </p:cNvSpPr>
          <p:nvPr/>
        </p:nvSpPr>
        <p:spPr bwMode="auto">
          <a:xfrm>
            <a:off x="1074682" y="4175320"/>
            <a:ext cx="1104107" cy="511511"/>
          </a:xfrm>
          <a:prstGeom prst="wedgeEllipseCallout">
            <a:avLst>
              <a:gd name="adj1" fmla="val 26060"/>
              <a:gd name="adj2" fmla="val -80829"/>
            </a:avLst>
          </a:prstGeom>
          <a:solidFill>
            <a:srgbClr val="F2546B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新资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管系统完成需求分析</a:t>
            </a:r>
            <a:endParaRPr lang="en-US" altLang="zh-CN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椭圆形标注 106"/>
          <p:cNvSpPr>
            <a:spLocks noChangeArrowheads="1"/>
          </p:cNvSpPr>
          <p:nvPr/>
        </p:nvSpPr>
        <p:spPr bwMode="auto">
          <a:xfrm>
            <a:off x="3925069" y="4177631"/>
            <a:ext cx="953086" cy="451449"/>
          </a:xfrm>
          <a:prstGeom prst="wedgeEllipseCallout">
            <a:avLst>
              <a:gd name="adj1" fmla="val 64114"/>
              <a:gd name="adj2" fmla="val -79472"/>
            </a:avLst>
          </a:prstGeom>
          <a:solidFill>
            <a:srgbClr val="F2546B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新资管系统技术投产</a:t>
            </a:r>
            <a:endParaRPr lang="en-US" altLang="zh-CN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椭圆形标注 109"/>
          <p:cNvSpPr>
            <a:spLocks noChangeArrowheads="1"/>
          </p:cNvSpPr>
          <p:nvPr/>
        </p:nvSpPr>
        <p:spPr bwMode="auto">
          <a:xfrm>
            <a:off x="2558994" y="2841910"/>
            <a:ext cx="1095375" cy="560388"/>
          </a:xfrm>
          <a:prstGeom prst="wedgeEllipseCallout">
            <a:avLst>
              <a:gd name="adj1" fmla="val -22333"/>
              <a:gd name="adj2" fmla="val 71671"/>
            </a:avLst>
          </a:prstGeom>
          <a:solidFill>
            <a:srgbClr val="C0000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完成中债登记报表升级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椭圆形标注 110"/>
          <p:cNvSpPr>
            <a:spLocks noChangeArrowheads="1"/>
          </p:cNvSpPr>
          <p:nvPr/>
        </p:nvSpPr>
        <p:spPr bwMode="auto">
          <a:xfrm>
            <a:off x="3598574" y="2647460"/>
            <a:ext cx="793750" cy="666748"/>
          </a:xfrm>
          <a:prstGeom prst="wedgeEllipseCallout">
            <a:avLst>
              <a:gd name="adj1" fmla="val 5328"/>
              <a:gd name="adj2" fmla="val 95856"/>
            </a:avLst>
          </a:prstGeom>
          <a:solidFill>
            <a:srgbClr val="C0000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上线增值税报表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形标注 116"/>
          <p:cNvSpPr>
            <a:spLocks noChangeArrowheads="1"/>
          </p:cNvSpPr>
          <p:nvPr/>
        </p:nvSpPr>
        <p:spPr bwMode="auto">
          <a:xfrm>
            <a:off x="4385191" y="2744685"/>
            <a:ext cx="877094" cy="472298"/>
          </a:xfrm>
          <a:prstGeom prst="wedgeEllipseCallout">
            <a:avLst>
              <a:gd name="adj1" fmla="val -20730"/>
              <a:gd name="adj2" fmla="val 108080"/>
            </a:avLst>
          </a:prstGeom>
          <a:solidFill>
            <a:srgbClr val="C0000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完成银监三表升级</a:t>
            </a:r>
            <a:endParaRPr lang="en-US" altLang="zh-CN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形标注 117"/>
          <p:cNvSpPr>
            <a:spLocks noChangeArrowheads="1"/>
          </p:cNvSpPr>
          <p:nvPr/>
        </p:nvSpPr>
        <p:spPr bwMode="auto">
          <a:xfrm>
            <a:off x="2725682" y="4177631"/>
            <a:ext cx="884181" cy="511510"/>
          </a:xfrm>
          <a:prstGeom prst="wedgeEllipseCallout">
            <a:avLst>
              <a:gd name="adj1" fmla="val 44304"/>
              <a:gd name="adj2" fmla="val -73107"/>
            </a:avLst>
          </a:prstGeom>
          <a:solidFill>
            <a:srgbClr val="F2546B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新资管系统完成开发</a:t>
            </a:r>
            <a:endParaRPr lang="en-US" altLang="zh-CN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Line 17"/>
          <p:cNvSpPr>
            <a:spLocks noChangeShapeType="1"/>
          </p:cNvSpPr>
          <p:nvPr/>
        </p:nvSpPr>
        <p:spPr bwMode="auto">
          <a:xfrm flipV="1">
            <a:off x="7450611" y="3692810"/>
            <a:ext cx="0" cy="130175"/>
          </a:xfrm>
          <a:prstGeom prst="lin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5983133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Line 12"/>
          <p:cNvSpPr>
            <a:spLocks noChangeShapeType="1"/>
          </p:cNvSpPr>
          <p:nvPr/>
        </p:nvSpPr>
        <p:spPr bwMode="auto">
          <a:xfrm>
            <a:off x="6930631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Line 12"/>
          <p:cNvSpPr>
            <a:spLocks noChangeShapeType="1"/>
          </p:cNvSpPr>
          <p:nvPr/>
        </p:nvSpPr>
        <p:spPr bwMode="auto">
          <a:xfrm>
            <a:off x="7407315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12"/>
          <p:cNvSpPr>
            <a:spLocks noChangeShapeType="1"/>
          </p:cNvSpPr>
          <p:nvPr/>
        </p:nvSpPr>
        <p:spPr bwMode="auto">
          <a:xfrm>
            <a:off x="7947375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27" name="Text Box 14"/>
          <p:cNvSpPr txBox="1">
            <a:spLocks noChangeArrowheads="1"/>
          </p:cNvSpPr>
          <p:nvPr/>
        </p:nvSpPr>
        <p:spPr bwMode="auto">
          <a:xfrm>
            <a:off x="851045" y="3599148"/>
            <a:ext cx="5822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58"/>
          <p:cNvSpPr>
            <a:spLocks noChangeArrowheads="1"/>
          </p:cNvSpPr>
          <p:nvPr/>
        </p:nvSpPr>
        <p:spPr bwMode="auto">
          <a:xfrm>
            <a:off x="2246257" y="3534060"/>
            <a:ext cx="255587" cy="246063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b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AutoShape 58"/>
          <p:cNvSpPr>
            <a:spLocks noChangeArrowheads="1"/>
          </p:cNvSpPr>
          <p:nvPr/>
        </p:nvSpPr>
        <p:spPr bwMode="auto">
          <a:xfrm>
            <a:off x="2725682" y="3534060"/>
            <a:ext cx="254000" cy="246063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b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AutoShape 58"/>
          <p:cNvSpPr>
            <a:spLocks noChangeArrowheads="1"/>
          </p:cNvSpPr>
          <p:nvPr/>
        </p:nvSpPr>
        <p:spPr bwMode="auto">
          <a:xfrm>
            <a:off x="6550756" y="3534060"/>
            <a:ext cx="255588" cy="246063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AutoShape 58"/>
          <p:cNvSpPr>
            <a:spLocks noChangeArrowheads="1"/>
          </p:cNvSpPr>
          <p:nvPr/>
        </p:nvSpPr>
        <p:spPr bwMode="auto">
          <a:xfrm>
            <a:off x="5964092" y="3534060"/>
            <a:ext cx="255587" cy="247650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AutoShape 58"/>
          <p:cNvSpPr>
            <a:spLocks noChangeArrowheads="1"/>
          </p:cNvSpPr>
          <p:nvPr/>
        </p:nvSpPr>
        <p:spPr bwMode="auto">
          <a:xfrm>
            <a:off x="3519379" y="3571527"/>
            <a:ext cx="255588" cy="246063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b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AutoShape 58"/>
          <p:cNvSpPr>
            <a:spLocks noChangeArrowheads="1"/>
          </p:cNvSpPr>
          <p:nvPr/>
        </p:nvSpPr>
        <p:spPr bwMode="auto">
          <a:xfrm>
            <a:off x="5370779" y="3534060"/>
            <a:ext cx="254000" cy="246063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AutoShape 58"/>
          <p:cNvSpPr>
            <a:spLocks noChangeArrowheads="1"/>
          </p:cNvSpPr>
          <p:nvPr/>
        </p:nvSpPr>
        <p:spPr bwMode="auto">
          <a:xfrm>
            <a:off x="1346144" y="3534060"/>
            <a:ext cx="255588" cy="246063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b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AutoShape 58"/>
          <p:cNvSpPr>
            <a:spLocks noChangeArrowheads="1"/>
          </p:cNvSpPr>
          <p:nvPr/>
        </p:nvSpPr>
        <p:spPr bwMode="auto">
          <a:xfrm>
            <a:off x="3925069" y="3564222"/>
            <a:ext cx="255588" cy="246063"/>
          </a:xfrm>
          <a:prstGeom prst="star5">
            <a:avLst>
              <a:gd name="adj" fmla="val 16175"/>
              <a:gd name="hf" fmla="val 105146"/>
              <a:gd name="vf" fmla="val 110557"/>
            </a:avLst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AutoShape 58"/>
          <p:cNvSpPr>
            <a:spLocks noChangeArrowheads="1"/>
          </p:cNvSpPr>
          <p:nvPr/>
        </p:nvSpPr>
        <p:spPr bwMode="auto">
          <a:xfrm>
            <a:off x="4524319" y="3534060"/>
            <a:ext cx="255588" cy="246063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b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形标注 92"/>
          <p:cNvSpPr>
            <a:spLocks noChangeArrowheads="1"/>
          </p:cNvSpPr>
          <p:nvPr/>
        </p:nvSpPr>
        <p:spPr bwMode="auto">
          <a:xfrm>
            <a:off x="5111673" y="2528900"/>
            <a:ext cx="1014756" cy="611679"/>
          </a:xfrm>
          <a:prstGeom prst="wedgeEllipseCallout">
            <a:avLst>
              <a:gd name="adj1" fmla="val -46957"/>
              <a:gd name="adj2" fmla="val 112359"/>
            </a:avLst>
          </a:prstGeom>
          <a:solidFill>
            <a:srgbClr val="C0000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完成非保本产品数据治理</a:t>
            </a:r>
            <a:endParaRPr lang="en-US" altLang="zh-CN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Line 12"/>
          <p:cNvSpPr>
            <a:spLocks noChangeShapeType="1"/>
          </p:cNvSpPr>
          <p:nvPr/>
        </p:nvSpPr>
        <p:spPr bwMode="auto">
          <a:xfrm>
            <a:off x="6523012" y="3578923"/>
            <a:ext cx="0" cy="2579688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43" name="圆角矩形 120"/>
          <p:cNvSpPr>
            <a:spLocks noChangeArrowheads="1"/>
          </p:cNvSpPr>
          <p:nvPr/>
        </p:nvSpPr>
        <p:spPr bwMode="auto">
          <a:xfrm>
            <a:off x="788377" y="4696457"/>
            <a:ext cx="7304087" cy="18898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产品及资产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新增薪意安享净值型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产品估值管理、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产品赎回客户收益计算、净值型产品分红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结转，货基结转；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中债报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实现中债产品终止登记、底层资产登记以及银行中收统计；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组合管理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实现产品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及资产对应关系报表，进行收益测算，支持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拆账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。支持资产投资收益管理、费用划拨，产品到期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原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持有资产继续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估值；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监管及业务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：提供按单产品报送的人行资产负债表和银监三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表，提供分账户交易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流水表、增值税统计报表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对系统产品收益率、历史申购赎回交易、剩余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现金以及资产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付息计划、交易对手、交易价格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份额进行核对调整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核对调整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8"/>
          <p:cNvSpPr>
            <a:spLocks noChangeArrowheads="1"/>
          </p:cNvSpPr>
          <p:nvPr/>
        </p:nvSpPr>
        <p:spPr bwMode="auto">
          <a:xfrm>
            <a:off x="4908661" y="3564222"/>
            <a:ext cx="255588" cy="246062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形标注 95"/>
          <p:cNvSpPr>
            <a:spLocks noChangeArrowheads="1"/>
          </p:cNvSpPr>
          <p:nvPr/>
        </p:nvSpPr>
        <p:spPr bwMode="auto">
          <a:xfrm>
            <a:off x="6516449" y="4175321"/>
            <a:ext cx="1430925" cy="453760"/>
          </a:xfrm>
          <a:prstGeom prst="wedgeEllipseCallout">
            <a:avLst>
              <a:gd name="adj1" fmla="val -37994"/>
              <a:gd name="adj2" fmla="val -69883"/>
            </a:avLst>
          </a:prstGeom>
          <a:solidFill>
            <a:srgbClr val="F2546B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完成托管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接口、净值型产品数据迁移演练</a:t>
            </a:r>
            <a:endParaRPr lang="en-US" altLang="zh-CN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椭圆形标注 108"/>
          <p:cNvSpPr>
            <a:spLocks noChangeArrowheads="1"/>
          </p:cNvSpPr>
          <p:nvPr/>
        </p:nvSpPr>
        <p:spPr bwMode="auto">
          <a:xfrm>
            <a:off x="5700434" y="2924924"/>
            <a:ext cx="1014756" cy="611679"/>
          </a:xfrm>
          <a:prstGeom prst="wedgeEllipseCallout">
            <a:avLst>
              <a:gd name="adj1" fmla="val -63852"/>
              <a:gd name="adj2" fmla="val 43842"/>
            </a:avLst>
          </a:prstGeom>
          <a:solidFill>
            <a:srgbClr val="C0000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分账户交易流水</a:t>
            </a:r>
            <a:endParaRPr lang="en-US" altLang="zh-CN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1"/>
          <p:cNvSpPr>
            <a:spLocks noChangeArrowheads="1"/>
          </p:cNvSpPr>
          <p:nvPr/>
        </p:nvSpPr>
        <p:spPr bwMode="auto">
          <a:xfrm>
            <a:off x="476248" y="1808820"/>
            <a:ext cx="8145463" cy="7571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buClr>
                <a:srgbClr val="0890D0"/>
              </a:buClr>
              <a:buFont typeface="Wingdings" pitchFamily="2" charset="2"/>
              <a:buChar char="Ø"/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2017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资管系统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重要功能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，投产次数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。其中为配合银监检查，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月份加班加点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紧急完成开发投产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次。为我部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及托管部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今年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能够根据银监现场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检查提供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资产负债表、损益表及分账户流水等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顺利完成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中债报备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人行要求今年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月份开始按单产品报送资产负债报表的规定等做出了重大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椭圆形标注 74"/>
          <p:cNvSpPr>
            <a:spLocks noChangeArrowheads="1"/>
          </p:cNvSpPr>
          <p:nvPr/>
        </p:nvSpPr>
        <p:spPr bwMode="auto">
          <a:xfrm>
            <a:off x="5006518" y="4118351"/>
            <a:ext cx="1236522" cy="510729"/>
          </a:xfrm>
          <a:prstGeom prst="wedgeEllipseCallout">
            <a:avLst>
              <a:gd name="adj1" fmla="val 34602"/>
              <a:gd name="adj2" fmla="val -62879"/>
            </a:avLst>
          </a:prstGeom>
          <a:solidFill>
            <a:srgbClr val="F2546B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新资管系统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完成第一轮</a:t>
            </a:r>
            <a:r>
              <a:rPr lang="en-US" altLang="zh-CN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8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 txBox="1">
            <a:spLocks noChangeArrowheads="1"/>
          </p:cNvSpPr>
          <p:nvPr/>
        </p:nvSpPr>
        <p:spPr bwMode="auto">
          <a:xfrm>
            <a:off x="574675" y="1028700"/>
            <a:ext cx="2422525" cy="3381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100000"/>
              </a:spcBef>
              <a:buFont typeface="Arial" charset="0"/>
              <a:buChar char=" 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、业务规划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684213" y="1449388"/>
            <a:ext cx="4383087" cy="339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476248" y="1853825"/>
            <a:ext cx="8145463" cy="1032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buClr>
                <a:srgbClr val="0890D0"/>
              </a:buClr>
              <a:buFont typeface="Wingdings" pitchFamily="2" charset="2"/>
              <a:buChar char="Ø"/>
            </a:pP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年继续确保现有资管系统稳定运行，新资管系统按批次完成数据迁移，并在持续优化完善各项功能下逐步投入使用，力争上半年完成新旧系统的完全切换。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buClr>
                <a:srgbClr val="0890D0"/>
              </a:buClr>
              <a:buFont typeface="Wingdings" pitchFamily="2" charset="2"/>
              <a:buChar char="Ø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新资管系统</a:t>
            </a:r>
            <a:r>
              <a:rPr lang="zh-CN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极大的提升我部业务数据质量、保障业务稳定发展、有效落实监管对于理财产品单独建账、单独管理及核算的要求，为迎接资管新规的执行奠定良好的基础。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2" name="组合 6"/>
          <p:cNvGrpSpPr/>
          <p:nvPr/>
        </p:nvGrpSpPr>
        <p:grpSpPr bwMode="auto">
          <a:xfrm>
            <a:off x="521550" y="3023955"/>
            <a:ext cx="7859745" cy="3465385"/>
            <a:chOff x="638908" y="3182873"/>
            <a:chExt cx="7364517" cy="3332315"/>
          </a:xfrm>
        </p:grpSpPr>
        <p:sp>
          <p:nvSpPr>
            <p:cNvPr id="23" name="圆角矩形 22"/>
            <p:cNvSpPr/>
            <p:nvPr/>
          </p:nvSpPr>
          <p:spPr>
            <a:xfrm>
              <a:off x="5825734" y="3182873"/>
              <a:ext cx="2177691" cy="33323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37450" y="3260644"/>
              <a:ext cx="971680" cy="163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196194" y="3529087"/>
              <a:ext cx="865304" cy="288865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产品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定义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1189844" y="3875302"/>
              <a:ext cx="863715" cy="287277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产品发行起息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189844" y="4221516"/>
              <a:ext cx="863715" cy="288865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产品存续期</a:t>
              </a:r>
              <a:endPara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管理</a:t>
              </a:r>
              <a:endParaRPr lang="en-US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137450" y="5060493"/>
              <a:ext cx="971680" cy="1368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10"/>
            <p:cNvSpPr/>
            <p:nvPr/>
          </p:nvSpPr>
          <p:spPr>
            <a:xfrm>
              <a:off x="1177142" y="5606375"/>
              <a:ext cx="865304" cy="263470"/>
            </a:xfrm>
            <a:prstGeom prst="rect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交易落地</a:t>
              </a:r>
              <a:endParaRPr lang="en-US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1189844" y="5909312"/>
              <a:ext cx="863715" cy="242836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存续期管理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342523" y="4271670"/>
              <a:ext cx="933575" cy="11808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2385391" y="4703380"/>
              <a:ext cx="865303" cy="288865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产品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管理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流程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2379041" y="5089062"/>
              <a:ext cx="863715" cy="287277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资产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交易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流程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487264" y="4193899"/>
              <a:ext cx="2044973" cy="1068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3528544" y="4581804"/>
              <a:ext cx="863715" cy="28886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prstDash val="solid"/>
              <a:miter lim="800000"/>
              <a:headEnd/>
              <a:tailEnd/>
            </a:ln>
            <a:extLst/>
          </p:spPr>
          <p:txBody>
            <a:bodyPr wrap="none" lIns="91436" tIns="45718" rIns="91436" bIns="45718" anchor="ctr"/>
            <a:lstStyle/>
            <a:p>
              <a:pPr algn="ctr" defTabSz="683895" eaLnBrk="1" hangingPunct="1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资产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分仓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4539916" y="4581804"/>
              <a:ext cx="863715" cy="288865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/>
            <a:p>
              <a:pPr algn="ctr" defTabSz="683895" eaLnBrk="1" hangingPunct="1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模拟测算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3528544" y="4928019"/>
              <a:ext cx="863715" cy="28886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prstDash val="solid"/>
              <a:miter lim="800000"/>
              <a:headEnd/>
              <a:tailEnd/>
            </a:ln>
            <a:extLst/>
          </p:spPr>
          <p:txBody>
            <a:bodyPr wrap="none" lIns="91436" tIns="45718" rIns="91436" bIns="45718" anchor="ctr"/>
            <a:lstStyle/>
            <a:p>
              <a:pPr algn="ctr" defTabSz="683895" eaLnBrk="1" hangingPunct="1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产品定价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539916" y="4928019"/>
              <a:ext cx="863715" cy="28886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prstDash val="solid"/>
              <a:miter lim="800000"/>
              <a:headEnd/>
              <a:tailEnd/>
            </a:ln>
            <a:extLst/>
          </p:spPr>
          <p:txBody>
            <a:bodyPr wrap="none" lIns="91436" tIns="45718" rIns="91436" bIns="45718" anchor="ctr"/>
            <a:lstStyle/>
            <a:p>
              <a:pPr algn="ctr" defTabSz="683895" eaLnBrk="1" hangingPunct="1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流动性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管理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528544" y="3735207"/>
              <a:ext cx="863715" cy="287278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产品估值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528544" y="5752499"/>
              <a:ext cx="879593" cy="287277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中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债报表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959331" y="3260644"/>
              <a:ext cx="1825869" cy="13070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6026015" y="3529087"/>
              <a:ext cx="803382" cy="28886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科目管理</a:t>
              </a:r>
              <a:endParaRPr lang="en-US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6019664" y="3875302"/>
              <a:ext cx="809733" cy="2872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会计分录配置</a:t>
              </a:r>
              <a:endParaRPr lang="en-US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019664" y="4221517"/>
              <a:ext cx="809733" cy="2888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凭证登记</a:t>
              </a:r>
              <a:endParaRPr lang="en-US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6940537" y="3875302"/>
              <a:ext cx="754164" cy="2888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账务处理</a:t>
              </a:r>
              <a:endParaRPr lang="en-US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6959590" y="4221517"/>
              <a:ext cx="735111" cy="2888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财务报表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7" name="矩形 34"/>
            <p:cNvSpPr>
              <a:spLocks noChangeArrowheads="1"/>
            </p:cNvSpPr>
            <p:nvPr/>
          </p:nvSpPr>
          <p:spPr bwMode="auto">
            <a:xfrm>
              <a:off x="1131901" y="3269427"/>
              <a:ext cx="9555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产品端管理</a:t>
              </a:r>
            </a:p>
          </p:txBody>
        </p:sp>
        <p:sp>
          <p:nvSpPr>
            <p:cNvPr id="48" name="矩形 35"/>
            <p:cNvSpPr>
              <a:spLocks noChangeArrowheads="1"/>
            </p:cNvSpPr>
            <p:nvPr/>
          </p:nvSpPr>
          <p:spPr bwMode="auto">
            <a:xfrm>
              <a:off x="1136808" y="5069715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资产端管理</a:t>
              </a:r>
            </a:p>
          </p:txBody>
        </p:sp>
        <p:sp>
          <p:nvSpPr>
            <p:cNvPr id="49" name="矩形 36"/>
            <p:cNvSpPr>
              <a:spLocks noChangeArrowheads="1"/>
            </p:cNvSpPr>
            <p:nvPr/>
          </p:nvSpPr>
          <p:spPr bwMode="auto">
            <a:xfrm>
              <a:off x="2419537" y="4328525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流程审批</a:t>
              </a:r>
            </a:p>
          </p:txBody>
        </p:sp>
        <p:sp>
          <p:nvSpPr>
            <p:cNvPr id="50" name="矩形 37"/>
            <p:cNvSpPr>
              <a:spLocks noChangeArrowheads="1"/>
            </p:cNvSpPr>
            <p:nvPr/>
          </p:nvSpPr>
          <p:spPr bwMode="auto">
            <a:xfrm>
              <a:off x="3466954" y="4180052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组合管理</a:t>
              </a:r>
            </a:p>
          </p:txBody>
        </p:sp>
        <p:sp>
          <p:nvSpPr>
            <p:cNvPr id="51" name="Rectangle 10"/>
            <p:cNvSpPr/>
            <p:nvPr/>
          </p:nvSpPr>
          <p:spPr>
            <a:xfrm>
              <a:off x="638908" y="3763776"/>
              <a:ext cx="281025" cy="1926823"/>
            </a:xfrm>
            <a:prstGeom prst="rect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eaVert"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账 户 体 系</a:t>
              </a:r>
              <a:endParaRPr lang="en-US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2" name="矩形 39"/>
            <p:cNvSpPr>
              <a:spLocks noChangeArrowheads="1"/>
            </p:cNvSpPr>
            <p:nvPr/>
          </p:nvSpPr>
          <p:spPr bwMode="auto">
            <a:xfrm>
              <a:off x="6058552" y="3269427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核算管理</a:t>
              </a:r>
            </a:p>
          </p:txBody>
        </p:sp>
        <p:sp>
          <p:nvSpPr>
            <p:cNvPr id="53" name="Right Arrow 21"/>
            <p:cNvSpPr/>
            <p:nvPr/>
          </p:nvSpPr>
          <p:spPr>
            <a:xfrm>
              <a:off x="944892" y="4248714"/>
              <a:ext cx="157268" cy="215855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4" name="Right Arrow 21"/>
            <p:cNvSpPr/>
            <p:nvPr/>
          </p:nvSpPr>
          <p:spPr>
            <a:xfrm>
              <a:off x="938986" y="5060494"/>
              <a:ext cx="163175" cy="168068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5" name="Right Arrow 21"/>
            <p:cNvSpPr/>
            <p:nvPr/>
          </p:nvSpPr>
          <p:spPr>
            <a:xfrm>
              <a:off x="2091665" y="4339919"/>
              <a:ext cx="250859" cy="241885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6" name="Right Arrow 21"/>
            <p:cNvSpPr/>
            <p:nvPr/>
          </p:nvSpPr>
          <p:spPr>
            <a:xfrm>
              <a:off x="2091665" y="5131915"/>
              <a:ext cx="250859" cy="215855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7" name="Left-Right Arrow 34"/>
            <p:cNvSpPr/>
            <p:nvPr/>
          </p:nvSpPr>
          <p:spPr>
            <a:xfrm rot="16200000">
              <a:off x="1478845" y="4808084"/>
              <a:ext cx="215855" cy="288964"/>
            </a:xfrm>
            <a:prstGeom prst="leftRightArrow">
              <a:avLst>
                <a:gd name="adj1" fmla="val 50000"/>
                <a:gd name="adj2" fmla="val 29149"/>
              </a:avLst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8" name="Right Arrow 21"/>
            <p:cNvSpPr/>
            <p:nvPr/>
          </p:nvSpPr>
          <p:spPr>
            <a:xfrm rot="10800000">
              <a:off x="3276098" y="4771629"/>
              <a:ext cx="241331" cy="180937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Right Arrow 21"/>
            <p:cNvSpPr/>
            <p:nvPr/>
          </p:nvSpPr>
          <p:spPr>
            <a:xfrm>
              <a:off x="2091664" y="3692354"/>
              <a:ext cx="1375289" cy="215855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0" name="Right Arrow 21"/>
            <p:cNvSpPr/>
            <p:nvPr/>
          </p:nvSpPr>
          <p:spPr>
            <a:xfrm>
              <a:off x="2091664" y="5781068"/>
              <a:ext cx="1395600" cy="235114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1183493" y="5303437"/>
              <a:ext cx="863715" cy="257121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标的定义</a:t>
              </a:r>
              <a:endParaRPr lang="en-US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6053006" y="4900705"/>
              <a:ext cx="811320" cy="2888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账户管理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3" name="Rectangle 10"/>
            <p:cNvSpPr/>
            <p:nvPr/>
          </p:nvSpPr>
          <p:spPr>
            <a:xfrm>
              <a:off x="6053006" y="5267341"/>
              <a:ext cx="811320" cy="28727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清算指令</a:t>
              </a:r>
              <a:endParaRPr lang="en-US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6956414" y="4888008"/>
              <a:ext cx="773216" cy="2888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账户余额</a:t>
              </a:r>
              <a:endParaRPr lang="en-US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6961178" y="5254644"/>
              <a:ext cx="768453" cy="2872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现金流对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账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6" name="矩形 53"/>
            <p:cNvSpPr>
              <a:spLocks noChangeArrowheads="1"/>
            </p:cNvSpPr>
            <p:nvPr/>
          </p:nvSpPr>
          <p:spPr bwMode="auto">
            <a:xfrm>
              <a:off x="6037579" y="4654285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清算管理</a:t>
              </a: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984734" y="4671624"/>
              <a:ext cx="1868738" cy="9317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493614" y="3260644"/>
              <a:ext cx="2038622" cy="7999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矩形 56"/>
            <p:cNvSpPr>
              <a:spLocks noChangeArrowheads="1"/>
            </p:cNvSpPr>
            <p:nvPr/>
          </p:nvSpPr>
          <p:spPr bwMode="auto">
            <a:xfrm>
              <a:off x="3450532" y="3319102"/>
              <a:ext cx="9555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估值管理</a:t>
              </a: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3492026" y="5376339"/>
              <a:ext cx="2040211" cy="1052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58"/>
            <p:cNvSpPr>
              <a:spLocks noChangeArrowheads="1"/>
            </p:cNvSpPr>
            <p:nvPr/>
          </p:nvSpPr>
          <p:spPr bwMode="auto">
            <a:xfrm>
              <a:off x="3553357" y="5412941"/>
              <a:ext cx="23222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台账报表</a:t>
              </a: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4539916" y="3735207"/>
              <a:ext cx="863715" cy="287278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资产估值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3528544" y="6096914"/>
              <a:ext cx="1875088" cy="287278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人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行银监报表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578021" y="5752499"/>
              <a:ext cx="825610" cy="287277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业务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报表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5" name="Right Arrow 21"/>
            <p:cNvSpPr/>
            <p:nvPr/>
          </p:nvSpPr>
          <p:spPr>
            <a:xfrm>
              <a:off x="5573517" y="4771629"/>
              <a:ext cx="252218" cy="188872"/>
            </a:xfrm>
            <a:prstGeom prst="rightArrow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91436" tIns="45718" rIns="91436" bIns="45718"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6931011" y="3535436"/>
              <a:ext cx="754164" cy="2888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anchor="ctr"/>
            <a:lstStyle>
              <a:lvl1pPr defTabSz="683895"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defTabSz="683895">
                <a:spcBef>
                  <a:spcPct val="50000"/>
                </a:spcBef>
                <a:buSzPct val="65000"/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defTabSz="683895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defTabSz="683895">
                <a:spcBef>
                  <a:spcPct val="50000"/>
                </a:spcBef>
                <a:buFont typeface="Wingdings" panose="05000000000000000000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defTabSz="683895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手工记账</a:t>
              </a:r>
              <a:endParaRPr lang="en-US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4685319" y="3203975"/>
            <a:ext cx="921796" cy="29875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prstDash val="solid"/>
            <a:miter lim="800000"/>
            <a:headEnd/>
            <a:tailEnd/>
          </a:ln>
          <a:extLst/>
        </p:spPr>
        <p:txBody>
          <a:bodyPr wrap="none" lIns="91436" tIns="45718" rIns="91436" bIns="45718" anchor="ctr"/>
          <a:lstStyle>
            <a:lvl1pPr defTabSz="683895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683895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683895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683895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683895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MOM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估值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4707015" y="4118710"/>
            <a:ext cx="921796" cy="30040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prstDash val="solid"/>
            <a:miter lim="800000"/>
            <a:headEnd/>
            <a:tailEnd/>
          </a:ln>
          <a:extLst/>
        </p:spPr>
        <p:txBody>
          <a:bodyPr wrap="none" lIns="91436" tIns="45718" rIns="91436" bIns="45718" anchor="ctr"/>
          <a:lstStyle/>
          <a:p>
            <a:pPr algn="ctr" defTabSz="683895" eaLnBrk="1" hangingPunct="1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通道管理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4725987" y="5364215"/>
            <a:ext cx="881128" cy="298749"/>
          </a:xfrm>
          <a:prstGeom prst="rect">
            <a:avLst/>
          </a:prstGeom>
          <a:solidFill>
            <a:srgbClr val="339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 anchor="ctr"/>
          <a:lstStyle/>
          <a:p>
            <a:pPr algn="ctr" defTabSz="683895" eaLnBrk="1" hangingPunct="1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增值税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1106615" y="4464115"/>
            <a:ext cx="923491" cy="30040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prstDash val="solid"/>
            <a:miter lim="800000"/>
            <a:headEnd/>
            <a:tailEnd/>
          </a:ln>
          <a:extLst/>
        </p:spPr>
        <p:txBody>
          <a:bodyPr wrap="none" lIns="91436" tIns="45718" rIns="91436" bIns="45718" anchor="ctr"/>
          <a:lstStyle/>
          <a:p>
            <a:pPr algn="ctr" defTabSz="683895" eaLnBrk="1" hangingPunct="1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费用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管理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106616" y="6174305"/>
            <a:ext cx="912854" cy="210389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prstDash val="solid"/>
            <a:miter lim="800000"/>
            <a:headEnd/>
            <a:tailEnd/>
          </a:ln>
          <a:extLst/>
        </p:spPr>
        <p:txBody>
          <a:bodyPr wrap="none" lIns="91436" tIns="45718" rIns="91436" bIns="45718" anchor="ctr"/>
          <a:lstStyle/>
          <a:p>
            <a:pPr algn="ctr" defTabSz="683895" eaLnBrk="1" hangingPunct="1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费用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管理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6295866" y="5904275"/>
            <a:ext cx="865877" cy="198197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lIns="91436" tIns="45718" rIns="91436" bIns="45718" anchor="ctr"/>
          <a:lstStyle>
            <a:lvl1pPr defTabSz="683895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683895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683895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683895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683895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销售系统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7260024" y="5886098"/>
            <a:ext cx="825211" cy="198197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lIns="91436" tIns="45718" rIns="91436" bIns="45718" anchor="ctr"/>
          <a:lstStyle>
            <a:lvl1pPr defTabSz="683895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683895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683895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683895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683895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托管系统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4" name="矩形 53"/>
          <p:cNvSpPr>
            <a:spLocks noChangeArrowheads="1"/>
          </p:cNvSpPr>
          <p:nvPr/>
        </p:nvSpPr>
        <p:spPr bwMode="auto">
          <a:xfrm>
            <a:off x="6306306" y="5634245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系统直连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223003" y="5631137"/>
            <a:ext cx="1994402" cy="753557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1" hangingPunct="1"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Rectangle 10"/>
          <p:cNvSpPr>
            <a:spLocks noChangeArrowheads="1"/>
          </p:cNvSpPr>
          <p:nvPr/>
        </p:nvSpPr>
        <p:spPr bwMode="auto">
          <a:xfrm>
            <a:off x="6282190" y="6174305"/>
            <a:ext cx="865877" cy="198197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lIns="91436" tIns="45718" rIns="91436" bIns="45718" anchor="ctr"/>
          <a:lstStyle>
            <a:lvl1pPr defTabSz="683895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683895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683895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683895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683895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投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研系统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7257179" y="6174305"/>
            <a:ext cx="825211" cy="198197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lIns="91436" tIns="45718" rIns="91436" bIns="45718" anchor="ctr"/>
          <a:lstStyle>
            <a:lvl1pPr defTabSz="683895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683895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683895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683895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683895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其他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系统</a:t>
            </a:r>
            <a:endParaRPr lang="en-US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 txBox="1">
            <a:spLocks noChangeArrowheads="1"/>
          </p:cNvSpPr>
          <p:nvPr/>
        </p:nvSpPr>
        <p:spPr bwMode="auto">
          <a:xfrm>
            <a:off x="574675" y="1028700"/>
            <a:ext cx="2422525" cy="3381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100000"/>
              </a:spcBef>
              <a:buFont typeface="Arial" charset="0"/>
              <a:buChar char=" 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、业务规划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684213" y="1449388"/>
            <a:ext cx="4383087" cy="339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4200" y="1785938"/>
            <a:ext cx="7885113" cy="739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资产交易入池，系统上手工拆账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，自动测算，资产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原始交易与拆账交易相互校验核对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资产原始交易出划款指令，拆账交易进行会计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记账；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1550" y="2530246"/>
            <a:ext cx="7992476" cy="3914274"/>
            <a:chOff x="459813" y="930402"/>
            <a:chExt cx="8445788" cy="5457816"/>
          </a:xfrm>
          <a:solidFill>
            <a:srgbClr val="007CA8"/>
          </a:solidFill>
        </p:grpSpPr>
        <p:sp>
          <p:nvSpPr>
            <p:cNvPr id="7" name="矩形 6"/>
            <p:cNvSpPr/>
            <p:nvPr/>
          </p:nvSpPr>
          <p:spPr>
            <a:xfrm>
              <a:off x="2334328" y="1235106"/>
              <a:ext cx="1654580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组合信息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334326" y="2336050"/>
              <a:ext cx="1658434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原始资产入池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130863" y="2336050"/>
              <a:ext cx="1872435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资产负债匹配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9813" y="4066130"/>
              <a:ext cx="2194487" cy="2258825"/>
              <a:chOff x="824249" y="3728540"/>
              <a:chExt cx="2194487" cy="2258825"/>
            </a:xfrm>
            <a:grpFill/>
          </p:grpSpPr>
          <p:sp>
            <p:nvSpPr>
              <p:cNvPr id="32" name="矩形 31"/>
              <p:cNvSpPr/>
              <p:nvPr/>
            </p:nvSpPr>
            <p:spPr>
              <a:xfrm>
                <a:off x="824249" y="3728540"/>
                <a:ext cx="2194487" cy="2258825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10797" y="3872681"/>
                <a:ext cx="413265" cy="193114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理财直投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696076" y="3872681"/>
                <a:ext cx="413265" cy="193114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通道投资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285498" y="3872679"/>
                <a:ext cx="413265" cy="193114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委外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投资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130864" y="3139279"/>
              <a:ext cx="1872434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待匹配资产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130864" y="3942505"/>
              <a:ext cx="1872433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待匹配产品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0864" y="4840112"/>
              <a:ext cx="1872433" cy="526238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手工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匹配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459851" y="5808874"/>
              <a:ext cx="1445750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交易生成</a:t>
              </a:r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7498331" y="3564115"/>
              <a:ext cx="1379170" cy="2045947"/>
            </a:xfrm>
            <a:prstGeom prst="flowChartDecision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收益测算</a:t>
              </a:r>
            </a:p>
          </p:txBody>
        </p:sp>
        <p:cxnSp>
          <p:nvCxnSpPr>
            <p:cNvPr id="16" name="肘形连接符 15"/>
            <p:cNvCxnSpPr>
              <a:stCxn id="8" idx="0"/>
              <a:endCxn id="7" idx="2"/>
            </p:cNvCxnSpPr>
            <p:nvPr/>
          </p:nvCxnSpPr>
          <p:spPr bwMode="auto">
            <a:xfrm rot="16200000" flipV="1">
              <a:off x="2901781" y="2074288"/>
              <a:ext cx="521599" cy="1925"/>
            </a:xfrm>
            <a:prstGeom prst="bentConnector3">
              <a:avLst>
                <a:gd name="adj1" fmla="val 50000"/>
              </a:avLst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>
              <a:stCxn id="8" idx="3"/>
              <a:endCxn id="9" idx="1"/>
            </p:cNvCxnSpPr>
            <p:nvPr/>
          </p:nvCxnSpPr>
          <p:spPr bwMode="auto">
            <a:xfrm>
              <a:off x="3992760" y="2625722"/>
              <a:ext cx="1138103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 bwMode="auto">
            <a:xfrm>
              <a:off x="6067081" y="2915395"/>
              <a:ext cx="0" cy="223885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11" idx="2"/>
              <a:endCxn id="12" idx="0"/>
            </p:cNvCxnSpPr>
            <p:nvPr/>
          </p:nvCxnSpPr>
          <p:spPr bwMode="auto">
            <a:xfrm>
              <a:off x="6067081" y="3718623"/>
              <a:ext cx="0" cy="223882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stCxn id="12" idx="2"/>
              <a:endCxn id="13" idx="0"/>
            </p:cNvCxnSpPr>
            <p:nvPr/>
          </p:nvCxnSpPr>
          <p:spPr bwMode="auto">
            <a:xfrm>
              <a:off x="6067081" y="4521849"/>
              <a:ext cx="0" cy="318263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>
              <a:stCxn id="13" idx="3"/>
              <a:endCxn id="15" idx="1"/>
            </p:cNvCxnSpPr>
            <p:nvPr/>
          </p:nvCxnSpPr>
          <p:spPr bwMode="auto">
            <a:xfrm flipV="1">
              <a:off x="7003297" y="4587089"/>
              <a:ext cx="495034" cy="516143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>
              <a:stCxn id="15" idx="2"/>
              <a:endCxn id="14" idx="0"/>
            </p:cNvCxnSpPr>
            <p:nvPr/>
          </p:nvCxnSpPr>
          <p:spPr bwMode="auto">
            <a:xfrm flipH="1">
              <a:off x="8182726" y="5610062"/>
              <a:ext cx="5191" cy="198812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肘形连接符 22"/>
            <p:cNvCxnSpPr>
              <a:stCxn id="15" idx="0"/>
              <a:endCxn id="11" idx="3"/>
            </p:cNvCxnSpPr>
            <p:nvPr/>
          </p:nvCxnSpPr>
          <p:spPr bwMode="auto">
            <a:xfrm rot="16200000" flipV="1">
              <a:off x="7528025" y="2904224"/>
              <a:ext cx="135164" cy="1184618"/>
            </a:xfrm>
            <a:prstGeom prst="bentConnector2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肘形连接符 23"/>
            <p:cNvCxnSpPr>
              <a:stCxn id="32" idx="0"/>
              <a:endCxn id="8" idx="1"/>
            </p:cNvCxnSpPr>
            <p:nvPr/>
          </p:nvCxnSpPr>
          <p:spPr bwMode="auto">
            <a:xfrm rot="5400000" flipH="1" flipV="1">
              <a:off x="1225487" y="2957292"/>
              <a:ext cx="1440408" cy="777269"/>
            </a:xfrm>
            <a:prstGeom prst="bentConnector2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矩形 24"/>
            <p:cNvSpPr/>
            <p:nvPr/>
          </p:nvSpPr>
          <p:spPr>
            <a:xfrm>
              <a:off x="3268827" y="4317140"/>
              <a:ext cx="1440160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手工录入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272680" y="4985168"/>
              <a:ext cx="1440160" cy="526238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模板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导入</a:t>
              </a:r>
            </a:p>
          </p:txBody>
        </p:sp>
        <p:sp>
          <p:nvSpPr>
            <p:cNvPr id="27" name="左箭头 26"/>
            <p:cNvSpPr/>
            <p:nvPr/>
          </p:nvSpPr>
          <p:spPr>
            <a:xfrm>
              <a:off x="2691037" y="4684564"/>
              <a:ext cx="432000" cy="1150845"/>
            </a:xfrm>
            <a:prstGeom prst="leftArrow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30864" y="930402"/>
              <a:ext cx="1872432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组合头寸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130863" y="1598563"/>
              <a:ext cx="1872433" cy="579344"/>
            </a:xfrm>
            <a:prstGeom prst="rect">
              <a:avLst/>
            </a:prstGeom>
            <a:grpFill/>
            <a:ln w="3175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组合估值</a:t>
              </a:r>
            </a:p>
          </p:txBody>
        </p:sp>
        <p:cxnSp>
          <p:nvCxnSpPr>
            <p:cNvPr id="30" name="肘形连接符 29"/>
            <p:cNvCxnSpPr>
              <a:stCxn id="7" idx="3"/>
              <a:endCxn id="28" idx="1"/>
            </p:cNvCxnSpPr>
            <p:nvPr/>
          </p:nvCxnSpPr>
          <p:spPr bwMode="auto">
            <a:xfrm flipV="1">
              <a:off x="3988907" y="1220074"/>
              <a:ext cx="1141957" cy="304704"/>
            </a:xfrm>
            <a:prstGeom prst="bentConnector3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肘形连接符 30"/>
            <p:cNvCxnSpPr>
              <a:stCxn id="7" idx="3"/>
              <a:endCxn id="29" idx="1"/>
            </p:cNvCxnSpPr>
            <p:nvPr/>
          </p:nvCxnSpPr>
          <p:spPr bwMode="auto">
            <a:xfrm>
              <a:off x="3988907" y="1524779"/>
              <a:ext cx="1141956" cy="363456"/>
            </a:xfrm>
            <a:prstGeom prst="bentConnector3">
              <a:avLst/>
            </a:prstGeom>
            <a:grp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145874" y="1538790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组合管理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37085" y="6047880"/>
            <a:ext cx="1368152" cy="377411"/>
          </a:xfrm>
          <a:prstGeom prst="rect">
            <a:avLst/>
          </a:prstGeom>
          <a:solidFill>
            <a:srgbClr val="007CA8"/>
          </a:solidFill>
          <a:ln w="3175"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会计记账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6745" y="4202675"/>
            <a:ext cx="1565773" cy="377411"/>
          </a:xfrm>
          <a:prstGeom prst="rect">
            <a:avLst/>
          </a:prstGeom>
          <a:solidFill>
            <a:srgbClr val="007CA8"/>
          </a:solidFill>
          <a:ln w="3175"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划款清算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肘形连接符 38"/>
          <p:cNvCxnSpPr>
            <a:stCxn id="8" idx="2"/>
            <a:endCxn id="38" idx="0"/>
          </p:cNvCxnSpPr>
          <p:nvPr/>
        </p:nvCxnSpPr>
        <p:spPr bwMode="auto">
          <a:xfrm rot="5400000">
            <a:off x="2945489" y="4068000"/>
            <a:ext cx="248819" cy="20531"/>
          </a:xfrm>
          <a:prstGeom prst="bentConnector3">
            <a:avLst>
              <a:gd name="adj1" fmla="val 50000"/>
            </a:avLst>
          </a:prstGeom>
          <a:solidFill>
            <a:srgbClr val="007CA8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/>
          <p:cNvCxnSpPr>
            <a:stCxn id="14" idx="1"/>
            <a:endCxn id="37" idx="3"/>
          </p:cNvCxnSpPr>
          <p:nvPr/>
        </p:nvCxnSpPr>
        <p:spPr bwMode="auto">
          <a:xfrm rot="10800000">
            <a:off x="6705238" y="6236587"/>
            <a:ext cx="440637" cy="185"/>
          </a:xfrm>
          <a:prstGeom prst="bentConnector3">
            <a:avLst>
              <a:gd name="adj1" fmla="val 50000"/>
            </a:avLst>
          </a:prstGeom>
          <a:solidFill>
            <a:srgbClr val="007CA8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3176845" y="5904275"/>
            <a:ext cx="1362862" cy="377411"/>
          </a:xfrm>
          <a:prstGeom prst="rect">
            <a:avLst/>
          </a:prstGeom>
          <a:solidFill>
            <a:srgbClr val="007CA8"/>
          </a:solidFill>
          <a:ln w="3175"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系统对接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 txBox="1">
            <a:spLocks noChangeArrowheads="1"/>
          </p:cNvSpPr>
          <p:nvPr/>
        </p:nvSpPr>
        <p:spPr bwMode="auto">
          <a:xfrm>
            <a:off x="574675" y="1028700"/>
            <a:ext cx="2422525" cy="3381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100000"/>
              </a:spcBef>
              <a:buFont typeface="Arial" charset="0"/>
              <a:buChar char=" 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、业务规划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684213" y="1449388"/>
            <a:ext cx="4383087" cy="339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76238" y="1787525"/>
            <a:ext cx="7976182" cy="397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资管体系系统数据接口标准，行外数据同一平台，行内数据相互应用，实现资管系统、理财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系统、投研系统、交易系统、托管系统、资金前置系统、核心系统以及数据平台之间的互联互通，进而实现资管业务流程一体化。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产品管理：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实现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产品从设计、申报发行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、精准营销，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到存续期申购赎回、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到期，到收益核算、监管报备的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全流程系统化、自动化；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资产管理：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实现从场内交易到场外交易，从分行到总行，从前台资产交易到中台组合管理、到后台清算核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算的全流程系统化、自动化管理；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092280" y="1538790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互联互通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 txBox="1">
            <a:spLocks noChangeArrowheads="1"/>
          </p:cNvSpPr>
          <p:nvPr/>
        </p:nvSpPr>
        <p:spPr bwMode="auto">
          <a:xfrm>
            <a:off x="574675" y="1028700"/>
            <a:ext cx="2422525" cy="3381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100000"/>
              </a:spcBef>
              <a:buFont typeface="Arial" charset="0"/>
              <a:buChar char=" 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、业务规划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684213" y="1449388"/>
            <a:ext cx="4383087" cy="339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4200" y="1871155"/>
            <a:ext cx="7885113" cy="6577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通道账户及托管账户现金的管理，实现通道户和托管户现金对账及通道底层资产的中债报送；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对通道底层资产的还本收息、到期回款等进行跟踪管理；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145874" y="1624007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84200" y="3311315"/>
            <a:ext cx="7885113" cy="6577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支持对净值型产品的估值，支持资产按成本法及市值法两种估值方法；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MOM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、股票、债券、基金、货基、存款、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、资管计划、非标等资产的每日估值；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145874" y="3064167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估值管理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66555" y="4901443"/>
            <a:ext cx="7885113" cy="957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实现对产品端销售费、托管费、管理费的每日计提、报表统计、费用划拨及核算；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实现对资产端托管费、通道费的每日计提、报表统计、费用划拨及核算；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支持产品端及资产端费用灵活自定义；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137285" y="4621186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费用管理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05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 txBox="1">
            <a:spLocks noChangeArrowheads="1"/>
          </p:cNvSpPr>
          <p:nvPr/>
        </p:nvSpPr>
        <p:spPr bwMode="auto">
          <a:xfrm>
            <a:off x="574675" y="1028700"/>
            <a:ext cx="2422525" cy="3381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100000"/>
              </a:spcBef>
              <a:buFont typeface="Arial" charset="0"/>
              <a:buChar char=" 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、业务规划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684213" y="1449388"/>
            <a:ext cx="4383087" cy="339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gray">
          <a:xfrm>
            <a:off x="566554" y="3732768"/>
            <a:ext cx="7885114" cy="739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理财产品会计核算功能，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自动生成业务凭证，并校验各种平衡关系；提供批量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会计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科目、审核凭证、登账、结账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功能，出具核算三表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137284" y="3474005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核算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66555" y="5172991"/>
            <a:ext cx="7885113" cy="739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实现自动生成中债全部报表、人行资产负债报表及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等监管报表；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支持出具行内各项业务管理报表；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137284" y="4959170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66555" y="2066128"/>
            <a:ext cx="7885113" cy="957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实现按资产还本付息计划自动生成待确认现金流交易；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分行产品经理通过投研系统发起还本收息，通过接口发送至资管系统，资管系统核对确认现金流，并记账；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0">
            <a:hlinkClick r:id="rId3"/>
          </p:cNvPr>
          <p:cNvSpPr>
            <a:spLocks noChangeArrowheads="1"/>
          </p:cNvSpPr>
          <p:nvPr/>
        </p:nvSpPr>
        <p:spPr bwMode="auto">
          <a:xfrm>
            <a:off x="7137285" y="1830876"/>
            <a:ext cx="1368152" cy="344488"/>
          </a:xfrm>
          <a:prstGeom prst="rect">
            <a:avLst/>
          </a:prstGeom>
          <a:solidFill>
            <a:srgbClr val="064799"/>
          </a:solidFill>
          <a:ln w="9525">
            <a:noFill/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流对账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 sz="quarter" idx="4294967295"/>
          </p:nvPr>
        </p:nvSpPr>
        <p:spPr bwMode="auto">
          <a:xfrm>
            <a:off x="2987675" y="2000250"/>
            <a:ext cx="6156325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/>
          <a:lstStyle/>
          <a:p>
            <a:pPr eaLnBrk="1" hangingPunct="1"/>
            <a:r>
              <a:rPr lang="zh-CN" altLang="zh-CN" sz="3200" b="0" smtClean="0">
                <a:latin typeface="Arial" charset="0"/>
                <a:ea typeface="隶书" pitchFamily="49" charset="-122"/>
              </a:rPr>
              <a:t>2011</a:t>
            </a:r>
            <a:r>
              <a:rPr lang="zh-CN" altLang="zh-CN" sz="3600" b="0" smtClean="0">
                <a:latin typeface="Arial" charset="0"/>
                <a:ea typeface="隶书" pitchFamily="49" charset="-122"/>
              </a:rPr>
              <a:t>年上半年</a:t>
            </a:r>
            <a:r>
              <a:rPr lang="zh-CN" altLang="en-US" sz="3600" b="0" smtClean="0">
                <a:latin typeface="Arial" charset="0"/>
                <a:ea typeface="隶书" pitchFamily="49" charset="-122"/>
              </a:rPr>
              <a:t>股份制</a:t>
            </a:r>
            <a:r>
              <a:rPr lang="en-US" altLang="zh-CN" sz="3600" b="0" smtClean="0">
                <a:latin typeface="Arial" charset="0"/>
                <a:ea typeface="隶书" pitchFamily="49" charset="-122"/>
              </a:rPr>
              <a:t/>
            </a:r>
            <a:br>
              <a:rPr lang="en-US" altLang="zh-CN" sz="3600" b="0" smtClean="0">
                <a:latin typeface="Arial" charset="0"/>
                <a:ea typeface="隶书" pitchFamily="49" charset="-122"/>
              </a:rPr>
            </a:br>
            <a:r>
              <a:rPr lang="zh-CN" altLang="en-US" sz="3600" b="0" smtClean="0">
                <a:latin typeface="Arial" charset="0"/>
                <a:ea typeface="隶书" pitchFamily="49" charset="-122"/>
              </a:rPr>
              <a:t>商业银行经营分析</a:t>
            </a:r>
            <a:r>
              <a:rPr lang="zh-CN" altLang="en-US" sz="3600" smtClean="0">
                <a:latin typeface="隶书" pitchFamily="49" charset="-122"/>
                <a:ea typeface="隶书" pitchFamily="49" charset="-122"/>
              </a:rPr>
              <a:t/>
            </a:r>
            <a:br>
              <a:rPr lang="zh-CN" altLang="en-US" sz="3600" smtClean="0">
                <a:latin typeface="隶书" pitchFamily="49" charset="-122"/>
                <a:ea typeface="隶书" pitchFamily="49" charset="-122"/>
              </a:rPr>
            </a:br>
            <a:endParaRPr lang="zh-CN" altLang="zh-CN" sz="360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TextBox 11"/>
          <p:cNvSpPr txBox="1">
            <a:spLocks noChangeArrowheads="1"/>
          </p:cNvSpPr>
          <p:nvPr/>
        </p:nvSpPr>
        <p:spPr bwMode="auto">
          <a:xfrm>
            <a:off x="3000375" y="3929063"/>
            <a:ext cx="2571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har char=" "/>
              <a:defRPr sz="11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50000"/>
              </a:spcBef>
              <a:buSzPct val="65000"/>
              <a:buFont typeface="Wingdings" pitchFamily="2" charset="2"/>
              <a:buChar char="n"/>
              <a:defRPr sz="11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50000"/>
              </a:spcBef>
              <a:buChar char="–"/>
              <a:defRPr sz="11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50000"/>
              </a:spcBef>
              <a:buFont typeface="Wingdings" pitchFamily="2" charset="2"/>
              <a:buChar char="w"/>
              <a:defRPr sz="11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charset="0"/>
              </a:rPr>
              <a:t>二零一一年九月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十三</a:t>
            </a:r>
            <a:r>
              <a:rPr lang="zh-CN" altLang="en-US" sz="1800">
                <a:latin typeface="Arial" charset="0"/>
              </a:rPr>
              <a:t>日</a:t>
            </a:r>
          </a:p>
        </p:txBody>
      </p:sp>
      <p:pic>
        <p:nvPicPr>
          <p:cNvPr id="26628" name="Picture 6" descr="C:\Work\Design\CGB\11chk0323_simple cover 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12"/>
          <p:cNvGrpSpPr>
            <a:grpSpLocks/>
          </p:cNvGrpSpPr>
          <p:nvPr/>
        </p:nvGrpSpPr>
        <p:grpSpPr bwMode="auto">
          <a:xfrm>
            <a:off x="3725863" y="1268413"/>
            <a:ext cx="5418137" cy="2355850"/>
            <a:chOff x="3779838" y="3143248"/>
            <a:chExt cx="5364162" cy="935038"/>
          </a:xfrm>
        </p:grpSpPr>
        <p:sp>
          <p:nvSpPr>
            <p:cNvPr id="26630" name="Rectangle 9"/>
            <p:cNvSpPr>
              <a:spLocks noChangeArrowheads="1"/>
            </p:cNvSpPr>
            <p:nvPr/>
          </p:nvSpPr>
          <p:spPr bwMode="gray">
            <a:xfrm>
              <a:off x="3779838" y="3143248"/>
              <a:ext cx="5364162" cy="935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6631" name="TextBox 124"/>
            <p:cNvSpPr txBox="1">
              <a:spLocks noChangeArrowheads="1"/>
            </p:cNvSpPr>
            <p:nvPr/>
          </p:nvSpPr>
          <p:spPr bwMode="auto">
            <a:xfrm>
              <a:off x="3851474" y="3428998"/>
              <a:ext cx="5176021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ctr"/>
            <a:lstStyle>
              <a:lvl1pPr>
                <a:spcBef>
                  <a:spcPct val="100000"/>
                </a:spcBef>
                <a:buChar char=" 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50000"/>
                </a:spcBef>
                <a:buSzPct val="65000"/>
                <a:buFont typeface="Wingdings" pitchFamily="2" charset="2"/>
                <a:buChar char="n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50000"/>
                </a:spcBef>
                <a:buChar char="–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50000"/>
                </a:spcBef>
                <a:buFont typeface="Wingdings" pitchFamily="2" charset="2"/>
                <a:buChar char="w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11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000" b="1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特此汇报！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6160&quot;&gt;&lt;version val=&quot;1795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3&quot;&gt;&lt;elem m_fUsage=&quot;5.39679511000000020000E+000&quot;&gt;&lt;m_ppcolschidx val=&quot;0&quot;/&gt;&lt;m_rgb r=&quot;88&quot; g=&quot;0&quot; b=&quot;0&quot;/&gt;&lt;/elem&gt;&lt;elem m_fUsage=&quot;7.36098929100000080000E-001&quot;&gt;&lt;m_ppcolschidx val=&quot;0&quot;/&gt;&lt;m_rgb r=&quot;84&quot; g=&quot;9&quot; b=&quot;2b&quot;/&gt;&lt;/elem&gt;&lt;elem m_fUsage=&quot;7.29000000000000090000E-001&quot;&gt;&lt;m_ppcolschidx val=&quot;0&quot;/&gt;&lt;m_rgb r=&quot;29&quot; g=&quot;63&quot; b=&quot;a9&quot;/&gt;&lt;/elem&gt;&lt;/m_vecMRU&gt;&lt;/m_mruColor&gt;&lt;m_agendatheme&gt;&lt;m_aagendaitemprops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/m_aagendaitemprops&gt;&lt;m_linestyleTopBottomLine&gt;&lt;m_bVisible val=&quot;0&quot;/&gt;&lt;/m_linestyleTopBottomLine&gt;&lt;/m_agendatheme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7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9"/>
  <p:tag name="PITCHBOOKPALETTE" val="3.5"/>
  <p:tag name="PRINTWIDTH" val="720.125"/>
  <p:tag name="PRINTHEIGHT" val="522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"/>
  <p:tag name="BULLETSTYLE" val="1"/>
  <p:tag name="PITCHBOOKPALETTE" val="3.5"/>
  <p:tag name="PRINTWIDTH" val="702"/>
  <p:tag name="PRINTHEIGHT" val="22.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3"/>
  <p:tag name="PITCHBOOKPALETTE" val="3.5"/>
  <p:tag name="PRINTWIDTH" val="144"/>
  <p:tag name="PRINTHEIGHT" val="15.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2"/>
  <p:tag name="PITCHBOOKPALETTE" val="3.5"/>
  <p:tag name="PRINTWIDTH" val="144"/>
  <p:tag name="PRINTHEIGHT" val="15.6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001C5C"/>
      </a:lt2>
      <a:accent1>
        <a:srgbClr val="EDAD1D"/>
      </a:accent1>
      <a:accent2>
        <a:srgbClr val="3A7729"/>
      </a:accent2>
      <a:accent3>
        <a:srgbClr val="FFFFFF"/>
      </a:accent3>
      <a:accent4>
        <a:srgbClr val="000000"/>
      </a:accent4>
      <a:accent5>
        <a:srgbClr val="F4D3AB"/>
      </a:accent5>
      <a:accent6>
        <a:srgbClr val="346B24"/>
      </a:accent6>
      <a:hlink>
        <a:srgbClr val="618FBB"/>
      </a:hlink>
      <a:folHlink>
        <a:srgbClr val="41183A"/>
      </a:folHlink>
    </a:clrScheme>
    <a:fontScheme name="Default Design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</a:spPr>
      <a:bodyPr anchor="ctr"/>
      <a:lstStyle>
        <a:defPPr algn="ctr">
          <a:defRPr sz="1600" b="1" dirty="0" smtClean="0">
            <a:latin typeface="楷体_GB2312" panose="02010609030101010101" pitchFamily="49" charset="-122"/>
            <a:ea typeface="楷体_GB2312" panose="0201060903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TKaiti" pitchFamily="2" charset="-122"/>
          </a:defRPr>
        </a:defPPr>
      </a:lstStyle>
    </a:lnDef>
    <a:txDef>
      <a:spPr bwMode="gray">
        <a:solidFill>
          <a:srgbClr val="880000"/>
        </a:solidFill>
        <a:ln w="9525" algn="ctr">
          <a:solidFill>
            <a:srgbClr val="880000"/>
          </a:solidFill>
          <a:miter lim="800000"/>
          <a:headEnd/>
          <a:tailEnd/>
        </a:ln>
      </a:spPr>
      <a:bodyPr wrap="square" anchor="ctr" anchorCtr="1">
        <a:noAutofit/>
      </a:bodyPr>
      <a:lstStyle>
        <a:defPPr>
          <a:defRPr sz="2000" b="1" dirty="0">
            <a:solidFill>
              <a:schemeClr val="bg1"/>
            </a:solidFill>
            <a:latin typeface="STKaiti" pitchFamily="2" charset="-122"/>
            <a:ea typeface="STKaiti" pitchFamily="2" charset="-122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1C5C"/>
        </a:lt2>
        <a:accent1>
          <a:srgbClr val="EDAD1D"/>
        </a:accent1>
        <a:accent2>
          <a:srgbClr val="3A7729"/>
        </a:accent2>
        <a:accent3>
          <a:srgbClr val="FFFFFF"/>
        </a:accent3>
        <a:accent4>
          <a:srgbClr val="000000"/>
        </a:accent4>
        <a:accent5>
          <a:srgbClr val="F4D3AB"/>
        </a:accent5>
        <a:accent6>
          <a:srgbClr val="346B24"/>
        </a:accent6>
        <a:hlink>
          <a:srgbClr val="618FBB"/>
        </a:hlink>
        <a:folHlink>
          <a:srgbClr val="4118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22675</TotalTime>
  <Words>1134</Words>
  <Application>Microsoft Office PowerPoint</Application>
  <PresentationFormat>全屏显示(4:3)</PresentationFormat>
  <Paragraphs>158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PowerPoint 演示文稿</vt:lpstr>
      <vt:lpstr>1.2、建设历程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2011年上半年股份制 商业银行经营分析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党海洋</dc:creator>
  <cp:lastModifiedBy>何泽豪/资产管理部/总行/广发银行</cp:lastModifiedBy>
  <cp:revision>1553</cp:revision>
  <cp:lastPrinted>2017-12-28T10:57:47Z</cp:lastPrinted>
  <dcterms:created xsi:type="dcterms:W3CDTF">2011-08-29T10:48:27Z</dcterms:created>
  <dcterms:modified xsi:type="dcterms:W3CDTF">2017-12-28T11:50:08Z</dcterms:modified>
</cp:coreProperties>
</file>