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7" r:id="rId2"/>
    <p:sldMasterId id="2147483659" r:id="rId3"/>
  </p:sldMasterIdLst>
  <p:notesMasterIdLst>
    <p:notesMasterId r:id="rId35"/>
  </p:notesMasterIdLst>
  <p:sldIdLst>
    <p:sldId id="256" r:id="rId4"/>
    <p:sldId id="257" r:id="rId5"/>
    <p:sldId id="258" r:id="rId6"/>
    <p:sldId id="259" r:id="rId7"/>
    <p:sldId id="260" r:id="rId8"/>
    <p:sldId id="286" r:id="rId9"/>
    <p:sldId id="287" r:id="rId10"/>
    <p:sldId id="262" r:id="rId11"/>
    <p:sldId id="288" r:id="rId12"/>
    <p:sldId id="289" r:id="rId13"/>
    <p:sldId id="290" r:id="rId14"/>
    <p:sldId id="297" r:id="rId15"/>
    <p:sldId id="294" r:id="rId16"/>
    <p:sldId id="295" r:id="rId17"/>
    <p:sldId id="296" r:id="rId18"/>
    <p:sldId id="304" r:id="rId19"/>
    <p:sldId id="291" r:id="rId20"/>
    <p:sldId id="292" r:id="rId21"/>
    <p:sldId id="293" r:id="rId22"/>
    <p:sldId id="298" r:id="rId23"/>
    <p:sldId id="273" r:id="rId24"/>
    <p:sldId id="300" r:id="rId25"/>
    <p:sldId id="301" r:id="rId26"/>
    <p:sldId id="306" r:id="rId27"/>
    <p:sldId id="305" r:id="rId28"/>
    <p:sldId id="302" r:id="rId29"/>
    <p:sldId id="307" r:id="rId30"/>
    <p:sldId id="276" r:id="rId31"/>
    <p:sldId id="303" r:id="rId32"/>
    <p:sldId id="308" r:id="rId33"/>
    <p:sldId id="285" r:id="rId34"/>
  </p:sldIdLst>
  <p:sldSz cx="12192000" cy="6858000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alibri Light" panose="020F0302020204030204" pitchFamily="34" charset="0"/>
      <p:regular r:id="rId40"/>
      <p:italic r:id="rId41"/>
    </p:embeddedFont>
    <p:embeddedFont>
      <p:font typeface="Montserrat" panose="020B0604020202020204" charset="0"/>
      <p:regular r:id="rId42"/>
      <p:bold r:id="rId43"/>
      <p:italic r:id="rId44"/>
      <p:boldItalic r:id="rId45"/>
    </p:embeddedFont>
    <p:embeddedFont>
      <p:font typeface="Zilla Slab" panose="020B0604020202020204" charset="0"/>
      <p:regular r:id="rId46"/>
      <p:bold r:id="rId47"/>
      <p: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gnsK5+WnZ0jQeEyS1Gn5N7SD39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0F4F7"/>
    <a:srgbClr val="2A2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85152" autoAdjust="0"/>
  </p:normalViewPr>
  <p:slideViewPr>
    <p:cSldViewPr snapToGrid="0">
      <p:cViewPr varScale="1">
        <p:scale>
          <a:sx n="101" d="100"/>
          <a:sy n="101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4.fntdata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9.fntdata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5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7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1.fntdata"/><Relationship Id="rId49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605D51-4BDC-46F5-9391-DEAFFD82A5A6}" type="doc">
      <dgm:prSet loTypeId="urn:microsoft.com/office/officeart/2005/8/layout/chevronAccent+Icon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53718F3-AFFF-45B0-94A1-9CB88A4F675E}">
      <dgm:prSet phldrT="[Text]"/>
      <dgm:spPr/>
      <dgm:t>
        <a:bodyPr/>
        <a:lstStyle/>
        <a:p>
          <a:r>
            <a:rPr lang="en-US" dirty="0"/>
            <a:t>Sprint 1</a:t>
          </a:r>
        </a:p>
      </dgm:t>
    </dgm:pt>
    <dgm:pt modelId="{A14C14D0-1837-490A-8FF2-489F3C6F0C17}" type="parTrans" cxnId="{7F7A5006-F7CD-4A82-8DC4-2D1504DE964C}">
      <dgm:prSet/>
      <dgm:spPr/>
      <dgm:t>
        <a:bodyPr/>
        <a:lstStyle/>
        <a:p>
          <a:endParaRPr lang="en-US"/>
        </a:p>
      </dgm:t>
    </dgm:pt>
    <dgm:pt modelId="{42061036-3611-4313-880C-5AE96BBF8BBE}" type="sibTrans" cxnId="{7F7A5006-F7CD-4A82-8DC4-2D1504DE964C}">
      <dgm:prSet/>
      <dgm:spPr/>
      <dgm:t>
        <a:bodyPr/>
        <a:lstStyle/>
        <a:p>
          <a:endParaRPr lang="en-US"/>
        </a:p>
      </dgm:t>
    </dgm:pt>
    <dgm:pt modelId="{116482CD-3923-45CF-826F-3E8FFBAA73A2}">
      <dgm:prSet phldrT="[Text]"/>
      <dgm:spPr/>
      <dgm:t>
        <a:bodyPr/>
        <a:lstStyle/>
        <a:p>
          <a:r>
            <a:rPr lang="fr-FR" i="1" dirty="0"/>
            <a:t>Modules d’Inscription et Authentification</a:t>
          </a:r>
          <a:endParaRPr lang="en-US" dirty="0"/>
        </a:p>
      </dgm:t>
    </dgm:pt>
    <dgm:pt modelId="{9581A573-A212-466E-BBC6-BD23E22C7159}" type="parTrans" cxnId="{61630161-B4A8-4198-8C16-16E2E5075116}">
      <dgm:prSet/>
      <dgm:spPr/>
      <dgm:t>
        <a:bodyPr/>
        <a:lstStyle/>
        <a:p>
          <a:endParaRPr lang="en-US"/>
        </a:p>
      </dgm:t>
    </dgm:pt>
    <dgm:pt modelId="{F985C01C-35A9-4C6D-957E-CDF8C6C41967}" type="sibTrans" cxnId="{61630161-B4A8-4198-8C16-16E2E5075116}">
      <dgm:prSet/>
      <dgm:spPr/>
      <dgm:t>
        <a:bodyPr/>
        <a:lstStyle/>
        <a:p>
          <a:endParaRPr lang="en-US"/>
        </a:p>
      </dgm:t>
    </dgm:pt>
    <dgm:pt modelId="{E211C1FA-3BE6-4D66-A1C8-65295129F738}">
      <dgm:prSet phldrT="[Text]"/>
      <dgm:spPr/>
      <dgm:t>
        <a:bodyPr/>
        <a:lstStyle/>
        <a:p>
          <a:r>
            <a:rPr lang="en-US" dirty="0"/>
            <a:t>Sprint 2</a:t>
          </a:r>
        </a:p>
      </dgm:t>
    </dgm:pt>
    <dgm:pt modelId="{F66A7A99-D686-4B2B-9D6F-B65870A51ADF}" type="parTrans" cxnId="{14F0DD0D-F403-43F5-968B-ADC32F48D7C2}">
      <dgm:prSet/>
      <dgm:spPr/>
      <dgm:t>
        <a:bodyPr/>
        <a:lstStyle/>
        <a:p>
          <a:endParaRPr lang="en-US"/>
        </a:p>
      </dgm:t>
    </dgm:pt>
    <dgm:pt modelId="{9D681D9E-C3CE-4A7E-B4C0-14A1EDCBD366}" type="sibTrans" cxnId="{14F0DD0D-F403-43F5-968B-ADC32F48D7C2}">
      <dgm:prSet/>
      <dgm:spPr/>
      <dgm:t>
        <a:bodyPr/>
        <a:lstStyle/>
        <a:p>
          <a:endParaRPr lang="en-US"/>
        </a:p>
      </dgm:t>
    </dgm:pt>
    <dgm:pt modelId="{41528BE2-AB46-4E2C-8AB3-EB00798FCCCC}">
      <dgm:prSet phldrT="[Text]"/>
      <dgm:spPr/>
      <dgm:t>
        <a:bodyPr/>
        <a:lstStyle/>
        <a:p>
          <a:r>
            <a:rPr lang="fr-FR" i="1" dirty="0"/>
            <a:t>Développement des modules du back-office</a:t>
          </a:r>
          <a:endParaRPr lang="en-US" dirty="0"/>
        </a:p>
      </dgm:t>
    </dgm:pt>
    <dgm:pt modelId="{84475D82-7FD6-43B1-94FD-D83C671E6CE2}" type="parTrans" cxnId="{BC21430B-18B8-4EF5-8C40-3CB7DA7BC370}">
      <dgm:prSet/>
      <dgm:spPr/>
      <dgm:t>
        <a:bodyPr/>
        <a:lstStyle/>
        <a:p>
          <a:endParaRPr lang="en-US"/>
        </a:p>
      </dgm:t>
    </dgm:pt>
    <dgm:pt modelId="{736D37D8-178C-463F-8DD4-16C4769C22A6}" type="sibTrans" cxnId="{BC21430B-18B8-4EF5-8C40-3CB7DA7BC370}">
      <dgm:prSet/>
      <dgm:spPr/>
      <dgm:t>
        <a:bodyPr/>
        <a:lstStyle/>
        <a:p>
          <a:endParaRPr lang="en-US"/>
        </a:p>
      </dgm:t>
    </dgm:pt>
    <dgm:pt modelId="{C022A20B-D81C-4BE5-B038-BBC6B103DF29}">
      <dgm:prSet phldrT="[Text]"/>
      <dgm:spPr/>
      <dgm:t>
        <a:bodyPr/>
        <a:lstStyle/>
        <a:p>
          <a:r>
            <a:rPr lang="en-US" dirty="0"/>
            <a:t>Sprint 3</a:t>
          </a:r>
        </a:p>
      </dgm:t>
    </dgm:pt>
    <dgm:pt modelId="{DFF192F1-D5F4-46FA-AD7D-47F41F463AA0}" type="parTrans" cxnId="{45E1BB88-667A-40A5-B51E-DB59A201F5C6}">
      <dgm:prSet/>
      <dgm:spPr/>
      <dgm:t>
        <a:bodyPr/>
        <a:lstStyle/>
        <a:p>
          <a:endParaRPr lang="en-US"/>
        </a:p>
      </dgm:t>
    </dgm:pt>
    <dgm:pt modelId="{246B4DCB-D8B9-4E65-88B7-3C4BA54DAFE2}" type="sibTrans" cxnId="{45E1BB88-667A-40A5-B51E-DB59A201F5C6}">
      <dgm:prSet/>
      <dgm:spPr/>
      <dgm:t>
        <a:bodyPr/>
        <a:lstStyle/>
        <a:p>
          <a:endParaRPr lang="en-US"/>
        </a:p>
      </dgm:t>
    </dgm:pt>
    <dgm:pt modelId="{73DB869E-3A1E-4916-B2EA-A059F550CBB7}">
      <dgm:prSet phldrT="[Text]"/>
      <dgm:spPr/>
      <dgm:t>
        <a:bodyPr/>
        <a:lstStyle/>
        <a:p>
          <a:r>
            <a:rPr lang="fr-FR" i="1" dirty="0"/>
            <a:t>Gestion des catalogues et de recherche</a:t>
          </a:r>
          <a:endParaRPr lang="en-US" dirty="0"/>
        </a:p>
      </dgm:t>
    </dgm:pt>
    <dgm:pt modelId="{2DC4BC3F-2A36-4EAA-82D9-69DAAF893BFA}" type="parTrans" cxnId="{EC70754F-1A21-4EA7-BCD4-3D6559D0B1B3}">
      <dgm:prSet/>
      <dgm:spPr/>
      <dgm:t>
        <a:bodyPr/>
        <a:lstStyle/>
        <a:p>
          <a:endParaRPr lang="en-US"/>
        </a:p>
      </dgm:t>
    </dgm:pt>
    <dgm:pt modelId="{C147C458-7F1A-4EB9-B84E-473256B2A990}" type="sibTrans" cxnId="{EC70754F-1A21-4EA7-BCD4-3D6559D0B1B3}">
      <dgm:prSet/>
      <dgm:spPr/>
      <dgm:t>
        <a:bodyPr/>
        <a:lstStyle/>
        <a:p>
          <a:endParaRPr lang="en-US"/>
        </a:p>
      </dgm:t>
    </dgm:pt>
    <dgm:pt modelId="{09673ADD-C51D-410A-A36D-5F6D22ED80DB}">
      <dgm:prSet phldrT="[Text]"/>
      <dgm:spPr/>
      <dgm:t>
        <a:bodyPr/>
        <a:lstStyle/>
        <a:p>
          <a:r>
            <a:rPr lang="en-US" dirty="0"/>
            <a:t>Sprint 4</a:t>
          </a:r>
        </a:p>
      </dgm:t>
    </dgm:pt>
    <dgm:pt modelId="{B5EC3927-0FBB-4D8A-BC32-BA671D40E042}" type="parTrans" cxnId="{62CEEF4D-38F2-42B8-930B-4B5450799CA1}">
      <dgm:prSet/>
      <dgm:spPr/>
      <dgm:t>
        <a:bodyPr/>
        <a:lstStyle/>
        <a:p>
          <a:endParaRPr lang="en-US"/>
        </a:p>
      </dgm:t>
    </dgm:pt>
    <dgm:pt modelId="{8A607647-945B-4BBB-9E11-AC465814797D}" type="sibTrans" cxnId="{62CEEF4D-38F2-42B8-930B-4B5450799CA1}">
      <dgm:prSet/>
      <dgm:spPr/>
      <dgm:t>
        <a:bodyPr/>
        <a:lstStyle/>
        <a:p>
          <a:endParaRPr lang="en-US"/>
        </a:p>
      </dgm:t>
    </dgm:pt>
    <dgm:pt modelId="{72FD38C7-8DC8-4C75-8EB3-A27DAF3F8769}">
      <dgm:prSet phldrT="[Text]"/>
      <dgm:spPr/>
      <dgm:t>
        <a:bodyPr/>
        <a:lstStyle/>
        <a:p>
          <a:r>
            <a:rPr lang="en-US" dirty="0"/>
            <a:t>Sprint 5</a:t>
          </a:r>
        </a:p>
      </dgm:t>
    </dgm:pt>
    <dgm:pt modelId="{5E9132EB-32F8-44D1-ADEE-64F18886CF72}" type="parTrans" cxnId="{11D421AA-384B-4F6B-BA83-AB2E7D4751BB}">
      <dgm:prSet/>
      <dgm:spPr/>
      <dgm:t>
        <a:bodyPr/>
        <a:lstStyle/>
        <a:p>
          <a:endParaRPr lang="en-US"/>
        </a:p>
      </dgm:t>
    </dgm:pt>
    <dgm:pt modelId="{BFA72ECE-A7C9-4264-9E12-33E9B5BDA35F}" type="sibTrans" cxnId="{11D421AA-384B-4F6B-BA83-AB2E7D4751BB}">
      <dgm:prSet/>
      <dgm:spPr/>
      <dgm:t>
        <a:bodyPr/>
        <a:lstStyle/>
        <a:p>
          <a:endParaRPr lang="en-US"/>
        </a:p>
      </dgm:t>
    </dgm:pt>
    <dgm:pt modelId="{63D3EA27-B670-4E5A-B59C-BD8741C2963E}">
      <dgm:prSet phldrT="[Text]"/>
      <dgm:spPr/>
      <dgm:t>
        <a:bodyPr/>
        <a:lstStyle/>
        <a:p>
          <a:r>
            <a:rPr lang="fr-FR" i="1"/>
            <a:t>Gestion du caddy</a:t>
          </a:r>
          <a:endParaRPr lang="en-US" dirty="0"/>
        </a:p>
      </dgm:t>
    </dgm:pt>
    <dgm:pt modelId="{B97CDF6D-D2DA-4740-B53E-428AC397B06B}" type="parTrans" cxnId="{1438541E-928D-4B1F-ACE4-F01BF01FD449}">
      <dgm:prSet/>
      <dgm:spPr/>
      <dgm:t>
        <a:bodyPr/>
        <a:lstStyle/>
        <a:p>
          <a:endParaRPr lang="en-US"/>
        </a:p>
      </dgm:t>
    </dgm:pt>
    <dgm:pt modelId="{A1056C66-90F7-4B04-9532-A5E80427CFF1}" type="sibTrans" cxnId="{1438541E-928D-4B1F-ACE4-F01BF01FD449}">
      <dgm:prSet/>
      <dgm:spPr/>
      <dgm:t>
        <a:bodyPr/>
        <a:lstStyle/>
        <a:p>
          <a:endParaRPr lang="en-US"/>
        </a:p>
      </dgm:t>
    </dgm:pt>
    <dgm:pt modelId="{F7696F4E-5186-478A-A22A-34B3486FC89C}">
      <dgm:prSet phldrT="[Text]"/>
      <dgm:spPr/>
      <dgm:t>
        <a:bodyPr/>
        <a:lstStyle/>
        <a:p>
          <a:r>
            <a:rPr lang="fr-FR" i="1" dirty="0"/>
            <a:t>Intégration des modules de paiement en ligne</a:t>
          </a:r>
          <a:endParaRPr lang="en-US" dirty="0"/>
        </a:p>
      </dgm:t>
    </dgm:pt>
    <dgm:pt modelId="{735244C3-5A7A-4551-9E70-7EB326E26B74}" type="parTrans" cxnId="{BA058E92-6ACC-40F7-A6F5-E7519D07A928}">
      <dgm:prSet/>
      <dgm:spPr/>
      <dgm:t>
        <a:bodyPr/>
        <a:lstStyle/>
        <a:p>
          <a:endParaRPr lang="en-US"/>
        </a:p>
      </dgm:t>
    </dgm:pt>
    <dgm:pt modelId="{D482E75F-F56D-4A7E-A402-B7E9207446E0}" type="sibTrans" cxnId="{BA058E92-6ACC-40F7-A6F5-E7519D07A928}">
      <dgm:prSet/>
      <dgm:spPr/>
      <dgm:t>
        <a:bodyPr/>
        <a:lstStyle/>
        <a:p>
          <a:endParaRPr lang="en-US"/>
        </a:p>
      </dgm:t>
    </dgm:pt>
    <dgm:pt modelId="{6AD8BFD6-3370-4D34-8A78-C9DC441FC468}" type="pres">
      <dgm:prSet presAssocID="{91605D51-4BDC-46F5-9391-DEAFFD82A5A6}" presName="Name0" presStyleCnt="0">
        <dgm:presLayoutVars>
          <dgm:dir/>
          <dgm:resizeHandles val="exact"/>
        </dgm:presLayoutVars>
      </dgm:prSet>
      <dgm:spPr/>
    </dgm:pt>
    <dgm:pt modelId="{E8F65A2D-4162-46E0-80D7-14AAC7228926}" type="pres">
      <dgm:prSet presAssocID="{F53718F3-AFFF-45B0-94A1-9CB88A4F675E}" presName="composite" presStyleCnt="0"/>
      <dgm:spPr/>
    </dgm:pt>
    <dgm:pt modelId="{C913F939-8F6D-4385-B12E-54E14766A77C}" type="pres">
      <dgm:prSet presAssocID="{F53718F3-AFFF-45B0-94A1-9CB88A4F675E}" presName="bgChev" presStyleLbl="node1" presStyleIdx="0" presStyleCnt="5"/>
      <dgm:spPr/>
    </dgm:pt>
    <dgm:pt modelId="{424CC529-744B-4BED-BD4D-CA1E8DA00F71}" type="pres">
      <dgm:prSet presAssocID="{F53718F3-AFFF-45B0-94A1-9CB88A4F675E}" presName="txNode" presStyleLbl="fgAcc1" presStyleIdx="0" presStyleCnt="5">
        <dgm:presLayoutVars>
          <dgm:bulletEnabled val="1"/>
        </dgm:presLayoutVars>
      </dgm:prSet>
      <dgm:spPr/>
    </dgm:pt>
    <dgm:pt modelId="{3F4F3D01-1A66-4C92-8404-59DE96DFE49F}" type="pres">
      <dgm:prSet presAssocID="{42061036-3611-4313-880C-5AE96BBF8BBE}" presName="compositeSpace" presStyleCnt="0"/>
      <dgm:spPr/>
    </dgm:pt>
    <dgm:pt modelId="{6569F685-E46B-474B-83D2-85237FD3FAA8}" type="pres">
      <dgm:prSet presAssocID="{E211C1FA-3BE6-4D66-A1C8-65295129F738}" presName="composite" presStyleCnt="0"/>
      <dgm:spPr/>
    </dgm:pt>
    <dgm:pt modelId="{FCD4AC9A-A011-4982-BA5E-E022BFB919F8}" type="pres">
      <dgm:prSet presAssocID="{E211C1FA-3BE6-4D66-A1C8-65295129F738}" presName="bgChev" presStyleLbl="node1" presStyleIdx="1" presStyleCnt="5"/>
      <dgm:spPr/>
    </dgm:pt>
    <dgm:pt modelId="{52423D1E-A9BD-490E-9522-D304F69E5201}" type="pres">
      <dgm:prSet presAssocID="{E211C1FA-3BE6-4D66-A1C8-65295129F738}" presName="txNode" presStyleLbl="fgAcc1" presStyleIdx="1" presStyleCnt="5">
        <dgm:presLayoutVars>
          <dgm:bulletEnabled val="1"/>
        </dgm:presLayoutVars>
      </dgm:prSet>
      <dgm:spPr/>
    </dgm:pt>
    <dgm:pt modelId="{27765D14-B4EF-4604-93A8-92E043A76D63}" type="pres">
      <dgm:prSet presAssocID="{9D681D9E-C3CE-4A7E-B4C0-14A1EDCBD366}" presName="compositeSpace" presStyleCnt="0"/>
      <dgm:spPr/>
    </dgm:pt>
    <dgm:pt modelId="{40403E07-DB90-456D-AC3B-B5480E737A42}" type="pres">
      <dgm:prSet presAssocID="{C022A20B-D81C-4BE5-B038-BBC6B103DF29}" presName="composite" presStyleCnt="0"/>
      <dgm:spPr/>
    </dgm:pt>
    <dgm:pt modelId="{78C289C5-E284-4349-9245-B0F4F2DABAF0}" type="pres">
      <dgm:prSet presAssocID="{C022A20B-D81C-4BE5-B038-BBC6B103DF29}" presName="bgChev" presStyleLbl="node1" presStyleIdx="2" presStyleCnt="5"/>
      <dgm:spPr/>
    </dgm:pt>
    <dgm:pt modelId="{BAA5C97D-0333-45FC-839D-91ED823279EA}" type="pres">
      <dgm:prSet presAssocID="{C022A20B-D81C-4BE5-B038-BBC6B103DF29}" presName="txNode" presStyleLbl="fgAcc1" presStyleIdx="2" presStyleCnt="5">
        <dgm:presLayoutVars>
          <dgm:bulletEnabled val="1"/>
        </dgm:presLayoutVars>
      </dgm:prSet>
      <dgm:spPr/>
    </dgm:pt>
    <dgm:pt modelId="{AB9D1369-57AE-46D9-82D9-C8FCB6BD94AC}" type="pres">
      <dgm:prSet presAssocID="{246B4DCB-D8B9-4E65-88B7-3C4BA54DAFE2}" presName="compositeSpace" presStyleCnt="0"/>
      <dgm:spPr/>
    </dgm:pt>
    <dgm:pt modelId="{0FC61443-F0A1-4D78-8212-4A1E2FCA757C}" type="pres">
      <dgm:prSet presAssocID="{09673ADD-C51D-410A-A36D-5F6D22ED80DB}" presName="composite" presStyleCnt="0"/>
      <dgm:spPr/>
    </dgm:pt>
    <dgm:pt modelId="{2DD518B1-D24B-4A34-A230-AEEABEAD0FD3}" type="pres">
      <dgm:prSet presAssocID="{09673ADD-C51D-410A-A36D-5F6D22ED80DB}" presName="bgChev" presStyleLbl="node1" presStyleIdx="3" presStyleCnt="5"/>
      <dgm:spPr/>
    </dgm:pt>
    <dgm:pt modelId="{FE76C168-1944-422A-95C1-199EEAC6DB57}" type="pres">
      <dgm:prSet presAssocID="{09673ADD-C51D-410A-A36D-5F6D22ED80DB}" presName="txNode" presStyleLbl="fgAcc1" presStyleIdx="3" presStyleCnt="5">
        <dgm:presLayoutVars>
          <dgm:bulletEnabled val="1"/>
        </dgm:presLayoutVars>
      </dgm:prSet>
      <dgm:spPr/>
    </dgm:pt>
    <dgm:pt modelId="{20DA94D9-D017-49CB-9DF7-648CCA84AAED}" type="pres">
      <dgm:prSet presAssocID="{8A607647-945B-4BBB-9E11-AC465814797D}" presName="compositeSpace" presStyleCnt="0"/>
      <dgm:spPr/>
    </dgm:pt>
    <dgm:pt modelId="{2DDD258B-3C7A-4902-BC33-E2D6CEEEDE46}" type="pres">
      <dgm:prSet presAssocID="{72FD38C7-8DC8-4C75-8EB3-A27DAF3F8769}" presName="composite" presStyleCnt="0"/>
      <dgm:spPr/>
    </dgm:pt>
    <dgm:pt modelId="{2DC27E0E-983B-47ED-B300-C252C74A7825}" type="pres">
      <dgm:prSet presAssocID="{72FD38C7-8DC8-4C75-8EB3-A27DAF3F8769}" presName="bgChev" presStyleLbl="node1" presStyleIdx="4" presStyleCnt="5"/>
      <dgm:spPr/>
    </dgm:pt>
    <dgm:pt modelId="{A91DB032-367E-4058-98E8-B41876BC8C0C}" type="pres">
      <dgm:prSet presAssocID="{72FD38C7-8DC8-4C75-8EB3-A27DAF3F8769}" presName="txNode" presStyleLbl="fgAcc1" presStyleIdx="4" presStyleCnt="5">
        <dgm:presLayoutVars>
          <dgm:bulletEnabled val="1"/>
        </dgm:presLayoutVars>
      </dgm:prSet>
      <dgm:spPr/>
    </dgm:pt>
  </dgm:ptLst>
  <dgm:cxnLst>
    <dgm:cxn modelId="{7458ED02-840D-4895-AAA6-CF11CCD2EC0F}" type="presOf" srcId="{116482CD-3923-45CF-826F-3E8FFBAA73A2}" destId="{424CC529-744B-4BED-BD4D-CA1E8DA00F71}" srcOrd="0" destOrd="1" presId="urn:microsoft.com/office/officeart/2005/8/layout/chevronAccent+Icon"/>
    <dgm:cxn modelId="{7F7A5006-F7CD-4A82-8DC4-2D1504DE964C}" srcId="{91605D51-4BDC-46F5-9391-DEAFFD82A5A6}" destId="{F53718F3-AFFF-45B0-94A1-9CB88A4F675E}" srcOrd="0" destOrd="0" parTransId="{A14C14D0-1837-490A-8FF2-489F3C6F0C17}" sibTransId="{42061036-3611-4313-880C-5AE96BBF8BBE}"/>
    <dgm:cxn modelId="{BC21430B-18B8-4EF5-8C40-3CB7DA7BC370}" srcId="{E211C1FA-3BE6-4D66-A1C8-65295129F738}" destId="{41528BE2-AB46-4E2C-8AB3-EB00798FCCCC}" srcOrd="0" destOrd="0" parTransId="{84475D82-7FD6-43B1-94FD-D83C671E6CE2}" sibTransId="{736D37D8-178C-463F-8DD4-16C4769C22A6}"/>
    <dgm:cxn modelId="{14F0DD0D-F403-43F5-968B-ADC32F48D7C2}" srcId="{91605D51-4BDC-46F5-9391-DEAFFD82A5A6}" destId="{E211C1FA-3BE6-4D66-A1C8-65295129F738}" srcOrd="1" destOrd="0" parTransId="{F66A7A99-D686-4B2B-9D6F-B65870A51ADF}" sibTransId="{9D681D9E-C3CE-4A7E-B4C0-14A1EDCBD366}"/>
    <dgm:cxn modelId="{EC02BF0E-0EE9-4934-AD19-6C50F7760353}" type="presOf" srcId="{73DB869E-3A1E-4916-B2EA-A059F550CBB7}" destId="{BAA5C97D-0333-45FC-839D-91ED823279EA}" srcOrd="0" destOrd="1" presId="urn:microsoft.com/office/officeart/2005/8/layout/chevronAccent+Icon"/>
    <dgm:cxn modelId="{0EEC8512-52F3-45AE-A401-7F514D13D73D}" type="presOf" srcId="{F53718F3-AFFF-45B0-94A1-9CB88A4F675E}" destId="{424CC529-744B-4BED-BD4D-CA1E8DA00F71}" srcOrd="0" destOrd="0" presId="urn:microsoft.com/office/officeart/2005/8/layout/chevronAccent+Icon"/>
    <dgm:cxn modelId="{59038913-BD10-46BD-B63B-569587DF86CF}" type="presOf" srcId="{F7696F4E-5186-478A-A22A-34B3486FC89C}" destId="{A91DB032-367E-4058-98E8-B41876BC8C0C}" srcOrd="0" destOrd="1" presId="urn:microsoft.com/office/officeart/2005/8/layout/chevronAccent+Icon"/>
    <dgm:cxn modelId="{1438541E-928D-4B1F-ACE4-F01BF01FD449}" srcId="{09673ADD-C51D-410A-A36D-5F6D22ED80DB}" destId="{63D3EA27-B670-4E5A-B59C-BD8741C2963E}" srcOrd="0" destOrd="0" parTransId="{B97CDF6D-D2DA-4740-B53E-428AC397B06B}" sibTransId="{A1056C66-90F7-4B04-9532-A5E80427CFF1}"/>
    <dgm:cxn modelId="{91B93923-733F-4271-BB22-D4A91B6BF9FE}" type="presOf" srcId="{72FD38C7-8DC8-4C75-8EB3-A27DAF3F8769}" destId="{A91DB032-367E-4058-98E8-B41876BC8C0C}" srcOrd="0" destOrd="0" presId="urn:microsoft.com/office/officeart/2005/8/layout/chevronAccent+Icon"/>
    <dgm:cxn modelId="{5E9DB134-606F-41B5-93BA-040EFF6DC4F5}" type="presOf" srcId="{C022A20B-D81C-4BE5-B038-BBC6B103DF29}" destId="{BAA5C97D-0333-45FC-839D-91ED823279EA}" srcOrd="0" destOrd="0" presId="urn:microsoft.com/office/officeart/2005/8/layout/chevronAccent+Icon"/>
    <dgm:cxn modelId="{4DD9A55E-D739-42E3-ACBA-97936737896C}" type="presOf" srcId="{91605D51-4BDC-46F5-9391-DEAFFD82A5A6}" destId="{6AD8BFD6-3370-4D34-8A78-C9DC441FC468}" srcOrd="0" destOrd="0" presId="urn:microsoft.com/office/officeart/2005/8/layout/chevronAccent+Icon"/>
    <dgm:cxn modelId="{61630161-B4A8-4198-8C16-16E2E5075116}" srcId="{F53718F3-AFFF-45B0-94A1-9CB88A4F675E}" destId="{116482CD-3923-45CF-826F-3E8FFBAA73A2}" srcOrd="0" destOrd="0" parTransId="{9581A573-A212-466E-BBC6-BD23E22C7159}" sibTransId="{F985C01C-35A9-4C6D-957E-CDF8C6C41967}"/>
    <dgm:cxn modelId="{ADA19E6C-AD2C-4158-A27F-D8FD6140F0BC}" type="presOf" srcId="{63D3EA27-B670-4E5A-B59C-BD8741C2963E}" destId="{FE76C168-1944-422A-95C1-199EEAC6DB57}" srcOrd="0" destOrd="1" presId="urn:microsoft.com/office/officeart/2005/8/layout/chevronAccent+Icon"/>
    <dgm:cxn modelId="{62CEEF4D-38F2-42B8-930B-4B5450799CA1}" srcId="{91605D51-4BDC-46F5-9391-DEAFFD82A5A6}" destId="{09673ADD-C51D-410A-A36D-5F6D22ED80DB}" srcOrd="3" destOrd="0" parTransId="{B5EC3927-0FBB-4D8A-BC32-BA671D40E042}" sibTransId="{8A607647-945B-4BBB-9E11-AC465814797D}"/>
    <dgm:cxn modelId="{EC70754F-1A21-4EA7-BCD4-3D6559D0B1B3}" srcId="{C022A20B-D81C-4BE5-B038-BBC6B103DF29}" destId="{73DB869E-3A1E-4916-B2EA-A059F550CBB7}" srcOrd="0" destOrd="0" parTransId="{2DC4BC3F-2A36-4EAA-82D9-69DAAF893BFA}" sibTransId="{C147C458-7F1A-4EB9-B84E-473256B2A990}"/>
    <dgm:cxn modelId="{45E1BB88-667A-40A5-B51E-DB59A201F5C6}" srcId="{91605D51-4BDC-46F5-9391-DEAFFD82A5A6}" destId="{C022A20B-D81C-4BE5-B038-BBC6B103DF29}" srcOrd="2" destOrd="0" parTransId="{DFF192F1-D5F4-46FA-AD7D-47F41F463AA0}" sibTransId="{246B4DCB-D8B9-4E65-88B7-3C4BA54DAFE2}"/>
    <dgm:cxn modelId="{7066D18C-489C-4810-8A87-DBC7B0726B1C}" type="presOf" srcId="{09673ADD-C51D-410A-A36D-5F6D22ED80DB}" destId="{FE76C168-1944-422A-95C1-199EEAC6DB57}" srcOrd="0" destOrd="0" presId="urn:microsoft.com/office/officeart/2005/8/layout/chevronAccent+Icon"/>
    <dgm:cxn modelId="{BA058E92-6ACC-40F7-A6F5-E7519D07A928}" srcId="{72FD38C7-8DC8-4C75-8EB3-A27DAF3F8769}" destId="{F7696F4E-5186-478A-A22A-34B3486FC89C}" srcOrd="0" destOrd="0" parTransId="{735244C3-5A7A-4551-9E70-7EB326E26B74}" sibTransId="{D482E75F-F56D-4A7E-A402-B7E9207446E0}"/>
    <dgm:cxn modelId="{4348A196-5A3C-4BC2-8700-72F7CB8B2A46}" type="presOf" srcId="{E211C1FA-3BE6-4D66-A1C8-65295129F738}" destId="{52423D1E-A9BD-490E-9522-D304F69E5201}" srcOrd="0" destOrd="0" presId="urn:microsoft.com/office/officeart/2005/8/layout/chevronAccent+Icon"/>
    <dgm:cxn modelId="{11D421AA-384B-4F6B-BA83-AB2E7D4751BB}" srcId="{91605D51-4BDC-46F5-9391-DEAFFD82A5A6}" destId="{72FD38C7-8DC8-4C75-8EB3-A27DAF3F8769}" srcOrd="4" destOrd="0" parTransId="{5E9132EB-32F8-44D1-ADEE-64F18886CF72}" sibTransId="{BFA72ECE-A7C9-4264-9E12-33E9B5BDA35F}"/>
    <dgm:cxn modelId="{90526AAC-ECA9-4AEA-9B44-D9194E35E2D9}" type="presOf" srcId="{41528BE2-AB46-4E2C-8AB3-EB00798FCCCC}" destId="{52423D1E-A9BD-490E-9522-D304F69E5201}" srcOrd="0" destOrd="1" presId="urn:microsoft.com/office/officeart/2005/8/layout/chevronAccent+Icon"/>
    <dgm:cxn modelId="{618E2762-A704-4E17-BBC4-D063A25461BD}" type="presParOf" srcId="{6AD8BFD6-3370-4D34-8A78-C9DC441FC468}" destId="{E8F65A2D-4162-46E0-80D7-14AAC7228926}" srcOrd="0" destOrd="0" presId="urn:microsoft.com/office/officeart/2005/8/layout/chevronAccent+Icon"/>
    <dgm:cxn modelId="{069CAA1D-F9F8-410D-A2A6-D9DC3E870CE5}" type="presParOf" srcId="{E8F65A2D-4162-46E0-80D7-14AAC7228926}" destId="{C913F939-8F6D-4385-B12E-54E14766A77C}" srcOrd="0" destOrd="0" presId="urn:microsoft.com/office/officeart/2005/8/layout/chevronAccent+Icon"/>
    <dgm:cxn modelId="{CC2F456A-41F5-4848-8C22-DD78509BE6C0}" type="presParOf" srcId="{E8F65A2D-4162-46E0-80D7-14AAC7228926}" destId="{424CC529-744B-4BED-BD4D-CA1E8DA00F71}" srcOrd="1" destOrd="0" presId="urn:microsoft.com/office/officeart/2005/8/layout/chevronAccent+Icon"/>
    <dgm:cxn modelId="{3E61D700-6F6E-457D-8720-00779069055B}" type="presParOf" srcId="{6AD8BFD6-3370-4D34-8A78-C9DC441FC468}" destId="{3F4F3D01-1A66-4C92-8404-59DE96DFE49F}" srcOrd="1" destOrd="0" presId="urn:microsoft.com/office/officeart/2005/8/layout/chevronAccent+Icon"/>
    <dgm:cxn modelId="{5D8D0551-F5CA-4E7A-803D-ECD8391D6716}" type="presParOf" srcId="{6AD8BFD6-3370-4D34-8A78-C9DC441FC468}" destId="{6569F685-E46B-474B-83D2-85237FD3FAA8}" srcOrd="2" destOrd="0" presId="urn:microsoft.com/office/officeart/2005/8/layout/chevronAccent+Icon"/>
    <dgm:cxn modelId="{9DA16F5F-B851-43E7-97D6-8A73936DE8A4}" type="presParOf" srcId="{6569F685-E46B-474B-83D2-85237FD3FAA8}" destId="{FCD4AC9A-A011-4982-BA5E-E022BFB919F8}" srcOrd="0" destOrd="0" presId="urn:microsoft.com/office/officeart/2005/8/layout/chevronAccent+Icon"/>
    <dgm:cxn modelId="{CA4F7482-2B88-4AA1-876E-30F40AFC4C08}" type="presParOf" srcId="{6569F685-E46B-474B-83D2-85237FD3FAA8}" destId="{52423D1E-A9BD-490E-9522-D304F69E5201}" srcOrd="1" destOrd="0" presId="urn:microsoft.com/office/officeart/2005/8/layout/chevronAccent+Icon"/>
    <dgm:cxn modelId="{0A288460-15DC-4CFC-874C-1E0E8972052B}" type="presParOf" srcId="{6AD8BFD6-3370-4D34-8A78-C9DC441FC468}" destId="{27765D14-B4EF-4604-93A8-92E043A76D63}" srcOrd="3" destOrd="0" presId="urn:microsoft.com/office/officeart/2005/8/layout/chevronAccent+Icon"/>
    <dgm:cxn modelId="{9C3DECA9-E9B1-459C-AF41-E5AA8AE1AD8E}" type="presParOf" srcId="{6AD8BFD6-3370-4D34-8A78-C9DC441FC468}" destId="{40403E07-DB90-456D-AC3B-B5480E737A42}" srcOrd="4" destOrd="0" presId="urn:microsoft.com/office/officeart/2005/8/layout/chevronAccent+Icon"/>
    <dgm:cxn modelId="{B2CB400E-34DE-4E02-85AE-A75BCE21B55A}" type="presParOf" srcId="{40403E07-DB90-456D-AC3B-B5480E737A42}" destId="{78C289C5-E284-4349-9245-B0F4F2DABAF0}" srcOrd="0" destOrd="0" presId="urn:microsoft.com/office/officeart/2005/8/layout/chevronAccent+Icon"/>
    <dgm:cxn modelId="{3763D534-041D-407A-A13E-5A5CB9EB547E}" type="presParOf" srcId="{40403E07-DB90-456D-AC3B-B5480E737A42}" destId="{BAA5C97D-0333-45FC-839D-91ED823279EA}" srcOrd="1" destOrd="0" presId="urn:microsoft.com/office/officeart/2005/8/layout/chevronAccent+Icon"/>
    <dgm:cxn modelId="{D82124DF-2E7C-46BB-A2A9-D298086FE4C0}" type="presParOf" srcId="{6AD8BFD6-3370-4D34-8A78-C9DC441FC468}" destId="{AB9D1369-57AE-46D9-82D9-C8FCB6BD94AC}" srcOrd="5" destOrd="0" presId="urn:microsoft.com/office/officeart/2005/8/layout/chevronAccent+Icon"/>
    <dgm:cxn modelId="{40DAB374-222B-42EB-9B27-B70308A191FD}" type="presParOf" srcId="{6AD8BFD6-3370-4D34-8A78-C9DC441FC468}" destId="{0FC61443-F0A1-4D78-8212-4A1E2FCA757C}" srcOrd="6" destOrd="0" presId="urn:microsoft.com/office/officeart/2005/8/layout/chevronAccent+Icon"/>
    <dgm:cxn modelId="{DA3BB5D1-6B15-495A-B0B5-4CB339BA26E3}" type="presParOf" srcId="{0FC61443-F0A1-4D78-8212-4A1E2FCA757C}" destId="{2DD518B1-D24B-4A34-A230-AEEABEAD0FD3}" srcOrd="0" destOrd="0" presId="urn:microsoft.com/office/officeart/2005/8/layout/chevronAccent+Icon"/>
    <dgm:cxn modelId="{18556A52-D6A6-472F-9EAE-F2519D67B4D2}" type="presParOf" srcId="{0FC61443-F0A1-4D78-8212-4A1E2FCA757C}" destId="{FE76C168-1944-422A-95C1-199EEAC6DB57}" srcOrd="1" destOrd="0" presId="urn:microsoft.com/office/officeart/2005/8/layout/chevronAccent+Icon"/>
    <dgm:cxn modelId="{46867F33-F573-44FE-8C87-DDC12EBA4FB7}" type="presParOf" srcId="{6AD8BFD6-3370-4D34-8A78-C9DC441FC468}" destId="{20DA94D9-D017-49CB-9DF7-648CCA84AAED}" srcOrd="7" destOrd="0" presId="urn:microsoft.com/office/officeart/2005/8/layout/chevronAccent+Icon"/>
    <dgm:cxn modelId="{7FC354B5-3A68-4661-98DD-67420897F4CB}" type="presParOf" srcId="{6AD8BFD6-3370-4D34-8A78-C9DC441FC468}" destId="{2DDD258B-3C7A-4902-BC33-E2D6CEEEDE46}" srcOrd="8" destOrd="0" presId="urn:microsoft.com/office/officeart/2005/8/layout/chevronAccent+Icon"/>
    <dgm:cxn modelId="{B8AC8CB7-F98F-4301-AAB1-43CD886E2710}" type="presParOf" srcId="{2DDD258B-3C7A-4902-BC33-E2D6CEEEDE46}" destId="{2DC27E0E-983B-47ED-B300-C252C74A7825}" srcOrd="0" destOrd="0" presId="urn:microsoft.com/office/officeart/2005/8/layout/chevronAccent+Icon"/>
    <dgm:cxn modelId="{5CD4FCBA-EFA5-4FC3-AA62-B64358180C84}" type="presParOf" srcId="{2DDD258B-3C7A-4902-BC33-E2D6CEEEDE46}" destId="{A91DB032-367E-4058-98E8-B41876BC8C0C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3958BC-7768-4AFE-A203-C58C50D2127D}" type="doc">
      <dgm:prSet loTypeId="urn:microsoft.com/office/officeart/2005/8/layout/process1" loCatId="process" qsTypeId="urn:microsoft.com/office/officeart/2005/8/quickstyle/simple2" qsCatId="simple" csTypeId="urn:microsoft.com/office/officeart/2005/8/colors/colorful1" csCatId="colorful" phldr="1"/>
      <dgm:spPr/>
    </dgm:pt>
    <dgm:pt modelId="{E6420B76-0C82-4AB8-884F-ABC4BD9AFEE1}">
      <dgm:prSet phldrT="[Text]" custT="1"/>
      <dgm:spPr/>
      <dgm:t>
        <a:bodyPr/>
        <a:lstStyle/>
        <a:p>
          <a:r>
            <a:rPr lang="fr-FR" sz="1050" b="1" noProof="0" dirty="0">
              <a:solidFill>
                <a:schemeClr val="tx1"/>
              </a:solidFill>
              <a:latin typeface="Montserrat" panose="020B0604020202020204" charset="0"/>
            </a:rPr>
            <a:t>1 mars - 14 mars</a:t>
          </a:r>
        </a:p>
      </dgm:t>
    </dgm:pt>
    <dgm:pt modelId="{3AD19A9B-5454-4F41-9AF8-34065E51A08B}" type="parTrans" cxnId="{D8906C32-4879-4A4F-8685-837DBD8AA504}">
      <dgm:prSet/>
      <dgm:spPr/>
      <dgm:t>
        <a:bodyPr/>
        <a:lstStyle/>
        <a:p>
          <a:endParaRPr lang="en-US"/>
        </a:p>
      </dgm:t>
    </dgm:pt>
    <dgm:pt modelId="{3FAF6276-4D5F-4A73-ABF3-C85AC37939C3}" type="sibTrans" cxnId="{D8906C32-4879-4A4F-8685-837DBD8AA504}">
      <dgm:prSet/>
      <dgm:spPr/>
      <dgm:t>
        <a:bodyPr/>
        <a:lstStyle/>
        <a:p>
          <a:endParaRPr lang="en-US"/>
        </a:p>
      </dgm:t>
    </dgm:pt>
    <dgm:pt modelId="{5E387527-3013-4975-BEDC-F15594A42BF4}">
      <dgm:prSet phldrT="[Text]" custT="1"/>
      <dgm:spPr/>
      <dgm:t>
        <a:bodyPr/>
        <a:lstStyle/>
        <a:p>
          <a:r>
            <a:rPr lang="fr-FR" sz="1050" b="1" noProof="0" dirty="0">
              <a:solidFill>
                <a:schemeClr val="tx1"/>
              </a:solidFill>
              <a:latin typeface="Montserrat" panose="020B0604020202020204" charset="0"/>
            </a:rPr>
            <a:t>15 mars – 25 avril</a:t>
          </a:r>
        </a:p>
      </dgm:t>
    </dgm:pt>
    <dgm:pt modelId="{800ADF2D-AEA6-4358-B38D-2F8C1E778210}" type="parTrans" cxnId="{05B6DD8F-4E6F-4ADF-B67D-36DD5ACC7DBC}">
      <dgm:prSet/>
      <dgm:spPr/>
      <dgm:t>
        <a:bodyPr/>
        <a:lstStyle/>
        <a:p>
          <a:endParaRPr lang="en-US"/>
        </a:p>
      </dgm:t>
    </dgm:pt>
    <dgm:pt modelId="{35474120-3D4C-497D-8020-FA78E9D2CB40}" type="sibTrans" cxnId="{05B6DD8F-4E6F-4ADF-B67D-36DD5ACC7DBC}">
      <dgm:prSet/>
      <dgm:spPr/>
      <dgm:t>
        <a:bodyPr/>
        <a:lstStyle/>
        <a:p>
          <a:endParaRPr lang="en-US"/>
        </a:p>
      </dgm:t>
    </dgm:pt>
    <dgm:pt modelId="{D3D5470E-955D-4A8E-A20B-7414AEED2CD2}">
      <dgm:prSet phldrT="[Text]" custT="1"/>
      <dgm:spPr/>
      <dgm:t>
        <a:bodyPr/>
        <a:lstStyle/>
        <a:p>
          <a:r>
            <a:rPr lang="fr-FR" sz="1050" b="1" noProof="0" dirty="0">
              <a:solidFill>
                <a:schemeClr val="tx1"/>
              </a:solidFill>
              <a:latin typeface="Montserrat" panose="020B0604020202020204" charset="0"/>
            </a:rPr>
            <a:t>26 avril – 9 mai</a:t>
          </a:r>
        </a:p>
      </dgm:t>
    </dgm:pt>
    <dgm:pt modelId="{906463DA-1D24-4D4E-B7A7-C3F0FD4EC4FB}" type="parTrans" cxnId="{DC422AE7-775E-458D-BE12-5D238002F78D}">
      <dgm:prSet/>
      <dgm:spPr/>
      <dgm:t>
        <a:bodyPr/>
        <a:lstStyle/>
        <a:p>
          <a:endParaRPr lang="en-US"/>
        </a:p>
      </dgm:t>
    </dgm:pt>
    <dgm:pt modelId="{2C4794FF-8299-4A7E-9611-776591438DCB}" type="sibTrans" cxnId="{DC422AE7-775E-458D-BE12-5D238002F78D}">
      <dgm:prSet/>
      <dgm:spPr/>
      <dgm:t>
        <a:bodyPr/>
        <a:lstStyle/>
        <a:p>
          <a:endParaRPr lang="en-US"/>
        </a:p>
      </dgm:t>
    </dgm:pt>
    <dgm:pt modelId="{950B5CC4-2FA6-4B59-9303-9F0C710E99CB}">
      <dgm:prSet phldrT="[Text]" custT="1"/>
      <dgm:spPr/>
      <dgm:t>
        <a:bodyPr/>
        <a:lstStyle/>
        <a:p>
          <a:r>
            <a:rPr lang="fr-FR" sz="1050" b="1" noProof="0" dirty="0">
              <a:solidFill>
                <a:schemeClr val="tx1"/>
              </a:solidFill>
              <a:latin typeface="Montserrat" panose="020B0604020202020204" charset="0"/>
            </a:rPr>
            <a:t>10 mai – 23 mai</a:t>
          </a:r>
        </a:p>
      </dgm:t>
    </dgm:pt>
    <dgm:pt modelId="{703748ED-2E28-49BB-B4F3-01CCB0578163}" type="parTrans" cxnId="{FCFEDE93-002E-43DD-81ED-28B97056CB3D}">
      <dgm:prSet/>
      <dgm:spPr/>
      <dgm:t>
        <a:bodyPr/>
        <a:lstStyle/>
        <a:p>
          <a:endParaRPr lang="en-US"/>
        </a:p>
      </dgm:t>
    </dgm:pt>
    <dgm:pt modelId="{8628C059-8E44-471D-ADC2-EDB1952DFB63}" type="sibTrans" cxnId="{FCFEDE93-002E-43DD-81ED-28B97056CB3D}">
      <dgm:prSet/>
      <dgm:spPr/>
      <dgm:t>
        <a:bodyPr/>
        <a:lstStyle/>
        <a:p>
          <a:endParaRPr lang="en-US"/>
        </a:p>
      </dgm:t>
    </dgm:pt>
    <dgm:pt modelId="{5765760C-88CF-4369-99CA-65BE96EA4E94}">
      <dgm:prSet phldrT="[Text]" custT="1"/>
      <dgm:spPr/>
      <dgm:t>
        <a:bodyPr/>
        <a:lstStyle/>
        <a:p>
          <a:r>
            <a:rPr lang="fr-FR" sz="1050" b="1" noProof="0" dirty="0">
              <a:solidFill>
                <a:schemeClr val="tx1"/>
              </a:solidFill>
              <a:latin typeface="Montserrat" panose="020B0604020202020204" charset="0"/>
            </a:rPr>
            <a:t>24 mai – 7 juin</a:t>
          </a:r>
        </a:p>
      </dgm:t>
    </dgm:pt>
    <dgm:pt modelId="{C3176BAF-5DF3-46D8-8E09-12FF2C45F9D3}" type="parTrans" cxnId="{F5FC4304-38C7-4E72-A8D2-D43BC9720990}">
      <dgm:prSet/>
      <dgm:spPr/>
      <dgm:t>
        <a:bodyPr/>
        <a:lstStyle/>
        <a:p>
          <a:endParaRPr lang="en-US"/>
        </a:p>
      </dgm:t>
    </dgm:pt>
    <dgm:pt modelId="{D6C7D2D9-01AF-44B8-9D78-F6265C71FF12}" type="sibTrans" cxnId="{F5FC4304-38C7-4E72-A8D2-D43BC9720990}">
      <dgm:prSet/>
      <dgm:spPr/>
      <dgm:t>
        <a:bodyPr/>
        <a:lstStyle/>
        <a:p>
          <a:endParaRPr lang="en-US"/>
        </a:p>
      </dgm:t>
    </dgm:pt>
    <dgm:pt modelId="{0337C4DA-B98C-4AD5-836B-085A912DDC9C}" type="pres">
      <dgm:prSet presAssocID="{163958BC-7768-4AFE-A203-C58C50D2127D}" presName="Name0" presStyleCnt="0">
        <dgm:presLayoutVars>
          <dgm:dir/>
          <dgm:resizeHandles val="exact"/>
        </dgm:presLayoutVars>
      </dgm:prSet>
      <dgm:spPr/>
    </dgm:pt>
    <dgm:pt modelId="{C1FE8EEC-9D79-4050-A208-6D3A3473996C}" type="pres">
      <dgm:prSet presAssocID="{E6420B76-0C82-4AB8-884F-ABC4BD9AFEE1}" presName="node" presStyleLbl="node1" presStyleIdx="0" presStyleCnt="5">
        <dgm:presLayoutVars>
          <dgm:bulletEnabled val="1"/>
        </dgm:presLayoutVars>
      </dgm:prSet>
      <dgm:spPr/>
    </dgm:pt>
    <dgm:pt modelId="{C0AE7BD5-A830-4E58-B725-D9D7F0245E7E}" type="pres">
      <dgm:prSet presAssocID="{3FAF6276-4D5F-4A73-ABF3-C85AC37939C3}" presName="sibTrans" presStyleLbl="sibTrans2D1" presStyleIdx="0" presStyleCnt="4"/>
      <dgm:spPr/>
    </dgm:pt>
    <dgm:pt modelId="{8B3EF43A-CBE7-4152-A062-BE77F52CD84E}" type="pres">
      <dgm:prSet presAssocID="{3FAF6276-4D5F-4A73-ABF3-C85AC37939C3}" presName="connectorText" presStyleLbl="sibTrans2D1" presStyleIdx="0" presStyleCnt="4"/>
      <dgm:spPr/>
    </dgm:pt>
    <dgm:pt modelId="{A81E7578-D2B4-4240-BBAD-EAC245D29837}" type="pres">
      <dgm:prSet presAssocID="{5E387527-3013-4975-BEDC-F15594A42BF4}" presName="node" presStyleLbl="node1" presStyleIdx="1" presStyleCnt="5">
        <dgm:presLayoutVars>
          <dgm:bulletEnabled val="1"/>
        </dgm:presLayoutVars>
      </dgm:prSet>
      <dgm:spPr/>
    </dgm:pt>
    <dgm:pt modelId="{57AFFD71-3DCA-4A7B-91B8-02053AD1E6E9}" type="pres">
      <dgm:prSet presAssocID="{35474120-3D4C-497D-8020-FA78E9D2CB40}" presName="sibTrans" presStyleLbl="sibTrans2D1" presStyleIdx="1" presStyleCnt="4"/>
      <dgm:spPr/>
    </dgm:pt>
    <dgm:pt modelId="{839DB427-A70B-4295-9B1C-F8FB76C3A521}" type="pres">
      <dgm:prSet presAssocID="{35474120-3D4C-497D-8020-FA78E9D2CB40}" presName="connectorText" presStyleLbl="sibTrans2D1" presStyleIdx="1" presStyleCnt="4"/>
      <dgm:spPr/>
    </dgm:pt>
    <dgm:pt modelId="{C28EED0C-9F48-48AF-9163-8EF8550464E6}" type="pres">
      <dgm:prSet presAssocID="{D3D5470E-955D-4A8E-A20B-7414AEED2CD2}" presName="node" presStyleLbl="node1" presStyleIdx="2" presStyleCnt="5">
        <dgm:presLayoutVars>
          <dgm:bulletEnabled val="1"/>
        </dgm:presLayoutVars>
      </dgm:prSet>
      <dgm:spPr/>
    </dgm:pt>
    <dgm:pt modelId="{41E701DC-C37D-4284-B5D3-62552E41825E}" type="pres">
      <dgm:prSet presAssocID="{2C4794FF-8299-4A7E-9611-776591438DCB}" presName="sibTrans" presStyleLbl="sibTrans2D1" presStyleIdx="2" presStyleCnt="4"/>
      <dgm:spPr/>
    </dgm:pt>
    <dgm:pt modelId="{3504D23A-C22F-495F-B9CF-7063E13DA522}" type="pres">
      <dgm:prSet presAssocID="{2C4794FF-8299-4A7E-9611-776591438DCB}" presName="connectorText" presStyleLbl="sibTrans2D1" presStyleIdx="2" presStyleCnt="4"/>
      <dgm:spPr/>
    </dgm:pt>
    <dgm:pt modelId="{8F69C18F-4993-4BA3-9E89-928829DC3127}" type="pres">
      <dgm:prSet presAssocID="{950B5CC4-2FA6-4B59-9303-9F0C710E99CB}" presName="node" presStyleLbl="node1" presStyleIdx="3" presStyleCnt="5">
        <dgm:presLayoutVars>
          <dgm:bulletEnabled val="1"/>
        </dgm:presLayoutVars>
      </dgm:prSet>
      <dgm:spPr/>
    </dgm:pt>
    <dgm:pt modelId="{EEAAF823-7111-44AB-8816-B2ED9F8E680E}" type="pres">
      <dgm:prSet presAssocID="{8628C059-8E44-471D-ADC2-EDB1952DFB63}" presName="sibTrans" presStyleLbl="sibTrans2D1" presStyleIdx="3" presStyleCnt="4"/>
      <dgm:spPr/>
    </dgm:pt>
    <dgm:pt modelId="{7C54257E-9179-47F2-B9ED-6ABD376D9AAF}" type="pres">
      <dgm:prSet presAssocID="{8628C059-8E44-471D-ADC2-EDB1952DFB63}" presName="connectorText" presStyleLbl="sibTrans2D1" presStyleIdx="3" presStyleCnt="4"/>
      <dgm:spPr/>
    </dgm:pt>
    <dgm:pt modelId="{41EE2CEB-D7A9-47F0-9A68-E40E89819D99}" type="pres">
      <dgm:prSet presAssocID="{5765760C-88CF-4369-99CA-65BE96EA4E94}" presName="node" presStyleLbl="node1" presStyleIdx="4" presStyleCnt="5">
        <dgm:presLayoutVars>
          <dgm:bulletEnabled val="1"/>
        </dgm:presLayoutVars>
      </dgm:prSet>
      <dgm:spPr/>
    </dgm:pt>
  </dgm:ptLst>
  <dgm:cxnLst>
    <dgm:cxn modelId="{F5FC4304-38C7-4E72-A8D2-D43BC9720990}" srcId="{163958BC-7768-4AFE-A203-C58C50D2127D}" destId="{5765760C-88CF-4369-99CA-65BE96EA4E94}" srcOrd="4" destOrd="0" parTransId="{C3176BAF-5DF3-46D8-8E09-12FF2C45F9D3}" sibTransId="{D6C7D2D9-01AF-44B8-9D78-F6265C71FF12}"/>
    <dgm:cxn modelId="{7852A613-3D9D-4169-B937-FC5B27EFD455}" type="presOf" srcId="{163958BC-7768-4AFE-A203-C58C50D2127D}" destId="{0337C4DA-B98C-4AD5-836B-085A912DDC9C}" srcOrd="0" destOrd="0" presId="urn:microsoft.com/office/officeart/2005/8/layout/process1"/>
    <dgm:cxn modelId="{E64B6D1A-83D5-457A-A383-4D6D2B0218FB}" type="presOf" srcId="{950B5CC4-2FA6-4B59-9303-9F0C710E99CB}" destId="{8F69C18F-4993-4BA3-9E89-928829DC3127}" srcOrd="0" destOrd="0" presId="urn:microsoft.com/office/officeart/2005/8/layout/process1"/>
    <dgm:cxn modelId="{8598DC2D-78AE-4B6A-A787-43EB2EA9F354}" type="presOf" srcId="{5765760C-88CF-4369-99CA-65BE96EA4E94}" destId="{41EE2CEB-D7A9-47F0-9A68-E40E89819D99}" srcOrd="0" destOrd="0" presId="urn:microsoft.com/office/officeart/2005/8/layout/process1"/>
    <dgm:cxn modelId="{D8906C32-4879-4A4F-8685-837DBD8AA504}" srcId="{163958BC-7768-4AFE-A203-C58C50D2127D}" destId="{E6420B76-0C82-4AB8-884F-ABC4BD9AFEE1}" srcOrd="0" destOrd="0" parTransId="{3AD19A9B-5454-4F41-9AF8-34065E51A08B}" sibTransId="{3FAF6276-4D5F-4A73-ABF3-C85AC37939C3}"/>
    <dgm:cxn modelId="{FA2A5F63-DED9-438A-902B-3B0E7073DF6D}" type="presOf" srcId="{5E387527-3013-4975-BEDC-F15594A42BF4}" destId="{A81E7578-D2B4-4240-BBAD-EAC245D29837}" srcOrd="0" destOrd="0" presId="urn:microsoft.com/office/officeart/2005/8/layout/process1"/>
    <dgm:cxn modelId="{6673C643-8F4B-4737-8D7C-00C23BCC982E}" type="presOf" srcId="{E6420B76-0C82-4AB8-884F-ABC4BD9AFEE1}" destId="{C1FE8EEC-9D79-4050-A208-6D3A3473996C}" srcOrd="0" destOrd="0" presId="urn:microsoft.com/office/officeart/2005/8/layout/process1"/>
    <dgm:cxn modelId="{E4959B66-F292-4344-9333-0881AB2EB483}" type="presOf" srcId="{8628C059-8E44-471D-ADC2-EDB1952DFB63}" destId="{EEAAF823-7111-44AB-8816-B2ED9F8E680E}" srcOrd="0" destOrd="0" presId="urn:microsoft.com/office/officeart/2005/8/layout/process1"/>
    <dgm:cxn modelId="{7F1F954B-37CA-40E3-B9BC-74700B9E986E}" type="presOf" srcId="{3FAF6276-4D5F-4A73-ABF3-C85AC37939C3}" destId="{8B3EF43A-CBE7-4152-A062-BE77F52CD84E}" srcOrd="1" destOrd="0" presId="urn:microsoft.com/office/officeart/2005/8/layout/process1"/>
    <dgm:cxn modelId="{8F35484F-A40D-41ED-994F-0261204F371D}" type="presOf" srcId="{2C4794FF-8299-4A7E-9611-776591438DCB}" destId="{41E701DC-C37D-4284-B5D3-62552E41825E}" srcOrd="0" destOrd="0" presId="urn:microsoft.com/office/officeart/2005/8/layout/process1"/>
    <dgm:cxn modelId="{5A601352-2561-45A3-8E47-FB90BE47C545}" type="presOf" srcId="{35474120-3D4C-497D-8020-FA78E9D2CB40}" destId="{57AFFD71-3DCA-4A7B-91B8-02053AD1E6E9}" srcOrd="0" destOrd="0" presId="urn:microsoft.com/office/officeart/2005/8/layout/process1"/>
    <dgm:cxn modelId="{05B6DD8F-4E6F-4ADF-B67D-36DD5ACC7DBC}" srcId="{163958BC-7768-4AFE-A203-C58C50D2127D}" destId="{5E387527-3013-4975-BEDC-F15594A42BF4}" srcOrd="1" destOrd="0" parTransId="{800ADF2D-AEA6-4358-B38D-2F8C1E778210}" sibTransId="{35474120-3D4C-497D-8020-FA78E9D2CB40}"/>
    <dgm:cxn modelId="{FCFEDE93-002E-43DD-81ED-28B97056CB3D}" srcId="{163958BC-7768-4AFE-A203-C58C50D2127D}" destId="{950B5CC4-2FA6-4B59-9303-9F0C710E99CB}" srcOrd="3" destOrd="0" parTransId="{703748ED-2E28-49BB-B4F3-01CCB0578163}" sibTransId="{8628C059-8E44-471D-ADC2-EDB1952DFB63}"/>
    <dgm:cxn modelId="{F36052AA-59CA-465C-9ED2-3CC546B794AD}" type="presOf" srcId="{2C4794FF-8299-4A7E-9611-776591438DCB}" destId="{3504D23A-C22F-495F-B9CF-7063E13DA522}" srcOrd="1" destOrd="0" presId="urn:microsoft.com/office/officeart/2005/8/layout/process1"/>
    <dgm:cxn modelId="{0615FBB7-B779-461E-94B7-57E84B1A7B4A}" type="presOf" srcId="{35474120-3D4C-497D-8020-FA78E9D2CB40}" destId="{839DB427-A70B-4295-9B1C-F8FB76C3A521}" srcOrd="1" destOrd="0" presId="urn:microsoft.com/office/officeart/2005/8/layout/process1"/>
    <dgm:cxn modelId="{DB0428C6-283B-43D0-9735-9F786DFCDDB0}" type="presOf" srcId="{3FAF6276-4D5F-4A73-ABF3-C85AC37939C3}" destId="{C0AE7BD5-A830-4E58-B725-D9D7F0245E7E}" srcOrd="0" destOrd="0" presId="urn:microsoft.com/office/officeart/2005/8/layout/process1"/>
    <dgm:cxn modelId="{4D4D3CDE-3FC0-4E86-A774-321B866C253F}" type="presOf" srcId="{8628C059-8E44-471D-ADC2-EDB1952DFB63}" destId="{7C54257E-9179-47F2-B9ED-6ABD376D9AAF}" srcOrd="1" destOrd="0" presId="urn:microsoft.com/office/officeart/2005/8/layout/process1"/>
    <dgm:cxn modelId="{FC3322DF-A03E-4106-9369-A84027456E11}" type="presOf" srcId="{D3D5470E-955D-4A8E-A20B-7414AEED2CD2}" destId="{C28EED0C-9F48-48AF-9163-8EF8550464E6}" srcOrd="0" destOrd="0" presId="urn:microsoft.com/office/officeart/2005/8/layout/process1"/>
    <dgm:cxn modelId="{DC422AE7-775E-458D-BE12-5D238002F78D}" srcId="{163958BC-7768-4AFE-A203-C58C50D2127D}" destId="{D3D5470E-955D-4A8E-A20B-7414AEED2CD2}" srcOrd="2" destOrd="0" parTransId="{906463DA-1D24-4D4E-B7A7-C3F0FD4EC4FB}" sibTransId="{2C4794FF-8299-4A7E-9611-776591438DCB}"/>
    <dgm:cxn modelId="{A008E7C7-659A-469E-9406-BAC820601183}" type="presParOf" srcId="{0337C4DA-B98C-4AD5-836B-085A912DDC9C}" destId="{C1FE8EEC-9D79-4050-A208-6D3A3473996C}" srcOrd="0" destOrd="0" presId="urn:microsoft.com/office/officeart/2005/8/layout/process1"/>
    <dgm:cxn modelId="{43D3F6B7-63CC-44CF-9D28-DDB6C01C32A7}" type="presParOf" srcId="{0337C4DA-B98C-4AD5-836B-085A912DDC9C}" destId="{C0AE7BD5-A830-4E58-B725-D9D7F0245E7E}" srcOrd="1" destOrd="0" presId="urn:microsoft.com/office/officeart/2005/8/layout/process1"/>
    <dgm:cxn modelId="{F9AB01BC-CFD4-440C-96E5-4504C4BF4927}" type="presParOf" srcId="{C0AE7BD5-A830-4E58-B725-D9D7F0245E7E}" destId="{8B3EF43A-CBE7-4152-A062-BE77F52CD84E}" srcOrd="0" destOrd="0" presId="urn:microsoft.com/office/officeart/2005/8/layout/process1"/>
    <dgm:cxn modelId="{77219D6B-D92D-4172-8C2D-F3B17CE5965D}" type="presParOf" srcId="{0337C4DA-B98C-4AD5-836B-085A912DDC9C}" destId="{A81E7578-D2B4-4240-BBAD-EAC245D29837}" srcOrd="2" destOrd="0" presId="urn:microsoft.com/office/officeart/2005/8/layout/process1"/>
    <dgm:cxn modelId="{D1AEDD09-9652-4FE1-A88C-A5A9BBD602E8}" type="presParOf" srcId="{0337C4DA-B98C-4AD5-836B-085A912DDC9C}" destId="{57AFFD71-3DCA-4A7B-91B8-02053AD1E6E9}" srcOrd="3" destOrd="0" presId="urn:microsoft.com/office/officeart/2005/8/layout/process1"/>
    <dgm:cxn modelId="{A7223E1D-AA94-484F-B58E-68A1EABD5F8C}" type="presParOf" srcId="{57AFFD71-3DCA-4A7B-91B8-02053AD1E6E9}" destId="{839DB427-A70B-4295-9B1C-F8FB76C3A521}" srcOrd="0" destOrd="0" presId="urn:microsoft.com/office/officeart/2005/8/layout/process1"/>
    <dgm:cxn modelId="{E5923422-7851-4AFF-A605-CAB3DEB49966}" type="presParOf" srcId="{0337C4DA-B98C-4AD5-836B-085A912DDC9C}" destId="{C28EED0C-9F48-48AF-9163-8EF8550464E6}" srcOrd="4" destOrd="0" presId="urn:microsoft.com/office/officeart/2005/8/layout/process1"/>
    <dgm:cxn modelId="{4ED60AE1-AE4A-47B0-A0D4-8245852DFF8D}" type="presParOf" srcId="{0337C4DA-B98C-4AD5-836B-085A912DDC9C}" destId="{41E701DC-C37D-4284-B5D3-62552E41825E}" srcOrd="5" destOrd="0" presId="urn:microsoft.com/office/officeart/2005/8/layout/process1"/>
    <dgm:cxn modelId="{5B84C0FB-66EB-4390-8CA2-436944136861}" type="presParOf" srcId="{41E701DC-C37D-4284-B5D3-62552E41825E}" destId="{3504D23A-C22F-495F-B9CF-7063E13DA522}" srcOrd="0" destOrd="0" presId="urn:microsoft.com/office/officeart/2005/8/layout/process1"/>
    <dgm:cxn modelId="{A793D66B-2CE6-4F4B-BC38-D562BDA78DC1}" type="presParOf" srcId="{0337C4DA-B98C-4AD5-836B-085A912DDC9C}" destId="{8F69C18F-4993-4BA3-9E89-928829DC3127}" srcOrd="6" destOrd="0" presId="urn:microsoft.com/office/officeart/2005/8/layout/process1"/>
    <dgm:cxn modelId="{9BDBFA9B-CA0F-4A50-9A60-40B042D882BE}" type="presParOf" srcId="{0337C4DA-B98C-4AD5-836B-085A912DDC9C}" destId="{EEAAF823-7111-44AB-8816-B2ED9F8E680E}" srcOrd="7" destOrd="0" presId="urn:microsoft.com/office/officeart/2005/8/layout/process1"/>
    <dgm:cxn modelId="{26ECFCED-B00E-43B9-A28A-4010572210B9}" type="presParOf" srcId="{EEAAF823-7111-44AB-8816-B2ED9F8E680E}" destId="{7C54257E-9179-47F2-B9ED-6ABD376D9AAF}" srcOrd="0" destOrd="0" presId="urn:microsoft.com/office/officeart/2005/8/layout/process1"/>
    <dgm:cxn modelId="{DAF3F614-8BF2-42C2-A221-719986CB58BA}" type="presParOf" srcId="{0337C4DA-B98C-4AD5-836B-085A912DDC9C}" destId="{41EE2CEB-D7A9-47F0-9A68-E40E89819D99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3F939-8F6D-4385-B12E-54E14766A77C}">
      <dsp:nvSpPr>
        <dsp:cNvPr id="0" name=""/>
        <dsp:cNvSpPr/>
      </dsp:nvSpPr>
      <dsp:spPr>
        <a:xfrm>
          <a:off x="1657" y="343070"/>
          <a:ext cx="1854937" cy="716005"/>
        </a:xfrm>
        <a:prstGeom prst="chevron">
          <a:avLst>
            <a:gd name="adj" fmla="val 4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4CC529-744B-4BED-BD4D-CA1E8DA00F71}">
      <dsp:nvSpPr>
        <dsp:cNvPr id="0" name=""/>
        <dsp:cNvSpPr/>
      </dsp:nvSpPr>
      <dsp:spPr>
        <a:xfrm>
          <a:off x="496307" y="522072"/>
          <a:ext cx="1566391" cy="716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Sprint 1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i="1" kern="1200" dirty="0"/>
            <a:t>Modules d’Inscription et Authentification</a:t>
          </a:r>
          <a:endParaRPr lang="en-US" sz="900" kern="1200" dirty="0"/>
        </a:p>
      </dsp:txBody>
      <dsp:txXfrm>
        <a:off x="517278" y="543043"/>
        <a:ext cx="1524449" cy="674063"/>
      </dsp:txXfrm>
    </dsp:sp>
    <dsp:sp modelId="{FCD4AC9A-A011-4982-BA5E-E022BFB919F8}">
      <dsp:nvSpPr>
        <dsp:cNvPr id="0" name=""/>
        <dsp:cNvSpPr/>
      </dsp:nvSpPr>
      <dsp:spPr>
        <a:xfrm>
          <a:off x="2120407" y="343070"/>
          <a:ext cx="1854937" cy="716005"/>
        </a:xfrm>
        <a:prstGeom prst="chevron">
          <a:avLst>
            <a:gd name="adj" fmla="val 4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2423D1E-A9BD-490E-9522-D304F69E5201}">
      <dsp:nvSpPr>
        <dsp:cNvPr id="0" name=""/>
        <dsp:cNvSpPr/>
      </dsp:nvSpPr>
      <dsp:spPr>
        <a:xfrm>
          <a:off x="2615057" y="522072"/>
          <a:ext cx="1566391" cy="716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Sprint 2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i="1" kern="1200" dirty="0"/>
            <a:t>Développement des modules du back-office</a:t>
          </a:r>
          <a:endParaRPr lang="en-US" sz="900" kern="1200" dirty="0"/>
        </a:p>
      </dsp:txBody>
      <dsp:txXfrm>
        <a:off x="2636028" y="543043"/>
        <a:ext cx="1524449" cy="674063"/>
      </dsp:txXfrm>
    </dsp:sp>
    <dsp:sp modelId="{78C289C5-E284-4349-9245-B0F4F2DABAF0}">
      <dsp:nvSpPr>
        <dsp:cNvPr id="0" name=""/>
        <dsp:cNvSpPr/>
      </dsp:nvSpPr>
      <dsp:spPr>
        <a:xfrm>
          <a:off x="4239158" y="343070"/>
          <a:ext cx="1854937" cy="716005"/>
        </a:xfrm>
        <a:prstGeom prst="chevron">
          <a:avLst>
            <a:gd name="adj" fmla="val 4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A5C97D-0333-45FC-839D-91ED823279EA}">
      <dsp:nvSpPr>
        <dsp:cNvPr id="0" name=""/>
        <dsp:cNvSpPr/>
      </dsp:nvSpPr>
      <dsp:spPr>
        <a:xfrm>
          <a:off x="4733808" y="522072"/>
          <a:ext cx="1566391" cy="716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Sprint 3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i="1" kern="1200" dirty="0"/>
            <a:t>Gestion des catalogues et de recherche</a:t>
          </a:r>
          <a:endParaRPr lang="en-US" sz="900" kern="1200" dirty="0"/>
        </a:p>
      </dsp:txBody>
      <dsp:txXfrm>
        <a:off x="4754779" y="543043"/>
        <a:ext cx="1524449" cy="674063"/>
      </dsp:txXfrm>
    </dsp:sp>
    <dsp:sp modelId="{2DD518B1-D24B-4A34-A230-AEEABEAD0FD3}">
      <dsp:nvSpPr>
        <dsp:cNvPr id="0" name=""/>
        <dsp:cNvSpPr/>
      </dsp:nvSpPr>
      <dsp:spPr>
        <a:xfrm>
          <a:off x="6357908" y="343070"/>
          <a:ext cx="1854937" cy="716005"/>
        </a:xfrm>
        <a:prstGeom prst="chevron">
          <a:avLst>
            <a:gd name="adj" fmla="val 4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E76C168-1944-422A-95C1-199EEAC6DB57}">
      <dsp:nvSpPr>
        <dsp:cNvPr id="0" name=""/>
        <dsp:cNvSpPr/>
      </dsp:nvSpPr>
      <dsp:spPr>
        <a:xfrm>
          <a:off x="6852558" y="522072"/>
          <a:ext cx="1566391" cy="716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Sprint 4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i="1" kern="1200"/>
            <a:t>Gestion du caddy</a:t>
          </a:r>
          <a:endParaRPr lang="en-US" sz="900" kern="1200" dirty="0"/>
        </a:p>
      </dsp:txBody>
      <dsp:txXfrm>
        <a:off x="6873529" y="543043"/>
        <a:ext cx="1524449" cy="674063"/>
      </dsp:txXfrm>
    </dsp:sp>
    <dsp:sp modelId="{2DC27E0E-983B-47ED-B300-C252C74A7825}">
      <dsp:nvSpPr>
        <dsp:cNvPr id="0" name=""/>
        <dsp:cNvSpPr/>
      </dsp:nvSpPr>
      <dsp:spPr>
        <a:xfrm>
          <a:off x="8476659" y="343070"/>
          <a:ext cx="1854937" cy="716005"/>
        </a:xfrm>
        <a:prstGeom prst="chevron">
          <a:avLst>
            <a:gd name="adj" fmla="val 4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91DB032-367E-4058-98E8-B41876BC8C0C}">
      <dsp:nvSpPr>
        <dsp:cNvPr id="0" name=""/>
        <dsp:cNvSpPr/>
      </dsp:nvSpPr>
      <dsp:spPr>
        <a:xfrm>
          <a:off x="8971309" y="522072"/>
          <a:ext cx="1566391" cy="716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Sprint 5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i="1" kern="1200" dirty="0"/>
            <a:t>Intégration des modules de paiement en ligne</a:t>
          </a:r>
          <a:endParaRPr lang="en-US" sz="900" kern="1200" dirty="0"/>
        </a:p>
      </dsp:txBody>
      <dsp:txXfrm>
        <a:off x="8992280" y="543043"/>
        <a:ext cx="1524449" cy="6740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E8EEC-9D79-4050-A208-6D3A3473996C}">
      <dsp:nvSpPr>
        <dsp:cNvPr id="0" name=""/>
        <dsp:cNvSpPr/>
      </dsp:nvSpPr>
      <dsp:spPr>
        <a:xfrm>
          <a:off x="5146" y="0"/>
          <a:ext cx="1595312" cy="2961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noProof="0" dirty="0">
              <a:solidFill>
                <a:schemeClr val="tx1"/>
              </a:solidFill>
              <a:latin typeface="Montserrat" panose="020B0604020202020204" charset="0"/>
            </a:rPr>
            <a:t>1 mars - 14 mars</a:t>
          </a:r>
        </a:p>
      </dsp:txBody>
      <dsp:txXfrm>
        <a:off x="13819" y="8673"/>
        <a:ext cx="1577966" cy="278765"/>
      </dsp:txXfrm>
    </dsp:sp>
    <dsp:sp modelId="{C0AE7BD5-A830-4E58-B725-D9D7F0245E7E}">
      <dsp:nvSpPr>
        <dsp:cNvPr id="0" name=""/>
        <dsp:cNvSpPr/>
      </dsp:nvSpPr>
      <dsp:spPr>
        <a:xfrm>
          <a:off x="1759990" y="0"/>
          <a:ext cx="338206" cy="2961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759990" y="59222"/>
        <a:ext cx="249373" cy="177667"/>
      </dsp:txXfrm>
    </dsp:sp>
    <dsp:sp modelId="{A81E7578-D2B4-4240-BBAD-EAC245D29837}">
      <dsp:nvSpPr>
        <dsp:cNvPr id="0" name=""/>
        <dsp:cNvSpPr/>
      </dsp:nvSpPr>
      <dsp:spPr>
        <a:xfrm>
          <a:off x="2238584" y="0"/>
          <a:ext cx="1595312" cy="2961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noProof="0" dirty="0">
              <a:solidFill>
                <a:schemeClr val="tx1"/>
              </a:solidFill>
              <a:latin typeface="Montserrat" panose="020B0604020202020204" charset="0"/>
            </a:rPr>
            <a:t>15 mars – 25 avril</a:t>
          </a:r>
        </a:p>
      </dsp:txBody>
      <dsp:txXfrm>
        <a:off x="2247257" y="8673"/>
        <a:ext cx="1577966" cy="278765"/>
      </dsp:txXfrm>
    </dsp:sp>
    <dsp:sp modelId="{57AFFD71-3DCA-4A7B-91B8-02053AD1E6E9}">
      <dsp:nvSpPr>
        <dsp:cNvPr id="0" name=""/>
        <dsp:cNvSpPr/>
      </dsp:nvSpPr>
      <dsp:spPr>
        <a:xfrm>
          <a:off x="3993428" y="0"/>
          <a:ext cx="338206" cy="2961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993428" y="59222"/>
        <a:ext cx="249373" cy="177667"/>
      </dsp:txXfrm>
    </dsp:sp>
    <dsp:sp modelId="{C28EED0C-9F48-48AF-9163-8EF8550464E6}">
      <dsp:nvSpPr>
        <dsp:cNvPr id="0" name=""/>
        <dsp:cNvSpPr/>
      </dsp:nvSpPr>
      <dsp:spPr>
        <a:xfrm>
          <a:off x="4472022" y="0"/>
          <a:ext cx="1595312" cy="2961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noProof="0" dirty="0">
              <a:solidFill>
                <a:schemeClr val="tx1"/>
              </a:solidFill>
              <a:latin typeface="Montserrat" panose="020B0604020202020204" charset="0"/>
            </a:rPr>
            <a:t>26 avril – 9 mai</a:t>
          </a:r>
        </a:p>
      </dsp:txBody>
      <dsp:txXfrm>
        <a:off x="4480695" y="8673"/>
        <a:ext cx="1577966" cy="278765"/>
      </dsp:txXfrm>
    </dsp:sp>
    <dsp:sp modelId="{41E701DC-C37D-4284-B5D3-62552E41825E}">
      <dsp:nvSpPr>
        <dsp:cNvPr id="0" name=""/>
        <dsp:cNvSpPr/>
      </dsp:nvSpPr>
      <dsp:spPr>
        <a:xfrm>
          <a:off x="6226866" y="0"/>
          <a:ext cx="338206" cy="2961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226866" y="59222"/>
        <a:ext cx="249373" cy="177667"/>
      </dsp:txXfrm>
    </dsp:sp>
    <dsp:sp modelId="{8F69C18F-4993-4BA3-9E89-928829DC3127}">
      <dsp:nvSpPr>
        <dsp:cNvPr id="0" name=""/>
        <dsp:cNvSpPr/>
      </dsp:nvSpPr>
      <dsp:spPr>
        <a:xfrm>
          <a:off x="6705460" y="0"/>
          <a:ext cx="1595312" cy="2961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noProof="0" dirty="0">
              <a:solidFill>
                <a:schemeClr val="tx1"/>
              </a:solidFill>
              <a:latin typeface="Montserrat" panose="020B0604020202020204" charset="0"/>
            </a:rPr>
            <a:t>10 mai – 23 mai</a:t>
          </a:r>
        </a:p>
      </dsp:txBody>
      <dsp:txXfrm>
        <a:off x="6714133" y="8673"/>
        <a:ext cx="1577966" cy="278765"/>
      </dsp:txXfrm>
    </dsp:sp>
    <dsp:sp modelId="{EEAAF823-7111-44AB-8816-B2ED9F8E680E}">
      <dsp:nvSpPr>
        <dsp:cNvPr id="0" name=""/>
        <dsp:cNvSpPr/>
      </dsp:nvSpPr>
      <dsp:spPr>
        <a:xfrm>
          <a:off x="8460304" y="0"/>
          <a:ext cx="338206" cy="2961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8460304" y="59222"/>
        <a:ext cx="249373" cy="177667"/>
      </dsp:txXfrm>
    </dsp:sp>
    <dsp:sp modelId="{41EE2CEB-D7A9-47F0-9A68-E40E89819D99}">
      <dsp:nvSpPr>
        <dsp:cNvPr id="0" name=""/>
        <dsp:cNvSpPr/>
      </dsp:nvSpPr>
      <dsp:spPr>
        <a:xfrm>
          <a:off x="8938898" y="0"/>
          <a:ext cx="1595312" cy="29611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noProof="0" dirty="0">
              <a:solidFill>
                <a:schemeClr val="tx1"/>
              </a:solidFill>
              <a:latin typeface="Montserrat" panose="020B0604020202020204" charset="0"/>
            </a:rPr>
            <a:t>24 mai – 7 juin</a:t>
          </a:r>
        </a:p>
      </dsp:txBody>
      <dsp:txXfrm>
        <a:off x="8947571" y="8673"/>
        <a:ext cx="1577966" cy="278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90" name="Google Shape;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5811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90" name="Google Shape;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0863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90" name="Google Shape;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14404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90" name="Google Shape;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2887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90" name="Google Shape;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96642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90" name="Google Shape;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54509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90" name="Google Shape;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78894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90" name="Google Shape;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1603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90" name="Google Shape;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56573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90" name="Google Shape;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8110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78d4791cd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c78d4791cd_0_2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gc78d4791cd_0_2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90" name="Google Shape;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88417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78d4791cd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94" name="Google Shape;194;gc78d4791c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90" name="Google Shape;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323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90" name="Google Shape;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60347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90" name="Google Shape;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84760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90" name="Google Shape;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487880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90" name="Google Shape;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621041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90" name="Google Shape;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90125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78d4791cd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gc78d4791c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90" name="Google Shape;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9947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90" name="Google Shape;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59504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>
                <a:latin typeface="Arial"/>
                <a:ea typeface="Arial"/>
                <a:cs typeface="Arial"/>
                <a:sym typeface="Arial"/>
              </a:rPr>
              <a:t>Merci pour votre attention toutes vos remarque</a:t>
            </a:r>
            <a:endParaRPr/>
          </a:p>
        </p:txBody>
      </p:sp>
      <p:sp>
        <p:nvSpPr>
          <p:cNvPr id="310" name="Google Shape;31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af4e79e7a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gdaf4e79e7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90" name="Google Shape;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90" name="Google Shape;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92687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90" name="Google Shape;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78d4791cd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gc78d4791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90" name="Google Shape;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25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personnalisée">
  <p:cSld name="Disposition personnalisé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6"/>
          <p:cNvSpPr txBox="1">
            <a:spLocks noGrp="1"/>
          </p:cNvSpPr>
          <p:nvPr>
            <p:ph type="title"/>
          </p:nvPr>
        </p:nvSpPr>
        <p:spPr>
          <a:xfrm>
            <a:off x="2073443" y="3012073"/>
            <a:ext cx="514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3C98F-CCDB-44DF-9155-705E0E91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CE557-75F3-4116-AAC4-A80333EB4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1CA77-DEF6-4967-9A26-C7AE3C0A2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6F5A3-8CC0-4DEA-9CB0-779056663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60FE-5E1F-4897-8972-BB18261824D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56B12-8942-4009-9800-028666DA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322BE-DBCE-40E7-B986-EE60763B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8A18-77CD-4BFA-9DDF-3F76AAFD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1620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39D6-5DFF-4297-9948-C9A6332C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B11A38-4FBD-44E2-B771-6273EE481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3E9DD-837C-4835-909D-6E86F4DB7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7E03F-786D-4880-B178-0C9E39DC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60FE-5E1F-4897-8972-BB18261824D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9C7D0-755E-4EDF-8505-3396F20A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9BD9F-B39F-4ACE-B8E8-96B8A083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8A18-77CD-4BFA-9DDF-3F76AAFD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7466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4FD8-E77C-4242-A54F-784626620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C0C83-A731-49B9-9F28-5B63627DF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B0F5D-4DAC-4EE5-B079-37BE395C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60FE-5E1F-4897-8972-BB18261824D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713D3-37D7-4513-8F78-ACDE5E13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BE84-2D66-4B81-986A-92523215D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8A18-77CD-4BFA-9DDF-3F76AAFD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871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C72C8E-D4E8-47EF-B52F-40A1BAA8D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6DD47-6039-4A64-B497-716AB873A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9F169-258D-4C1F-9203-97DC6D6F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60FE-5E1F-4897-8972-BB18261824D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648F8-772F-4F8A-A721-6BC93705E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E1E07-A937-4805-A5EB-3FCE53A5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8A18-77CD-4BFA-9DDF-3F76AAFD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2774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>
  <p:cSld name="Titre et contenu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4"/>
          <p:cNvSpPr txBox="1">
            <a:spLocks noGrp="1"/>
          </p:cNvSpPr>
          <p:nvPr>
            <p:ph type="title"/>
          </p:nvPr>
        </p:nvSpPr>
        <p:spPr>
          <a:xfrm>
            <a:off x="838200" y="567915"/>
            <a:ext cx="9247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2AD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4"/>
          <p:cNvSpPr txBox="1">
            <a:spLocks noGrp="1"/>
          </p:cNvSpPr>
          <p:nvPr>
            <p:ph type="body" idx="1"/>
          </p:nvPr>
        </p:nvSpPr>
        <p:spPr>
          <a:xfrm>
            <a:off x="838199" y="1594827"/>
            <a:ext cx="4284900" cy="4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marR="0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377" marR="0" lvl="1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33019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1749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0479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707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personnalisée">
  <p:cSld name="Disposition personnalisé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7"/>
          <p:cNvSpPr txBox="1">
            <a:spLocks noGrp="1"/>
          </p:cNvSpPr>
          <p:nvPr>
            <p:ph type="title"/>
          </p:nvPr>
        </p:nvSpPr>
        <p:spPr>
          <a:xfrm>
            <a:off x="795261" y="2739189"/>
            <a:ext cx="10601400" cy="13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BC008-09DC-4D2D-900A-DB5BFE33D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E3E0C-D708-49C4-AF4E-B16FEC831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DC904-3F01-4D98-856D-202812C39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60FE-5E1F-4897-8972-BB18261824D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76B96-3EA7-4CCA-A10F-DD81BF8CA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A8AD3-07EF-4E0E-8B35-F36C210D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8A18-77CD-4BFA-9DDF-3F76AAFD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7696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4143-393D-4FE4-8972-94A59B312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F8999-2344-4F98-B5B8-F19883C5A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F704-B683-45F9-A6CF-03EF1C6DA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60FE-5E1F-4897-8972-BB18261824D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5C856-EBF8-4E8C-8269-FCFB44BC4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69998-ECCA-42EC-8EC8-129192CB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8A18-77CD-4BFA-9DDF-3F76AAFD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6047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14EB-79B4-46A5-B246-AAD2D0FC8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92CDE-82D8-4DB9-BF08-D7EB40DB2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1FC0D-3247-4A3B-8EB3-0DB5209A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60FE-5E1F-4897-8972-BB18261824D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DF0C7-45F4-4593-99D6-79D2AA791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5952F-B9E1-49BA-BCDB-3C561846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8A18-77CD-4BFA-9DDF-3F76AAFD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9249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26C9-94E6-4F85-A205-827C103B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D90B0-DAF6-47A6-8338-C5D367F36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12458-EACA-423D-8B32-10D985981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90BA9-F39D-482A-844D-DD30F894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60FE-5E1F-4897-8972-BB18261824D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31D1A-5BD0-4017-8B2C-51DBC122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B5C96-0F67-4680-B3D2-C8E9CD79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8A18-77CD-4BFA-9DDF-3F76AAFD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4863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67B9-D405-4C60-BE5B-446223120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34455-EED1-4176-A546-AE1E68C7A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059A1-6D3D-4C4A-B4DB-A9D5ED801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93DA11-9F68-46C2-B1BB-358E2FC32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4A1D7-74B1-42CC-90AF-34F4651FE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C9DC46-C368-438E-AE38-23C6D72B1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60FE-5E1F-4897-8972-BB18261824D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14724-0825-4D95-A3C0-4C2F1EED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CA9FBD-5BCD-41E1-B972-ED3908BD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8A18-77CD-4BFA-9DDF-3F76AAFD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255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F4E6-B4BA-4F1D-ACFC-BACC4F22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832BD-9D09-48D2-AA23-EFF282FC3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60FE-5E1F-4897-8972-BB18261824D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C1D20-DB52-4E03-89EE-EDE8FF1B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581CB-DA71-4E31-B015-032BE371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8A18-77CD-4BFA-9DDF-3F76AAFD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0112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DFD7BE-56F3-4FD8-92D1-41805E2D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60FE-5E1F-4897-8972-BB18261824D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5DBEDE-D588-4F07-8D74-2EC7F35F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B2446-1D20-4043-B23F-B17F0010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8A18-77CD-4BFA-9DDF-3F76AAFD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7957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2AD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35"/>
          <p:cNvSpPr txBox="1">
            <a:spLocks noGrp="1"/>
          </p:cNvSpPr>
          <p:nvPr>
            <p:ph type="title"/>
          </p:nvPr>
        </p:nvSpPr>
        <p:spPr>
          <a:xfrm>
            <a:off x="2073443" y="3012073"/>
            <a:ext cx="4760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"/>
              <a:buNone/>
              <a:defRPr sz="6000" b="1" i="0" u="none" strike="noStrike" cap="none">
                <a:solidFill>
                  <a:schemeClr val="lt1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" name="Google Shape;1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7468" y="1320800"/>
            <a:ext cx="4191003" cy="42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73443" y="2085476"/>
            <a:ext cx="2999013" cy="697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7632" y="2"/>
            <a:ext cx="965199" cy="114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5"/>
          <p:cNvPicPr preferRelativeResize="0"/>
          <p:nvPr/>
        </p:nvPicPr>
        <p:blipFill rotWithShape="1">
          <a:blip r:embed="rId6">
            <a:alphaModFix/>
          </a:blip>
          <a:srcRect l="34374" b="26507"/>
          <a:stretch/>
        </p:blipFill>
        <p:spPr>
          <a:xfrm>
            <a:off x="1" y="4449932"/>
            <a:ext cx="2025316" cy="240806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5"/>
          <p:cNvSpPr/>
          <p:nvPr/>
        </p:nvSpPr>
        <p:spPr>
          <a:xfrm>
            <a:off x="1757151" y="1734825"/>
            <a:ext cx="3604800" cy="1314900"/>
          </a:xfrm>
          <a:prstGeom prst="rect">
            <a:avLst/>
          </a:prstGeom>
          <a:solidFill>
            <a:srgbClr val="572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2AD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6"/>
          <p:cNvSpPr txBox="1">
            <a:spLocks noGrp="1"/>
          </p:cNvSpPr>
          <p:nvPr>
            <p:ph type="title"/>
          </p:nvPr>
        </p:nvSpPr>
        <p:spPr>
          <a:xfrm>
            <a:off x="795261" y="2739189"/>
            <a:ext cx="10601400" cy="13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Zilla Slab"/>
              <a:buNone/>
              <a:defRPr sz="5400" b="1" i="0" u="none" strike="noStrike" cap="none">
                <a:solidFill>
                  <a:schemeClr val="lt1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0" name="Google Shape;50;p46"/>
          <p:cNvPicPr preferRelativeResize="0"/>
          <p:nvPr/>
        </p:nvPicPr>
        <p:blipFill rotWithShape="1">
          <a:blip r:embed="rId3">
            <a:alphaModFix/>
          </a:blip>
          <a:srcRect l="34374" b="28561"/>
          <a:stretch/>
        </p:blipFill>
        <p:spPr>
          <a:xfrm>
            <a:off x="0" y="4517165"/>
            <a:ext cx="2025317" cy="2340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88602" y="-3585"/>
            <a:ext cx="965199" cy="11430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B7C75-170A-4F10-A164-DDB9F64C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12798-D8E4-4BDE-84FF-1D32EABA5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425A4-94C0-4B90-89BB-0F3801E36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760FE-5E1F-4897-8972-BB18261824D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A7F78-3EAD-46E4-A7D3-3500CDC5A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9F5BF-3E51-4AA8-B215-4A541F5AB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8A18-77CD-4BFA-9DDF-3F76AAFD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8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title"/>
          </p:nvPr>
        </p:nvSpPr>
        <p:spPr>
          <a:xfrm>
            <a:off x="169459" y="1467758"/>
            <a:ext cx="7909767" cy="3032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6000"/>
            </a:pPr>
            <a:r>
              <a:rPr lang="fr-FR" sz="4000" dirty="0"/>
              <a:t>Mise en Place d’une Solution e-Commerce « MedEspoir Shop » avec Module de Paiement en Ligne</a:t>
            </a:r>
            <a:endParaRPr sz="4000" dirty="0">
              <a:solidFill>
                <a:srgbClr val="D8D8D8"/>
              </a:solidFill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2112434" y="4841973"/>
            <a:ext cx="5514900" cy="816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07916"/>
              </a:lnSpc>
              <a:buSzPts val="1600"/>
            </a:pPr>
            <a:r>
              <a:rPr lang="fr-FR" sz="19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Elaboré par  : Wale Sebiiy</a:t>
            </a:r>
          </a:p>
          <a:p>
            <a:pPr>
              <a:lnSpc>
                <a:spcPct val="107916"/>
              </a:lnSpc>
              <a:buSzPts val="1600"/>
            </a:pPr>
            <a:r>
              <a:rPr lang="fr-FR" sz="19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Encadré par : Hedia Jegham</a:t>
            </a:r>
            <a:endParaRPr sz="19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97E9173E-0CC8-4ADD-84ED-C97A72891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418" y="339175"/>
            <a:ext cx="2685925" cy="7868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AC6BE1BB-6A11-4B54-94DB-D232B01175DC}"/>
              </a:ext>
            </a:extLst>
          </p:cNvPr>
          <p:cNvSpPr/>
          <p:nvPr/>
        </p:nvSpPr>
        <p:spPr>
          <a:xfrm>
            <a:off x="865990" y="684955"/>
            <a:ext cx="2235200" cy="226379"/>
          </a:xfrm>
          <a:prstGeom prst="round2Diag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Google Shape;92;p28"/>
          <p:cNvSpPr txBox="1"/>
          <p:nvPr/>
        </p:nvSpPr>
        <p:spPr>
          <a:xfrm rot="-5400000">
            <a:off x="-747248" y="3262591"/>
            <a:ext cx="27354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875" tIns="45425" rIns="90875" bIns="45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3"/>
              <a:buFont typeface="Arial"/>
              <a:buNone/>
            </a:pPr>
            <a:r>
              <a:rPr lang="fr-FR" sz="1563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INSURANCE REFERENCE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8"/>
          <p:cNvSpPr/>
          <p:nvPr/>
        </p:nvSpPr>
        <p:spPr>
          <a:xfrm>
            <a:off x="786652" y="1706477"/>
            <a:ext cx="6302700" cy="932984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86825" tIns="86825" rIns="86825" bIns="86825" anchor="ctr" anchorCtr="0">
            <a:noAutofit/>
          </a:bodyPr>
          <a:lstStyle/>
          <a:p>
            <a:pPr marL="158561" marR="0"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3"/>
            </a:pPr>
            <a:r>
              <a:rPr lang="fr-FR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Nous allons lister les besoins fonctionnels de notre système pour spécifier les actions qu’il doit effectuer.</a:t>
            </a:r>
          </a:p>
        </p:txBody>
      </p:sp>
      <p:sp>
        <p:nvSpPr>
          <p:cNvPr id="97" name="Google Shape;97;p28"/>
          <p:cNvSpPr txBox="1"/>
          <p:nvPr/>
        </p:nvSpPr>
        <p:spPr>
          <a:xfrm>
            <a:off x="857742" y="684963"/>
            <a:ext cx="83568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-FR" sz="3200" b="0" i="0" u="none" strike="noStrike" cap="none" dirty="0">
                <a:solidFill>
                  <a:srgbClr val="572AD7"/>
                </a:solidFill>
                <a:latin typeface="Zilla Slab"/>
                <a:ea typeface="Zilla Slab"/>
                <a:cs typeface="Zilla Slab"/>
                <a:sym typeface="Zilla Slab"/>
              </a:rPr>
              <a:t>Etude des besoins fonctionnels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MedEspoir Shop</a:t>
            </a:r>
            <a:endParaRPr sz="2400" b="0" i="0" u="none" strike="noStrike" cap="none" dirty="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Google Shape;93;p28">
            <a:extLst>
              <a:ext uri="{FF2B5EF4-FFF2-40B4-BE49-F238E27FC236}">
                <a16:creationId xmlns:a16="http://schemas.microsoft.com/office/drawing/2014/main" id="{E145BF57-7456-479D-9B67-D9F328D71DE2}"/>
              </a:ext>
            </a:extLst>
          </p:cNvPr>
          <p:cNvSpPr/>
          <p:nvPr/>
        </p:nvSpPr>
        <p:spPr>
          <a:xfrm>
            <a:off x="786652" y="2639461"/>
            <a:ext cx="6302700" cy="2435175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86825" tIns="86825" rIns="86825" bIns="86825" anchor="ctr" anchorCtr="0">
            <a:noAutofit/>
          </a:bodyPr>
          <a:lstStyle/>
          <a:p>
            <a:pPr marL="330011" marR="0" lvl="0" indent="-1714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3"/>
              <a:buFont typeface="Arial" panose="020B0604020202020204" pitchFamily="34" charset="0"/>
              <a:buChar char="•"/>
            </a:pPr>
            <a:r>
              <a:rPr lang="fr-FR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Inscription des clients</a:t>
            </a:r>
          </a:p>
          <a:p>
            <a:pPr marL="330011" indent="-17145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3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 back-office</a:t>
            </a:r>
            <a:r>
              <a:rPr lang="fr-FR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330011" marR="0" lvl="0" indent="-1714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3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Exposition des produits</a:t>
            </a:r>
          </a:p>
          <a:p>
            <a:pPr marL="330011" marR="0" lvl="0" indent="-1714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3"/>
              <a:buFont typeface="Arial" panose="020B0604020202020204" pitchFamily="34" charset="0"/>
              <a:buChar char="•"/>
            </a:pPr>
            <a:r>
              <a:rPr lang="fr-FR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Gestion de caddy</a:t>
            </a:r>
          </a:p>
          <a:p>
            <a:pPr marL="330011" marR="0" lvl="0" indent="-1714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3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 paiement en ligne</a:t>
            </a:r>
          </a:p>
        </p:txBody>
      </p:sp>
      <p:pic>
        <p:nvPicPr>
          <p:cNvPr id="13" name="Google Shape;148;p3">
            <a:extLst>
              <a:ext uri="{FF2B5EF4-FFF2-40B4-BE49-F238E27FC236}">
                <a16:creationId xmlns:a16="http://schemas.microsoft.com/office/drawing/2014/main" id="{076FE8ED-681C-4E06-9855-CF3B0FD305E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95431" y="4532469"/>
            <a:ext cx="1436353" cy="2325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8666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AC6BE1BB-6A11-4B54-94DB-D232B01175DC}"/>
              </a:ext>
            </a:extLst>
          </p:cNvPr>
          <p:cNvSpPr/>
          <p:nvPr/>
        </p:nvSpPr>
        <p:spPr>
          <a:xfrm>
            <a:off x="865990" y="684955"/>
            <a:ext cx="2235200" cy="226379"/>
          </a:xfrm>
          <a:prstGeom prst="round2Diag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Google Shape;92;p28"/>
          <p:cNvSpPr txBox="1"/>
          <p:nvPr/>
        </p:nvSpPr>
        <p:spPr>
          <a:xfrm rot="-5400000">
            <a:off x="-747248" y="3262591"/>
            <a:ext cx="27354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875" tIns="45425" rIns="90875" bIns="45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3"/>
              <a:buFont typeface="Arial"/>
              <a:buNone/>
            </a:pPr>
            <a:r>
              <a:rPr lang="fr-FR" sz="1563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INSURANCE REFERENCE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8"/>
          <p:cNvSpPr txBox="1"/>
          <p:nvPr/>
        </p:nvSpPr>
        <p:spPr>
          <a:xfrm>
            <a:off x="857742" y="684963"/>
            <a:ext cx="83568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-FR" sz="3200" b="0" i="0" u="none" strike="noStrike" cap="none" dirty="0">
                <a:solidFill>
                  <a:srgbClr val="572AD7"/>
                </a:solidFill>
                <a:latin typeface="Zilla Slab"/>
                <a:ea typeface="Zilla Slab"/>
                <a:cs typeface="Zilla Slab"/>
                <a:sym typeface="Zilla Slab"/>
              </a:rPr>
              <a:t>Etude des besoins non fonctionnels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MedEspoir Shop</a:t>
            </a:r>
            <a:endParaRPr sz="2400" b="0" i="0" u="none" strike="noStrike" cap="none" dirty="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Image 413">
            <a:extLst>
              <a:ext uri="{FF2B5EF4-FFF2-40B4-BE49-F238E27FC236}">
                <a16:creationId xmlns:a16="http://schemas.microsoft.com/office/drawing/2014/main" id="{9A386B5D-DE21-4F49-989B-C0E1305AC828}"/>
              </a:ext>
            </a:extLst>
          </p:cNvPr>
          <p:cNvPicPr/>
          <p:nvPr/>
        </p:nvPicPr>
        <p:blipFill rotWithShape="1">
          <a:blip r:embed="rId3"/>
          <a:srcRect l="5661" r="8147"/>
          <a:stretch/>
        </p:blipFill>
        <p:spPr>
          <a:xfrm>
            <a:off x="888235" y="2265910"/>
            <a:ext cx="906449" cy="896390"/>
          </a:xfrm>
          <a:prstGeom prst="rect">
            <a:avLst/>
          </a:prstGeom>
          <a:ln>
            <a:noFill/>
          </a:ln>
        </p:spPr>
      </p:pic>
      <p:pic>
        <p:nvPicPr>
          <p:cNvPr id="10" name="Image 414">
            <a:extLst>
              <a:ext uri="{FF2B5EF4-FFF2-40B4-BE49-F238E27FC236}">
                <a16:creationId xmlns:a16="http://schemas.microsoft.com/office/drawing/2014/main" id="{072900BB-49E4-4B2B-8C06-71C77D202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90" y="4459434"/>
            <a:ext cx="928694" cy="928694"/>
          </a:xfrm>
          <a:prstGeom prst="rect">
            <a:avLst/>
          </a:prstGeom>
        </p:spPr>
      </p:pic>
      <p:sp>
        <p:nvSpPr>
          <p:cNvPr id="11" name="Google Shape;96;p28">
            <a:extLst>
              <a:ext uri="{FF2B5EF4-FFF2-40B4-BE49-F238E27FC236}">
                <a16:creationId xmlns:a16="http://schemas.microsoft.com/office/drawing/2014/main" id="{B37EE8E7-DBA8-4CA6-996C-412EF2638352}"/>
              </a:ext>
            </a:extLst>
          </p:cNvPr>
          <p:cNvSpPr/>
          <p:nvPr/>
        </p:nvSpPr>
        <p:spPr>
          <a:xfrm>
            <a:off x="2130551" y="2269558"/>
            <a:ext cx="3896003" cy="44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825" tIns="86825" rIns="86825" bIns="86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8"/>
              <a:buFont typeface="Arial"/>
              <a:buNone/>
            </a:pPr>
            <a:r>
              <a:rPr lang="fr-FR" sz="1600" b="1" i="0" u="none" strike="noStrike" cap="none" dirty="0">
                <a:solidFill>
                  <a:srgbClr val="572AD7"/>
                </a:solidFill>
                <a:latin typeface="Montserrat"/>
                <a:ea typeface="Montserrat"/>
                <a:cs typeface="Montserrat"/>
                <a:sym typeface="Montserrat"/>
              </a:rPr>
              <a:t>La sécurité</a:t>
            </a:r>
            <a:endParaRPr sz="1600" b="1" i="0" u="none" strike="noStrike" cap="none" dirty="0">
              <a:solidFill>
                <a:srgbClr val="572A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96;p28">
            <a:extLst>
              <a:ext uri="{FF2B5EF4-FFF2-40B4-BE49-F238E27FC236}">
                <a16:creationId xmlns:a16="http://schemas.microsoft.com/office/drawing/2014/main" id="{4AC13736-2372-4E83-A786-07F465046971}"/>
              </a:ext>
            </a:extLst>
          </p:cNvPr>
          <p:cNvSpPr/>
          <p:nvPr/>
        </p:nvSpPr>
        <p:spPr>
          <a:xfrm>
            <a:off x="2130553" y="3363554"/>
            <a:ext cx="3896003" cy="44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825" tIns="86825" rIns="86825" bIns="86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8"/>
              <a:buFont typeface="Arial"/>
              <a:buNone/>
            </a:pPr>
            <a:r>
              <a:rPr lang="fr-FR" sz="1600" b="1" i="0" u="none" strike="noStrike" cap="none" dirty="0">
                <a:solidFill>
                  <a:srgbClr val="572AD7"/>
                </a:solidFill>
                <a:latin typeface="Montserrat"/>
                <a:ea typeface="Montserrat"/>
                <a:cs typeface="Montserrat"/>
                <a:sym typeface="Montserrat"/>
              </a:rPr>
              <a:t>La performance</a:t>
            </a:r>
            <a:endParaRPr sz="1600" b="1" i="0" u="none" strike="noStrike" cap="none" dirty="0">
              <a:solidFill>
                <a:srgbClr val="572A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96;p28">
            <a:extLst>
              <a:ext uri="{FF2B5EF4-FFF2-40B4-BE49-F238E27FC236}">
                <a16:creationId xmlns:a16="http://schemas.microsoft.com/office/drawing/2014/main" id="{BC355273-574F-4FAD-ABD1-6691B60F5B90}"/>
              </a:ext>
            </a:extLst>
          </p:cNvPr>
          <p:cNvSpPr/>
          <p:nvPr/>
        </p:nvSpPr>
        <p:spPr>
          <a:xfrm>
            <a:off x="2130551" y="4459434"/>
            <a:ext cx="3896003" cy="44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825" tIns="86825" rIns="86825" bIns="86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8"/>
              <a:buFont typeface="Arial"/>
              <a:buNone/>
            </a:pPr>
            <a:r>
              <a:rPr lang="fr-FR" sz="1600" b="1" i="0" u="none" strike="noStrike" cap="none" dirty="0">
                <a:solidFill>
                  <a:srgbClr val="572AD7"/>
                </a:solidFill>
                <a:latin typeface="Montserrat"/>
                <a:ea typeface="Montserrat"/>
                <a:cs typeface="Montserrat"/>
                <a:sym typeface="Montserrat"/>
              </a:rPr>
              <a:t>L’ergonomie</a:t>
            </a:r>
            <a:endParaRPr sz="1368" b="1" i="0" u="none" strike="noStrike" cap="none" dirty="0">
              <a:solidFill>
                <a:srgbClr val="572A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6" name="Picture 2" descr="Free icon - Free vector icons - Free SVG, PSD, PNG, EPS, Ai &amp;amp; Icon Font">
            <a:extLst>
              <a:ext uri="{FF2B5EF4-FFF2-40B4-BE49-F238E27FC236}">
                <a16:creationId xmlns:a16="http://schemas.microsoft.com/office/drawing/2014/main" id="{A4DA24CE-3726-45E2-AEAF-05CAB09EE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947" y="3481553"/>
            <a:ext cx="674780" cy="67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96;p28">
            <a:extLst>
              <a:ext uri="{FF2B5EF4-FFF2-40B4-BE49-F238E27FC236}">
                <a16:creationId xmlns:a16="http://schemas.microsoft.com/office/drawing/2014/main" id="{38558CCD-FD83-493A-AC57-ECD817141488}"/>
              </a:ext>
            </a:extLst>
          </p:cNvPr>
          <p:cNvSpPr/>
          <p:nvPr/>
        </p:nvSpPr>
        <p:spPr>
          <a:xfrm>
            <a:off x="2130551" y="2709076"/>
            <a:ext cx="7144727" cy="44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825" tIns="86825" rIns="86825" bIns="86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8"/>
              <a:buFont typeface="Arial"/>
              <a:buNone/>
            </a:pPr>
            <a:r>
              <a:rPr lang="fr-FR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notre système doit obéir les règle de sécurité nécessaires ( vérifications des emails, les jetons et mot de passe sera crypte, etc.)</a:t>
            </a:r>
          </a:p>
        </p:txBody>
      </p:sp>
      <p:sp>
        <p:nvSpPr>
          <p:cNvPr id="16" name="Google Shape;96;p28">
            <a:extLst>
              <a:ext uri="{FF2B5EF4-FFF2-40B4-BE49-F238E27FC236}">
                <a16:creationId xmlns:a16="http://schemas.microsoft.com/office/drawing/2014/main" id="{B7C2E693-5862-4BFE-861D-23EE9CEB097D}"/>
              </a:ext>
            </a:extLst>
          </p:cNvPr>
          <p:cNvSpPr/>
          <p:nvPr/>
        </p:nvSpPr>
        <p:spPr>
          <a:xfrm>
            <a:off x="2130552" y="3824831"/>
            <a:ext cx="7144727" cy="44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825" tIns="86825" rIns="86825" bIns="86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8"/>
              <a:buFont typeface="Arial"/>
              <a:buNone/>
            </a:pPr>
            <a:r>
              <a:rPr lang="fr-FR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Le temps est un défi pour les succès des site web, il doit réagir dans un délai moins de 2s. </a:t>
            </a:r>
          </a:p>
        </p:txBody>
      </p:sp>
      <p:sp>
        <p:nvSpPr>
          <p:cNvPr id="17" name="Google Shape;96;p28">
            <a:extLst>
              <a:ext uri="{FF2B5EF4-FFF2-40B4-BE49-F238E27FC236}">
                <a16:creationId xmlns:a16="http://schemas.microsoft.com/office/drawing/2014/main" id="{92F3F39C-0FBB-47AB-A593-509BFF2B82E2}"/>
              </a:ext>
            </a:extLst>
          </p:cNvPr>
          <p:cNvSpPr/>
          <p:nvPr/>
        </p:nvSpPr>
        <p:spPr>
          <a:xfrm>
            <a:off x="2130553" y="4923781"/>
            <a:ext cx="7144727" cy="44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825" tIns="86825" rIns="86825" bIns="86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8"/>
              <a:buFont typeface="Arial"/>
              <a:buNone/>
            </a:pPr>
            <a:r>
              <a:rPr lang="fr-FR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Les interface de notre applications doivent être bien organisées pour assurer la lisibilité et l’utilisation. </a:t>
            </a:r>
            <a:endParaRPr lang="fr-FR" i="0" u="none" strike="noStrike" cap="none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293453173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AC6BE1BB-6A11-4B54-94DB-D232B01175DC}"/>
              </a:ext>
            </a:extLst>
          </p:cNvPr>
          <p:cNvSpPr/>
          <p:nvPr/>
        </p:nvSpPr>
        <p:spPr>
          <a:xfrm>
            <a:off x="865990" y="684955"/>
            <a:ext cx="2235200" cy="226379"/>
          </a:xfrm>
          <a:prstGeom prst="round2Diag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Google Shape;92;p28"/>
          <p:cNvSpPr txBox="1"/>
          <p:nvPr/>
        </p:nvSpPr>
        <p:spPr>
          <a:xfrm rot="-5400000">
            <a:off x="-747248" y="3262591"/>
            <a:ext cx="27354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875" tIns="45425" rIns="90875" bIns="45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3"/>
              <a:buFont typeface="Arial"/>
              <a:buNone/>
            </a:pPr>
            <a:r>
              <a:rPr lang="fr-FR" sz="1563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INSURANCE REFERENCE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8"/>
          <p:cNvSpPr txBox="1"/>
          <p:nvPr/>
        </p:nvSpPr>
        <p:spPr>
          <a:xfrm>
            <a:off x="857742" y="684963"/>
            <a:ext cx="83568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-FR" sz="3200" b="0" i="0" u="none" strike="noStrike" cap="none" dirty="0">
                <a:solidFill>
                  <a:srgbClr val="572AD7"/>
                </a:solidFill>
                <a:latin typeface="Zilla Slab"/>
                <a:ea typeface="Zilla Slab"/>
                <a:cs typeface="Zilla Slab"/>
                <a:sym typeface="Zilla Slab"/>
              </a:rPr>
              <a:t>Technologies utilisées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dirty="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La diversité</a:t>
            </a:r>
            <a:endParaRPr sz="2400" b="0" i="0" u="none" strike="noStrike" cap="none" dirty="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46" name="Picture 2" descr="React — Wikipédia">
            <a:extLst>
              <a:ext uri="{FF2B5EF4-FFF2-40B4-BE49-F238E27FC236}">
                <a16:creationId xmlns:a16="http://schemas.microsoft.com/office/drawing/2014/main" id="{A6871B37-8721-42F0-8823-06BF43EB33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6" t="12688" r="20684" b="10877"/>
          <a:stretch/>
        </p:blipFill>
        <p:spPr bwMode="auto">
          <a:xfrm>
            <a:off x="857742" y="2061091"/>
            <a:ext cx="858035" cy="78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News of the week about design, products and tools | by RiverCity | Muzli -  Design Inspiration">
            <a:extLst>
              <a:ext uri="{FF2B5EF4-FFF2-40B4-BE49-F238E27FC236}">
                <a16:creationId xmlns:a16="http://schemas.microsoft.com/office/drawing/2014/main" id="{0A7A1BDC-DDD3-41D1-8F2B-033E7E88F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19" y="4010105"/>
            <a:ext cx="814139" cy="78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Laravel — Wikipédia">
            <a:extLst>
              <a:ext uri="{FF2B5EF4-FFF2-40B4-BE49-F238E27FC236}">
                <a16:creationId xmlns:a16="http://schemas.microsoft.com/office/drawing/2014/main" id="{69F741DB-438C-4CEF-85FC-81936AD20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482" y="2058399"/>
            <a:ext cx="756166" cy="78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MySQL logo PNG">
            <a:extLst>
              <a:ext uri="{FF2B5EF4-FFF2-40B4-BE49-F238E27FC236}">
                <a16:creationId xmlns:a16="http://schemas.microsoft.com/office/drawing/2014/main" id="{45C65FB3-CF24-41BE-80D9-C5D8142D5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74" y="3035598"/>
            <a:ext cx="786384" cy="78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ow you can use styled-components without template literals">
            <a:extLst>
              <a:ext uri="{FF2B5EF4-FFF2-40B4-BE49-F238E27FC236}">
                <a16:creationId xmlns:a16="http://schemas.microsoft.com/office/drawing/2014/main" id="{6A1C3FE1-8D67-47B7-8DF0-C68886A0D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15" y="3035808"/>
            <a:ext cx="786384" cy="78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Free Stripe Logo Icon of Flat style - Available in SVG, PNG, EPS, AI &amp;amp; Icon  fonts">
            <a:extLst>
              <a:ext uri="{FF2B5EF4-FFF2-40B4-BE49-F238E27FC236}">
                <a16:creationId xmlns:a16="http://schemas.microsoft.com/office/drawing/2014/main" id="{D2FACD2F-CB05-4DB6-9E51-205FC9926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350" y="3035808"/>
            <a:ext cx="786384" cy="78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PayPal se retire de Turquie">
            <a:extLst>
              <a:ext uri="{FF2B5EF4-FFF2-40B4-BE49-F238E27FC236}">
                <a16:creationId xmlns:a16="http://schemas.microsoft.com/office/drawing/2014/main" id="{F34C4254-0970-4630-92E5-F2EC58E1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888" y="2058400"/>
            <a:ext cx="943308" cy="78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The rental housing market&amp;#39;s &amp;quot;Black tax&amp;quot; - Axios | EasyPM">
            <a:extLst>
              <a:ext uri="{FF2B5EF4-FFF2-40B4-BE49-F238E27FC236}">
                <a16:creationId xmlns:a16="http://schemas.microsoft.com/office/drawing/2014/main" id="{43EFA176-38CB-4B3F-93A6-1363E56A2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15" y="4984402"/>
            <a:ext cx="786384" cy="78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79AD69-C00A-4A09-828E-2888E8F9356A}"/>
              </a:ext>
            </a:extLst>
          </p:cNvPr>
          <p:cNvSpPr txBox="1"/>
          <p:nvPr/>
        </p:nvSpPr>
        <p:spPr>
          <a:xfrm>
            <a:off x="1983590" y="230505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 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8AAF4-BB4A-4B19-89E6-0D6DDB98C5E5}"/>
              </a:ext>
            </a:extLst>
          </p:cNvPr>
          <p:cNvSpPr txBox="1"/>
          <p:nvPr/>
        </p:nvSpPr>
        <p:spPr>
          <a:xfrm>
            <a:off x="6096000" y="2297703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Laravel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F062B5-464E-4AA8-84D5-6F377075C5BB}"/>
              </a:ext>
            </a:extLst>
          </p:cNvPr>
          <p:cNvSpPr txBox="1"/>
          <p:nvPr/>
        </p:nvSpPr>
        <p:spPr>
          <a:xfrm>
            <a:off x="6098573" y="3273556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MySQL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4D9EC-44BD-4B33-A5AB-C47DCABEDEF2}"/>
              </a:ext>
            </a:extLst>
          </p:cNvPr>
          <p:cNvSpPr txBox="1"/>
          <p:nvPr/>
        </p:nvSpPr>
        <p:spPr>
          <a:xfrm>
            <a:off x="1979377" y="3274902"/>
            <a:ext cx="175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Styled-Components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43278-5C6D-49E0-88B9-5B82F0995158}"/>
              </a:ext>
            </a:extLst>
          </p:cNvPr>
          <p:cNvSpPr txBox="1"/>
          <p:nvPr/>
        </p:nvSpPr>
        <p:spPr>
          <a:xfrm>
            <a:off x="2026106" y="4249409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Framer-Motion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88D4C-DA5E-4F75-9783-B2F9FA553B34}"/>
              </a:ext>
            </a:extLst>
          </p:cNvPr>
          <p:cNvSpPr txBox="1"/>
          <p:nvPr/>
        </p:nvSpPr>
        <p:spPr>
          <a:xfrm>
            <a:off x="9686196" y="3275112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F87EDF-DD10-4367-9063-B71BCC7CB9ED}"/>
              </a:ext>
            </a:extLst>
          </p:cNvPr>
          <p:cNvSpPr txBox="1"/>
          <p:nvPr/>
        </p:nvSpPr>
        <p:spPr>
          <a:xfrm>
            <a:off x="9686196" y="2297703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PayPal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281BFF-9E7E-43C0-A44F-6A093BB7A2B2}"/>
              </a:ext>
            </a:extLst>
          </p:cNvPr>
          <p:cNvSpPr txBox="1"/>
          <p:nvPr/>
        </p:nvSpPr>
        <p:spPr>
          <a:xfrm>
            <a:off x="2026106" y="5218607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Axios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6407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AC6BE1BB-6A11-4B54-94DB-D232B01175DC}"/>
              </a:ext>
            </a:extLst>
          </p:cNvPr>
          <p:cNvSpPr/>
          <p:nvPr/>
        </p:nvSpPr>
        <p:spPr>
          <a:xfrm>
            <a:off x="865990" y="684955"/>
            <a:ext cx="2235200" cy="226379"/>
          </a:xfrm>
          <a:prstGeom prst="round2Diag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Google Shape;92;p28"/>
          <p:cNvSpPr txBox="1"/>
          <p:nvPr/>
        </p:nvSpPr>
        <p:spPr>
          <a:xfrm rot="-5400000">
            <a:off x="-747248" y="3262591"/>
            <a:ext cx="27354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875" tIns="45425" rIns="90875" bIns="45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3"/>
              <a:buFont typeface="Arial"/>
              <a:buNone/>
            </a:pPr>
            <a:r>
              <a:rPr lang="fr-FR" sz="1563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INSURANCE REFERENCE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8"/>
          <p:cNvSpPr txBox="1"/>
          <p:nvPr/>
        </p:nvSpPr>
        <p:spPr>
          <a:xfrm>
            <a:off x="857742" y="684963"/>
            <a:ext cx="83568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-FR" sz="3200" b="0" i="0" u="none" strike="noStrike" cap="none" dirty="0">
                <a:solidFill>
                  <a:srgbClr val="572AD7"/>
                </a:solidFill>
                <a:latin typeface="Zilla Slab"/>
                <a:ea typeface="Zilla Slab"/>
                <a:cs typeface="Zilla Slab"/>
                <a:sym typeface="Zilla Slab"/>
              </a:rPr>
              <a:t>Outils de gestion du projet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dirty="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versionnage</a:t>
            </a:r>
            <a:endParaRPr sz="2400" b="0" i="0" u="none" strike="noStrike" cap="none" dirty="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93;p28">
            <a:extLst>
              <a:ext uri="{FF2B5EF4-FFF2-40B4-BE49-F238E27FC236}">
                <a16:creationId xmlns:a16="http://schemas.microsoft.com/office/drawing/2014/main" id="{373614D7-C52D-4C42-AD8C-3299C99C6415}"/>
              </a:ext>
            </a:extLst>
          </p:cNvPr>
          <p:cNvSpPr/>
          <p:nvPr/>
        </p:nvSpPr>
        <p:spPr>
          <a:xfrm>
            <a:off x="786651" y="2167591"/>
            <a:ext cx="5309349" cy="156511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86825" tIns="86825" rIns="86825" bIns="86825" anchor="ctr" anchorCtr="0">
            <a:noAutofit/>
          </a:bodyPr>
          <a:lstStyle/>
          <a:p>
            <a:pPr marL="158561" marR="0"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3"/>
            </a:pPr>
            <a:r>
              <a:rPr lang="fr-FR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Pour la gestion de notre projet, nous avons utiliser GitHub qui est une outils de versionnage qui nous permet de stocker et partager  le code que nous avons créer </a:t>
            </a:r>
            <a:endParaRPr lang="fr-FR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22" name="Picture 2" descr="GitHub, dont le siège est à San Francisco, a officiellement vu le jour en 2008.">
            <a:extLst>
              <a:ext uri="{FF2B5EF4-FFF2-40B4-BE49-F238E27FC236}">
                <a16:creationId xmlns:a16="http://schemas.microsoft.com/office/drawing/2014/main" id="{2DE14504-B995-4E27-A119-FBA3462B5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048" y="2167591"/>
            <a:ext cx="31623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818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8"/>
          <p:cNvSpPr txBox="1"/>
          <p:nvPr/>
        </p:nvSpPr>
        <p:spPr>
          <a:xfrm rot="-5400000">
            <a:off x="-747248" y="3262591"/>
            <a:ext cx="27354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875" tIns="45425" rIns="90875" bIns="45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3"/>
              <a:buFont typeface="Arial"/>
              <a:buNone/>
            </a:pPr>
            <a:r>
              <a:rPr lang="fr-FR" sz="1563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INSURANCE REFERENCE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2829A-5BF8-4752-8BE9-80E2D371E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53" y="0"/>
            <a:ext cx="1064109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E49503-DB80-433C-B904-79B8490F5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" y="2295525"/>
            <a:ext cx="8801100" cy="2400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EFE10A-FDD5-4024-9039-FBAF82F98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5022" y="1447800"/>
            <a:ext cx="89820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24197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AC6BE1BB-6A11-4B54-94DB-D232B01175DC}"/>
              </a:ext>
            </a:extLst>
          </p:cNvPr>
          <p:cNvSpPr/>
          <p:nvPr/>
        </p:nvSpPr>
        <p:spPr>
          <a:xfrm>
            <a:off x="865990" y="684955"/>
            <a:ext cx="2235200" cy="226379"/>
          </a:xfrm>
          <a:prstGeom prst="round2Diag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Google Shape;92;p28"/>
          <p:cNvSpPr txBox="1"/>
          <p:nvPr/>
        </p:nvSpPr>
        <p:spPr>
          <a:xfrm rot="-5400000">
            <a:off x="-747248" y="3262591"/>
            <a:ext cx="27354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875" tIns="45425" rIns="90875" bIns="45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3"/>
              <a:buFont typeface="Arial"/>
              <a:buNone/>
            </a:pPr>
            <a:r>
              <a:rPr lang="fr-FR" sz="1563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INSURANCE REFERENCE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8"/>
          <p:cNvSpPr txBox="1"/>
          <p:nvPr/>
        </p:nvSpPr>
        <p:spPr>
          <a:xfrm>
            <a:off x="857742" y="684963"/>
            <a:ext cx="83568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-FR" sz="3200" b="0" i="0" u="none" strike="noStrike" cap="none" dirty="0">
                <a:solidFill>
                  <a:srgbClr val="572AD7"/>
                </a:solidFill>
                <a:latin typeface="Zilla Slab"/>
                <a:ea typeface="Zilla Slab"/>
                <a:cs typeface="Zilla Slab"/>
                <a:sym typeface="Zilla Slab"/>
              </a:rPr>
              <a:t>Méthodologie de travail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dirty="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Un projet agile</a:t>
            </a:r>
            <a:endParaRPr sz="2400" b="0" i="0" u="none" strike="noStrike" cap="none" dirty="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Google Shape;234;gdaf4e79e7a_0_130">
            <a:extLst>
              <a:ext uri="{FF2B5EF4-FFF2-40B4-BE49-F238E27FC236}">
                <a16:creationId xmlns:a16="http://schemas.microsoft.com/office/drawing/2014/main" id="{9CB7F51A-4DF4-4122-849C-CAE0BD96E270}"/>
              </a:ext>
            </a:extLst>
          </p:cNvPr>
          <p:cNvSpPr/>
          <p:nvPr/>
        </p:nvSpPr>
        <p:spPr>
          <a:xfrm>
            <a:off x="7236860" y="2090331"/>
            <a:ext cx="4221600" cy="39966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BFBFB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83125" tIns="83125" rIns="83125" bIns="83125" anchor="ctr" anchorCtr="0">
            <a:noAutofit/>
          </a:bodyPr>
          <a:lstStyle/>
          <a:p>
            <a:pPr>
              <a:buSzPts val="2807"/>
            </a:pPr>
            <a:endParaRPr sz="2807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235;gdaf4e79e7a_0_130">
            <a:extLst>
              <a:ext uri="{FF2B5EF4-FFF2-40B4-BE49-F238E27FC236}">
                <a16:creationId xmlns:a16="http://schemas.microsoft.com/office/drawing/2014/main" id="{CA37A0BD-4BE6-4F9A-A226-D600D752E6FF}"/>
              </a:ext>
            </a:extLst>
          </p:cNvPr>
          <p:cNvSpPr/>
          <p:nvPr/>
        </p:nvSpPr>
        <p:spPr>
          <a:xfrm>
            <a:off x="8010914" y="2787725"/>
            <a:ext cx="2625900" cy="2625900"/>
          </a:xfrm>
          <a:prstGeom prst="ellipse">
            <a:avLst/>
          </a:prstGeom>
          <a:solidFill>
            <a:srgbClr val="572AD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4"/>
            </a:pPr>
            <a:endParaRPr sz="1804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" name="Google Shape;236;gdaf4e79e7a_0_130">
            <a:extLst>
              <a:ext uri="{FF2B5EF4-FFF2-40B4-BE49-F238E27FC236}">
                <a16:creationId xmlns:a16="http://schemas.microsoft.com/office/drawing/2014/main" id="{3A6C9469-00BE-4706-8E0B-10B55B6AE62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5349" y="2061091"/>
            <a:ext cx="649279" cy="649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37;gdaf4e79e7a_0_130">
            <a:extLst>
              <a:ext uri="{FF2B5EF4-FFF2-40B4-BE49-F238E27FC236}">
                <a16:creationId xmlns:a16="http://schemas.microsoft.com/office/drawing/2014/main" id="{AA5E0501-A21A-4167-8DE5-7EAE1445D39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29528" y="2090332"/>
            <a:ext cx="590796" cy="590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39;gdaf4e79e7a_0_130">
            <a:extLst>
              <a:ext uri="{FF2B5EF4-FFF2-40B4-BE49-F238E27FC236}">
                <a16:creationId xmlns:a16="http://schemas.microsoft.com/office/drawing/2014/main" id="{B79FAF86-E980-4C08-9F00-3319C751839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06386" y="3388995"/>
            <a:ext cx="1882659" cy="142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40;gdaf4e79e7a_0_130">
            <a:extLst>
              <a:ext uri="{FF2B5EF4-FFF2-40B4-BE49-F238E27FC236}">
                <a16:creationId xmlns:a16="http://schemas.microsoft.com/office/drawing/2014/main" id="{FB115993-6D1E-432E-8D7F-E8262F6B405B}"/>
              </a:ext>
            </a:extLst>
          </p:cNvPr>
          <p:cNvSpPr/>
          <p:nvPr/>
        </p:nvSpPr>
        <p:spPr>
          <a:xfrm>
            <a:off x="10289045" y="5520220"/>
            <a:ext cx="530551" cy="5182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FBA227"/>
          </a:solidFill>
          <a:ln>
            <a:noFill/>
          </a:ln>
        </p:spPr>
        <p:txBody>
          <a:bodyPr spcFirstLastPara="1" wrap="square" lIns="38851" tIns="38851" rIns="38851" bIns="38851" anchor="ctr" anchorCtr="0">
            <a:noAutofit/>
          </a:bodyPr>
          <a:lstStyle/>
          <a:p>
            <a:pPr>
              <a:buSzPts val="1804"/>
            </a:pPr>
            <a:endParaRPr sz="1804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241;gdaf4e79e7a_0_130">
            <a:extLst>
              <a:ext uri="{FF2B5EF4-FFF2-40B4-BE49-F238E27FC236}">
                <a16:creationId xmlns:a16="http://schemas.microsoft.com/office/drawing/2014/main" id="{D2F63A98-86B4-4692-8B5B-BED758E5224E}"/>
              </a:ext>
            </a:extLst>
          </p:cNvPr>
          <p:cNvSpPr/>
          <p:nvPr/>
        </p:nvSpPr>
        <p:spPr>
          <a:xfrm>
            <a:off x="6958958" y="3832222"/>
            <a:ext cx="553123" cy="54032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7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3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8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3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7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7"/>
                  <a:pt x="2616" y="8979"/>
                  <a:pt x="2708" y="8634"/>
                </a:cubicBezTo>
                <a:cubicBezTo>
                  <a:pt x="2897" y="7928"/>
                  <a:pt x="3179" y="7250"/>
                  <a:pt x="3548" y="6615"/>
                </a:cubicBezTo>
                <a:cubicBezTo>
                  <a:pt x="3727" y="6305"/>
                  <a:pt x="3724" y="5924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4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40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40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4"/>
                </a:cubicBezTo>
                <a:lnTo>
                  <a:pt x="16884" y="3000"/>
                </a:lnTo>
                <a:lnTo>
                  <a:pt x="18600" y="4714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7"/>
                </a:lnTo>
                <a:cubicBezTo>
                  <a:pt x="17876" y="5924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7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1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6"/>
                </a:lnTo>
                <a:cubicBezTo>
                  <a:pt x="17292" y="2018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6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6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8"/>
                  <a:pt x="4181" y="2146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1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4"/>
                  <a:pt x="1864" y="17138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3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3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8"/>
                  <a:pt x="19641" y="16714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rgbClr val="F58018"/>
          </a:solidFill>
          <a:ln>
            <a:noFill/>
          </a:ln>
        </p:spPr>
        <p:txBody>
          <a:bodyPr spcFirstLastPara="1" wrap="square" lIns="38851" tIns="38851" rIns="38851" bIns="38851" anchor="ctr" anchorCtr="0">
            <a:noAutofit/>
          </a:bodyPr>
          <a:lstStyle/>
          <a:p>
            <a:pPr>
              <a:buSzPts val="1804"/>
            </a:pPr>
            <a:endParaRPr sz="1804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Google Shape;242;gdaf4e79e7a_0_130">
            <a:extLst>
              <a:ext uri="{FF2B5EF4-FFF2-40B4-BE49-F238E27FC236}">
                <a16:creationId xmlns:a16="http://schemas.microsoft.com/office/drawing/2014/main" id="{AE9E5363-3243-4BE6-983A-3BC7A7745B10}"/>
              </a:ext>
            </a:extLst>
          </p:cNvPr>
          <p:cNvSpPr/>
          <p:nvPr/>
        </p:nvSpPr>
        <p:spPr>
          <a:xfrm>
            <a:off x="11179172" y="3826930"/>
            <a:ext cx="558576" cy="5456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5218" y="5891"/>
                </a:moveTo>
                <a:lnTo>
                  <a:pt x="8345" y="5891"/>
                </a:lnTo>
                <a:cubicBezTo>
                  <a:pt x="8075" y="5891"/>
                  <a:pt x="7855" y="6111"/>
                  <a:pt x="7855" y="6382"/>
                </a:cubicBezTo>
                <a:cubicBezTo>
                  <a:pt x="7855" y="6653"/>
                  <a:pt x="8075" y="6873"/>
                  <a:pt x="8345" y="6873"/>
                </a:cubicBez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moveTo>
                  <a:pt x="6382" y="5891"/>
                </a:moveTo>
                <a:cubicBezTo>
                  <a:pt x="6111" y="5891"/>
                  <a:pt x="5891" y="6111"/>
                  <a:pt x="5891" y="6382"/>
                </a:cubicBezTo>
                <a:cubicBezTo>
                  <a:pt x="5891" y="6653"/>
                  <a:pt x="6111" y="6873"/>
                  <a:pt x="6382" y="6873"/>
                </a:cubicBezTo>
                <a:cubicBezTo>
                  <a:pt x="6653" y="6873"/>
                  <a:pt x="6873" y="6653"/>
                  <a:pt x="6873" y="6382"/>
                </a:cubicBezTo>
                <a:cubicBezTo>
                  <a:pt x="6873" y="6111"/>
                  <a:pt x="6653" y="5891"/>
                  <a:pt x="6382" y="5891"/>
                </a:cubicBezTo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5" y="16691"/>
                  <a:pt x="18655" y="16910"/>
                  <a:pt x="18655" y="17182"/>
                </a:cubicBezTo>
                <a:cubicBezTo>
                  <a:pt x="18655" y="17453"/>
                  <a:pt x="18875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455" y="5891"/>
                </a:moveTo>
                <a:cubicBezTo>
                  <a:pt x="2184" y="5891"/>
                  <a:pt x="1964" y="6111"/>
                  <a:pt x="1964" y="6382"/>
                </a:cubicBezTo>
                <a:cubicBezTo>
                  <a:pt x="1964" y="6653"/>
                  <a:pt x="2184" y="6873"/>
                  <a:pt x="2455" y="6873"/>
                </a:cubicBezTo>
                <a:cubicBezTo>
                  <a:pt x="2725" y="6873"/>
                  <a:pt x="2945" y="6653"/>
                  <a:pt x="2945" y="6382"/>
                </a:cubicBezTo>
                <a:cubicBezTo>
                  <a:pt x="2945" y="6111"/>
                  <a:pt x="2725" y="5891"/>
                  <a:pt x="2455" y="5891"/>
                </a:cubicBezTo>
                <a:moveTo>
                  <a:pt x="4418" y="5891"/>
                </a:moveTo>
                <a:cubicBezTo>
                  <a:pt x="4147" y="5891"/>
                  <a:pt x="3927" y="6111"/>
                  <a:pt x="3927" y="6382"/>
                </a:cubicBezTo>
                <a:cubicBezTo>
                  <a:pt x="3927" y="6653"/>
                  <a:pt x="4147" y="6873"/>
                  <a:pt x="4418" y="6873"/>
                </a:cubicBezTo>
                <a:cubicBezTo>
                  <a:pt x="4689" y="6873"/>
                  <a:pt x="4909" y="6653"/>
                  <a:pt x="4909" y="6382"/>
                </a:cubicBezTo>
                <a:cubicBezTo>
                  <a:pt x="4909" y="6111"/>
                  <a:pt x="4689" y="5891"/>
                  <a:pt x="4418" y="5891"/>
                </a:cubicBezTo>
                <a:moveTo>
                  <a:pt x="16691" y="7855"/>
                </a:moveTo>
                <a:lnTo>
                  <a:pt x="982" y="7855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7855"/>
                  <a:pt x="16691" y="7855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rgbClr val="E32776"/>
          </a:solidFill>
          <a:ln>
            <a:noFill/>
          </a:ln>
        </p:spPr>
        <p:txBody>
          <a:bodyPr spcFirstLastPara="1" wrap="square" lIns="38851" tIns="38851" rIns="38851" bIns="38851" anchor="ctr" anchorCtr="0">
            <a:noAutofit/>
          </a:bodyPr>
          <a:lstStyle/>
          <a:p>
            <a:pPr>
              <a:buSzPts val="1804"/>
            </a:pPr>
            <a:endParaRPr sz="1804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243;gdaf4e79e7a_0_130">
            <a:extLst>
              <a:ext uri="{FF2B5EF4-FFF2-40B4-BE49-F238E27FC236}">
                <a16:creationId xmlns:a16="http://schemas.microsoft.com/office/drawing/2014/main" id="{DEADD42C-2D60-41DF-B900-35009EDE261D}"/>
              </a:ext>
            </a:extLst>
          </p:cNvPr>
          <p:cNvSpPr/>
          <p:nvPr/>
        </p:nvSpPr>
        <p:spPr>
          <a:xfrm>
            <a:off x="7820712" y="5564629"/>
            <a:ext cx="558523" cy="5456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9" y="17673"/>
                  <a:pt x="19636" y="17673"/>
                </a:cubicBezTo>
                <a:lnTo>
                  <a:pt x="1964" y="17673"/>
                </a:lnTo>
                <a:cubicBezTo>
                  <a:pt x="1421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0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0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1147" y="4071"/>
                </a:moveTo>
                <a:cubicBezTo>
                  <a:pt x="11058" y="3982"/>
                  <a:pt x="10936" y="3927"/>
                  <a:pt x="10800" y="3927"/>
                </a:cubicBezTo>
                <a:cubicBezTo>
                  <a:pt x="10664" y="3927"/>
                  <a:pt x="10542" y="3982"/>
                  <a:pt x="10453" y="4071"/>
                </a:cubicBezTo>
                <a:lnTo>
                  <a:pt x="8489" y="6035"/>
                </a:lnTo>
                <a:cubicBezTo>
                  <a:pt x="8401" y="6124"/>
                  <a:pt x="8345" y="6247"/>
                  <a:pt x="8345" y="6382"/>
                </a:cubicBezTo>
                <a:cubicBezTo>
                  <a:pt x="8345" y="6653"/>
                  <a:pt x="8566" y="6873"/>
                  <a:pt x="8836" y="6873"/>
                </a:cubicBezTo>
                <a:cubicBezTo>
                  <a:pt x="8972" y="6873"/>
                  <a:pt x="9095" y="6818"/>
                  <a:pt x="9183" y="6730"/>
                </a:cubicBezTo>
                <a:lnTo>
                  <a:pt x="10309" y="5603"/>
                </a:lnTo>
                <a:lnTo>
                  <a:pt x="10309" y="11291"/>
                </a:lnTo>
                <a:cubicBezTo>
                  <a:pt x="10309" y="11562"/>
                  <a:pt x="10529" y="11782"/>
                  <a:pt x="10800" y="11782"/>
                </a:cubicBezTo>
                <a:cubicBezTo>
                  <a:pt x="11071" y="11782"/>
                  <a:pt x="11291" y="11562"/>
                  <a:pt x="11291" y="11291"/>
                </a:cubicBezTo>
                <a:lnTo>
                  <a:pt x="11291" y="5603"/>
                </a:lnTo>
                <a:lnTo>
                  <a:pt x="12417" y="6730"/>
                </a:lnTo>
                <a:cubicBezTo>
                  <a:pt x="12505" y="6818"/>
                  <a:pt x="12628" y="6873"/>
                  <a:pt x="12764" y="6873"/>
                </a:cubicBezTo>
                <a:cubicBezTo>
                  <a:pt x="13034" y="6873"/>
                  <a:pt x="13255" y="6653"/>
                  <a:pt x="13255" y="6382"/>
                </a:cubicBezTo>
                <a:cubicBezTo>
                  <a:pt x="13255" y="6247"/>
                  <a:pt x="13199" y="6124"/>
                  <a:pt x="13111" y="6035"/>
                </a:cubicBezTo>
                <a:cubicBezTo>
                  <a:pt x="13111" y="6035"/>
                  <a:pt x="11147" y="4071"/>
                  <a:pt x="11147" y="4071"/>
                </a:cubicBezTo>
                <a:close/>
              </a:path>
            </a:pathLst>
          </a:custGeom>
          <a:solidFill>
            <a:srgbClr val="2D3093"/>
          </a:solidFill>
          <a:ln>
            <a:noFill/>
          </a:ln>
        </p:spPr>
        <p:txBody>
          <a:bodyPr spcFirstLastPara="1" wrap="square" lIns="38851" tIns="38851" rIns="38851" bIns="38851" anchor="ctr" anchorCtr="0">
            <a:noAutofit/>
          </a:bodyPr>
          <a:lstStyle/>
          <a:p>
            <a:pPr>
              <a:buSzPts val="1804"/>
            </a:pPr>
            <a:endParaRPr sz="1804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" name="Google Shape;244;gdaf4e79e7a_0_130">
            <a:extLst>
              <a:ext uri="{FF2B5EF4-FFF2-40B4-BE49-F238E27FC236}">
                <a16:creationId xmlns:a16="http://schemas.microsoft.com/office/drawing/2014/main" id="{4F41D6F2-9E5C-49FD-AD6A-A92ACECE82DC}"/>
              </a:ext>
            </a:extLst>
          </p:cNvPr>
          <p:cNvSpPr txBox="1"/>
          <p:nvPr/>
        </p:nvSpPr>
        <p:spPr>
          <a:xfrm>
            <a:off x="8850930" y="3767335"/>
            <a:ext cx="1100100" cy="52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807"/>
            </a:pPr>
            <a:r>
              <a:rPr lang="fr-FR" sz="2807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Agile</a:t>
            </a:r>
            <a:endParaRPr dirty="0"/>
          </a:p>
        </p:txBody>
      </p:sp>
      <p:sp>
        <p:nvSpPr>
          <p:cNvPr id="19" name="Google Shape;93;p28">
            <a:extLst>
              <a:ext uri="{FF2B5EF4-FFF2-40B4-BE49-F238E27FC236}">
                <a16:creationId xmlns:a16="http://schemas.microsoft.com/office/drawing/2014/main" id="{506FC437-6DAD-436C-8FB9-10D270C66DCA}"/>
              </a:ext>
            </a:extLst>
          </p:cNvPr>
          <p:cNvSpPr/>
          <p:nvPr/>
        </p:nvSpPr>
        <p:spPr>
          <a:xfrm>
            <a:off x="786653" y="2017742"/>
            <a:ext cx="5628562" cy="1148601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86825" tIns="86825" rIns="86825" bIns="86825" anchor="ctr" anchorCtr="0">
            <a:noAutofit/>
          </a:bodyPr>
          <a:lstStyle/>
          <a:p>
            <a:pPr marL="158561" marR="0"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3"/>
            </a:pPr>
            <a:r>
              <a:rPr lang="fr-FR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la suite des études que nous avons effectuer et une délibération sur les besoins de notre projet, nous avons opté pour « SCRUM » comme méthode de travail.</a:t>
            </a:r>
            <a:endParaRPr lang="fr-FR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80393C-387E-439D-BDFB-57FF98404C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491" y="3388995"/>
            <a:ext cx="5324464" cy="296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242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AC6BE1BB-6A11-4B54-94DB-D232B01175DC}"/>
              </a:ext>
            </a:extLst>
          </p:cNvPr>
          <p:cNvSpPr/>
          <p:nvPr/>
        </p:nvSpPr>
        <p:spPr>
          <a:xfrm>
            <a:off x="865990" y="684955"/>
            <a:ext cx="2235200" cy="226379"/>
          </a:xfrm>
          <a:prstGeom prst="round2Diag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Google Shape;92;p28"/>
          <p:cNvSpPr txBox="1"/>
          <p:nvPr/>
        </p:nvSpPr>
        <p:spPr>
          <a:xfrm rot="-5400000">
            <a:off x="-747248" y="3262591"/>
            <a:ext cx="27354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875" tIns="45425" rIns="90875" bIns="45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3"/>
              <a:buFont typeface="Arial"/>
              <a:buNone/>
            </a:pPr>
            <a:r>
              <a:rPr lang="fr-FR" sz="1563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INSURANCE REFERENCE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8"/>
          <p:cNvSpPr txBox="1"/>
          <p:nvPr/>
        </p:nvSpPr>
        <p:spPr>
          <a:xfrm>
            <a:off x="857742" y="684963"/>
            <a:ext cx="83568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-FR" sz="3200" b="0" i="0" u="none" strike="noStrike" cap="none" dirty="0">
                <a:solidFill>
                  <a:srgbClr val="572AD7"/>
                </a:solidFill>
                <a:latin typeface="Zilla Slab"/>
                <a:ea typeface="Zilla Slab"/>
                <a:cs typeface="Zilla Slab"/>
                <a:sym typeface="Zilla Slab"/>
              </a:rPr>
              <a:t>Product backlog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dirty="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Un projet agile</a:t>
            </a:r>
            <a:endParaRPr sz="2400" b="0" i="0" u="none" strike="noStrike" cap="none" dirty="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F7202-1A2A-414C-9C85-6B53738D1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475" y="9122"/>
            <a:ext cx="5539273" cy="6848878"/>
          </a:xfrm>
          <a:prstGeom prst="rect">
            <a:avLst/>
          </a:prstGeom>
        </p:spPr>
      </p:pic>
      <p:sp>
        <p:nvSpPr>
          <p:cNvPr id="20" name="Google Shape;93;p28">
            <a:extLst>
              <a:ext uri="{FF2B5EF4-FFF2-40B4-BE49-F238E27FC236}">
                <a16:creationId xmlns:a16="http://schemas.microsoft.com/office/drawing/2014/main" id="{E0BA36D0-EEF8-49E6-A72F-48C32C1FA41D}"/>
              </a:ext>
            </a:extLst>
          </p:cNvPr>
          <p:cNvSpPr/>
          <p:nvPr/>
        </p:nvSpPr>
        <p:spPr>
          <a:xfrm>
            <a:off x="786652" y="2061091"/>
            <a:ext cx="5127536" cy="127254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86825" tIns="86825" rIns="86825" bIns="86825" anchor="ctr" anchorCtr="0">
            <a:noAutofit/>
          </a:bodyPr>
          <a:lstStyle/>
          <a:p>
            <a:pPr marL="158561" marR="0"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3"/>
            </a:pPr>
            <a:r>
              <a:rPr lang="fr-FR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 product backlog est l’artefact le plus important dans scrum qui décrit de manière claire la fonctionnalités désirée par le client</a:t>
            </a:r>
            <a:endParaRPr lang="fr-FR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4141289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AC6BE1BB-6A11-4B54-94DB-D232B01175DC}"/>
              </a:ext>
            </a:extLst>
          </p:cNvPr>
          <p:cNvSpPr/>
          <p:nvPr/>
        </p:nvSpPr>
        <p:spPr>
          <a:xfrm>
            <a:off x="865990" y="684955"/>
            <a:ext cx="2235200" cy="226379"/>
          </a:xfrm>
          <a:prstGeom prst="round2Diag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Google Shape;92;p28"/>
          <p:cNvSpPr txBox="1"/>
          <p:nvPr/>
        </p:nvSpPr>
        <p:spPr>
          <a:xfrm rot="-5400000">
            <a:off x="-747248" y="3262591"/>
            <a:ext cx="27354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875" tIns="45425" rIns="90875" bIns="45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3"/>
              <a:buFont typeface="Arial"/>
              <a:buNone/>
            </a:pPr>
            <a:r>
              <a:rPr lang="fr-FR" sz="1563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INSURANCE REFERENCE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8"/>
          <p:cNvSpPr txBox="1"/>
          <p:nvPr/>
        </p:nvSpPr>
        <p:spPr>
          <a:xfrm>
            <a:off x="857742" y="684963"/>
            <a:ext cx="83568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-FR" sz="3200" b="0" i="0" u="none" strike="noStrike" cap="none" dirty="0">
                <a:solidFill>
                  <a:srgbClr val="572AD7"/>
                </a:solidFill>
                <a:latin typeface="Zilla Slab"/>
                <a:ea typeface="Zilla Slab"/>
                <a:cs typeface="Zilla Slab"/>
                <a:sym typeface="Zilla Slab"/>
              </a:rPr>
              <a:t>Les diagrammes des cas d’utilisation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dirty="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fr-FR" sz="2400" b="0" i="0" u="none" strike="noStrike" cap="none" dirty="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iagrammes de cas utilisation « client »</a:t>
            </a:r>
            <a:endParaRPr sz="2400" b="0" i="0" u="none" strike="noStrike" cap="none" dirty="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" name="Google Shape;93;p28">
            <a:extLst>
              <a:ext uri="{FF2B5EF4-FFF2-40B4-BE49-F238E27FC236}">
                <a16:creationId xmlns:a16="http://schemas.microsoft.com/office/drawing/2014/main" id="{512A8C81-8B6B-4705-AB46-33A5BBFC7125}"/>
              </a:ext>
            </a:extLst>
          </p:cNvPr>
          <p:cNvSpPr/>
          <p:nvPr/>
        </p:nvSpPr>
        <p:spPr>
          <a:xfrm>
            <a:off x="786652" y="2061091"/>
            <a:ext cx="4236200" cy="1148601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86825" tIns="86825" rIns="86825" bIns="86825" anchor="ctr" anchorCtr="0">
            <a:noAutofit/>
          </a:bodyPr>
          <a:lstStyle/>
          <a:p>
            <a:pPr marL="158561" marR="0"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3"/>
            </a:pPr>
            <a:r>
              <a:rPr lang="fr-FR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 diagrammes de cas d’utilisation permet d’identifier les fonctionnalités que notre système doit fournir.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4791B11-0802-45AE-A029-6C784ECCC1E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252" y="1266824"/>
            <a:ext cx="6800850" cy="559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93;p28">
            <a:extLst>
              <a:ext uri="{FF2B5EF4-FFF2-40B4-BE49-F238E27FC236}">
                <a16:creationId xmlns:a16="http://schemas.microsoft.com/office/drawing/2014/main" id="{C4E22E96-A084-4F56-B3F4-9EF61DE967DB}"/>
              </a:ext>
            </a:extLst>
          </p:cNvPr>
          <p:cNvSpPr/>
          <p:nvPr/>
        </p:nvSpPr>
        <p:spPr>
          <a:xfrm>
            <a:off x="786652" y="3209692"/>
            <a:ext cx="4236200" cy="1148601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86825" tIns="86825" rIns="86825" bIns="86825" anchor="ctr" anchorCtr="0">
            <a:noAutofit/>
          </a:bodyPr>
          <a:lstStyle/>
          <a:p>
            <a:pPr marL="158561" marR="0"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3"/>
            </a:pPr>
            <a:r>
              <a:rPr lang="fr-FR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Ce diagramme de cas d’utilisation représente les fonctionnalistes faites par l’internaute et le client. </a:t>
            </a:r>
          </a:p>
        </p:txBody>
      </p:sp>
    </p:spTree>
    <p:extLst>
      <p:ext uri="{BB962C8B-B14F-4D97-AF65-F5344CB8AC3E}">
        <p14:creationId xmlns:p14="http://schemas.microsoft.com/office/powerpoint/2010/main" val="26254735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C1336DD-2C08-4EB3-BBE9-7C065DA59EF5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7"/>
          <a:stretch/>
        </p:blipFill>
        <p:spPr bwMode="auto">
          <a:xfrm>
            <a:off x="5107078" y="1152525"/>
            <a:ext cx="6630670" cy="57054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AC6BE1BB-6A11-4B54-94DB-D232B01175DC}"/>
              </a:ext>
            </a:extLst>
          </p:cNvPr>
          <p:cNvSpPr/>
          <p:nvPr/>
        </p:nvSpPr>
        <p:spPr>
          <a:xfrm>
            <a:off x="865990" y="684955"/>
            <a:ext cx="2235200" cy="226379"/>
          </a:xfrm>
          <a:prstGeom prst="round2Diag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Google Shape;92;p28"/>
          <p:cNvSpPr txBox="1"/>
          <p:nvPr/>
        </p:nvSpPr>
        <p:spPr>
          <a:xfrm rot="-5400000">
            <a:off x="-747248" y="3262591"/>
            <a:ext cx="27354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875" tIns="45425" rIns="90875" bIns="45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3"/>
              <a:buFont typeface="Arial"/>
              <a:buNone/>
            </a:pPr>
            <a:r>
              <a:rPr lang="fr-FR" sz="1563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INSURANCE REFERENCE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8"/>
          <p:cNvSpPr txBox="1"/>
          <p:nvPr/>
        </p:nvSpPr>
        <p:spPr>
          <a:xfrm>
            <a:off x="857742" y="684963"/>
            <a:ext cx="83568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-FR" sz="3200" b="0" i="0" u="none" strike="noStrike" cap="none" dirty="0">
                <a:solidFill>
                  <a:srgbClr val="572AD7"/>
                </a:solidFill>
                <a:latin typeface="Zilla Slab"/>
                <a:ea typeface="Zilla Slab"/>
                <a:cs typeface="Zilla Slab"/>
                <a:sym typeface="Zilla Slab"/>
              </a:rPr>
              <a:t>Les diagrammes des cas d’utilisation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dirty="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fr-FR" sz="2400" b="0" i="0" u="none" strike="noStrike" cap="none" dirty="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iagrammes de cas utilisation « admin »</a:t>
            </a:r>
            <a:endParaRPr sz="2400" b="0" i="0" u="none" strike="noStrike" cap="none" dirty="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93;p28">
            <a:extLst>
              <a:ext uri="{FF2B5EF4-FFF2-40B4-BE49-F238E27FC236}">
                <a16:creationId xmlns:a16="http://schemas.microsoft.com/office/drawing/2014/main" id="{0999D310-8D57-4075-93EA-55F6CA01E96A}"/>
              </a:ext>
            </a:extLst>
          </p:cNvPr>
          <p:cNvSpPr/>
          <p:nvPr/>
        </p:nvSpPr>
        <p:spPr>
          <a:xfrm>
            <a:off x="786652" y="2061091"/>
            <a:ext cx="4236200" cy="1148601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86825" tIns="86825" rIns="86825" bIns="86825" anchor="ctr" anchorCtr="0">
            <a:noAutofit/>
          </a:bodyPr>
          <a:lstStyle/>
          <a:p>
            <a:pPr marL="158561" marR="0"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3"/>
            </a:pPr>
            <a:r>
              <a:rPr lang="fr-FR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Ce diagramme de cas d’utilisation représente les fonctionnalistes faites par l’administrateur de notre application web. </a:t>
            </a:r>
          </a:p>
        </p:txBody>
      </p:sp>
    </p:spTree>
    <p:extLst>
      <p:ext uri="{BB962C8B-B14F-4D97-AF65-F5344CB8AC3E}">
        <p14:creationId xmlns:p14="http://schemas.microsoft.com/office/powerpoint/2010/main" val="779083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AC6BE1BB-6A11-4B54-94DB-D232B01175DC}"/>
              </a:ext>
            </a:extLst>
          </p:cNvPr>
          <p:cNvSpPr/>
          <p:nvPr/>
        </p:nvSpPr>
        <p:spPr>
          <a:xfrm>
            <a:off x="865990" y="684955"/>
            <a:ext cx="2235200" cy="226379"/>
          </a:xfrm>
          <a:prstGeom prst="round2Diag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Google Shape;92;p28"/>
          <p:cNvSpPr txBox="1"/>
          <p:nvPr/>
        </p:nvSpPr>
        <p:spPr>
          <a:xfrm rot="-5400000">
            <a:off x="-747248" y="3262591"/>
            <a:ext cx="27354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875" tIns="45425" rIns="90875" bIns="45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3"/>
              <a:buFont typeface="Arial"/>
              <a:buNone/>
            </a:pPr>
            <a:r>
              <a:rPr lang="fr-FR" sz="1563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INSURANCE REFERENCE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8"/>
          <p:cNvSpPr txBox="1"/>
          <p:nvPr/>
        </p:nvSpPr>
        <p:spPr>
          <a:xfrm>
            <a:off x="857742" y="684963"/>
            <a:ext cx="83568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-FR" sz="3200" b="0" i="0" u="none" strike="noStrike" cap="none" dirty="0">
                <a:solidFill>
                  <a:srgbClr val="572AD7"/>
                </a:solidFill>
                <a:latin typeface="Zilla Slab"/>
                <a:ea typeface="Zilla Slab"/>
                <a:cs typeface="Zilla Slab"/>
                <a:sym typeface="Zilla Slab"/>
              </a:rPr>
              <a:t>Le diagramme de classe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dirty="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Diagramme de classe</a:t>
            </a:r>
            <a:endParaRPr sz="2400" b="0" i="0" u="none" strike="noStrike" cap="none" dirty="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FCDA66-0610-49BD-880A-A5B1E9F60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-209"/>
            <a:ext cx="6467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93;p28">
            <a:extLst>
              <a:ext uri="{FF2B5EF4-FFF2-40B4-BE49-F238E27FC236}">
                <a16:creationId xmlns:a16="http://schemas.microsoft.com/office/drawing/2014/main" id="{373614D7-C52D-4C42-AD8C-3299C99C6415}"/>
              </a:ext>
            </a:extLst>
          </p:cNvPr>
          <p:cNvSpPr/>
          <p:nvPr/>
        </p:nvSpPr>
        <p:spPr>
          <a:xfrm>
            <a:off x="786652" y="2061091"/>
            <a:ext cx="4236200" cy="1148601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86825" tIns="86825" rIns="86825" bIns="86825" anchor="ctr" anchorCtr="0">
            <a:noAutofit/>
          </a:bodyPr>
          <a:lstStyle/>
          <a:p>
            <a:pPr marL="158561" marR="0"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3"/>
            </a:pPr>
            <a:r>
              <a:rPr lang="fr-FR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Ce diagramme de class représente les classes dans notre système ainsi que les relations entre eux. </a:t>
            </a:r>
          </a:p>
        </p:txBody>
      </p:sp>
    </p:spTree>
    <p:extLst>
      <p:ext uri="{BB962C8B-B14F-4D97-AF65-F5344CB8AC3E}">
        <p14:creationId xmlns:p14="http://schemas.microsoft.com/office/powerpoint/2010/main" val="38296591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78d4791cd_0_238"/>
          <p:cNvSpPr txBox="1">
            <a:spLocks noGrp="1"/>
          </p:cNvSpPr>
          <p:nvPr>
            <p:ph type="body" idx="1"/>
          </p:nvPr>
        </p:nvSpPr>
        <p:spPr>
          <a:xfrm>
            <a:off x="838201" y="2778500"/>
            <a:ext cx="4909456" cy="1942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-US" b="1" dirty="0"/>
              <a:t>Walee sebiiy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fr-FR" sz="1600" dirty="0">
                <a:solidFill>
                  <a:srgbClr val="572AD7"/>
                </a:solidFill>
              </a:rPr>
              <a:t>Stagiaire au sein du TouchLink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7916"/>
              </a:lnSpc>
              <a:spcBef>
                <a:spcPts val="0"/>
              </a:spcBef>
            </a:pPr>
            <a:r>
              <a:rPr lang="fr-FR" sz="1600" dirty="0"/>
              <a:t>Étudiante en technologie d’informatique filière multimédia et développement web</a:t>
            </a:r>
            <a:endParaRPr sz="1600" b="1" dirty="0"/>
          </a:p>
        </p:txBody>
      </p:sp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75BA761E-9994-4E30-B431-C47E38EB4F06}"/>
              </a:ext>
            </a:extLst>
          </p:cNvPr>
          <p:cNvSpPr/>
          <p:nvPr/>
        </p:nvSpPr>
        <p:spPr>
          <a:xfrm>
            <a:off x="838201" y="784333"/>
            <a:ext cx="2235200" cy="365100"/>
          </a:xfrm>
          <a:prstGeom prst="round2Diag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Google Shape;67;gc78d4791cd_0_238"/>
          <p:cNvSpPr txBox="1">
            <a:spLocks noGrp="1"/>
          </p:cNvSpPr>
          <p:nvPr>
            <p:ph type="title"/>
          </p:nvPr>
        </p:nvSpPr>
        <p:spPr>
          <a:xfrm>
            <a:off x="838201" y="601783"/>
            <a:ext cx="9247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ct val="66666"/>
            </a:pPr>
            <a:r>
              <a:rPr lang="fr-FR" b="1" dirty="0">
                <a:latin typeface="Zilla Slab" panose="020B0604020202020204" charset="0"/>
                <a:ea typeface="Zilla Slab" panose="020B0604020202020204" charset="0"/>
              </a:rPr>
              <a:t>A propos de moi</a:t>
            </a:r>
            <a:endParaRPr b="1" dirty="0">
              <a:latin typeface="Zilla Slab" panose="020B0604020202020204" charset="0"/>
              <a:ea typeface="Zilla Slab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62D8FD-A8AF-4EAD-9A57-E0FCADE46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901" y="1639005"/>
            <a:ext cx="4381166" cy="3579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AC6BE1BB-6A11-4B54-94DB-D232B01175DC}"/>
              </a:ext>
            </a:extLst>
          </p:cNvPr>
          <p:cNvSpPr/>
          <p:nvPr/>
        </p:nvSpPr>
        <p:spPr>
          <a:xfrm>
            <a:off x="865990" y="684955"/>
            <a:ext cx="2235200" cy="226379"/>
          </a:xfrm>
          <a:prstGeom prst="round2Diag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Google Shape;92;p28"/>
          <p:cNvSpPr txBox="1"/>
          <p:nvPr/>
        </p:nvSpPr>
        <p:spPr>
          <a:xfrm rot="-5400000">
            <a:off x="-747248" y="3262591"/>
            <a:ext cx="27354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875" tIns="45425" rIns="90875" bIns="45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3"/>
              <a:buFont typeface="Arial"/>
              <a:buNone/>
            </a:pPr>
            <a:r>
              <a:rPr lang="fr-FR" sz="1563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INSURANCE REFERENCE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8"/>
          <p:cNvSpPr txBox="1"/>
          <p:nvPr/>
        </p:nvSpPr>
        <p:spPr>
          <a:xfrm>
            <a:off x="857742" y="684963"/>
            <a:ext cx="83568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-FR" sz="3200" dirty="0">
                <a:solidFill>
                  <a:srgbClr val="572AD7"/>
                </a:solidFill>
                <a:latin typeface="Zilla Slab"/>
                <a:ea typeface="Zilla Slab"/>
                <a:cs typeface="Zilla Slab"/>
                <a:sym typeface="Zilla Slab"/>
              </a:rPr>
              <a:t>Road </a:t>
            </a:r>
            <a:r>
              <a:rPr lang="fr-FR" sz="3200" dirty="0" err="1">
                <a:solidFill>
                  <a:srgbClr val="572AD7"/>
                </a:solidFill>
                <a:latin typeface="Zilla Slab"/>
                <a:ea typeface="Zilla Slab"/>
                <a:cs typeface="Zilla Slab"/>
                <a:sym typeface="Zilla Slab"/>
              </a:rPr>
              <a:t>Map</a:t>
            </a:r>
            <a:r>
              <a:rPr lang="fr-FR" sz="3200" dirty="0">
                <a:solidFill>
                  <a:srgbClr val="572AD7"/>
                </a:solidFill>
                <a:latin typeface="Zilla Slab"/>
                <a:ea typeface="Zilla Slab"/>
                <a:cs typeface="Zilla Slab"/>
                <a:sym typeface="Zilla Slab"/>
              </a:rPr>
              <a:t> du Sprints </a:t>
            </a:r>
            <a:endParaRPr lang="fr-FR" sz="3200" b="0" i="0" u="none" strike="noStrike" cap="none" dirty="0">
              <a:solidFill>
                <a:srgbClr val="572AD7"/>
              </a:solidFill>
              <a:latin typeface="Zilla Slab"/>
              <a:ea typeface="Zilla Slab"/>
              <a:cs typeface="Zilla Slab"/>
              <a:sym typeface="Zilla Sla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dirty="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planification de sprint</a:t>
            </a:r>
            <a:endParaRPr sz="2400" b="0" i="0" u="none" strike="noStrike" cap="none" dirty="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58165E12-524D-4501-A5D4-CA945490CE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5624090"/>
              </p:ext>
            </p:extLst>
          </p:nvPr>
        </p:nvGraphicFramePr>
        <p:xfrm>
          <a:off x="786652" y="3429000"/>
          <a:ext cx="10539358" cy="1581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5385FAC6-7FB7-44CA-BBAF-C78AEFC37D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4946041"/>
              </p:ext>
            </p:extLst>
          </p:nvPr>
        </p:nvGraphicFramePr>
        <p:xfrm>
          <a:off x="786652" y="3590925"/>
          <a:ext cx="10539358" cy="296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4" name="Google Shape;93;p28">
            <a:extLst>
              <a:ext uri="{FF2B5EF4-FFF2-40B4-BE49-F238E27FC236}">
                <a16:creationId xmlns:a16="http://schemas.microsoft.com/office/drawing/2014/main" id="{81FEAA3B-E109-450C-8B20-E34E1AC2CD24}"/>
              </a:ext>
            </a:extLst>
          </p:cNvPr>
          <p:cNvSpPr/>
          <p:nvPr/>
        </p:nvSpPr>
        <p:spPr>
          <a:xfrm>
            <a:off x="786652" y="2061091"/>
            <a:ext cx="8557373" cy="1148601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86825" tIns="86825" rIns="86825" bIns="86825" anchor="ctr" anchorCtr="0">
            <a:noAutofit/>
          </a:bodyPr>
          <a:lstStyle/>
          <a:p>
            <a:pPr marL="158561" marR="0"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3"/>
            </a:pPr>
            <a:r>
              <a:rPr lang="fr-FR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Nous avons diviser notre projet en 5 sprints qui durent entre 2 et 4 semaines au maximum, chaque sprint est un livrable qui sera présenter au client dans l’objectif d’avoir son feedback.</a:t>
            </a:r>
            <a:endParaRPr lang="fr-FR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3993800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78d4791cd_0_13"/>
          <p:cNvSpPr txBox="1">
            <a:spLocks noGrp="1"/>
          </p:cNvSpPr>
          <p:nvPr>
            <p:ph type="title"/>
          </p:nvPr>
        </p:nvSpPr>
        <p:spPr>
          <a:xfrm>
            <a:off x="818323" y="2323751"/>
            <a:ext cx="6172200" cy="2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FFCE1C"/>
              </a:buClr>
              <a:buSzPts val="5400"/>
            </a:pPr>
            <a:r>
              <a:rPr lang="fr-FR" dirty="0">
                <a:solidFill>
                  <a:srgbClr val="FFCE1C"/>
                </a:solidFill>
              </a:rPr>
              <a:t>III. </a:t>
            </a:r>
            <a:r>
              <a:rPr lang="fr-FR" dirty="0"/>
              <a:t>Démonstration sprint Spécial</a:t>
            </a:r>
            <a:endParaRPr dirty="0"/>
          </a:p>
        </p:txBody>
      </p:sp>
      <p:pic>
        <p:nvPicPr>
          <p:cNvPr id="197" name="Google Shape;197;gc78d4791cd_0_13"/>
          <p:cNvPicPr preferRelativeResize="0"/>
          <p:nvPr/>
        </p:nvPicPr>
        <p:blipFill rotWithShape="1">
          <a:blip r:embed="rId3">
            <a:alphaModFix/>
          </a:blip>
          <a:srcRect l="41485" t="5544" r="18504"/>
          <a:stretch/>
        </p:blipFill>
        <p:spPr>
          <a:xfrm>
            <a:off x="7826189" y="2"/>
            <a:ext cx="4361065" cy="6876431"/>
          </a:xfrm>
          <a:custGeom>
            <a:avLst/>
            <a:gdLst/>
            <a:ahLst/>
            <a:cxnLst/>
            <a:rect l="l" t="t" r="r" b="b"/>
            <a:pathLst>
              <a:path w="9637712" h="10458450" extrusionOk="0">
                <a:moveTo>
                  <a:pt x="1606318" y="0"/>
                </a:moveTo>
                <a:lnTo>
                  <a:pt x="9637712" y="0"/>
                </a:lnTo>
                <a:lnTo>
                  <a:pt x="9637712" y="10458450"/>
                </a:lnTo>
                <a:lnTo>
                  <a:pt x="0" y="10458450"/>
                </a:lnTo>
                <a:lnTo>
                  <a:pt x="0" y="1606318"/>
                </a:lnTo>
                <a:cubicBezTo>
                  <a:pt x="0" y="719173"/>
                  <a:pt x="719173" y="0"/>
                  <a:pt x="1606318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98" name="Google Shape;198;gc78d4791cd_0_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38148" y="1"/>
            <a:ext cx="1651000" cy="267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AC6BE1BB-6A11-4B54-94DB-D232B01175DC}"/>
              </a:ext>
            </a:extLst>
          </p:cNvPr>
          <p:cNvSpPr/>
          <p:nvPr/>
        </p:nvSpPr>
        <p:spPr>
          <a:xfrm>
            <a:off x="865990" y="684955"/>
            <a:ext cx="2235200" cy="226379"/>
          </a:xfrm>
          <a:prstGeom prst="round2Diag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Google Shape;92;p28"/>
          <p:cNvSpPr txBox="1"/>
          <p:nvPr/>
        </p:nvSpPr>
        <p:spPr>
          <a:xfrm rot="-5400000">
            <a:off x="-747248" y="3262591"/>
            <a:ext cx="27354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875" tIns="45425" rIns="90875" bIns="45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3"/>
              <a:buFont typeface="Arial"/>
              <a:buNone/>
            </a:pPr>
            <a:r>
              <a:rPr lang="fr-FR" sz="1563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INSURANCE REFERENCE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8"/>
          <p:cNvSpPr txBox="1"/>
          <p:nvPr/>
        </p:nvSpPr>
        <p:spPr>
          <a:xfrm>
            <a:off x="857742" y="684963"/>
            <a:ext cx="83568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-FR" sz="3200" dirty="0">
                <a:solidFill>
                  <a:srgbClr val="572AD7"/>
                </a:solidFill>
                <a:latin typeface="Zilla Slab"/>
                <a:ea typeface="Zilla Slab"/>
                <a:cs typeface="Zilla Slab"/>
                <a:sym typeface="Zilla Slab"/>
              </a:rPr>
              <a:t>S</a:t>
            </a:r>
            <a:r>
              <a:rPr lang="fr-FR" sz="3200" b="0" i="0" u="none" strike="noStrike" cap="none" dirty="0">
                <a:solidFill>
                  <a:srgbClr val="572AD7"/>
                </a:solidFill>
                <a:latin typeface="Zilla Slab"/>
                <a:ea typeface="Zilla Slab"/>
                <a:cs typeface="Zilla Slab"/>
                <a:sym typeface="Zilla Slab"/>
              </a:rPr>
              <a:t>print</a:t>
            </a:r>
            <a:r>
              <a:rPr lang="fr-FR" sz="3200" dirty="0">
                <a:solidFill>
                  <a:srgbClr val="572AD7"/>
                </a:solidFill>
                <a:latin typeface="Zilla Slab"/>
                <a:ea typeface="Zilla Slab"/>
                <a:cs typeface="Zilla Slab"/>
                <a:sym typeface="Zilla Slab"/>
              </a:rPr>
              <a:t> spécial : Introduction</a:t>
            </a:r>
            <a:endParaRPr lang="fr-FR" sz="3200" b="0" i="0" u="none" strike="noStrike" cap="none" dirty="0">
              <a:solidFill>
                <a:srgbClr val="572AD7"/>
              </a:solidFill>
              <a:latin typeface="Zilla Slab"/>
              <a:ea typeface="Zilla Slab"/>
              <a:cs typeface="Zilla Slab"/>
              <a:sym typeface="Zilla Sla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Intégration</a:t>
            </a:r>
            <a:r>
              <a:rPr lang="fr-FR" sz="2400" dirty="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 des modules de paiement en ligne</a:t>
            </a:r>
            <a:endParaRPr sz="2400" b="0" i="0" u="none" strike="noStrike" cap="none" dirty="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" name="Google Shape;93;p28">
            <a:extLst>
              <a:ext uri="{FF2B5EF4-FFF2-40B4-BE49-F238E27FC236}">
                <a16:creationId xmlns:a16="http://schemas.microsoft.com/office/drawing/2014/main" id="{81FEAA3B-E109-450C-8B20-E34E1AC2CD24}"/>
              </a:ext>
            </a:extLst>
          </p:cNvPr>
          <p:cNvSpPr/>
          <p:nvPr/>
        </p:nvSpPr>
        <p:spPr>
          <a:xfrm>
            <a:off x="766980" y="1801364"/>
            <a:ext cx="9428451" cy="136790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86825" tIns="86825" rIns="86825" bIns="86825" anchor="ctr" anchorCtr="0">
            <a:noAutofit/>
          </a:bodyPr>
          <a:lstStyle/>
          <a:p>
            <a:pPr marL="158561" marR="0"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3"/>
            </a:pPr>
            <a:r>
              <a:rPr lang="fr-FR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Cet incrément est l’étape la plus importante dans notre projet, il permet a l’utilisateur de payer en ligne. Il s’agit d’une transaction d’argent par un système électronique comme </a:t>
            </a:r>
            <a:r>
              <a:rPr lang="fr-FR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PayPal</a:t>
            </a:r>
            <a:r>
              <a:rPr lang="fr-FR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fr-FR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Stripe</a:t>
            </a:r>
            <a:r>
              <a:rPr lang="fr-FR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qui sont le deux service que nous avons utiliser pour garantir a l’utilisateur d’avoir une paiement sécurisé est acceptable dans plusieurs pays même la Tunisie.</a:t>
            </a:r>
            <a:endParaRPr lang="fr-FR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" name="Google Shape;148;p3">
            <a:extLst>
              <a:ext uri="{FF2B5EF4-FFF2-40B4-BE49-F238E27FC236}">
                <a16:creationId xmlns:a16="http://schemas.microsoft.com/office/drawing/2014/main" id="{15D50EF5-B3DA-45FD-8ACD-A4D4BD666A3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95431" y="4532469"/>
            <a:ext cx="1436353" cy="232553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96;p28">
            <a:extLst>
              <a:ext uri="{FF2B5EF4-FFF2-40B4-BE49-F238E27FC236}">
                <a16:creationId xmlns:a16="http://schemas.microsoft.com/office/drawing/2014/main" id="{DCBA4662-E246-4E09-8019-CFE91E387EF6}"/>
              </a:ext>
            </a:extLst>
          </p:cNvPr>
          <p:cNvSpPr/>
          <p:nvPr/>
        </p:nvSpPr>
        <p:spPr>
          <a:xfrm>
            <a:off x="865990" y="3618774"/>
            <a:ext cx="3896003" cy="44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825" tIns="86825" rIns="86825" bIns="86825" anchor="ctr" anchorCtr="0">
            <a:noAutofit/>
          </a:bodyPr>
          <a:lstStyle/>
          <a:p>
            <a:pPr>
              <a:buSzPts val="1368"/>
            </a:pPr>
            <a:r>
              <a:rPr lang="fr-FR" sz="1600" b="1" dirty="0">
                <a:solidFill>
                  <a:srgbClr val="572AD7"/>
                </a:solidFill>
                <a:latin typeface="Montserrat"/>
                <a:ea typeface="Montserrat"/>
                <a:cs typeface="Montserrat"/>
                <a:sym typeface="Montserrat"/>
              </a:rPr>
              <a:t>Stripe</a:t>
            </a:r>
            <a:endParaRPr sz="1600" b="1" dirty="0">
              <a:solidFill>
                <a:srgbClr val="572A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96;p28">
            <a:extLst>
              <a:ext uri="{FF2B5EF4-FFF2-40B4-BE49-F238E27FC236}">
                <a16:creationId xmlns:a16="http://schemas.microsoft.com/office/drawing/2014/main" id="{A56D315C-614B-4359-8507-D6268BF600B9}"/>
              </a:ext>
            </a:extLst>
          </p:cNvPr>
          <p:cNvSpPr/>
          <p:nvPr/>
        </p:nvSpPr>
        <p:spPr>
          <a:xfrm>
            <a:off x="4841331" y="3618773"/>
            <a:ext cx="3896003" cy="44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825" tIns="86825" rIns="86825" bIns="86825" anchor="ctr" anchorCtr="0">
            <a:noAutofit/>
          </a:bodyPr>
          <a:lstStyle/>
          <a:p>
            <a:pPr>
              <a:buSzPts val="1368"/>
            </a:pPr>
            <a:r>
              <a:rPr lang="fr-FR" sz="1600" b="1" dirty="0">
                <a:solidFill>
                  <a:srgbClr val="572AD7"/>
                </a:solidFill>
                <a:latin typeface="Montserrat"/>
                <a:ea typeface="Montserrat"/>
                <a:cs typeface="Montserrat"/>
                <a:sym typeface="Montserrat"/>
              </a:rPr>
              <a:t>PayPal</a:t>
            </a:r>
            <a:endParaRPr sz="1600" b="1" dirty="0">
              <a:solidFill>
                <a:srgbClr val="572A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93;p28">
            <a:extLst>
              <a:ext uri="{FF2B5EF4-FFF2-40B4-BE49-F238E27FC236}">
                <a16:creationId xmlns:a16="http://schemas.microsoft.com/office/drawing/2014/main" id="{F1A53881-68F4-484B-8FAE-27EAF6C474C8}"/>
              </a:ext>
            </a:extLst>
          </p:cNvPr>
          <p:cNvSpPr/>
          <p:nvPr/>
        </p:nvSpPr>
        <p:spPr>
          <a:xfrm>
            <a:off x="786652" y="4068273"/>
            <a:ext cx="3973835" cy="136790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86825" tIns="86825" rIns="86825" bIns="86825" anchor="ctr" anchorCtr="0">
            <a:noAutofit/>
          </a:bodyPr>
          <a:lstStyle/>
          <a:p>
            <a:pPr marL="158561"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3"/>
            </a:pPr>
            <a:r>
              <a:rPr lang="fr-FR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Stripe est une entreprise technologique qui construit une infrastructure économique pour Internet.</a:t>
            </a:r>
            <a:endParaRPr lang="fr-FR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Google Shape;93;p28">
            <a:extLst>
              <a:ext uri="{FF2B5EF4-FFF2-40B4-BE49-F238E27FC236}">
                <a16:creationId xmlns:a16="http://schemas.microsoft.com/office/drawing/2014/main" id="{72721621-587D-4349-9A19-CB259C0D78FE}"/>
              </a:ext>
            </a:extLst>
          </p:cNvPr>
          <p:cNvSpPr/>
          <p:nvPr/>
        </p:nvSpPr>
        <p:spPr>
          <a:xfrm>
            <a:off x="4760487" y="4068273"/>
            <a:ext cx="3976847" cy="1065701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86825" tIns="86825" rIns="86825" bIns="86825" anchor="ctr" anchorCtr="0">
            <a:noAutofit/>
          </a:bodyPr>
          <a:lstStyle/>
          <a:p>
            <a:pPr marL="158561"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3"/>
            </a:pPr>
            <a:r>
              <a:rPr lang="fr-FR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PayPal est un banque électronique qui offre des méthodes de paiement efficace et rapide</a:t>
            </a:r>
            <a:endParaRPr lang="fr-FR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4308645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AC6BE1BB-6A11-4B54-94DB-D232B01175DC}"/>
              </a:ext>
            </a:extLst>
          </p:cNvPr>
          <p:cNvSpPr/>
          <p:nvPr/>
        </p:nvSpPr>
        <p:spPr>
          <a:xfrm>
            <a:off x="865990" y="684955"/>
            <a:ext cx="2235200" cy="226379"/>
          </a:xfrm>
          <a:prstGeom prst="round2Diag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Google Shape;92;p28"/>
          <p:cNvSpPr txBox="1"/>
          <p:nvPr/>
        </p:nvSpPr>
        <p:spPr>
          <a:xfrm rot="-5400000">
            <a:off x="-747248" y="3262591"/>
            <a:ext cx="27354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875" tIns="45425" rIns="90875" bIns="45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3"/>
              <a:buFont typeface="Arial"/>
              <a:buNone/>
            </a:pPr>
            <a:r>
              <a:rPr lang="fr-FR" sz="1563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INSURANCE REFERENCE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8"/>
          <p:cNvSpPr txBox="1"/>
          <p:nvPr/>
        </p:nvSpPr>
        <p:spPr>
          <a:xfrm>
            <a:off x="857742" y="684963"/>
            <a:ext cx="83568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-FR" sz="3200" dirty="0">
                <a:solidFill>
                  <a:srgbClr val="572AD7"/>
                </a:solidFill>
                <a:latin typeface="Zilla Slab"/>
                <a:ea typeface="Zilla Slab"/>
                <a:cs typeface="Zilla Slab"/>
                <a:sym typeface="Zilla Slab"/>
              </a:rPr>
              <a:t>S</a:t>
            </a:r>
            <a:r>
              <a:rPr lang="fr-FR" sz="3200" b="0" i="0" u="none" strike="noStrike" cap="none" dirty="0">
                <a:solidFill>
                  <a:srgbClr val="572AD7"/>
                </a:solidFill>
                <a:latin typeface="Zilla Slab"/>
                <a:ea typeface="Zilla Slab"/>
                <a:cs typeface="Zilla Slab"/>
                <a:sym typeface="Zilla Slab"/>
              </a:rPr>
              <a:t>print</a:t>
            </a:r>
            <a:r>
              <a:rPr lang="fr-FR" sz="3200" dirty="0">
                <a:solidFill>
                  <a:srgbClr val="572AD7"/>
                </a:solidFill>
                <a:latin typeface="Zilla Slab"/>
                <a:ea typeface="Zilla Slab"/>
                <a:cs typeface="Zilla Slab"/>
                <a:sym typeface="Zilla Slab"/>
              </a:rPr>
              <a:t> spécial : Backlog</a:t>
            </a:r>
            <a:endParaRPr lang="fr-FR" sz="3200" b="0" i="0" u="none" strike="noStrike" cap="none" dirty="0">
              <a:solidFill>
                <a:srgbClr val="572AD7"/>
              </a:solidFill>
              <a:latin typeface="Zilla Slab"/>
              <a:ea typeface="Zilla Slab"/>
              <a:cs typeface="Zilla Slab"/>
              <a:sym typeface="Zilla Sla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Backlog sprint spécial</a:t>
            </a:r>
            <a:endParaRPr sz="2400" b="0" i="0" u="none" strike="noStrike" cap="none" dirty="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E8DC297-7D28-4F24-A595-1BB91F1BA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622312"/>
              </p:ext>
            </p:extLst>
          </p:nvPr>
        </p:nvGraphicFramePr>
        <p:xfrm>
          <a:off x="2032000" y="2061091"/>
          <a:ext cx="8128000" cy="256870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25450">
                  <a:extLst>
                    <a:ext uri="{9D8B030D-6E8A-4147-A177-3AD203B41FA5}">
                      <a16:colId xmlns:a16="http://schemas.microsoft.com/office/drawing/2014/main" val="203675936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1792101068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135041281"/>
                    </a:ext>
                  </a:extLst>
                </a:gridCol>
                <a:gridCol w="3692525">
                  <a:extLst>
                    <a:ext uri="{9D8B030D-6E8A-4147-A177-3AD203B41FA5}">
                      <a16:colId xmlns:a16="http://schemas.microsoft.com/office/drawing/2014/main" val="2972854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En tant que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User stories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Taches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4633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>
                          <a:effectLst/>
                        </a:rPr>
                        <a:t>Utilisateurs 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>
                          <a:effectLst/>
                        </a:rPr>
                        <a:t>Je souhaite vérifier les ordres placés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200" b="0" dirty="0">
                          <a:effectLst/>
                        </a:rPr>
                        <a:t> 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5914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>
                          <a:effectLst/>
                        </a:rPr>
                        <a:t>Utilisateur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>
                          <a:effectLst/>
                        </a:rPr>
                        <a:t>Je souhaite choisir la méthode de paiement.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200" b="0" dirty="0">
                          <a:effectLst/>
                        </a:rPr>
                        <a:t>Développer fonctionnement de paiement</a:t>
                      </a:r>
                      <a:endParaRPr lang="en-US" sz="1100" b="0" dirty="0">
                        <a:effectLst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200" b="0" dirty="0">
                          <a:effectLst/>
                        </a:rPr>
                        <a:t>Développer l’interface adéquates.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00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>
                          <a:effectLst/>
                        </a:rPr>
                        <a:t>Utilisateur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>
                          <a:effectLst/>
                        </a:rPr>
                        <a:t>Voir les historiques de mes ordres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200" b="0" dirty="0">
                          <a:effectLst/>
                        </a:rPr>
                        <a:t>Développer les interface et fonctionnalités adéquates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5203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>
                          <a:effectLst/>
                        </a:rPr>
                        <a:t>Utilisateur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>
                          <a:effectLst/>
                        </a:rPr>
                        <a:t>Suivi l’état d’ordres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200" b="0" dirty="0">
                          <a:effectLst/>
                        </a:rPr>
                        <a:t>Développer les fonctionnements et les interface adéquates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763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dirty="0">
                          <a:effectLst/>
                        </a:rPr>
                        <a:t>Administrateur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dirty="0">
                          <a:effectLst/>
                        </a:rPr>
                        <a:t>Suivi et gérer l’état d’ordres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200" b="0" dirty="0">
                          <a:effectLst/>
                        </a:rPr>
                        <a:t>Développer les fonctionnalités </a:t>
                      </a:r>
                      <a:endParaRPr lang="en-US" sz="1100" b="0" dirty="0">
                        <a:effectLst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200" b="0" dirty="0">
                          <a:effectLst/>
                        </a:rPr>
                        <a:t>Développer les interface adéquates  </a:t>
                      </a:r>
                    </a:p>
                    <a:p>
                      <a:pPr marL="0" marR="0" lvl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</a:pP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3064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074862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AC6BE1BB-6A11-4B54-94DB-D232B01175DC}"/>
              </a:ext>
            </a:extLst>
          </p:cNvPr>
          <p:cNvSpPr/>
          <p:nvPr/>
        </p:nvSpPr>
        <p:spPr>
          <a:xfrm>
            <a:off x="865990" y="684955"/>
            <a:ext cx="2235200" cy="226379"/>
          </a:xfrm>
          <a:prstGeom prst="round2Diag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Google Shape;92;p28"/>
          <p:cNvSpPr txBox="1"/>
          <p:nvPr/>
        </p:nvSpPr>
        <p:spPr>
          <a:xfrm rot="-5400000">
            <a:off x="-747248" y="3262591"/>
            <a:ext cx="27354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875" tIns="45425" rIns="90875" bIns="45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3"/>
              <a:buFont typeface="Arial"/>
              <a:buNone/>
            </a:pPr>
            <a:r>
              <a:rPr lang="fr-FR" sz="1563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INSURANCE REFERENCE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8"/>
          <p:cNvSpPr txBox="1"/>
          <p:nvPr/>
        </p:nvSpPr>
        <p:spPr>
          <a:xfrm>
            <a:off x="857742" y="684963"/>
            <a:ext cx="83568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-FR" sz="3200" dirty="0">
                <a:solidFill>
                  <a:srgbClr val="572AD7"/>
                </a:solidFill>
                <a:latin typeface="Zilla Slab"/>
                <a:ea typeface="Zilla Slab"/>
                <a:cs typeface="Zilla Slab"/>
                <a:sym typeface="Zilla Slab"/>
              </a:rPr>
              <a:t>S</a:t>
            </a:r>
            <a:r>
              <a:rPr lang="fr-FR" sz="3200" b="0" i="0" u="none" strike="noStrike" cap="none" dirty="0">
                <a:solidFill>
                  <a:srgbClr val="572AD7"/>
                </a:solidFill>
                <a:latin typeface="Zilla Slab"/>
                <a:ea typeface="Zilla Slab"/>
                <a:cs typeface="Zilla Slab"/>
                <a:sym typeface="Zilla Slab"/>
              </a:rPr>
              <a:t>print</a:t>
            </a:r>
            <a:r>
              <a:rPr lang="fr-FR" sz="3200" dirty="0">
                <a:solidFill>
                  <a:srgbClr val="572AD7"/>
                </a:solidFill>
                <a:latin typeface="Zilla Slab"/>
                <a:ea typeface="Zilla Slab"/>
                <a:cs typeface="Zilla Slab"/>
                <a:sym typeface="Zilla Slab"/>
              </a:rPr>
              <a:t> spécial : Analyse</a:t>
            </a:r>
            <a:endParaRPr lang="fr-FR" sz="3200" b="0" i="0" u="none" strike="noStrike" cap="none" dirty="0">
              <a:solidFill>
                <a:srgbClr val="572AD7"/>
              </a:solidFill>
              <a:latin typeface="Zilla Slab"/>
              <a:ea typeface="Zilla Slab"/>
              <a:cs typeface="Zilla Slab"/>
              <a:sym typeface="Zilla Sla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Diagramme de cas utilisation</a:t>
            </a:r>
            <a:endParaRPr sz="2400" b="0" i="0" u="none" strike="noStrike" cap="none" dirty="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0EAD91-E11E-45B2-B33F-7435B7E24C6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061091"/>
            <a:ext cx="5943600" cy="4140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2605767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AC6BE1BB-6A11-4B54-94DB-D232B01175DC}"/>
              </a:ext>
            </a:extLst>
          </p:cNvPr>
          <p:cNvSpPr/>
          <p:nvPr/>
        </p:nvSpPr>
        <p:spPr>
          <a:xfrm>
            <a:off x="865990" y="684955"/>
            <a:ext cx="2235200" cy="226379"/>
          </a:xfrm>
          <a:prstGeom prst="round2Diag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Google Shape;92;p28"/>
          <p:cNvSpPr txBox="1"/>
          <p:nvPr/>
        </p:nvSpPr>
        <p:spPr>
          <a:xfrm rot="-5400000">
            <a:off x="-747248" y="3262591"/>
            <a:ext cx="27354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875" tIns="45425" rIns="90875" bIns="45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3"/>
              <a:buFont typeface="Arial"/>
              <a:buNone/>
            </a:pPr>
            <a:r>
              <a:rPr lang="fr-FR" sz="1563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INSURANCE REFERENCE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8"/>
          <p:cNvSpPr txBox="1"/>
          <p:nvPr/>
        </p:nvSpPr>
        <p:spPr>
          <a:xfrm>
            <a:off x="857742" y="684963"/>
            <a:ext cx="83568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-FR" sz="3200" dirty="0">
                <a:solidFill>
                  <a:srgbClr val="572AD7"/>
                </a:solidFill>
                <a:latin typeface="Zilla Slab"/>
                <a:ea typeface="Zilla Slab"/>
                <a:cs typeface="Zilla Slab"/>
                <a:sym typeface="Zilla Slab"/>
              </a:rPr>
              <a:t>S</a:t>
            </a:r>
            <a:r>
              <a:rPr lang="fr-FR" sz="3200" b="0" i="0" u="none" strike="noStrike" cap="none" dirty="0">
                <a:solidFill>
                  <a:srgbClr val="572AD7"/>
                </a:solidFill>
                <a:latin typeface="Zilla Slab"/>
                <a:ea typeface="Zilla Slab"/>
                <a:cs typeface="Zilla Slab"/>
                <a:sym typeface="Zilla Slab"/>
              </a:rPr>
              <a:t>print</a:t>
            </a:r>
            <a:r>
              <a:rPr lang="fr-FR" sz="3200" dirty="0">
                <a:solidFill>
                  <a:srgbClr val="572AD7"/>
                </a:solidFill>
                <a:latin typeface="Zilla Slab"/>
                <a:ea typeface="Zilla Slab"/>
                <a:cs typeface="Zilla Slab"/>
                <a:sym typeface="Zilla Slab"/>
              </a:rPr>
              <a:t> spécial : Analyse</a:t>
            </a:r>
            <a:endParaRPr lang="fr-FR" sz="3200" b="0" i="0" u="none" strike="noStrike" cap="none" dirty="0">
              <a:solidFill>
                <a:srgbClr val="572AD7"/>
              </a:solidFill>
              <a:latin typeface="Zilla Slab"/>
              <a:ea typeface="Zilla Slab"/>
              <a:cs typeface="Zilla Slab"/>
              <a:sym typeface="Zilla Sla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Diagramme de classe</a:t>
            </a:r>
            <a:endParaRPr sz="2400" b="0" i="0" u="none" strike="noStrike" cap="none" dirty="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2EDFC0-5C9D-412F-97EC-1DE9624DA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2" y="1351863"/>
            <a:ext cx="6124575" cy="522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415420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AC6BE1BB-6A11-4B54-94DB-D232B01175DC}"/>
              </a:ext>
            </a:extLst>
          </p:cNvPr>
          <p:cNvSpPr/>
          <p:nvPr/>
        </p:nvSpPr>
        <p:spPr>
          <a:xfrm>
            <a:off x="865990" y="684955"/>
            <a:ext cx="2235200" cy="226379"/>
          </a:xfrm>
          <a:prstGeom prst="round2Diag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Google Shape;92;p28"/>
          <p:cNvSpPr txBox="1"/>
          <p:nvPr/>
        </p:nvSpPr>
        <p:spPr>
          <a:xfrm rot="-5400000">
            <a:off x="-747248" y="3262591"/>
            <a:ext cx="27354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875" tIns="45425" rIns="90875" bIns="45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3"/>
              <a:buFont typeface="Arial"/>
              <a:buNone/>
            </a:pPr>
            <a:r>
              <a:rPr lang="fr-FR" sz="1563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INSURANCE REFERENCE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8"/>
          <p:cNvSpPr txBox="1"/>
          <p:nvPr/>
        </p:nvSpPr>
        <p:spPr>
          <a:xfrm>
            <a:off x="857742" y="684963"/>
            <a:ext cx="83568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-FR" sz="3200" dirty="0">
                <a:solidFill>
                  <a:srgbClr val="572AD7"/>
                </a:solidFill>
                <a:latin typeface="Zilla Slab"/>
                <a:ea typeface="Zilla Slab"/>
                <a:cs typeface="Zilla Slab"/>
                <a:sym typeface="Zilla Slab"/>
              </a:rPr>
              <a:t>S</a:t>
            </a:r>
            <a:r>
              <a:rPr lang="fr-FR" sz="3200" b="0" i="0" u="none" strike="noStrike" cap="none" dirty="0">
                <a:solidFill>
                  <a:srgbClr val="572AD7"/>
                </a:solidFill>
                <a:latin typeface="Zilla Slab"/>
                <a:ea typeface="Zilla Slab"/>
                <a:cs typeface="Zilla Slab"/>
                <a:sym typeface="Zilla Slab"/>
              </a:rPr>
              <a:t>print</a:t>
            </a:r>
            <a:r>
              <a:rPr lang="fr-FR" sz="3200" dirty="0">
                <a:solidFill>
                  <a:srgbClr val="572AD7"/>
                </a:solidFill>
                <a:latin typeface="Zilla Slab"/>
                <a:ea typeface="Zilla Slab"/>
                <a:cs typeface="Zilla Slab"/>
                <a:sym typeface="Zilla Slab"/>
              </a:rPr>
              <a:t> spécial : Review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dirty="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Stripe</a:t>
            </a:r>
            <a:endParaRPr lang="fr-FR" sz="2400" b="0" i="0" u="none" strike="noStrike" cap="none" dirty="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50E20F-981F-45EE-BE44-ED4812393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190" y="1219200"/>
            <a:ext cx="7324725" cy="563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B9DF2A-D8D8-42AA-82FD-B67A1DE5A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42" y="0"/>
            <a:ext cx="10035737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9A0D54-7C39-4671-9358-625553C4A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5725"/>
            <a:ext cx="12192000" cy="643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75128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AC6BE1BB-6A11-4B54-94DB-D232B01175DC}"/>
              </a:ext>
            </a:extLst>
          </p:cNvPr>
          <p:cNvSpPr/>
          <p:nvPr/>
        </p:nvSpPr>
        <p:spPr>
          <a:xfrm>
            <a:off x="865990" y="684955"/>
            <a:ext cx="2235200" cy="226379"/>
          </a:xfrm>
          <a:prstGeom prst="round2Diag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Google Shape;92;p28"/>
          <p:cNvSpPr txBox="1"/>
          <p:nvPr/>
        </p:nvSpPr>
        <p:spPr>
          <a:xfrm rot="-5400000">
            <a:off x="-747248" y="3262591"/>
            <a:ext cx="27354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875" tIns="45425" rIns="90875" bIns="45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3"/>
              <a:buFont typeface="Arial"/>
              <a:buNone/>
            </a:pPr>
            <a:r>
              <a:rPr lang="fr-FR" sz="1563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INSURANCE REFERENCE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8"/>
          <p:cNvSpPr txBox="1"/>
          <p:nvPr/>
        </p:nvSpPr>
        <p:spPr>
          <a:xfrm>
            <a:off x="857742" y="684963"/>
            <a:ext cx="83568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-FR" sz="3200" dirty="0">
                <a:solidFill>
                  <a:srgbClr val="572AD7"/>
                </a:solidFill>
                <a:latin typeface="Zilla Slab"/>
                <a:ea typeface="Zilla Slab"/>
                <a:cs typeface="Zilla Slab"/>
                <a:sym typeface="Zilla Slab"/>
              </a:rPr>
              <a:t>S</a:t>
            </a:r>
            <a:r>
              <a:rPr lang="fr-FR" sz="3200" b="0" i="0" u="none" strike="noStrike" cap="none" dirty="0">
                <a:solidFill>
                  <a:srgbClr val="572AD7"/>
                </a:solidFill>
                <a:latin typeface="Zilla Slab"/>
                <a:ea typeface="Zilla Slab"/>
                <a:cs typeface="Zilla Slab"/>
                <a:sym typeface="Zilla Slab"/>
              </a:rPr>
              <a:t>print</a:t>
            </a:r>
            <a:r>
              <a:rPr lang="fr-FR" sz="3200" dirty="0">
                <a:solidFill>
                  <a:srgbClr val="572AD7"/>
                </a:solidFill>
                <a:latin typeface="Zilla Slab"/>
                <a:ea typeface="Zilla Slab"/>
                <a:cs typeface="Zilla Slab"/>
                <a:sym typeface="Zilla Slab"/>
              </a:rPr>
              <a:t> spécial : Review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dirty="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PayPal</a:t>
            </a:r>
            <a:endParaRPr lang="fr-FR" sz="2400" b="0" i="0" u="none" strike="noStrike" cap="none" dirty="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60C80E-6227-4D44-8C39-8D1A6268B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970" y="-209"/>
            <a:ext cx="664903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8191E7-E005-4C05-B7BC-62D89B8F6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253" y="0"/>
            <a:ext cx="10049494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E0F279-0191-4724-8728-8C9896FE9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0923"/>
            <a:ext cx="12192000" cy="643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35598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78d4791cd_0_19"/>
          <p:cNvSpPr txBox="1">
            <a:spLocks noGrp="1"/>
          </p:cNvSpPr>
          <p:nvPr>
            <p:ph type="title"/>
          </p:nvPr>
        </p:nvSpPr>
        <p:spPr>
          <a:xfrm>
            <a:off x="818323" y="2323751"/>
            <a:ext cx="6172200" cy="2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FFCE1C"/>
              </a:buClr>
              <a:buSzPts val="5400"/>
            </a:pPr>
            <a:r>
              <a:rPr lang="fr-FR" dirty="0">
                <a:solidFill>
                  <a:srgbClr val="FFCE1C"/>
                </a:solidFill>
              </a:rPr>
              <a:t>IV. </a:t>
            </a:r>
            <a:r>
              <a:rPr lang="fr-FR" dirty="0"/>
              <a:t>Conclusion</a:t>
            </a:r>
            <a:endParaRPr dirty="0"/>
          </a:p>
        </p:txBody>
      </p:sp>
      <p:pic>
        <p:nvPicPr>
          <p:cNvPr id="217" name="Google Shape;217;gc78d4791cd_0_19"/>
          <p:cNvPicPr preferRelativeResize="0"/>
          <p:nvPr/>
        </p:nvPicPr>
        <p:blipFill rotWithShape="1">
          <a:blip r:embed="rId3">
            <a:alphaModFix/>
          </a:blip>
          <a:srcRect l="41485" t="5544" r="18504"/>
          <a:stretch/>
        </p:blipFill>
        <p:spPr>
          <a:xfrm>
            <a:off x="7826189" y="2"/>
            <a:ext cx="4361065" cy="6876431"/>
          </a:xfrm>
          <a:custGeom>
            <a:avLst/>
            <a:gdLst/>
            <a:ahLst/>
            <a:cxnLst/>
            <a:rect l="l" t="t" r="r" b="b"/>
            <a:pathLst>
              <a:path w="9637712" h="10458450" extrusionOk="0">
                <a:moveTo>
                  <a:pt x="1606318" y="0"/>
                </a:moveTo>
                <a:lnTo>
                  <a:pt x="9637712" y="0"/>
                </a:lnTo>
                <a:lnTo>
                  <a:pt x="9637712" y="10458450"/>
                </a:lnTo>
                <a:lnTo>
                  <a:pt x="0" y="10458450"/>
                </a:lnTo>
                <a:lnTo>
                  <a:pt x="0" y="1606318"/>
                </a:lnTo>
                <a:cubicBezTo>
                  <a:pt x="0" y="719173"/>
                  <a:pt x="719173" y="0"/>
                  <a:pt x="1606318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218" name="Google Shape;218;gc78d4791cd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38148" y="1"/>
            <a:ext cx="1651000" cy="267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AC6BE1BB-6A11-4B54-94DB-D232B01175DC}"/>
              </a:ext>
            </a:extLst>
          </p:cNvPr>
          <p:cNvSpPr/>
          <p:nvPr/>
        </p:nvSpPr>
        <p:spPr>
          <a:xfrm>
            <a:off x="865990" y="684955"/>
            <a:ext cx="2235200" cy="226379"/>
          </a:xfrm>
          <a:prstGeom prst="round2Diag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Google Shape;92;p28"/>
          <p:cNvSpPr txBox="1"/>
          <p:nvPr/>
        </p:nvSpPr>
        <p:spPr>
          <a:xfrm rot="-5400000">
            <a:off x="-747248" y="3262591"/>
            <a:ext cx="27354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875" tIns="45425" rIns="90875" bIns="45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3"/>
              <a:buFont typeface="Arial"/>
              <a:buNone/>
            </a:pPr>
            <a:r>
              <a:rPr lang="fr-FR" sz="1563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INSURANCE REFERENCE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8"/>
          <p:cNvSpPr txBox="1"/>
          <p:nvPr/>
        </p:nvSpPr>
        <p:spPr>
          <a:xfrm>
            <a:off x="857742" y="684963"/>
            <a:ext cx="83568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-FR" sz="3200" dirty="0">
                <a:solidFill>
                  <a:srgbClr val="572AD7"/>
                </a:solidFill>
                <a:latin typeface="Zilla Slab"/>
                <a:ea typeface="Zilla Slab"/>
                <a:cs typeface="Zilla Slab"/>
                <a:sym typeface="Zilla Slab"/>
              </a:rPr>
              <a:t>Conclusion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Concl</a:t>
            </a:r>
            <a:r>
              <a:rPr lang="fr-FR" sz="2400" dirty="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usion générale</a:t>
            </a:r>
            <a:endParaRPr lang="fr-FR" sz="2400" b="0" i="0" u="none" strike="noStrike" cap="none" dirty="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93;p28">
            <a:extLst>
              <a:ext uri="{FF2B5EF4-FFF2-40B4-BE49-F238E27FC236}">
                <a16:creationId xmlns:a16="http://schemas.microsoft.com/office/drawing/2014/main" id="{E359A572-0B83-4CA5-8134-20B11648545F}"/>
              </a:ext>
            </a:extLst>
          </p:cNvPr>
          <p:cNvSpPr/>
          <p:nvPr/>
        </p:nvSpPr>
        <p:spPr>
          <a:xfrm>
            <a:off x="620452" y="2055257"/>
            <a:ext cx="8538323" cy="212990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86825" tIns="86825" rIns="86825" bIns="86825" anchor="ctr" anchorCtr="0">
            <a:noAutofit/>
          </a:bodyPr>
          <a:lstStyle/>
          <a:p>
            <a:pPr marL="444311" marR="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3"/>
              <a:buFont typeface="Arial" panose="020B0604020202020204" pitchFamily="34" charset="0"/>
              <a:buChar char="•"/>
            </a:pPr>
            <a:r>
              <a:rPr lang="fr-FR" i="0" u="none" strike="noStrike" cap="none" dirty="0">
                <a:solidFill>
                  <a:schemeClr val="dk1"/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Réaliser les objectifs prédéfinis </a:t>
            </a:r>
          </a:p>
          <a:p>
            <a:pPr marL="444311" marR="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3"/>
              <a:buFont typeface="Arial" panose="020B0604020202020204" pitchFamily="34" charset="0"/>
              <a:buChar char="•"/>
            </a:pPr>
            <a:r>
              <a:rPr lang="fr-FR" i="0" u="none" strike="noStrike" cap="none" dirty="0">
                <a:solidFill>
                  <a:schemeClr val="dk1"/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Utiliser des différents outils de développement</a:t>
            </a:r>
          </a:p>
          <a:p>
            <a:pPr marL="444311" marR="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3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dk1"/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S’initier à la recherche et la production</a:t>
            </a:r>
          </a:p>
        </p:txBody>
      </p:sp>
    </p:spTree>
    <p:extLst>
      <p:ext uri="{BB962C8B-B14F-4D97-AF65-F5344CB8AC3E}">
        <p14:creationId xmlns:p14="http://schemas.microsoft.com/office/powerpoint/2010/main" val="26522649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title"/>
          </p:nvPr>
        </p:nvSpPr>
        <p:spPr>
          <a:xfrm>
            <a:off x="611926" y="298175"/>
            <a:ext cx="41169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FFCE1C"/>
              </a:buClr>
              <a:buSzPts val="5400"/>
            </a:pPr>
            <a:r>
              <a:rPr lang="fr-FR"/>
              <a:t>SOMMAIRE</a:t>
            </a:r>
            <a:endParaRPr/>
          </a:p>
        </p:txBody>
      </p:sp>
      <p:pic>
        <p:nvPicPr>
          <p:cNvPr id="76" name="Google Shape;7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6748" y="-76199"/>
            <a:ext cx="1651000" cy="267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3251" y="1515275"/>
            <a:ext cx="50673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2501" y="2593251"/>
            <a:ext cx="456247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68E635-3C65-4EDE-83E7-EDD575BC8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2501" y="5014112"/>
            <a:ext cx="4438650" cy="6572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C94734-AD33-4085-BE12-AAC3D52E90B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678"/>
          <a:stretch/>
        </p:blipFill>
        <p:spPr>
          <a:xfrm>
            <a:off x="5556626" y="3884644"/>
            <a:ext cx="42827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AC6BE1BB-6A11-4B54-94DB-D232B01175DC}"/>
              </a:ext>
            </a:extLst>
          </p:cNvPr>
          <p:cNvSpPr/>
          <p:nvPr/>
        </p:nvSpPr>
        <p:spPr>
          <a:xfrm>
            <a:off x="865990" y="684955"/>
            <a:ext cx="2235200" cy="226379"/>
          </a:xfrm>
          <a:prstGeom prst="round2Diag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Google Shape;92;p28"/>
          <p:cNvSpPr txBox="1"/>
          <p:nvPr/>
        </p:nvSpPr>
        <p:spPr>
          <a:xfrm rot="-5400000">
            <a:off x="-747248" y="3262591"/>
            <a:ext cx="27354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875" tIns="45425" rIns="90875" bIns="45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3"/>
              <a:buFont typeface="Arial"/>
              <a:buNone/>
            </a:pPr>
            <a:r>
              <a:rPr lang="fr-FR" sz="1563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INSURANCE REFERENCE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8"/>
          <p:cNvSpPr txBox="1"/>
          <p:nvPr/>
        </p:nvSpPr>
        <p:spPr>
          <a:xfrm>
            <a:off x="857742" y="684963"/>
            <a:ext cx="83568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-FR" sz="3200" dirty="0">
                <a:solidFill>
                  <a:srgbClr val="572AD7"/>
                </a:solidFill>
                <a:latin typeface="Zilla Slab"/>
                <a:ea typeface="Zilla Slab"/>
                <a:cs typeface="Zilla Slab"/>
                <a:sym typeface="Zilla Slab"/>
              </a:rPr>
              <a:t>Perspectives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dirty="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amélioration future</a:t>
            </a:r>
            <a:endParaRPr lang="fr-FR" sz="2400" b="0" i="0" u="none" strike="noStrike" cap="none" dirty="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93;p28">
            <a:extLst>
              <a:ext uri="{FF2B5EF4-FFF2-40B4-BE49-F238E27FC236}">
                <a16:creationId xmlns:a16="http://schemas.microsoft.com/office/drawing/2014/main" id="{E359A572-0B83-4CA5-8134-20B11648545F}"/>
              </a:ext>
            </a:extLst>
          </p:cNvPr>
          <p:cNvSpPr/>
          <p:nvPr/>
        </p:nvSpPr>
        <p:spPr>
          <a:xfrm>
            <a:off x="620452" y="2055257"/>
            <a:ext cx="8538323" cy="212990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86825" tIns="86825" rIns="86825" bIns="86825" anchor="ctr" anchorCtr="0">
            <a:noAutofit/>
          </a:bodyPr>
          <a:lstStyle/>
          <a:p>
            <a:pPr marL="158561" marR="0"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3"/>
            </a:pPr>
            <a:r>
              <a:rPr lang="fr-FR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Une site e-commerce est un site flexible est il peut avoir plusieurs modules dans différent</a:t>
            </a:r>
            <a:r>
              <a:rPr lang="fr-FR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 domaines :</a:t>
            </a:r>
          </a:p>
          <a:p>
            <a:pPr marL="330011" lvl="0" indent="-17145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3"/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20B0604020202020204" charset="0"/>
              </a:rPr>
              <a:t>Réaliser une application web</a:t>
            </a:r>
            <a:endParaRPr lang="fr-FR" b="1" i="0" u="none" strike="noStrike" cap="none" dirty="0">
              <a:solidFill>
                <a:schemeClr val="dk1"/>
              </a:solidFill>
              <a:latin typeface="Montserrat" panose="020B0604020202020204" charset="0"/>
              <a:ea typeface="Montserrat"/>
              <a:cs typeface="Montserrat"/>
              <a:sym typeface="Montserrat"/>
            </a:endParaRPr>
          </a:p>
          <a:p>
            <a:pPr marL="330011" lvl="0" indent="-17145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3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dk1"/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Un système de recommandation</a:t>
            </a:r>
          </a:p>
          <a:p>
            <a:pPr marL="330011" lvl="0" indent="-17145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3"/>
              <a:buFont typeface="Arial" panose="020B0604020202020204" pitchFamily="34" charset="0"/>
              <a:buChar char="•"/>
            </a:pPr>
            <a:r>
              <a:rPr lang="fr-FR" i="0" u="none" strike="noStrike" cap="none" dirty="0">
                <a:solidFill>
                  <a:schemeClr val="dk1"/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Un chat bot</a:t>
            </a:r>
          </a:p>
        </p:txBody>
      </p:sp>
    </p:spTree>
    <p:extLst>
      <p:ext uri="{BB962C8B-B14F-4D97-AF65-F5344CB8AC3E}">
        <p14:creationId xmlns:p14="http://schemas.microsoft.com/office/powerpoint/2010/main" val="41007266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 txBox="1">
            <a:spLocks noGrp="1"/>
          </p:cNvSpPr>
          <p:nvPr>
            <p:ph type="title"/>
          </p:nvPr>
        </p:nvSpPr>
        <p:spPr>
          <a:xfrm>
            <a:off x="795261" y="2739190"/>
            <a:ext cx="10601400" cy="13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5400"/>
            </a:pPr>
            <a:r>
              <a:rPr lang="fr-FR" dirty="0"/>
              <a:t>Merci pour votre attention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af4e79e7a_0_1"/>
          <p:cNvSpPr txBox="1">
            <a:spLocks noGrp="1"/>
          </p:cNvSpPr>
          <p:nvPr>
            <p:ph type="title"/>
          </p:nvPr>
        </p:nvSpPr>
        <p:spPr>
          <a:xfrm>
            <a:off x="818323" y="2323751"/>
            <a:ext cx="6172200" cy="2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FFCE1C"/>
              </a:buClr>
              <a:buSzPts val="5400"/>
            </a:pPr>
            <a:r>
              <a:rPr lang="fr-FR" dirty="0">
                <a:solidFill>
                  <a:srgbClr val="FFCE1C"/>
                </a:solidFill>
              </a:rPr>
              <a:t>I. </a:t>
            </a:r>
            <a:r>
              <a:rPr lang="fr-FR" dirty="0"/>
              <a:t>INTRODUCTION</a:t>
            </a:r>
            <a:endParaRPr dirty="0"/>
          </a:p>
        </p:txBody>
      </p:sp>
      <p:pic>
        <p:nvPicPr>
          <p:cNvPr id="86" name="Google Shape;86;gdaf4e79e7a_0_1"/>
          <p:cNvPicPr preferRelativeResize="0"/>
          <p:nvPr/>
        </p:nvPicPr>
        <p:blipFill rotWithShape="1">
          <a:blip r:embed="rId3">
            <a:alphaModFix/>
          </a:blip>
          <a:srcRect l="41485" t="5544" r="18504"/>
          <a:stretch/>
        </p:blipFill>
        <p:spPr>
          <a:xfrm>
            <a:off x="7826189" y="2"/>
            <a:ext cx="4361065" cy="6876431"/>
          </a:xfrm>
          <a:custGeom>
            <a:avLst/>
            <a:gdLst/>
            <a:ahLst/>
            <a:cxnLst/>
            <a:rect l="l" t="t" r="r" b="b"/>
            <a:pathLst>
              <a:path w="9637712" h="10458450" extrusionOk="0">
                <a:moveTo>
                  <a:pt x="1606318" y="0"/>
                </a:moveTo>
                <a:lnTo>
                  <a:pt x="9637712" y="0"/>
                </a:lnTo>
                <a:lnTo>
                  <a:pt x="9637712" y="10458450"/>
                </a:lnTo>
                <a:lnTo>
                  <a:pt x="0" y="10458450"/>
                </a:lnTo>
                <a:lnTo>
                  <a:pt x="0" y="1606318"/>
                </a:lnTo>
                <a:cubicBezTo>
                  <a:pt x="0" y="719173"/>
                  <a:pt x="719173" y="0"/>
                  <a:pt x="1606318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87" name="Google Shape;87;gdaf4e79e7a_0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38148" y="1"/>
            <a:ext cx="1651000" cy="267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3015175A-680A-4E3D-9E3E-87FA515CF6F8}"/>
              </a:ext>
            </a:extLst>
          </p:cNvPr>
          <p:cNvSpPr/>
          <p:nvPr/>
        </p:nvSpPr>
        <p:spPr>
          <a:xfrm>
            <a:off x="852137" y="811652"/>
            <a:ext cx="2235200" cy="226379"/>
          </a:xfrm>
          <a:prstGeom prst="round2Diag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Google Shape;97;p28"/>
          <p:cNvSpPr txBox="1"/>
          <p:nvPr/>
        </p:nvSpPr>
        <p:spPr>
          <a:xfrm>
            <a:off x="852137" y="662147"/>
            <a:ext cx="8356800" cy="751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1" tIns="45800" rIns="91651" bIns="45800" anchor="b" anchorCtr="0">
            <a:noAutofit/>
          </a:bodyPr>
          <a:lstStyle/>
          <a:p>
            <a:pPr>
              <a:lnSpc>
                <a:spcPct val="90000"/>
              </a:lnSpc>
              <a:buSzPts val="3200"/>
            </a:pPr>
            <a:r>
              <a:rPr lang="fr-FR" sz="3200" dirty="0">
                <a:solidFill>
                  <a:srgbClr val="572AD7"/>
                </a:solidFill>
                <a:latin typeface="Zilla Slab"/>
                <a:ea typeface="Zilla Slab"/>
                <a:cs typeface="Zilla Slab"/>
                <a:sym typeface="Zilla Slab"/>
              </a:rPr>
              <a:t>Introduction Générale</a:t>
            </a:r>
          </a:p>
          <a:p>
            <a:pPr>
              <a:lnSpc>
                <a:spcPct val="90000"/>
              </a:lnSpc>
              <a:buSzPts val="2400"/>
            </a:pPr>
            <a:r>
              <a:rPr lang="fr-FR" sz="2400" dirty="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Organisme d’accueil</a:t>
            </a:r>
            <a:endParaRPr sz="2400" dirty="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28"/>
          <p:cNvSpPr txBox="1"/>
          <p:nvPr/>
        </p:nvSpPr>
        <p:spPr>
          <a:xfrm rot="-5400000">
            <a:off x="-747248" y="3262665"/>
            <a:ext cx="2735400" cy="332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875" tIns="45425" rIns="90875" bIns="45425" anchor="t" anchorCtr="0">
            <a:spAutoFit/>
          </a:bodyPr>
          <a:lstStyle/>
          <a:p>
            <a:pPr>
              <a:buSzPts val="1563"/>
            </a:pPr>
            <a:r>
              <a:rPr lang="fr-FR" sz="1563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INSURANCE REFERENCE</a:t>
            </a:r>
            <a:endParaRPr dirty="0"/>
          </a:p>
        </p:txBody>
      </p:sp>
      <p:sp>
        <p:nvSpPr>
          <p:cNvPr id="95" name="Google Shape;95;p28"/>
          <p:cNvSpPr/>
          <p:nvPr/>
        </p:nvSpPr>
        <p:spPr>
          <a:xfrm>
            <a:off x="852137" y="2256292"/>
            <a:ext cx="5243863" cy="2969014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86825" tIns="86825" rIns="86825" bIns="86825" anchor="ctr" anchorCtr="0">
            <a:noAutofit/>
          </a:bodyPr>
          <a:lstStyle/>
          <a:p>
            <a:pPr marL="152397">
              <a:lnSpc>
                <a:spcPct val="150000"/>
              </a:lnSpc>
              <a:buClr>
                <a:schemeClr val="dk1"/>
              </a:buClr>
              <a:buSzPts val="1200"/>
            </a:pPr>
            <a:r>
              <a:rPr lang="fr-FR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Notre stage de fin d’étude est réalisé en sein de TouchLink qui est une agence digitale spécialisé dans :</a:t>
            </a:r>
          </a:p>
          <a:p>
            <a:pPr marL="438147" indent="-285750">
              <a:lnSpc>
                <a:spcPct val="150000"/>
              </a:lnSpc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développement web et mobile</a:t>
            </a:r>
          </a:p>
          <a:p>
            <a:pPr marL="438147" indent="-285750">
              <a:lnSpc>
                <a:spcPct val="150000"/>
              </a:lnSpc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Marketing digital</a:t>
            </a:r>
          </a:p>
          <a:p>
            <a:pPr marL="438147" indent="-285750">
              <a:lnSpc>
                <a:spcPct val="150000"/>
              </a:lnSpc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design graphique</a:t>
            </a:r>
          </a:p>
          <a:p>
            <a:pPr marL="438147" indent="-285750">
              <a:lnSpc>
                <a:spcPct val="150000"/>
              </a:lnSpc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content marketing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28"/>
          <p:cNvSpPr/>
          <p:nvPr/>
        </p:nvSpPr>
        <p:spPr>
          <a:xfrm>
            <a:off x="852137" y="1610353"/>
            <a:ext cx="3896003" cy="44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825" tIns="86825" rIns="86825" bIns="86825" anchor="ctr" anchorCtr="0">
            <a:noAutofit/>
          </a:bodyPr>
          <a:lstStyle/>
          <a:p>
            <a:pPr>
              <a:buSzPts val="1368"/>
            </a:pPr>
            <a:r>
              <a:rPr lang="fr-FR" sz="1368" b="1" dirty="0">
                <a:solidFill>
                  <a:srgbClr val="572AD7"/>
                </a:solidFill>
                <a:latin typeface="Montserrat"/>
                <a:ea typeface="Montserrat"/>
                <a:cs typeface="Montserrat"/>
                <a:sym typeface="Montserrat"/>
              </a:rPr>
              <a:t>TouchLink</a:t>
            </a:r>
            <a:endParaRPr sz="1368" b="1" dirty="0">
              <a:solidFill>
                <a:srgbClr val="572A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CBB2AAA6-2651-4CCD-B9FF-1B8831FBA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839" y="2766450"/>
            <a:ext cx="4521583" cy="1324682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2355F16B-A497-4D4F-A04D-C61692B544AE}"/>
              </a:ext>
            </a:extLst>
          </p:cNvPr>
          <p:cNvSpPr/>
          <p:nvPr/>
        </p:nvSpPr>
        <p:spPr>
          <a:xfrm>
            <a:off x="857743" y="684963"/>
            <a:ext cx="2235200" cy="226379"/>
          </a:xfrm>
          <a:prstGeom prst="round2Diag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Google Shape;92;p28"/>
          <p:cNvSpPr txBox="1"/>
          <p:nvPr/>
        </p:nvSpPr>
        <p:spPr>
          <a:xfrm rot="-5400000">
            <a:off x="-747248" y="3262665"/>
            <a:ext cx="2735400" cy="332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875" tIns="45425" rIns="90875" bIns="45425" anchor="t" anchorCtr="0">
            <a:spAutoFit/>
          </a:bodyPr>
          <a:lstStyle/>
          <a:p>
            <a:pPr>
              <a:buSzPts val="1563"/>
            </a:pPr>
            <a:r>
              <a:rPr lang="fr-FR" sz="15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INSURANCE REFERENCE</a:t>
            </a:r>
            <a:endParaRPr/>
          </a:p>
        </p:txBody>
      </p:sp>
      <p:sp>
        <p:nvSpPr>
          <p:cNvPr id="95" name="Google Shape;95;p28"/>
          <p:cNvSpPr/>
          <p:nvPr/>
        </p:nvSpPr>
        <p:spPr>
          <a:xfrm>
            <a:off x="620452" y="2139999"/>
            <a:ext cx="5475548" cy="2577584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86825" tIns="86825" rIns="86825" bIns="86825" anchor="ctr" anchorCtr="0">
            <a:noAutofit/>
          </a:bodyPr>
          <a:lstStyle/>
          <a:p>
            <a:pPr marL="152397" algn="just">
              <a:lnSpc>
                <a:spcPct val="150000"/>
              </a:lnSpc>
              <a:buClr>
                <a:schemeClr val="dk1"/>
              </a:buClr>
              <a:buSzPts val="1200"/>
            </a:pPr>
            <a:r>
              <a:rPr lang="fr-FR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MedEspoir </a:t>
            </a:r>
            <a:r>
              <a:rPr lang="fr-FR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qui’ est une agence de tourisme médicale et le client de notre projet veut avoir une présence dans le web, donc il été notre mission de mettre en place un solution e-commerce représenter dans une application web de vente en ligne avec l’intégration d’un module de paiement en ligne.</a:t>
            </a:r>
            <a:endParaRPr lang="fr-FR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28"/>
          <p:cNvSpPr txBox="1"/>
          <p:nvPr/>
        </p:nvSpPr>
        <p:spPr>
          <a:xfrm>
            <a:off x="857743" y="491823"/>
            <a:ext cx="8356800" cy="839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1" tIns="45800" rIns="91651" bIns="45800" anchor="b" anchorCtr="0">
            <a:noAutofit/>
          </a:bodyPr>
          <a:lstStyle/>
          <a:p>
            <a:pPr>
              <a:lnSpc>
                <a:spcPct val="90000"/>
              </a:lnSpc>
              <a:buSzPts val="3200"/>
            </a:pPr>
            <a:r>
              <a:rPr lang="fr-FR" sz="3200" dirty="0">
                <a:solidFill>
                  <a:srgbClr val="572AD7"/>
                </a:solidFill>
                <a:latin typeface="Zilla Slab"/>
                <a:ea typeface="Zilla Slab"/>
                <a:cs typeface="Zilla Slab"/>
                <a:sym typeface="Zilla Slab"/>
              </a:rPr>
              <a:t>Introduction Générale</a:t>
            </a:r>
          </a:p>
          <a:p>
            <a:pPr>
              <a:lnSpc>
                <a:spcPct val="90000"/>
              </a:lnSpc>
              <a:buSzPts val="2400"/>
            </a:pPr>
            <a:r>
              <a:rPr lang="fr-FR" sz="2400" dirty="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du projet</a:t>
            </a:r>
            <a:endParaRPr sz="2400" dirty="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A97172-7BE0-40BA-95D2-4FEF6A8754A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268" y="2711876"/>
            <a:ext cx="3638550" cy="143383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6;p28">
            <a:extLst>
              <a:ext uri="{FF2B5EF4-FFF2-40B4-BE49-F238E27FC236}">
                <a16:creationId xmlns:a16="http://schemas.microsoft.com/office/drawing/2014/main" id="{E361A982-539D-40A4-AF7B-2EFFCED9CAD2}"/>
              </a:ext>
            </a:extLst>
          </p:cNvPr>
          <p:cNvSpPr/>
          <p:nvPr/>
        </p:nvSpPr>
        <p:spPr>
          <a:xfrm>
            <a:off x="857743" y="1611590"/>
            <a:ext cx="3896003" cy="44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825" tIns="86825" rIns="86825" bIns="86825" anchor="ctr" anchorCtr="0">
            <a:noAutofit/>
          </a:bodyPr>
          <a:lstStyle/>
          <a:p>
            <a:pPr>
              <a:buSzPts val="1368"/>
            </a:pPr>
            <a:r>
              <a:rPr lang="fr-FR" sz="1368" b="1" dirty="0">
                <a:solidFill>
                  <a:srgbClr val="572AD7"/>
                </a:solidFill>
                <a:latin typeface="Montserrat"/>
                <a:ea typeface="Montserrat"/>
                <a:cs typeface="Montserrat"/>
                <a:sym typeface="Montserrat"/>
              </a:rPr>
              <a:t>MedEspoir Shop</a:t>
            </a:r>
            <a:endParaRPr sz="1368" b="1" dirty="0">
              <a:solidFill>
                <a:srgbClr val="572A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04502306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AC6BE1BB-6A11-4B54-94DB-D232B01175DC}"/>
              </a:ext>
            </a:extLst>
          </p:cNvPr>
          <p:cNvSpPr/>
          <p:nvPr/>
        </p:nvSpPr>
        <p:spPr>
          <a:xfrm>
            <a:off x="865990" y="684955"/>
            <a:ext cx="2235200" cy="226379"/>
          </a:xfrm>
          <a:prstGeom prst="round2Diag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Google Shape;92;p28"/>
          <p:cNvSpPr txBox="1"/>
          <p:nvPr/>
        </p:nvSpPr>
        <p:spPr>
          <a:xfrm rot="-5400000">
            <a:off x="-747248" y="3262591"/>
            <a:ext cx="27354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875" tIns="45425" rIns="90875" bIns="45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3"/>
              <a:buFont typeface="Arial"/>
              <a:buNone/>
            </a:pPr>
            <a:r>
              <a:rPr lang="fr-FR" sz="1563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INSURANCE REFERENCE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8"/>
          <p:cNvSpPr/>
          <p:nvPr/>
        </p:nvSpPr>
        <p:spPr>
          <a:xfrm>
            <a:off x="703521" y="4337734"/>
            <a:ext cx="6302700" cy="17424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86825" tIns="86825" rIns="86825" bIns="86825" anchor="ctr" anchorCtr="0">
            <a:noAutofit/>
          </a:bodyPr>
          <a:lstStyle/>
          <a:p>
            <a:pPr marL="330011" marR="0" lvl="0" indent="-1714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3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 back-office pour la gestion des information’s</a:t>
            </a:r>
          </a:p>
          <a:p>
            <a:pPr marL="330011" marR="0" lvl="0" indent="-1714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3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 </a:t>
            </a:r>
            <a:r>
              <a:rPr lang="fr-FR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variétés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des services et produits</a:t>
            </a:r>
          </a:p>
          <a:p>
            <a:pPr marL="330011" marR="0" lvl="0" indent="-1714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3"/>
              <a:buFont typeface="Arial" panose="020B0604020202020204" pitchFamily="34" charset="0"/>
              <a:buChar char="•"/>
            </a:pPr>
            <a:r>
              <a:rPr lang="fr-FR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 possibilité de payer en ligne</a:t>
            </a:r>
          </a:p>
          <a:p>
            <a:pPr marL="330011" marR="0" lvl="0" indent="-1714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3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 interface minimale et interactives</a:t>
            </a:r>
            <a:endParaRPr lang="fr-FR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28"/>
          <p:cNvSpPr/>
          <p:nvPr/>
        </p:nvSpPr>
        <p:spPr>
          <a:xfrm>
            <a:off x="800506" y="3888326"/>
            <a:ext cx="38961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825" tIns="86825" rIns="86825" bIns="86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8"/>
              <a:buFont typeface="Arial"/>
              <a:buNone/>
            </a:pPr>
            <a:r>
              <a:rPr lang="fr-FR" sz="1600" b="1" i="0" u="none" strike="noStrike" cap="none" dirty="0">
                <a:solidFill>
                  <a:srgbClr val="FBA227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1600" b="1" i="0" u="none" strike="noStrike" cap="none" dirty="0">
              <a:solidFill>
                <a:srgbClr val="FBA22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28"/>
          <p:cNvSpPr/>
          <p:nvPr/>
        </p:nvSpPr>
        <p:spPr>
          <a:xfrm>
            <a:off x="703516" y="2222512"/>
            <a:ext cx="6505800" cy="16314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86825" tIns="86825" rIns="86825" bIns="86825" anchor="ctr" anchorCtr="0">
            <a:noAutofit/>
          </a:bodyPr>
          <a:lstStyle/>
          <a:p>
            <a:pPr marL="3238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20B0604020202020204" charset="0"/>
              </a:rPr>
              <a:t>Perte des opportunités</a:t>
            </a:r>
          </a:p>
          <a:p>
            <a:pPr marL="3238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20B0604020202020204" charset="0"/>
              </a:rPr>
              <a:t>Une mauvaise expérience utilisateur</a:t>
            </a:r>
          </a:p>
          <a:p>
            <a:pPr marL="3238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20B0604020202020204" charset="0"/>
              </a:rPr>
              <a:t>Les utilisateurs préfèrent être en lieu pour faire leurs achats</a:t>
            </a:r>
          </a:p>
          <a:p>
            <a:pPr marL="3238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fr-FR" b="0" i="0" u="none" strike="noStrike" cap="none" dirty="0">
                <a:solidFill>
                  <a:schemeClr val="dk1"/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Les majorités des sites manquent le paiement en ligne</a:t>
            </a:r>
            <a:endParaRPr lang="fr-FR" b="0" i="0" u="none" strike="noStrike" cap="none" dirty="0">
              <a:solidFill>
                <a:srgbClr val="000000"/>
              </a:solidFill>
              <a:latin typeface="Montserrat" panose="020B060402020202020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28"/>
          <p:cNvSpPr/>
          <p:nvPr/>
        </p:nvSpPr>
        <p:spPr>
          <a:xfrm>
            <a:off x="786652" y="1876030"/>
            <a:ext cx="3896003" cy="44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825" tIns="86825" rIns="86825" bIns="86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8"/>
              <a:buFont typeface="Arial"/>
              <a:buNone/>
            </a:pPr>
            <a:r>
              <a:rPr lang="fr-FR" sz="1600" b="1" i="0" u="none" strike="noStrike" cap="none" dirty="0">
                <a:solidFill>
                  <a:srgbClr val="572AD7"/>
                </a:solidFill>
                <a:latin typeface="Montserrat"/>
                <a:ea typeface="Montserrat"/>
                <a:cs typeface="Montserrat"/>
                <a:sym typeface="Montserrat"/>
              </a:rPr>
              <a:t>Problématique</a:t>
            </a:r>
            <a:endParaRPr sz="1368" b="1" i="0" u="none" strike="noStrike" cap="none" dirty="0">
              <a:solidFill>
                <a:srgbClr val="572A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28"/>
          <p:cNvSpPr txBox="1"/>
          <p:nvPr/>
        </p:nvSpPr>
        <p:spPr>
          <a:xfrm>
            <a:off x="857742" y="684963"/>
            <a:ext cx="83568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-FR" sz="3200" dirty="0">
                <a:solidFill>
                  <a:srgbClr val="572AD7"/>
                </a:solidFill>
                <a:latin typeface="Zilla Slab"/>
                <a:ea typeface="Zilla Slab"/>
                <a:cs typeface="Zilla Slab"/>
                <a:sym typeface="Zilla Slab"/>
              </a:rPr>
              <a:t>Contexte générale de projet</a:t>
            </a:r>
            <a:endParaRPr lang="fr-FR" sz="3200" b="0" i="0" u="none" strike="noStrike" cap="none" dirty="0">
              <a:solidFill>
                <a:srgbClr val="572AD7"/>
              </a:solidFill>
              <a:latin typeface="Zilla Slab"/>
              <a:ea typeface="Zilla Slab"/>
              <a:cs typeface="Zilla Slab"/>
              <a:sym typeface="Zilla Sla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Application WEB</a:t>
            </a:r>
            <a:endParaRPr sz="2400" b="0" i="0" u="none" strike="noStrike" cap="none" dirty="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" name="Google Shape;148;p3">
            <a:extLst>
              <a:ext uri="{FF2B5EF4-FFF2-40B4-BE49-F238E27FC236}">
                <a16:creationId xmlns:a16="http://schemas.microsoft.com/office/drawing/2014/main" id="{36C7036C-13AD-4FE6-A3D4-5C7F7382FC5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04956" y="0"/>
            <a:ext cx="1436353" cy="2325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78d4791cd_0_1"/>
          <p:cNvSpPr txBox="1">
            <a:spLocks noGrp="1"/>
          </p:cNvSpPr>
          <p:nvPr>
            <p:ph type="title"/>
          </p:nvPr>
        </p:nvSpPr>
        <p:spPr>
          <a:xfrm>
            <a:off x="818323" y="2323751"/>
            <a:ext cx="6172200" cy="2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FFCE1C"/>
              </a:buClr>
              <a:buSzPts val="5400"/>
            </a:pPr>
            <a:r>
              <a:rPr lang="fr-FR">
                <a:solidFill>
                  <a:srgbClr val="FFCE1C"/>
                </a:solidFill>
              </a:rPr>
              <a:t>II. </a:t>
            </a:r>
            <a:r>
              <a:rPr lang="fr-FR"/>
              <a:t>SPÉCIFICATION DES BESOINS</a:t>
            </a:r>
            <a:endParaRPr/>
          </a:p>
        </p:txBody>
      </p:sp>
      <p:pic>
        <p:nvPicPr>
          <p:cNvPr id="115" name="Google Shape;115;gc78d4791cd_0_1"/>
          <p:cNvPicPr preferRelativeResize="0"/>
          <p:nvPr/>
        </p:nvPicPr>
        <p:blipFill rotWithShape="1">
          <a:blip r:embed="rId3">
            <a:alphaModFix/>
          </a:blip>
          <a:srcRect l="41485" t="5544" r="18504"/>
          <a:stretch/>
        </p:blipFill>
        <p:spPr>
          <a:xfrm>
            <a:off x="7826189" y="2"/>
            <a:ext cx="4361065" cy="6876431"/>
          </a:xfrm>
          <a:custGeom>
            <a:avLst/>
            <a:gdLst/>
            <a:ahLst/>
            <a:cxnLst/>
            <a:rect l="l" t="t" r="r" b="b"/>
            <a:pathLst>
              <a:path w="9637712" h="10458450" extrusionOk="0">
                <a:moveTo>
                  <a:pt x="1606318" y="0"/>
                </a:moveTo>
                <a:lnTo>
                  <a:pt x="9637712" y="0"/>
                </a:lnTo>
                <a:lnTo>
                  <a:pt x="9637712" y="10458450"/>
                </a:lnTo>
                <a:lnTo>
                  <a:pt x="0" y="10458450"/>
                </a:lnTo>
                <a:lnTo>
                  <a:pt x="0" y="1606318"/>
                </a:lnTo>
                <a:cubicBezTo>
                  <a:pt x="0" y="719173"/>
                  <a:pt x="719173" y="0"/>
                  <a:pt x="1606318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16" name="Google Shape;116;gc78d4791cd_0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38148" y="1"/>
            <a:ext cx="1651000" cy="267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AC6BE1BB-6A11-4B54-94DB-D232B01175DC}"/>
              </a:ext>
            </a:extLst>
          </p:cNvPr>
          <p:cNvSpPr/>
          <p:nvPr/>
        </p:nvSpPr>
        <p:spPr>
          <a:xfrm>
            <a:off x="865990" y="684955"/>
            <a:ext cx="2235200" cy="226379"/>
          </a:xfrm>
          <a:prstGeom prst="round2Diag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Google Shape;92;p28"/>
          <p:cNvSpPr txBox="1"/>
          <p:nvPr/>
        </p:nvSpPr>
        <p:spPr>
          <a:xfrm rot="-5400000">
            <a:off x="-747248" y="3262591"/>
            <a:ext cx="27354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875" tIns="45425" rIns="90875" bIns="45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3"/>
              <a:buFont typeface="Arial"/>
              <a:buNone/>
            </a:pPr>
            <a:r>
              <a:rPr lang="fr-FR" sz="1563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INSURANCE REFERENCE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8"/>
          <p:cNvSpPr/>
          <p:nvPr/>
        </p:nvSpPr>
        <p:spPr>
          <a:xfrm>
            <a:off x="786652" y="1594599"/>
            <a:ext cx="6302700" cy="932984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86825" tIns="86825" rIns="86825" bIns="86825" anchor="ctr" anchorCtr="0">
            <a:noAutofit/>
          </a:bodyPr>
          <a:lstStyle/>
          <a:p>
            <a:pPr marL="158561" marR="0"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3"/>
            </a:pPr>
            <a:r>
              <a:rPr lang="fr-FR" sz="12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Après une analyse profonde sur les interactions de notre système nous avons conclus que les acteurs d’un site e-commerce sont standard : </a:t>
            </a:r>
          </a:p>
        </p:txBody>
      </p:sp>
      <p:sp>
        <p:nvSpPr>
          <p:cNvPr id="97" name="Google Shape;97;p28"/>
          <p:cNvSpPr txBox="1"/>
          <p:nvPr/>
        </p:nvSpPr>
        <p:spPr>
          <a:xfrm>
            <a:off x="857742" y="684963"/>
            <a:ext cx="83568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-FR" sz="3200" dirty="0">
                <a:solidFill>
                  <a:srgbClr val="572AD7"/>
                </a:solidFill>
                <a:latin typeface="Zilla Slab"/>
                <a:ea typeface="Zilla Slab"/>
                <a:cs typeface="Zilla Slab"/>
                <a:sym typeface="Zilla Slab"/>
              </a:rPr>
              <a:t>Identification des acteurs</a:t>
            </a:r>
            <a:endParaRPr lang="fr-FR" sz="3200" b="0" i="0" u="none" strike="noStrike" cap="none" dirty="0">
              <a:solidFill>
                <a:srgbClr val="572AD7"/>
              </a:solidFill>
              <a:latin typeface="Zilla Slab"/>
              <a:ea typeface="Zilla Slab"/>
              <a:cs typeface="Zilla Slab"/>
              <a:sym typeface="Zilla Sla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MedEspoir Shop</a:t>
            </a:r>
            <a:endParaRPr sz="2400" b="0" i="0" u="none" strike="noStrike" cap="none" dirty="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42DC3602-EB4C-43F7-B591-EED776B4A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734" y="3175283"/>
            <a:ext cx="1979456" cy="1828800"/>
          </a:xfrm>
          <a:prstGeom prst="rect">
            <a:avLst/>
          </a:prstGeom>
        </p:spPr>
      </p:pic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B6100795-C045-4670-BF54-77E818E69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116" y="3175283"/>
            <a:ext cx="2515409" cy="1828800"/>
          </a:xfrm>
          <a:prstGeom prst="rect">
            <a:avLst/>
          </a:prstGeom>
        </p:spPr>
      </p:pic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6DEDC66-D82B-436E-B5D2-FE6D81FE0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6451" y="3175283"/>
            <a:ext cx="2596179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8CBB1B-18C2-4AC7-AA60-8380FE14D7FD}"/>
              </a:ext>
            </a:extLst>
          </p:cNvPr>
          <p:cNvSpPr txBox="1"/>
          <p:nvPr/>
        </p:nvSpPr>
        <p:spPr>
          <a:xfrm>
            <a:off x="1711714" y="5218210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" panose="020B0604020202020204" charset="0"/>
              </a:rPr>
              <a:t>Le </a:t>
            </a:r>
            <a:r>
              <a:rPr lang="fr-FR" dirty="0">
                <a:latin typeface="Montserrat" panose="020B0604020202020204" charset="0"/>
              </a:rPr>
              <a:t>visiteur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C44E89-13A4-4A0E-BDA2-E6FBED4B76CE}"/>
              </a:ext>
            </a:extLst>
          </p:cNvPr>
          <p:cNvSpPr txBox="1"/>
          <p:nvPr/>
        </p:nvSpPr>
        <p:spPr>
          <a:xfrm>
            <a:off x="5121607" y="5218211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" panose="020B0604020202020204" charset="0"/>
              </a:rPr>
              <a:t>Le client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588E3-C07F-4CF0-8398-45817CEEE371}"/>
              </a:ext>
            </a:extLst>
          </p:cNvPr>
          <p:cNvSpPr txBox="1"/>
          <p:nvPr/>
        </p:nvSpPr>
        <p:spPr>
          <a:xfrm>
            <a:off x="8376009" y="5218211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Montserrat" panose="020B0604020202020204" charset="0"/>
              </a:rPr>
              <a:t>L’administrateur</a:t>
            </a:r>
          </a:p>
        </p:txBody>
      </p:sp>
    </p:spTree>
    <p:extLst>
      <p:ext uri="{BB962C8B-B14F-4D97-AF65-F5344CB8AC3E}">
        <p14:creationId xmlns:p14="http://schemas.microsoft.com/office/powerpoint/2010/main" val="41790267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Conception personnalisé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982</Words>
  <Application>Microsoft Office PowerPoint</Application>
  <PresentationFormat>Widescreen</PresentationFormat>
  <Paragraphs>186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Zilla Slab</vt:lpstr>
      <vt:lpstr>Montserrat</vt:lpstr>
      <vt:lpstr>Calibri</vt:lpstr>
      <vt:lpstr>Arial</vt:lpstr>
      <vt:lpstr>Calibri Light</vt:lpstr>
      <vt:lpstr>Conception personnalisée</vt:lpstr>
      <vt:lpstr>5_Conception personnalisée</vt:lpstr>
      <vt:lpstr>Office Theme</vt:lpstr>
      <vt:lpstr>Mise en Place d’une Solution e-Commerce « MedEspoir Shop » avec Module de Paiement en Ligne</vt:lpstr>
      <vt:lpstr>A propos de moi</vt:lpstr>
      <vt:lpstr>SOMMAIRE</vt:lpstr>
      <vt:lpstr>I. INTRODUCTION</vt:lpstr>
      <vt:lpstr>PowerPoint Presentation</vt:lpstr>
      <vt:lpstr>PowerPoint Presentation</vt:lpstr>
      <vt:lpstr>PowerPoint Presentation</vt:lpstr>
      <vt:lpstr>II. SPÉCIFICATION DES BESOINS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III. Démonstration sprint Spécial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IV. Conclusion</vt:lpstr>
      <vt:lpstr>PowerPoint Presentation</vt:lpstr>
      <vt:lpstr>PowerPoint Presentation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Mise en Place d’une Solution e-Commerce « MedEspoir Shop » avec Module de Paiement en Ligne</dc:title>
  <dc:creator>Microsoft Office User</dc:creator>
  <cp:lastModifiedBy>LEGION</cp:lastModifiedBy>
  <cp:revision>35</cp:revision>
  <dcterms:created xsi:type="dcterms:W3CDTF">2020-02-21T13:35:36Z</dcterms:created>
  <dcterms:modified xsi:type="dcterms:W3CDTF">2021-06-22T01:24:42Z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0x0101000D51AEB2235B7D40BE630D458C23BE1D</vt:lpwstr>
  </property>
</Properties>
</file>