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9" r:id="rId3"/>
    <p:sldId id="267" r:id="rId4"/>
    <p:sldId id="411" r:id="rId5"/>
    <p:sldId id="273" r:id="rId6"/>
    <p:sldId id="409" r:id="rId7"/>
    <p:sldId id="412" r:id="rId8"/>
    <p:sldId id="390" r:id="rId9"/>
    <p:sldId id="391" r:id="rId10"/>
    <p:sldId id="392" r:id="rId11"/>
    <p:sldId id="393" r:id="rId12"/>
    <p:sldId id="394" r:id="rId13"/>
    <p:sldId id="395" r:id="rId14"/>
    <p:sldId id="261" r:id="rId15"/>
    <p:sldId id="301" r:id="rId16"/>
    <p:sldId id="264" r:id="rId17"/>
    <p:sldId id="396" r:id="rId18"/>
    <p:sldId id="26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386" r:id="rId27"/>
    <p:sldId id="414" r:id="rId28"/>
    <p:sldId id="416" r:id="rId29"/>
    <p:sldId id="27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EDF"/>
    <a:srgbClr val="9AC5E5"/>
    <a:srgbClr val="4472C4"/>
    <a:srgbClr val="E7E6E6"/>
    <a:srgbClr val="40EC92"/>
    <a:srgbClr val="EF7575"/>
    <a:srgbClr val="007150"/>
    <a:srgbClr val="006994"/>
    <a:srgbClr val="C8EBFF"/>
    <a:srgbClr val="AE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1158B-E036-4D88-87F9-E87B06E8C7DD}" v="373" dt="2024-04-28T23:59:1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6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B732B-6F1F-465E-842B-EEE047237E13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7172A-5B09-46F2-8B68-9A3EB61D4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DB84-6C25-18BC-B859-E1E471D81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50928-4CCA-F80E-E8DA-638F49C18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57AD-BC9C-49FB-44E7-D6536E0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82AB-2FEA-43A6-414A-592A3B3F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A1DE-446F-6F85-E4A7-967AEE42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C99-4A3A-C532-DD23-91C1929D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C73F-5A9C-8B8A-DCA0-7FE0FF90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BA66-2BC7-C11F-74AE-B17D085D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07E3F-94C7-54D3-7ACF-815107B9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A6A5-E243-042C-CFE7-6900DBD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88083-7D6F-B755-274B-47E4E2BC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87862-D1CE-B27F-2E33-A6226D3AF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3248-AFFC-8F0D-46D3-9A7306A4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E006-E042-2FFA-55F3-EE6C7A97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D576-9675-C916-15CF-741070F4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2086-455A-26C2-2CD6-61A8B3D6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80E32-9B22-A090-84A2-BC51230B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078E-EFBE-7E90-14B9-13F97F75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2BA3-2961-910D-756A-43699D75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1D0-7668-1104-B35D-2ACA6B03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08C65-13F2-4C4E-9A25-BCE986F73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2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F82B-3606-81F1-F3F1-895C63E8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D2EB-A5EE-82A3-2A13-CD0E7C9F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61C9-6081-C987-5EE7-93C7BB52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5286-27A6-9C0A-0BE3-57313608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D5F3-38D1-DD2F-6A70-A35592E5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43B2D-9C99-495E-B257-968C952395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7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1218-C342-83BC-A352-5B103FB3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96BDE-5FBC-3022-5E3C-EDE2B205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407A-5873-794E-FC68-1563FB99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0DD0-25DE-7792-06CC-DD830C4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451-7648-03E3-FF9A-578E6A6D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6A229-CE67-489A-8D37-184AFC632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46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2F9-0D60-F1A8-92AA-17CCB7AE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25A9B-1189-F064-4F94-89FABA6CA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02AA-7FDB-EE6A-0002-2F0E3E7B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6167-4B33-434E-4D11-2698591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9C7-4592-117E-B9B4-FD95DB91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3EB5B-F754-3F84-0168-0AE298C4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A4709-C115-4CA4-BC04-598E35570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355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3BA2-0956-ED0B-1558-5C6094E0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E596-819A-69DE-A30F-E30417FA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341D-DD2F-F58B-7937-46701356C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31E5D-CD9E-4972-AC14-EA0877F1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3DA59-8A8C-9CA0-1491-23836199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C979-70C4-86FF-076C-6E9AA085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AF29-0036-2337-194E-AFD9C429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DD1A-7E74-F6F4-2450-C49AA086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6FC0-046E-415B-AA70-8429A3454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65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CAFB-2ADF-CB59-0302-37CBA337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23862-578A-1612-3813-95AD38C1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2D67-C9D1-1810-6A1C-6D560C2A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331A-73EE-14EC-51D0-B8BB8BA9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ED71F3-7BF9-4FF2-9D72-835EA974D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803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E0A7D-A8E3-681C-501E-B64603C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140D4-6F02-99FD-F81A-CD14871A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2DAE2-FC98-C4E1-C656-652163F2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163F3-51F1-4520-B71F-618A9A53B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072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D2D1-F96D-CF16-4366-6AAC5D4C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9C46-6F63-268D-EADC-9340172D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DC48-01E1-169D-3FAF-3710FC77B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F3D7-15B7-4CFB-E0B8-EF9BFAE6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A631-363D-D2AD-4025-9AD34509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03A5-8B07-88AD-8982-4C42539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980D-8FB2-48E5-AF86-D89358708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99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8478-5964-F6BB-8945-4D273786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FB48-DDC8-6775-E847-88DEB3FD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C9CB-725E-606B-1E8E-799DCC8A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83FAE-357E-67ED-C038-B069919F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B551-053F-42D9-007B-87F994DB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5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DB4F-2EC7-64F3-2ABB-F0048A46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15967-ECBE-54A1-982F-1BFBC6636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71566-AA6C-67A3-BC46-C7B40B9C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EDB6-8E79-331B-86D3-7672A6B4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551A-C842-346C-9884-46586326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9BE6-A22C-581E-7DC2-1780E5DE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3394C-2031-4658-9699-3C33FCFD2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36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95CF-02C3-0AB7-FAF8-F185BFC5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DF64-05D2-1A79-3654-FDCAC8D7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275A-DE6F-0508-7778-805B279F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1B44-1A1E-D42C-448D-CC4A9B5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D5A0-5BEA-E999-6CDB-B4706539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313C3-6E62-4A0D-8C7B-46DC2D65F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726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26BE3-FD49-2E0B-7706-8E81AC902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775CF-9D6C-5421-FDE5-C5DABFB15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0D3B-7AEE-3CE1-EA8F-8410498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67A3-6187-0958-C73C-AC279BFF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3232-D477-8A2B-A79A-9C60C53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A7DC-3494-49B8-BD09-AF30804565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00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1966D-CD08-15EE-4D7D-06B3237B8B8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CF6B4-2D25-F940-F16C-3C322BAC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A03FC-5147-B632-AA9E-AAC01227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42AE4-1578-5E46-5D3C-884FC337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FA704CC-E0B0-44B5-8B77-3E6FB8FE8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2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8288-C8EF-5292-F8A5-83607483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B622-964A-831F-28A4-63471C7C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3A6D9-CE2A-902E-951A-042E7F5C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59E7-7AE1-3F5A-0968-4052A464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086B-7D56-683B-B832-0D0932F2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1AE8-8EA3-78DA-C06D-DC4B07DA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BA4D-E793-1C6C-4A7A-8F005DBEB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CDC3-7369-E51C-9D7E-36386A4E2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EFFF-83E8-A253-99A6-299E9B4D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2C6E-145E-719D-7D8F-47D0CBD3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4A07-9688-C16C-8D45-095B390D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CF7E-9B3C-3018-9D0A-EB275D0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3C56F-F87B-862E-7FAD-F9D68D0D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F5A9-A6D3-2FA3-3078-095F106F3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5D29C-DF6B-7165-47D7-CCF9C2C6A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DCBF-EB5B-65A3-67F0-999F1784D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9A3EE-0D36-6E3D-D75B-5657D176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1E01B-B12C-BE9D-EA7C-0FEDB5E7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12707-8E35-7ED7-A5FD-6C3D268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4320-0E6F-BEA0-E31F-FB847993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9009A-E0D8-01E3-2853-40FD05FD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64283-C2F8-2E19-861F-1300B5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279BA-7D11-0219-718E-8DD8874F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A883F-0D04-9FFF-5AC9-D6D155FF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02031-DCB4-036B-800F-173CA666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B6721-DCD6-5107-6461-26238B4E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C63F-977A-2D7E-A132-6B120FD8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F4BE-C367-7890-8DA9-FCC76B02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6F15-B8EB-772C-1A70-E91C777F2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59CBB-1084-09C6-F977-35DDAD0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28F8-0DBB-0C3E-3298-A036C98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8E13-4CE3-95B1-3E91-3FAB55F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937E-6273-37E0-6ED6-88662E55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2A78B-87A5-707F-B68B-B3A6A72A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8EA0-37EC-7E2E-105C-0224916E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8AEB4-FD1E-B000-85F3-F876C7B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3A82-69A6-7110-AB89-DE7C3E03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F2758-5F62-79CE-B938-C32B0BB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AB0AE-ACEC-4499-ABF5-4452402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1DF9-7ED9-9FD5-ACA3-503B72E9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2EE3-6049-F4A0-EA77-8552386C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B92C-2E00-439A-A7CC-D9A6B3AC299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75A7-CE05-9687-6683-0AC37082F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86EC-7FBC-B4D2-A7EF-BFF7E402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B77E-691C-4DF3-A94C-D5F3896E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A14293-E902-93E0-6269-D785ECB1D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9F1E3A4-A307-8837-EE49-71AB48A8A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0C06695-2255-1D7A-2246-CD05EFB8BF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5608E7-977A-72C6-140A-44EE06B607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6C16BB-21CE-FEBA-F927-6D2EB8D8CC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F03980-5877-4AE4-8139-384638884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A79772-6487-ABFE-ABDB-258ADA91E6A6}"/>
              </a:ext>
            </a:extLst>
          </p:cNvPr>
          <p:cNvSpPr/>
          <p:nvPr/>
        </p:nvSpPr>
        <p:spPr>
          <a:xfrm>
            <a:off x="0" y="0"/>
            <a:ext cx="12192000" cy="2188021"/>
          </a:xfrm>
          <a:prstGeom prst="rect">
            <a:avLst/>
          </a:prstGeom>
          <a:solidFill>
            <a:srgbClr val="0069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E5A37-76F0-7B38-28F2-913EA49422E4}"/>
              </a:ext>
            </a:extLst>
          </p:cNvPr>
          <p:cNvSpPr txBox="1"/>
          <p:nvPr/>
        </p:nvSpPr>
        <p:spPr>
          <a:xfrm>
            <a:off x="3031583" y="156684"/>
            <a:ext cx="60971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FFFFFF"/>
                </a:solidFill>
                <a:effectLst/>
                <a:latin typeface="Anaheim"/>
              </a:rPr>
              <a:t>Washington-British Columbia &amp; Idaho Chapter</a:t>
            </a:r>
            <a:br>
              <a:rPr lang="en-US" sz="2400" b="1" i="0" dirty="0">
                <a:solidFill>
                  <a:srgbClr val="FFFFFF"/>
                </a:solidFill>
                <a:effectLst/>
                <a:latin typeface="Anaheim"/>
              </a:rPr>
            </a:br>
            <a:r>
              <a:rPr lang="en-US" sz="2400" b="1" i="0" dirty="0">
                <a:solidFill>
                  <a:srgbClr val="FFFFFF"/>
                </a:solidFill>
                <a:effectLst/>
                <a:latin typeface="Anaheim"/>
              </a:rPr>
              <a:t>American Fisheries Society</a:t>
            </a:r>
            <a:endParaRPr lang="en-US" sz="2400" b="1" dirty="0">
              <a:solidFill>
                <a:srgbClr val="FFFFFF"/>
              </a:solidFill>
              <a:latin typeface="Anaheim"/>
            </a:endParaRPr>
          </a:p>
        </p:txBody>
      </p:sp>
      <p:pic>
        <p:nvPicPr>
          <p:cNvPr id="4098" name="Picture 2" descr="American Fisheries Society Debuts New Logo – American Fisheries Society">
            <a:extLst>
              <a:ext uri="{FF2B5EF4-FFF2-40B4-BE49-F238E27FC236}">
                <a16:creationId xmlns:a16="http://schemas.microsoft.com/office/drawing/2014/main" id="{8BB3653A-6D4D-6482-55E5-08ED37BC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63228" cy="2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merican Fisheries Society Debuts New Logo – American Fisheries Society">
            <a:extLst>
              <a:ext uri="{FF2B5EF4-FFF2-40B4-BE49-F238E27FC236}">
                <a16:creationId xmlns:a16="http://schemas.microsoft.com/office/drawing/2014/main" id="{13036AD5-8796-F0E8-F754-6A6D9069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773" y="-1"/>
            <a:ext cx="3063227" cy="21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88FE0-48C1-2B0B-522E-E15E142CD820}"/>
              </a:ext>
            </a:extLst>
          </p:cNvPr>
          <p:cNvSpPr txBox="1"/>
          <p:nvPr/>
        </p:nvSpPr>
        <p:spPr>
          <a:xfrm>
            <a:off x="3057072" y="1109706"/>
            <a:ext cx="604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2024 Joint Annual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5A37B-F0E5-FC74-D27D-611FC5DC3772}"/>
              </a:ext>
            </a:extLst>
          </p:cNvPr>
          <p:cNvSpPr txBox="1"/>
          <p:nvPr/>
        </p:nvSpPr>
        <p:spPr>
          <a:xfrm>
            <a:off x="0" y="270466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Salmon Forecasting Workshop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8D5BC-F8B3-AB35-CB74-EA510B40AA75}"/>
              </a:ext>
            </a:extLst>
          </p:cNvPr>
          <p:cNvSpPr txBox="1"/>
          <p:nvPr/>
        </p:nvSpPr>
        <p:spPr>
          <a:xfrm>
            <a:off x="5153925" y="5507852"/>
            <a:ext cx="5704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Matt Falcy</a:t>
            </a:r>
          </a:p>
          <a:p>
            <a:r>
              <a:rPr lang="en-US" sz="1400" dirty="0"/>
              <a:t>Assistant Unit Leader</a:t>
            </a:r>
          </a:p>
          <a:p>
            <a:r>
              <a:rPr lang="en-US" sz="1400" dirty="0"/>
              <a:t>Idaho Cooperative Fish and Wildlife Research Unit</a:t>
            </a:r>
          </a:p>
          <a:p>
            <a:r>
              <a:rPr lang="en-US" sz="1400" dirty="0"/>
              <a:t>University of Idaho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1FE74-6AA5-7262-F310-348117BD91C2}"/>
              </a:ext>
            </a:extLst>
          </p:cNvPr>
          <p:cNvSpPr txBox="1"/>
          <p:nvPr/>
        </p:nvSpPr>
        <p:spPr>
          <a:xfrm>
            <a:off x="431800" y="5507853"/>
            <a:ext cx="4722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 Scheuerell</a:t>
            </a:r>
          </a:p>
          <a:p>
            <a:r>
              <a:rPr lang="en-US" sz="1400" dirty="0"/>
              <a:t>Assistant Unit Leader</a:t>
            </a:r>
          </a:p>
          <a:p>
            <a:r>
              <a:rPr lang="en-US" sz="1400" dirty="0"/>
              <a:t>Washington Cooperative Fish and Wildlife Research Unit</a:t>
            </a:r>
          </a:p>
          <a:p>
            <a:r>
              <a:rPr lang="en-US" sz="1400" dirty="0"/>
              <a:t>University of Washington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F880786-D95A-58D4-C69A-EB5D91422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715" y="5638800"/>
            <a:ext cx="2141949" cy="7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C658B-A23E-5FEB-EA48-7CEBEFA992AE}"/>
              </a:ext>
            </a:extLst>
          </p:cNvPr>
          <p:cNvSpPr txBox="1"/>
          <p:nvPr/>
        </p:nvSpPr>
        <p:spPr>
          <a:xfrm>
            <a:off x="4573008" y="4292601"/>
            <a:ext cx="3014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April 29, 2024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A43F8A-C695-3B47-C5EA-F250860EAD03}"/>
              </a:ext>
            </a:extLst>
          </p:cNvPr>
          <p:cNvCxnSpPr/>
          <p:nvPr/>
        </p:nvCxnSpPr>
        <p:spPr>
          <a:xfrm>
            <a:off x="0" y="5444067"/>
            <a:ext cx="12192000" cy="0"/>
          </a:xfrm>
          <a:prstGeom prst="line">
            <a:avLst/>
          </a:prstGeom>
          <a:ln>
            <a:solidFill>
              <a:srgbClr val="0071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055ECE-C6AA-38DF-B7F7-2F57904B0B2A}"/>
              </a:ext>
            </a:extLst>
          </p:cNvPr>
          <p:cNvCxnSpPr/>
          <p:nvPr/>
        </p:nvCxnSpPr>
        <p:spPr>
          <a:xfrm>
            <a:off x="0" y="6595534"/>
            <a:ext cx="12192000" cy="0"/>
          </a:xfrm>
          <a:prstGeom prst="line">
            <a:avLst/>
          </a:prstGeom>
          <a:ln>
            <a:solidFill>
              <a:srgbClr val="0071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6954A4-9632-45C6-438D-2E3A7C0D935E}"/>
              </a:ext>
            </a:extLst>
          </p:cNvPr>
          <p:cNvCxnSpPr/>
          <p:nvPr/>
        </p:nvCxnSpPr>
        <p:spPr>
          <a:xfrm>
            <a:off x="-110067" y="2180521"/>
            <a:ext cx="12496800" cy="244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4793" y="430403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Sibling Regression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E6FFF-6341-D510-4273-EADFF66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57311"/>
              </p:ext>
            </p:extLst>
          </p:nvPr>
        </p:nvGraphicFramePr>
        <p:xfrm>
          <a:off x="438419" y="1675729"/>
          <a:ext cx="3124200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774">
                  <a:extLst>
                    <a:ext uri="{9D8B030D-6E8A-4147-A177-3AD203B41FA5}">
                      <a16:colId xmlns:a16="http://schemas.microsoft.com/office/drawing/2014/main" val="284009737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1718217364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00394353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66057752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473778690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31839687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51897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95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46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569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903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59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46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903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73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840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9439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095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80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2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71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732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85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78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51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211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189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17866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91464-BCFF-831B-2D8A-E72DEB394B9D}"/>
              </a:ext>
            </a:extLst>
          </p:cNvPr>
          <p:cNvCxnSpPr/>
          <p:nvPr/>
        </p:nvCxnSpPr>
        <p:spPr>
          <a:xfrm>
            <a:off x="5280338" y="1675729"/>
            <a:ext cx="0" cy="318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9C2FD-9B82-3E0D-9037-33519423308A}"/>
              </a:ext>
            </a:extLst>
          </p:cNvPr>
          <p:cNvCxnSpPr>
            <a:cxnSpLocks/>
          </p:cNvCxnSpPr>
          <p:nvPr/>
        </p:nvCxnSpPr>
        <p:spPr>
          <a:xfrm flipH="1">
            <a:off x="5280338" y="4861775"/>
            <a:ext cx="362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B335F-73B5-A028-FB14-725114C9FA1D}"/>
              </a:ext>
            </a:extLst>
          </p:cNvPr>
          <p:cNvSpPr txBox="1"/>
          <p:nvPr/>
        </p:nvSpPr>
        <p:spPr>
          <a:xfrm>
            <a:off x="6265572" y="4861775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2, time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541AE-0133-EE81-47B4-EF605624B38A}"/>
              </a:ext>
            </a:extLst>
          </p:cNvPr>
          <p:cNvSpPr txBox="1"/>
          <p:nvPr/>
        </p:nvSpPr>
        <p:spPr>
          <a:xfrm rot="16200000">
            <a:off x="3640360" y="2577044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3, time t+1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F3BADE-A90D-96AD-91CB-1D7E63B8677C}"/>
              </a:ext>
            </a:extLst>
          </p:cNvPr>
          <p:cNvSpPr/>
          <p:nvPr/>
        </p:nvSpPr>
        <p:spPr>
          <a:xfrm>
            <a:off x="6420118" y="406891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F98C9-22D4-C1FD-1CA7-8A20C2A6F67F}"/>
              </a:ext>
            </a:extLst>
          </p:cNvPr>
          <p:cNvSpPr/>
          <p:nvPr/>
        </p:nvSpPr>
        <p:spPr>
          <a:xfrm>
            <a:off x="6044489" y="372548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2477D-E752-DCC7-C1CA-06CEFCEBC696}"/>
              </a:ext>
            </a:extLst>
          </p:cNvPr>
          <p:cNvSpPr/>
          <p:nvPr/>
        </p:nvSpPr>
        <p:spPr>
          <a:xfrm>
            <a:off x="7265835" y="251272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CDCA8E-6D0C-AD69-0E25-D37A64F7102D}"/>
                  </a:ext>
                </a:extLst>
              </p:cNvPr>
              <p:cNvSpPr txBox="1"/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CDCA8E-6D0C-AD69-0E25-D37A64F7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8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4793" y="430403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Sibling Regression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1C39-678A-A185-110F-8F9799E5CAF7}"/>
                  </a:ext>
                </a:extLst>
              </p:cNvPr>
              <p:cNvSpPr txBox="1"/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1C39-678A-A185-110F-8F9799E5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E6FFF-6341-D510-4273-EADFF66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02164"/>
              </p:ext>
            </p:extLst>
          </p:nvPr>
        </p:nvGraphicFramePr>
        <p:xfrm>
          <a:off x="438419" y="1675729"/>
          <a:ext cx="3124200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774">
                  <a:extLst>
                    <a:ext uri="{9D8B030D-6E8A-4147-A177-3AD203B41FA5}">
                      <a16:colId xmlns:a16="http://schemas.microsoft.com/office/drawing/2014/main" val="284009737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1718217364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00394353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66057752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473778690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31839687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51897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95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46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569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903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59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46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903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73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840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9439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095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80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2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71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732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85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78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51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211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189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17866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91464-BCFF-831B-2D8A-E72DEB394B9D}"/>
              </a:ext>
            </a:extLst>
          </p:cNvPr>
          <p:cNvCxnSpPr/>
          <p:nvPr/>
        </p:nvCxnSpPr>
        <p:spPr>
          <a:xfrm>
            <a:off x="5280338" y="1675729"/>
            <a:ext cx="0" cy="318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9C2FD-9B82-3E0D-9037-33519423308A}"/>
              </a:ext>
            </a:extLst>
          </p:cNvPr>
          <p:cNvCxnSpPr>
            <a:cxnSpLocks/>
          </p:cNvCxnSpPr>
          <p:nvPr/>
        </p:nvCxnSpPr>
        <p:spPr>
          <a:xfrm flipH="1">
            <a:off x="5280338" y="4861775"/>
            <a:ext cx="362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B335F-73B5-A028-FB14-725114C9FA1D}"/>
              </a:ext>
            </a:extLst>
          </p:cNvPr>
          <p:cNvSpPr txBox="1"/>
          <p:nvPr/>
        </p:nvSpPr>
        <p:spPr>
          <a:xfrm>
            <a:off x="6265572" y="4861775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2, time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541AE-0133-EE81-47B4-EF605624B38A}"/>
              </a:ext>
            </a:extLst>
          </p:cNvPr>
          <p:cNvSpPr txBox="1"/>
          <p:nvPr/>
        </p:nvSpPr>
        <p:spPr>
          <a:xfrm rot="16200000">
            <a:off x="3640360" y="2577044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3, time t+1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F3BADE-A90D-96AD-91CB-1D7E63B8677C}"/>
              </a:ext>
            </a:extLst>
          </p:cNvPr>
          <p:cNvSpPr/>
          <p:nvPr/>
        </p:nvSpPr>
        <p:spPr>
          <a:xfrm>
            <a:off x="6420118" y="406891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F98C9-22D4-C1FD-1CA7-8A20C2A6F67F}"/>
              </a:ext>
            </a:extLst>
          </p:cNvPr>
          <p:cNvSpPr/>
          <p:nvPr/>
        </p:nvSpPr>
        <p:spPr>
          <a:xfrm>
            <a:off x="6044489" y="372548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2477D-E752-DCC7-C1CA-06CEFCEBC696}"/>
              </a:ext>
            </a:extLst>
          </p:cNvPr>
          <p:cNvSpPr/>
          <p:nvPr/>
        </p:nvSpPr>
        <p:spPr>
          <a:xfrm>
            <a:off x="7265835" y="251272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DF487B-131A-CC95-0197-FE0B02445815}"/>
              </a:ext>
            </a:extLst>
          </p:cNvPr>
          <p:cNvSpPr/>
          <p:nvPr/>
        </p:nvSpPr>
        <p:spPr>
          <a:xfrm>
            <a:off x="7920511" y="282379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4793" y="430403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Sibling Regression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1C39-678A-A185-110F-8F9799E5CAF7}"/>
                  </a:ext>
                </a:extLst>
              </p:cNvPr>
              <p:cNvSpPr txBox="1"/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141C39-678A-A185-110F-8F9799E5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E6FFF-6341-D510-4273-EADFF66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03946"/>
              </p:ext>
            </p:extLst>
          </p:nvPr>
        </p:nvGraphicFramePr>
        <p:xfrm>
          <a:off x="438419" y="1675729"/>
          <a:ext cx="3124200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774">
                  <a:extLst>
                    <a:ext uri="{9D8B030D-6E8A-4147-A177-3AD203B41FA5}">
                      <a16:colId xmlns:a16="http://schemas.microsoft.com/office/drawing/2014/main" val="284009737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1718217364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00394353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66057752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473778690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31839687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51897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95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46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569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903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59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46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232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903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320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73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840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9439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095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80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2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71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732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85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78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51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211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189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17866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91464-BCFF-831B-2D8A-E72DEB394B9D}"/>
              </a:ext>
            </a:extLst>
          </p:cNvPr>
          <p:cNvCxnSpPr/>
          <p:nvPr/>
        </p:nvCxnSpPr>
        <p:spPr>
          <a:xfrm>
            <a:off x="5280338" y="1675729"/>
            <a:ext cx="0" cy="318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9C2FD-9B82-3E0D-9037-33519423308A}"/>
              </a:ext>
            </a:extLst>
          </p:cNvPr>
          <p:cNvCxnSpPr>
            <a:cxnSpLocks/>
          </p:cNvCxnSpPr>
          <p:nvPr/>
        </p:nvCxnSpPr>
        <p:spPr>
          <a:xfrm flipH="1">
            <a:off x="5280338" y="4861775"/>
            <a:ext cx="362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B335F-73B5-A028-FB14-725114C9FA1D}"/>
              </a:ext>
            </a:extLst>
          </p:cNvPr>
          <p:cNvSpPr txBox="1"/>
          <p:nvPr/>
        </p:nvSpPr>
        <p:spPr>
          <a:xfrm>
            <a:off x="6265572" y="4861775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2, time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541AE-0133-EE81-47B4-EF605624B38A}"/>
              </a:ext>
            </a:extLst>
          </p:cNvPr>
          <p:cNvSpPr txBox="1"/>
          <p:nvPr/>
        </p:nvSpPr>
        <p:spPr>
          <a:xfrm rot="16200000">
            <a:off x="3640360" y="2577044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3, time t+1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F3BADE-A90D-96AD-91CB-1D7E63B8677C}"/>
              </a:ext>
            </a:extLst>
          </p:cNvPr>
          <p:cNvSpPr/>
          <p:nvPr/>
        </p:nvSpPr>
        <p:spPr>
          <a:xfrm>
            <a:off x="6420118" y="406891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F98C9-22D4-C1FD-1CA7-8A20C2A6F67F}"/>
              </a:ext>
            </a:extLst>
          </p:cNvPr>
          <p:cNvSpPr/>
          <p:nvPr/>
        </p:nvSpPr>
        <p:spPr>
          <a:xfrm>
            <a:off x="6044489" y="372548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2477D-E752-DCC7-C1CA-06CEFCEBC696}"/>
              </a:ext>
            </a:extLst>
          </p:cNvPr>
          <p:cNvSpPr/>
          <p:nvPr/>
        </p:nvSpPr>
        <p:spPr>
          <a:xfrm>
            <a:off x="7265835" y="251272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9EB2FD-4431-02DA-0BE9-A4EE18AE9C90}"/>
              </a:ext>
            </a:extLst>
          </p:cNvPr>
          <p:cNvSpPr/>
          <p:nvPr/>
        </p:nvSpPr>
        <p:spPr>
          <a:xfrm>
            <a:off x="7042602" y="1626893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2A8B02-1AA5-C23A-20CD-75E37DB9159A}"/>
              </a:ext>
            </a:extLst>
          </p:cNvPr>
          <p:cNvSpPr/>
          <p:nvPr/>
        </p:nvSpPr>
        <p:spPr>
          <a:xfrm>
            <a:off x="7920511" y="282379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B23C4CE2-FFDF-CAD1-7516-5DB607F9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7" r="55734"/>
          <a:stretch>
            <a:fillRect/>
          </a:stretch>
        </p:blipFill>
        <p:spPr bwMode="auto">
          <a:xfrm>
            <a:off x="4730751" y="1330325"/>
            <a:ext cx="2352675" cy="2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D164816-D532-11A6-CEF4-8841610F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7" r="55734"/>
          <a:stretch>
            <a:fillRect/>
          </a:stretch>
        </p:blipFill>
        <p:spPr bwMode="auto">
          <a:xfrm>
            <a:off x="2978151" y="3430589"/>
            <a:ext cx="2352675" cy="26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2FDE09D7-DB52-146C-86D3-CCDD9D8E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7" r="55734"/>
          <a:stretch>
            <a:fillRect/>
          </a:stretch>
        </p:blipFill>
        <p:spPr bwMode="auto">
          <a:xfrm rot="3495578">
            <a:off x="2271713" y="1309688"/>
            <a:ext cx="2397125" cy="26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Rectangle 6">
            <a:extLst>
              <a:ext uri="{FF2B5EF4-FFF2-40B4-BE49-F238E27FC236}">
                <a16:creationId xmlns:a16="http://schemas.microsoft.com/office/drawing/2014/main" id="{78A769BD-83CA-EA72-799B-C476392D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71132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1B45E70-5A6D-86E2-77EC-9C779DA1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216852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51AC5102-8051-D23E-DEDB-1D70C479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302125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32A3B74D-DB02-294C-B145-532FD526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86001"/>
            <a:ext cx="297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l-GR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(inputs)&gt;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crit, then 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                      else 0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8C303CD4-15D1-A5CA-ACC2-F51FC8322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Biological Neural Networks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EA084207-F62A-4CE4-7678-75C89953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33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158AF33F-467F-06B6-524F-36B88DC46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429000"/>
            <a:ext cx="381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45D08720-092A-24E8-7ECD-BAE7938A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990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B4758079-B836-EEA0-112C-5F44EA7B8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19200"/>
            <a:ext cx="457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2070EEA9-351E-D1EA-B16C-C3B7C67B34A7}"/>
              </a:ext>
            </a:extLst>
          </p:cNvPr>
          <p:cNvSpPr>
            <a:spLocks/>
          </p:cNvSpPr>
          <p:nvPr/>
        </p:nvSpPr>
        <p:spPr bwMode="auto">
          <a:xfrm>
            <a:off x="6781800" y="1981200"/>
            <a:ext cx="685800" cy="18288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305A3D7-6D8A-4F68-81EE-1FD709C48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Artificial Neural Network (ANN)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7E477DE-D3F6-E5C6-8FCA-DDB267EE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42672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CBFA24D1-ED70-D9D1-1C95-87F048994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562601"/>
          <a:ext cx="5003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647640" progId="Equation.3">
                  <p:embed/>
                </p:oleObj>
              </mc:Choice>
              <mc:Fallback>
                <p:oleObj name="Equation" r:id="rId2" imgW="3657600" imgH="64764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CBFA24D1-ED70-D9D1-1C95-87F048994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1"/>
                        <a:ext cx="5003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5">
            <a:extLst>
              <a:ext uri="{FF2B5EF4-FFF2-40B4-BE49-F238E27FC236}">
                <a16:creationId xmlns:a16="http://schemas.microsoft.com/office/drawing/2014/main" id="{E0075693-A18D-D86E-107A-AB43B0DD8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1"/>
            <a:ext cx="21336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N. Pacific Gyre, </a:t>
            </a: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39163DC-8A63-4630-CC4E-2E39944E5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143001"/>
            <a:ext cx="2590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Ocean Nino Index,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en-US" sz="20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9122CAA8-8BEA-7465-3893-60EF5AE0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1"/>
            <a:ext cx="2209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Upwelling Index,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92268E2C-CCD1-64AF-2C20-977C7FF1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65526"/>
            <a:ext cx="3352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Pacific Decadal Oscillation, </a:t>
            </a: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3320" name="Line 72">
            <a:extLst>
              <a:ext uri="{FF2B5EF4-FFF2-40B4-BE49-F238E27FC236}">
                <a16:creationId xmlns:a16="http://schemas.microsoft.com/office/drawing/2014/main" id="{6CF28DDB-0659-E091-7A51-9A19510AD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11430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1" name="Line 73">
            <a:extLst>
              <a:ext uri="{FF2B5EF4-FFF2-40B4-BE49-F238E27FC236}">
                <a16:creationId xmlns:a16="http://schemas.microsoft.com/office/drawing/2014/main" id="{8D40F664-5C00-3522-D0E9-B16EC4F6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19050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2" name="Line 74">
            <a:extLst>
              <a:ext uri="{FF2B5EF4-FFF2-40B4-BE49-F238E27FC236}">
                <a16:creationId xmlns:a16="http://schemas.microsoft.com/office/drawing/2014/main" id="{CE49F637-17FF-4216-319B-95F8057F5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15240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3" name="Line 75">
            <a:extLst>
              <a:ext uri="{FF2B5EF4-FFF2-40B4-BE49-F238E27FC236}">
                <a16:creationId xmlns:a16="http://schemas.microsoft.com/office/drawing/2014/main" id="{4168882F-4F02-8430-59EF-A1E04E932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22860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4" name="Line 76">
            <a:extLst>
              <a:ext uri="{FF2B5EF4-FFF2-40B4-BE49-F238E27FC236}">
                <a16:creationId xmlns:a16="http://schemas.microsoft.com/office/drawing/2014/main" id="{6EFE12B3-5BAA-6C85-0143-C3394D7FC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27432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5" name="Line 77">
            <a:extLst>
              <a:ext uri="{FF2B5EF4-FFF2-40B4-BE49-F238E27FC236}">
                <a16:creationId xmlns:a16="http://schemas.microsoft.com/office/drawing/2014/main" id="{DA79A70E-09DF-6040-9B96-98DFC1FFA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31242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6" name="Line 78">
            <a:extLst>
              <a:ext uri="{FF2B5EF4-FFF2-40B4-BE49-F238E27FC236}">
                <a16:creationId xmlns:a16="http://schemas.microsoft.com/office/drawing/2014/main" id="{90DE7B6E-9CF0-EE4D-E41A-4E14D07FE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35052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7" name="Line 79">
            <a:extLst>
              <a:ext uri="{FF2B5EF4-FFF2-40B4-BE49-F238E27FC236}">
                <a16:creationId xmlns:a16="http://schemas.microsoft.com/office/drawing/2014/main" id="{B7BB67A1-4D87-43AF-4E07-5991C3281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1" y="3886200"/>
            <a:ext cx="94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28" name="Text Box 80">
            <a:extLst>
              <a:ext uri="{FF2B5EF4-FFF2-40B4-BE49-F238E27FC236}">
                <a16:creationId xmlns:a16="http://schemas.microsoft.com/office/drawing/2014/main" id="{FD34B857-539D-7F0B-7FDE-A990738E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1173164"/>
            <a:ext cx="1173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j=1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29" name="Line 81">
            <a:extLst>
              <a:ext uri="{FF2B5EF4-FFF2-40B4-BE49-F238E27FC236}">
                <a16:creationId xmlns:a16="http://schemas.microsoft.com/office/drawing/2014/main" id="{3871EB63-4542-112B-C3DC-9F4BBAC97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114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30" name="Text Box 82">
            <a:extLst>
              <a:ext uri="{FF2B5EF4-FFF2-40B4-BE49-F238E27FC236}">
                <a16:creationId xmlns:a16="http://schemas.microsoft.com/office/drawing/2014/main" id="{94959A5D-C2D2-106A-A9E9-16B2DFD7B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15240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j=2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31" name="Line 83">
            <a:extLst>
              <a:ext uri="{FF2B5EF4-FFF2-40B4-BE49-F238E27FC236}">
                <a16:creationId xmlns:a16="http://schemas.microsoft.com/office/drawing/2014/main" id="{47205C7D-1E6A-07EE-E3F8-449D97BD0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32" name="Text Box 84">
            <a:extLst>
              <a:ext uri="{FF2B5EF4-FFF2-40B4-BE49-F238E27FC236}">
                <a16:creationId xmlns:a16="http://schemas.microsoft.com/office/drawing/2014/main" id="{B5AC4337-C964-148C-0CCD-2140B7D7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19050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j=3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33" name="Line 85">
            <a:extLst>
              <a:ext uri="{FF2B5EF4-FFF2-40B4-BE49-F238E27FC236}">
                <a16:creationId xmlns:a16="http://schemas.microsoft.com/office/drawing/2014/main" id="{D70CBDBD-9192-2B55-B89C-BD0E2E1D9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34" name="Text Box 86">
            <a:extLst>
              <a:ext uri="{FF2B5EF4-FFF2-40B4-BE49-F238E27FC236}">
                <a16:creationId xmlns:a16="http://schemas.microsoft.com/office/drawing/2014/main" id="{6DFEB04B-55AB-ECBC-534E-50CE4BC4C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23622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j=4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35" name="Line 87">
            <a:extLst>
              <a:ext uri="{FF2B5EF4-FFF2-40B4-BE49-F238E27FC236}">
                <a16:creationId xmlns:a16="http://schemas.microsoft.com/office/drawing/2014/main" id="{5523B4D0-F7C3-4FEA-CC3C-680A18313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2286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36" name="Text Box 88">
            <a:extLst>
              <a:ext uri="{FF2B5EF4-FFF2-40B4-BE49-F238E27FC236}">
                <a16:creationId xmlns:a16="http://schemas.microsoft.com/office/drawing/2014/main" id="{EB307995-6331-D9A3-A698-5387AC9E6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27432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j=5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37" name="Line 89">
            <a:extLst>
              <a:ext uri="{FF2B5EF4-FFF2-40B4-BE49-F238E27FC236}">
                <a16:creationId xmlns:a16="http://schemas.microsoft.com/office/drawing/2014/main" id="{6F563374-0B1E-9517-C614-67C834393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38" name="Text Box 90">
            <a:extLst>
              <a:ext uri="{FF2B5EF4-FFF2-40B4-BE49-F238E27FC236}">
                <a16:creationId xmlns:a16="http://schemas.microsoft.com/office/drawing/2014/main" id="{679A235F-0F19-0368-0493-F613B47A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31242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j=6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39" name="Line 91">
            <a:extLst>
              <a:ext uri="{FF2B5EF4-FFF2-40B4-BE49-F238E27FC236}">
                <a16:creationId xmlns:a16="http://schemas.microsoft.com/office/drawing/2014/main" id="{A98A81FA-5EA5-00C1-6B55-C40011A73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40" name="Text Box 92">
            <a:extLst>
              <a:ext uri="{FF2B5EF4-FFF2-40B4-BE49-F238E27FC236}">
                <a16:creationId xmlns:a16="http://schemas.microsoft.com/office/drawing/2014/main" id="{2B25CCED-278D-C894-95DA-834A95A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35052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j=7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41" name="Line 93">
            <a:extLst>
              <a:ext uri="{FF2B5EF4-FFF2-40B4-BE49-F238E27FC236}">
                <a16:creationId xmlns:a16="http://schemas.microsoft.com/office/drawing/2014/main" id="{BD9F2686-DEAA-E5D3-DD23-3FCC5C04E5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3505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42" name="Text Box 94">
            <a:extLst>
              <a:ext uri="{FF2B5EF4-FFF2-40B4-BE49-F238E27FC236}">
                <a16:creationId xmlns:a16="http://schemas.microsoft.com/office/drawing/2014/main" id="{9FA68F29-16ED-5F29-C978-C6874B3CC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864" y="38862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j=8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43" name="Line 95">
            <a:extLst>
              <a:ext uri="{FF2B5EF4-FFF2-40B4-BE49-F238E27FC236}">
                <a16:creationId xmlns:a16="http://schemas.microsoft.com/office/drawing/2014/main" id="{504C5FAD-6BC6-A219-107A-A28D7617B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63" name="Text Box 15">
            <a:extLst>
              <a:ext uri="{FF2B5EF4-FFF2-40B4-BE49-F238E27FC236}">
                <a16:creationId xmlns:a16="http://schemas.microsoft.com/office/drawing/2014/main" id="{066CC715-FABE-51A9-51DD-150CE71B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990601"/>
            <a:ext cx="257175" cy="322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E539249E-8EC4-BC61-E467-7B9D4861A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1389063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D686E368-8594-6880-A30F-2167628BD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1779588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DDF2EE5E-F85E-DDC7-CE47-D9C38CD6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2179638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18A8D7F7-A4C7-CEAB-70BF-D144BFF6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2570163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2EEE4A4C-F488-0B07-3C9A-157F90E3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2960688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BEB1BDC5-98FB-74CB-E7F4-2C7C3A010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3351213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8CDA6826-09FD-E459-358E-6D46CC827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6" y="3741738"/>
            <a:ext cx="257175" cy="322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272" name="Line 24">
            <a:extLst>
              <a:ext uri="{FF2B5EF4-FFF2-40B4-BE49-F238E27FC236}">
                <a16:creationId xmlns:a16="http://schemas.microsoft.com/office/drawing/2014/main" id="{4C272E23-DCD3-E848-6E4A-9848DF9C0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1" y="1163638"/>
            <a:ext cx="1012825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3" name="Line 25">
            <a:extLst>
              <a:ext uri="{FF2B5EF4-FFF2-40B4-BE49-F238E27FC236}">
                <a16:creationId xmlns:a16="http://schemas.microsoft.com/office/drawing/2014/main" id="{EA3E3D69-D7D2-FCD8-F779-CAA1C122D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1"/>
            <a:ext cx="1012825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4" name="Line 26">
            <a:extLst>
              <a:ext uri="{FF2B5EF4-FFF2-40B4-BE49-F238E27FC236}">
                <a16:creationId xmlns:a16="http://schemas.microsoft.com/office/drawing/2014/main" id="{06C30E8C-4FBA-26C0-974F-529123652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0"/>
            <a:ext cx="101282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05B50889-894D-55B0-7CE1-6072C2ED4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1"/>
            <a:ext cx="1012825" cy="938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6" name="Freeform 28">
            <a:extLst>
              <a:ext uri="{FF2B5EF4-FFF2-40B4-BE49-F238E27FC236}">
                <a16:creationId xmlns:a16="http://schemas.microsoft.com/office/drawing/2014/main" id="{60C39A2C-A2EB-0BDC-BDAE-F53C6C21E257}"/>
              </a:ext>
            </a:extLst>
          </p:cNvPr>
          <p:cNvSpPr>
            <a:spLocks/>
          </p:cNvSpPr>
          <p:nvPr/>
        </p:nvSpPr>
        <p:spPr bwMode="auto">
          <a:xfrm>
            <a:off x="5207001" y="1397000"/>
            <a:ext cx="1012825" cy="1284288"/>
          </a:xfrm>
          <a:custGeom>
            <a:avLst/>
            <a:gdLst>
              <a:gd name="T0" fmla="*/ 0 w 638"/>
              <a:gd name="T1" fmla="*/ 0 h 809"/>
              <a:gd name="T2" fmla="*/ 638 w 638"/>
              <a:gd name="T3" fmla="*/ 809 h 8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8" h="809">
                <a:moveTo>
                  <a:pt x="0" y="0"/>
                </a:moveTo>
                <a:lnTo>
                  <a:pt x="638" y="80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7" name="Line 29">
            <a:extLst>
              <a:ext uri="{FF2B5EF4-FFF2-40B4-BE49-F238E27FC236}">
                <a16:creationId xmlns:a16="http://schemas.microsoft.com/office/drawing/2014/main" id="{C3847FC8-91EC-F688-A22E-E76BF50AC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1"/>
            <a:ext cx="1012825" cy="171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8" name="Line 30">
            <a:extLst>
              <a:ext uri="{FF2B5EF4-FFF2-40B4-BE49-F238E27FC236}">
                <a16:creationId xmlns:a16="http://schemas.microsoft.com/office/drawing/2014/main" id="{27A1256F-879A-3622-DF26-EFB1427DC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0"/>
            <a:ext cx="1012825" cy="2109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79" name="Line 31">
            <a:extLst>
              <a:ext uri="{FF2B5EF4-FFF2-40B4-BE49-F238E27FC236}">
                <a16:creationId xmlns:a16="http://schemas.microsoft.com/office/drawing/2014/main" id="{F46FE60E-16BA-49C5-C825-FF8EF4D4A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1397000"/>
            <a:ext cx="1012825" cy="250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0" name="Line 32">
            <a:extLst>
              <a:ext uri="{FF2B5EF4-FFF2-40B4-BE49-F238E27FC236}">
                <a16:creationId xmlns:a16="http://schemas.microsoft.com/office/drawing/2014/main" id="{F1BC57C1-E6D0-FF88-A595-9983F419E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1" y="1163638"/>
            <a:ext cx="1012825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1" name="Line 33">
            <a:extLst>
              <a:ext uri="{FF2B5EF4-FFF2-40B4-BE49-F238E27FC236}">
                <a16:creationId xmlns:a16="http://schemas.microsoft.com/office/drawing/2014/main" id="{801E6AD9-051A-FFA8-C7CD-7A2B062D4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1" y="1554164"/>
            <a:ext cx="1012825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2" name="Line 34">
            <a:extLst>
              <a:ext uri="{FF2B5EF4-FFF2-40B4-BE49-F238E27FC236}">
                <a16:creationId xmlns:a16="http://schemas.microsoft.com/office/drawing/2014/main" id="{D543241F-1124-8741-26FC-4B3BE42D25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7001" y="1944688"/>
            <a:ext cx="101282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3" name="Line 35">
            <a:extLst>
              <a:ext uri="{FF2B5EF4-FFF2-40B4-BE49-F238E27FC236}">
                <a16:creationId xmlns:a16="http://schemas.microsoft.com/office/drawing/2014/main" id="{6FB7F3B3-840C-A870-A2F3-E7E88AB9B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2179639"/>
            <a:ext cx="1012825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4" name="Freeform 36">
            <a:extLst>
              <a:ext uri="{FF2B5EF4-FFF2-40B4-BE49-F238E27FC236}">
                <a16:creationId xmlns:a16="http://schemas.microsoft.com/office/drawing/2014/main" id="{18EF3963-401D-6852-F94B-13FC3F68DF0D}"/>
              </a:ext>
            </a:extLst>
          </p:cNvPr>
          <p:cNvSpPr>
            <a:spLocks/>
          </p:cNvSpPr>
          <p:nvPr/>
        </p:nvSpPr>
        <p:spPr bwMode="auto">
          <a:xfrm>
            <a:off x="5207001" y="2179639"/>
            <a:ext cx="1008063" cy="511175"/>
          </a:xfrm>
          <a:custGeom>
            <a:avLst/>
            <a:gdLst>
              <a:gd name="T0" fmla="*/ 0 w 635"/>
              <a:gd name="T1" fmla="*/ 0 h 322"/>
              <a:gd name="T2" fmla="*/ 635 w 635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5" h="322">
                <a:moveTo>
                  <a:pt x="0" y="0"/>
                </a:moveTo>
                <a:lnTo>
                  <a:pt x="635" y="32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5" name="Line 37">
            <a:extLst>
              <a:ext uri="{FF2B5EF4-FFF2-40B4-BE49-F238E27FC236}">
                <a16:creationId xmlns:a16="http://schemas.microsoft.com/office/drawing/2014/main" id="{F232C55D-F58B-9BF4-B79F-653DF1842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2179639"/>
            <a:ext cx="10128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6" name="Line 38">
            <a:extLst>
              <a:ext uri="{FF2B5EF4-FFF2-40B4-BE49-F238E27FC236}">
                <a16:creationId xmlns:a16="http://schemas.microsoft.com/office/drawing/2014/main" id="{FE59EE7F-A5E7-49A0-8E0A-C5B46FB15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2179638"/>
            <a:ext cx="1012825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7" name="Line 39">
            <a:extLst>
              <a:ext uri="{FF2B5EF4-FFF2-40B4-BE49-F238E27FC236}">
                <a16:creationId xmlns:a16="http://schemas.microsoft.com/office/drawing/2014/main" id="{F0C18043-7057-5ADB-577A-EB0E74FC1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1" y="2179638"/>
            <a:ext cx="1012825" cy="171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89" name="Freeform 41">
            <a:extLst>
              <a:ext uri="{FF2B5EF4-FFF2-40B4-BE49-F238E27FC236}">
                <a16:creationId xmlns:a16="http://schemas.microsoft.com/office/drawing/2014/main" id="{DC00C1B8-E7B2-B3F9-7FB8-DAD66A2FA9D5}"/>
              </a:ext>
            </a:extLst>
          </p:cNvPr>
          <p:cNvSpPr>
            <a:spLocks/>
          </p:cNvSpPr>
          <p:nvPr/>
        </p:nvSpPr>
        <p:spPr bwMode="auto">
          <a:xfrm>
            <a:off x="5189539" y="1171576"/>
            <a:ext cx="1025525" cy="1800225"/>
          </a:xfrm>
          <a:custGeom>
            <a:avLst/>
            <a:gdLst>
              <a:gd name="T0" fmla="*/ 0 w 646"/>
              <a:gd name="T1" fmla="*/ 1134 h 1134"/>
              <a:gd name="T2" fmla="*/ 646 w 646"/>
              <a:gd name="T3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6" h="1134">
                <a:moveTo>
                  <a:pt x="0" y="1134"/>
                </a:moveTo>
                <a:lnTo>
                  <a:pt x="6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0" name="Freeform 42">
            <a:extLst>
              <a:ext uri="{FF2B5EF4-FFF2-40B4-BE49-F238E27FC236}">
                <a16:creationId xmlns:a16="http://schemas.microsoft.com/office/drawing/2014/main" id="{E3AF624C-7BB8-D580-8D28-6F79912F3ED2}"/>
              </a:ext>
            </a:extLst>
          </p:cNvPr>
          <p:cNvSpPr>
            <a:spLocks/>
          </p:cNvSpPr>
          <p:nvPr/>
        </p:nvSpPr>
        <p:spPr bwMode="auto">
          <a:xfrm>
            <a:off x="5189538" y="1547814"/>
            <a:ext cx="1035050" cy="1423987"/>
          </a:xfrm>
          <a:custGeom>
            <a:avLst/>
            <a:gdLst>
              <a:gd name="T0" fmla="*/ 0 w 652"/>
              <a:gd name="T1" fmla="*/ 897 h 897"/>
              <a:gd name="T2" fmla="*/ 652 w 652"/>
              <a:gd name="T3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2" h="897">
                <a:moveTo>
                  <a:pt x="0" y="897"/>
                </a:moveTo>
                <a:lnTo>
                  <a:pt x="6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1" name="Freeform 43">
            <a:extLst>
              <a:ext uri="{FF2B5EF4-FFF2-40B4-BE49-F238E27FC236}">
                <a16:creationId xmlns:a16="http://schemas.microsoft.com/office/drawing/2014/main" id="{88D360AA-AF83-ACA7-D113-425760427616}"/>
              </a:ext>
            </a:extLst>
          </p:cNvPr>
          <p:cNvSpPr>
            <a:spLocks/>
          </p:cNvSpPr>
          <p:nvPr/>
        </p:nvSpPr>
        <p:spPr bwMode="auto">
          <a:xfrm>
            <a:off x="5189539" y="1938338"/>
            <a:ext cx="1025525" cy="1033462"/>
          </a:xfrm>
          <a:custGeom>
            <a:avLst/>
            <a:gdLst>
              <a:gd name="T0" fmla="*/ 0 w 646"/>
              <a:gd name="T1" fmla="*/ 651 h 651"/>
              <a:gd name="T2" fmla="*/ 646 w 646"/>
              <a:gd name="T3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6" h="651">
                <a:moveTo>
                  <a:pt x="0" y="651"/>
                </a:moveTo>
                <a:lnTo>
                  <a:pt x="6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8752FE5A-B4B0-F972-EC90-5B2305782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9539" y="2667000"/>
            <a:ext cx="10572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4" name="Line 46">
            <a:extLst>
              <a:ext uri="{FF2B5EF4-FFF2-40B4-BE49-F238E27FC236}">
                <a16:creationId xmlns:a16="http://schemas.microsoft.com/office/drawing/2014/main" id="{35A2FF1B-669F-CC8F-702F-9DBFB9104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9539" y="2971800"/>
            <a:ext cx="10572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5" name="Freeform 47">
            <a:extLst>
              <a:ext uri="{FF2B5EF4-FFF2-40B4-BE49-F238E27FC236}">
                <a16:creationId xmlns:a16="http://schemas.microsoft.com/office/drawing/2014/main" id="{49AC52A9-0DE7-D279-73EF-3937DDC2F9C8}"/>
              </a:ext>
            </a:extLst>
          </p:cNvPr>
          <p:cNvSpPr>
            <a:spLocks/>
          </p:cNvSpPr>
          <p:nvPr/>
        </p:nvSpPr>
        <p:spPr bwMode="auto">
          <a:xfrm>
            <a:off x="5189539" y="2971801"/>
            <a:ext cx="1030287" cy="538163"/>
          </a:xfrm>
          <a:custGeom>
            <a:avLst/>
            <a:gdLst>
              <a:gd name="T0" fmla="*/ 0 w 649"/>
              <a:gd name="T1" fmla="*/ 0 h 339"/>
              <a:gd name="T2" fmla="*/ 649 w 649"/>
              <a:gd name="T3" fmla="*/ 339 h 3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9" h="339">
                <a:moveTo>
                  <a:pt x="0" y="0"/>
                </a:moveTo>
                <a:lnTo>
                  <a:pt x="649" y="33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6" name="Freeform 48">
            <a:extLst>
              <a:ext uri="{FF2B5EF4-FFF2-40B4-BE49-F238E27FC236}">
                <a16:creationId xmlns:a16="http://schemas.microsoft.com/office/drawing/2014/main" id="{9B336999-ACB4-3B74-205A-1A4BD94DBBD6}"/>
              </a:ext>
            </a:extLst>
          </p:cNvPr>
          <p:cNvSpPr>
            <a:spLocks/>
          </p:cNvSpPr>
          <p:nvPr/>
        </p:nvSpPr>
        <p:spPr bwMode="auto">
          <a:xfrm>
            <a:off x="5189538" y="2971801"/>
            <a:ext cx="1016000" cy="919163"/>
          </a:xfrm>
          <a:custGeom>
            <a:avLst/>
            <a:gdLst>
              <a:gd name="T0" fmla="*/ 0 w 640"/>
              <a:gd name="T1" fmla="*/ 0 h 579"/>
              <a:gd name="T2" fmla="*/ 640 w 640"/>
              <a:gd name="T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0" h="579">
                <a:moveTo>
                  <a:pt x="0" y="0"/>
                </a:moveTo>
                <a:lnTo>
                  <a:pt x="640" y="57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7" name="Freeform 49">
            <a:extLst>
              <a:ext uri="{FF2B5EF4-FFF2-40B4-BE49-F238E27FC236}">
                <a16:creationId xmlns:a16="http://schemas.microsoft.com/office/drawing/2014/main" id="{7B67DBFE-8E2B-E97D-248C-FC5CC442B599}"/>
              </a:ext>
            </a:extLst>
          </p:cNvPr>
          <p:cNvSpPr>
            <a:spLocks/>
          </p:cNvSpPr>
          <p:nvPr/>
        </p:nvSpPr>
        <p:spPr bwMode="auto">
          <a:xfrm>
            <a:off x="5189539" y="1166814"/>
            <a:ext cx="1025525" cy="2566987"/>
          </a:xfrm>
          <a:custGeom>
            <a:avLst/>
            <a:gdLst>
              <a:gd name="T0" fmla="*/ 0 w 646"/>
              <a:gd name="T1" fmla="*/ 1617 h 1617"/>
              <a:gd name="T2" fmla="*/ 646 w 646"/>
              <a:gd name="T3" fmla="*/ 0 h 16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6" h="1617">
                <a:moveTo>
                  <a:pt x="0" y="1617"/>
                </a:moveTo>
                <a:lnTo>
                  <a:pt x="6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8" name="Freeform 50">
            <a:extLst>
              <a:ext uri="{FF2B5EF4-FFF2-40B4-BE49-F238E27FC236}">
                <a16:creationId xmlns:a16="http://schemas.microsoft.com/office/drawing/2014/main" id="{9C3416B7-4D22-627C-8206-B68AA0E32148}"/>
              </a:ext>
            </a:extLst>
          </p:cNvPr>
          <p:cNvSpPr>
            <a:spLocks/>
          </p:cNvSpPr>
          <p:nvPr/>
        </p:nvSpPr>
        <p:spPr bwMode="auto">
          <a:xfrm>
            <a:off x="5189538" y="1552576"/>
            <a:ext cx="1035050" cy="2181225"/>
          </a:xfrm>
          <a:custGeom>
            <a:avLst/>
            <a:gdLst>
              <a:gd name="T0" fmla="*/ 0 w 652"/>
              <a:gd name="T1" fmla="*/ 1374 h 1374"/>
              <a:gd name="T2" fmla="*/ 652 w 652"/>
              <a:gd name="T3" fmla="*/ 0 h 13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2" h="1374">
                <a:moveTo>
                  <a:pt x="0" y="1374"/>
                </a:moveTo>
                <a:lnTo>
                  <a:pt x="65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299" name="Freeform 51">
            <a:extLst>
              <a:ext uri="{FF2B5EF4-FFF2-40B4-BE49-F238E27FC236}">
                <a16:creationId xmlns:a16="http://schemas.microsoft.com/office/drawing/2014/main" id="{F740D8D8-AD03-28A5-A80E-D3F04DDCE27C}"/>
              </a:ext>
            </a:extLst>
          </p:cNvPr>
          <p:cNvSpPr>
            <a:spLocks/>
          </p:cNvSpPr>
          <p:nvPr/>
        </p:nvSpPr>
        <p:spPr bwMode="auto">
          <a:xfrm>
            <a:off x="5189538" y="1947864"/>
            <a:ext cx="1020762" cy="1785937"/>
          </a:xfrm>
          <a:custGeom>
            <a:avLst/>
            <a:gdLst>
              <a:gd name="T0" fmla="*/ 0 w 643"/>
              <a:gd name="T1" fmla="*/ 1125 h 1125"/>
              <a:gd name="T2" fmla="*/ 643 w 643"/>
              <a:gd name="T3" fmla="*/ 0 h 112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3" h="1125">
                <a:moveTo>
                  <a:pt x="0" y="1125"/>
                </a:moveTo>
                <a:lnTo>
                  <a:pt x="64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00" name="Freeform 52">
            <a:extLst>
              <a:ext uri="{FF2B5EF4-FFF2-40B4-BE49-F238E27FC236}">
                <a16:creationId xmlns:a16="http://schemas.microsoft.com/office/drawing/2014/main" id="{7A9E0913-7199-ED13-5DED-058F6AD30FFF}"/>
              </a:ext>
            </a:extLst>
          </p:cNvPr>
          <p:cNvSpPr>
            <a:spLocks/>
          </p:cNvSpPr>
          <p:nvPr/>
        </p:nvSpPr>
        <p:spPr bwMode="auto">
          <a:xfrm>
            <a:off x="5189539" y="2686050"/>
            <a:ext cx="1030287" cy="1047750"/>
          </a:xfrm>
          <a:custGeom>
            <a:avLst/>
            <a:gdLst>
              <a:gd name="T0" fmla="*/ 0 w 649"/>
              <a:gd name="T1" fmla="*/ 660 h 660"/>
              <a:gd name="T2" fmla="*/ 649 w 649"/>
              <a:gd name="T3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9" h="660">
                <a:moveTo>
                  <a:pt x="0" y="660"/>
                </a:moveTo>
                <a:lnTo>
                  <a:pt x="64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01" name="Freeform 53">
            <a:extLst>
              <a:ext uri="{FF2B5EF4-FFF2-40B4-BE49-F238E27FC236}">
                <a16:creationId xmlns:a16="http://schemas.microsoft.com/office/drawing/2014/main" id="{7DA66768-103E-DB22-A450-3CDE0DA00EAC}"/>
              </a:ext>
            </a:extLst>
          </p:cNvPr>
          <p:cNvSpPr>
            <a:spLocks/>
          </p:cNvSpPr>
          <p:nvPr/>
        </p:nvSpPr>
        <p:spPr bwMode="auto">
          <a:xfrm>
            <a:off x="5181601" y="3119438"/>
            <a:ext cx="1038225" cy="614362"/>
          </a:xfrm>
          <a:custGeom>
            <a:avLst/>
            <a:gdLst>
              <a:gd name="T0" fmla="*/ 0 w 654"/>
              <a:gd name="T1" fmla="*/ 387 h 387"/>
              <a:gd name="T2" fmla="*/ 654 w 654"/>
              <a:gd name="T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4" h="387">
                <a:moveTo>
                  <a:pt x="0" y="387"/>
                </a:moveTo>
                <a:lnTo>
                  <a:pt x="65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02" name="Freeform 54">
            <a:extLst>
              <a:ext uri="{FF2B5EF4-FFF2-40B4-BE49-F238E27FC236}">
                <a16:creationId xmlns:a16="http://schemas.microsoft.com/office/drawing/2014/main" id="{47EFF09A-C6E9-68A7-1088-66B0AC04B840}"/>
              </a:ext>
            </a:extLst>
          </p:cNvPr>
          <p:cNvSpPr>
            <a:spLocks/>
          </p:cNvSpPr>
          <p:nvPr/>
        </p:nvSpPr>
        <p:spPr bwMode="auto">
          <a:xfrm>
            <a:off x="5189539" y="3505200"/>
            <a:ext cx="1030287" cy="228600"/>
          </a:xfrm>
          <a:custGeom>
            <a:avLst/>
            <a:gdLst>
              <a:gd name="T0" fmla="*/ 0 w 649"/>
              <a:gd name="T1" fmla="*/ 144 h 144"/>
              <a:gd name="T2" fmla="*/ 649 w 649"/>
              <a:gd name="T3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9" h="144">
                <a:moveTo>
                  <a:pt x="0" y="144"/>
                </a:moveTo>
                <a:lnTo>
                  <a:pt x="64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03" name="Freeform 55">
            <a:extLst>
              <a:ext uri="{FF2B5EF4-FFF2-40B4-BE49-F238E27FC236}">
                <a16:creationId xmlns:a16="http://schemas.microsoft.com/office/drawing/2014/main" id="{E04797EA-DF35-6291-4CF9-0C0AE1AA0A17}"/>
              </a:ext>
            </a:extLst>
          </p:cNvPr>
          <p:cNvSpPr>
            <a:spLocks/>
          </p:cNvSpPr>
          <p:nvPr/>
        </p:nvSpPr>
        <p:spPr bwMode="auto">
          <a:xfrm>
            <a:off x="5189539" y="3733801"/>
            <a:ext cx="1030287" cy="161925"/>
          </a:xfrm>
          <a:custGeom>
            <a:avLst/>
            <a:gdLst>
              <a:gd name="T0" fmla="*/ 0 w 649"/>
              <a:gd name="T1" fmla="*/ 0 h 102"/>
              <a:gd name="T2" fmla="*/ 649 w 649"/>
              <a:gd name="T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9" h="102">
                <a:moveTo>
                  <a:pt x="0" y="0"/>
                </a:moveTo>
                <a:lnTo>
                  <a:pt x="649" y="10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05" name="Text Box 57">
            <a:extLst>
              <a:ext uri="{FF2B5EF4-FFF2-40B4-BE49-F238E27FC236}">
                <a16:creationId xmlns:a16="http://schemas.microsoft.com/office/drawing/2014/main" id="{15FAAC0C-CE6B-4024-A118-5AFA1EE68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990601"/>
            <a:ext cx="246063" cy="3222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Text Box 65">
            <a:extLst>
              <a:ext uri="{FF2B5EF4-FFF2-40B4-BE49-F238E27FC236}">
                <a16:creationId xmlns:a16="http://schemas.microsoft.com/office/drawing/2014/main" id="{899C4840-7BB3-1F3F-574E-786AB3E0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1439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4" name="Text Box 66">
            <a:extLst>
              <a:ext uri="{FF2B5EF4-FFF2-40B4-BE49-F238E27FC236}">
                <a16:creationId xmlns:a16="http://schemas.microsoft.com/office/drawing/2014/main" id="{359399A9-1F1A-82D0-3B18-5A6D27AF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1820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5" name="Text Box 67">
            <a:extLst>
              <a:ext uri="{FF2B5EF4-FFF2-40B4-BE49-F238E27FC236}">
                <a16:creationId xmlns:a16="http://schemas.microsoft.com/office/drawing/2014/main" id="{F646E33A-7EB6-71B2-936D-6F0333E18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2201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6" name="Text Box 68">
            <a:extLst>
              <a:ext uri="{FF2B5EF4-FFF2-40B4-BE49-F238E27FC236}">
                <a16:creationId xmlns:a16="http://schemas.microsoft.com/office/drawing/2014/main" id="{41332138-BE28-1D64-87FF-79B9EAEE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2582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7" name="Text Box 69">
            <a:extLst>
              <a:ext uri="{FF2B5EF4-FFF2-40B4-BE49-F238E27FC236}">
                <a16:creationId xmlns:a16="http://schemas.microsoft.com/office/drawing/2014/main" id="{C26DA779-5440-40CB-DFEF-0B3D66AB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2963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8" name="Text Box 70">
            <a:extLst>
              <a:ext uri="{FF2B5EF4-FFF2-40B4-BE49-F238E27FC236}">
                <a16:creationId xmlns:a16="http://schemas.microsoft.com/office/drawing/2014/main" id="{7066CEE6-EFBB-F2F1-D91E-25391F7FC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344863"/>
            <a:ext cx="246063" cy="3222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9" name="Text Box 71">
            <a:extLst>
              <a:ext uri="{FF2B5EF4-FFF2-40B4-BE49-F238E27FC236}">
                <a16:creationId xmlns:a16="http://schemas.microsoft.com/office/drawing/2014/main" id="{BB3063FB-3B73-5C7B-7DD8-43DAE1B00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3733801"/>
            <a:ext cx="246063" cy="3222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44" name="Text Box 96">
            <a:extLst>
              <a:ext uri="{FF2B5EF4-FFF2-40B4-BE49-F238E27FC236}">
                <a16:creationId xmlns:a16="http://schemas.microsoft.com/office/drawing/2014/main" id="{7CB8007D-6945-F5EF-5D67-9AAEF38F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2362200"/>
            <a:ext cx="246063" cy="3127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</a:p>
        </p:txBody>
      </p:sp>
      <p:sp>
        <p:nvSpPr>
          <p:cNvPr id="53346" name="Line 98">
            <a:extLst>
              <a:ext uri="{FF2B5EF4-FFF2-40B4-BE49-F238E27FC236}">
                <a16:creationId xmlns:a16="http://schemas.microsoft.com/office/drawing/2014/main" id="{FBAA3E3F-F989-4D02-3B84-B3B9AA409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1430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47" name="Line 99">
            <a:extLst>
              <a:ext uri="{FF2B5EF4-FFF2-40B4-BE49-F238E27FC236}">
                <a16:creationId xmlns:a16="http://schemas.microsoft.com/office/drawing/2014/main" id="{51C8EFAF-F98C-4B87-9C63-CB0E797E7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6002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48" name="Line 100">
            <a:extLst>
              <a:ext uri="{FF2B5EF4-FFF2-40B4-BE49-F238E27FC236}">
                <a16:creationId xmlns:a16="http://schemas.microsoft.com/office/drawing/2014/main" id="{570FFAA4-B60E-4526-00DF-947A673E9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81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49" name="Line 101">
            <a:extLst>
              <a:ext uri="{FF2B5EF4-FFF2-40B4-BE49-F238E27FC236}">
                <a16:creationId xmlns:a16="http://schemas.microsoft.com/office/drawing/2014/main" id="{4D6252CA-F84E-0D08-9453-AA98E22A4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3622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0" name="Line 102">
            <a:extLst>
              <a:ext uri="{FF2B5EF4-FFF2-40B4-BE49-F238E27FC236}">
                <a16:creationId xmlns:a16="http://schemas.microsoft.com/office/drawing/2014/main" id="{4BB1E4BD-A69C-E7BD-BF5F-75FA36245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514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1" name="Line 103">
            <a:extLst>
              <a:ext uri="{FF2B5EF4-FFF2-40B4-BE49-F238E27FC236}">
                <a16:creationId xmlns:a16="http://schemas.microsoft.com/office/drawing/2014/main" id="{FAAAE338-357D-1EBE-E6F3-6EC51BB19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514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2" name="Line 104">
            <a:extLst>
              <a:ext uri="{FF2B5EF4-FFF2-40B4-BE49-F238E27FC236}">
                <a16:creationId xmlns:a16="http://schemas.microsoft.com/office/drawing/2014/main" id="{7807F252-33CE-DB0D-9686-4AF9CBA6C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514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3" name="Line 105">
            <a:extLst>
              <a:ext uri="{FF2B5EF4-FFF2-40B4-BE49-F238E27FC236}">
                <a16:creationId xmlns:a16="http://schemas.microsoft.com/office/drawing/2014/main" id="{5742DDD2-D1FE-7CC1-3447-60E06144C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514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5" name="Oval 107">
            <a:extLst>
              <a:ext uri="{FF2B5EF4-FFF2-40B4-BE49-F238E27FC236}">
                <a16:creationId xmlns:a16="http://schemas.microsoft.com/office/drawing/2014/main" id="{4CA80BC7-2E8C-89F9-AED1-B6DA23BC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954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6" name="Oval 108">
            <a:extLst>
              <a:ext uri="{FF2B5EF4-FFF2-40B4-BE49-F238E27FC236}">
                <a16:creationId xmlns:a16="http://schemas.microsoft.com/office/drawing/2014/main" id="{4B34B715-521A-0503-75F1-9F474C3C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7" name="Oval 109">
            <a:extLst>
              <a:ext uri="{FF2B5EF4-FFF2-40B4-BE49-F238E27FC236}">
                <a16:creationId xmlns:a16="http://schemas.microsoft.com/office/drawing/2014/main" id="{179E5EF2-30AD-858F-8E21-2A7F04FF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8194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8" name="Oval 110">
            <a:extLst>
              <a:ext uri="{FF2B5EF4-FFF2-40B4-BE49-F238E27FC236}">
                <a16:creationId xmlns:a16="http://schemas.microsoft.com/office/drawing/2014/main" id="{62824F5B-B85B-E15B-041B-9916D6E5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59" name="Freeform 111">
            <a:extLst>
              <a:ext uri="{FF2B5EF4-FFF2-40B4-BE49-F238E27FC236}">
                <a16:creationId xmlns:a16="http://schemas.microsoft.com/office/drawing/2014/main" id="{38CABFD8-E179-E76C-C831-B350C5682D13}"/>
              </a:ext>
            </a:extLst>
          </p:cNvPr>
          <p:cNvSpPr>
            <a:spLocks/>
          </p:cNvSpPr>
          <p:nvPr/>
        </p:nvSpPr>
        <p:spPr bwMode="auto">
          <a:xfrm>
            <a:off x="5181600" y="2328864"/>
            <a:ext cx="1028700" cy="642937"/>
          </a:xfrm>
          <a:custGeom>
            <a:avLst/>
            <a:gdLst>
              <a:gd name="T0" fmla="*/ 0 w 648"/>
              <a:gd name="T1" fmla="*/ 405 h 405"/>
              <a:gd name="T2" fmla="*/ 648 w 648"/>
              <a:gd name="T3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48" h="405">
                <a:moveTo>
                  <a:pt x="0" y="405"/>
                </a:moveTo>
                <a:lnTo>
                  <a:pt x="64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60" name="Line 112">
            <a:extLst>
              <a:ext uri="{FF2B5EF4-FFF2-40B4-BE49-F238E27FC236}">
                <a16:creationId xmlns:a16="http://schemas.microsoft.com/office/drawing/2014/main" id="{11D6B836-3FB5-42A9-B744-04A73924B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61" name="Line 113">
            <a:extLst>
              <a:ext uri="{FF2B5EF4-FFF2-40B4-BE49-F238E27FC236}">
                <a16:creationId xmlns:a16="http://schemas.microsoft.com/office/drawing/2014/main" id="{C627B499-2125-6212-7814-26CC3F7C3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62" name="Text Box 114">
            <a:extLst>
              <a:ext uri="{FF2B5EF4-FFF2-40B4-BE49-F238E27FC236}">
                <a16:creationId xmlns:a16="http://schemas.microsoft.com/office/drawing/2014/main" id="{DBC6F080-CD79-98D6-7A2E-79C571487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64" y="2514600"/>
            <a:ext cx="8207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β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</a:t>
            </a:r>
            <a:endParaRPr lang="el-GR" altLang="en-US" sz="12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63" name="Text Box 115">
            <a:extLst>
              <a:ext uri="{FF2B5EF4-FFF2-40B4-BE49-F238E27FC236}">
                <a16:creationId xmlns:a16="http://schemas.microsoft.com/office/drawing/2014/main" id="{EAFDD14C-38F1-6891-9649-52186611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1" y="2362201"/>
            <a:ext cx="246063" cy="322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64" name="Text Box 116">
            <a:extLst>
              <a:ext uri="{FF2B5EF4-FFF2-40B4-BE49-F238E27FC236}">
                <a16:creationId xmlns:a16="http://schemas.microsoft.com/office/drawing/2014/main" id="{406C9475-D642-76EA-05B9-34634F197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2362201"/>
            <a:ext cx="381000" cy="322263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008" tIns="18288" rIns="0" bIns="1828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en-US" b="1" i="1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</a:t>
            </a:r>
            <a:endParaRPr lang="el-GR" altLang="en-US" b="1" i="1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65" name="Line 117">
            <a:extLst>
              <a:ext uri="{FF2B5EF4-FFF2-40B4-BE49-F238E27FC236}">
                <a16:creationId xmlns:a16="http://schemas.microsoft.com/office/drawing/2014/main" id="{63A344E4-A63B-835A-F0E6-FAAAD9F47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3366" name="Text Box 118">
            <a:extLst>
              <a:ext uri="{FF2B5EF4-FFF2-40B4-BE49-F238E27FC236}">
                <a16:creationId xmlns:a16="http://schemas.microsoft.com/office/drawing/2014/main" id="{A9669756-4702-8C9C-AAE2-17C55BD8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8785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Input Layer</a:t>
            </a:r>
          </a:p>
        </p:txBody>
      </p:sp>
      <p:sp>
        <p:nvSpPr>
          <p:cNvPr id="53367" name="Text Box 119">
            <a:extLst>
              <a:ext uri="{FF2B5EF4-FFF2-40B4-BE49-F238E27FC236}">
                <a16:creationId xmlns:a16="http://schemas.microsoft.com/office/drawing/2014/main" id="{FB8BC69B-1D24-C834-2AA4-608A5749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19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Hidden Layer</a:t>
            </a:r>
          </a:p>
        </p:txBody>
      </p:sp>
      <p:sp>
        <p:nvSpPr>
          <p:cNvPr id="53368" name="Text Box 120">
            <a:extLst>
              <a:ext uri="{FF2B5EF4-FFF2-40B4-BE49-F238E27FC236}">
                <a16:creationId xmlns:a16="http://schemas.microsoft.com/office/drawing/2014/main" id="{ADDCE594-0ADE-C4E7-C7B4-58DACB57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4419600"/>
            <a:ext cx="114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Output Layer</a:t>
            </a:r>
          </a:p>
        </p:txBody>
      </p:sp>
      <p:sp>
        <p:nvSpPr>
          <p:cNvPr id="53369" name="Text Box 121">
            <a:extLst>
              <a:ext uri="{FF2B5EF4-FFF2-40B4-BE49-F238E27FC236}">
                <a16:creationId xmlns:a16="http://schemas.microsoft.com/office/drawing/2014/main" id="{9F02B80B-BAA2-B84B-E8F7-7730968D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914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j,i</a:t>
            </a:r>
          </a:p>
        </p:txBody>
      </p:sp>
      <p:sp>
        <p:nvSpPr>
          <p:cNvPr id="53370" name="Text Box 122">
            <a:extLst>
              <a:ext uri="{FF2B5EF4-FFF2-40B4-BE49-F238E27FC236}">
                <a16:creationId xmlns:a16="http://schemas.microsoft.com/office/drawing/2014/main" id="{9DEAA1F0-FCB0-83EF-8B90-5602DE547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447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53371" name="Text Box 123">
            <a:extLst>
              <a:ext uri="{FF2B5EF4-FFF2-40B4-BE49-F238E27FC236}">
                <a16:creationId xmlns:a16="http://schemas.microsoft.com/office/drawing/2014/main" id="{27478F7D-B7C9-78E9-AD4F-6AFFC5A3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1242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en-US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j=8</a:t>
            </a:r>
          </a:p>
        </p:txBody>
      </p:sp>
      <p:sp>
        <p:nvSpPr>
          <p:cNvPr id="53373" name="Line 125">
            <a:extLst>
              <a:ext uri="{FF2B5EF4-FFF2-40B4-BE49-F238E27FC236}">
                <a16:creationId xmlns:a16="http://schemas.microsoft.com/office/drawing/2014/main" id="{BE103F9B-55AC-D29E-25CE-0708B1927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181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>
            <a:extLst>
              <a:ext uri="{FF2B5EF4-FFF2-40B4-BE49-F238E27FC236}">
                <a16:creationId xmlns:a16="http://schemas.microsoft.com/office/drawing/2014/main" id="{30BBE3E2-42BF-2804-FE1A-C440E843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3454" cy="293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4771E640-F234-55BA-AD49-F8FB21BD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082" y="2430842"/>
            <a:ext cx="4191000" cy="426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3AC6976-49AE-0868-ED6C-10DD6EF9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082" y="2430842"/>
            <a:ext cx="4191000" cy="4267200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1B3C44CB-3734-6A2F-3A4D-BA7117AF7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82" y="3116643"/>
            <a:ext cx="41148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Model complex phenomena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nonlinear systems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many covariates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interactions among covariates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feedback loops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Great at pattern recognition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classification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prediction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“Universal” approximator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arbitrary degree of fitting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248E548D-3A09-A29D-1595-EB2D3C24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282" y="3116642"/>
            <a:ext cx="42672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“Black box”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What is the effect of X on Y?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Useless for hypothesis testing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Most useful when data are abundant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Overfitting is a big issue!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3651958F-C3DF-556E-2A33-6590E56D5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082" y="243084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</a:rPr>
              <a:t>Pros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1749709C-1039-5B69-59C0-3667186F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82" y="247625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Cons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B9885C63-23C2-AA2B-9111-7944BC6B5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082" y="2888042"/>
            <a:ext cx="838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542E5C53-6CC1-DD40-50F5-710D5BBE2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082" y="2430842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B6083AF0-69B5-C851-B5A5-9BC08BFA4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082" y="4640642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CD6088AB-963C-9818-8DD7-28E9AD583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082" y="5707442"/>
            <a:ext cx="838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DDD4295-453A-B808-BA73-AB9DAB45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501" y="593579"/>
            <a:ext cx="96291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“…computational models are very appealing in application domains where one has little or incomplete understanding of the problem to be solved but where </a:t>
            </a:r>
            <a:r>
              <a:rPr lang="en-US" alt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training data are readily available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.”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3E690D-AA03-B753-5ADA-A688F0865BBD}"/>
              </a:ext>
            </a:extLst>
          </p:cNvPr>
          <p:cNvCxnSpPr>
            <a:cxnSpLocks/>
          </p:cNvCxnSpPr>
          <p:nvPr/>
        </p:nvCxnSpPr>
        <p:spPr>
          <a:xfrm>
            <a:off x="6096000" y="6344377"/>
            <a:ext cx="1062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t word on red keyboard button 6108745 Stock Photo at Vecteezy">
            <a:extLst>
              <a:ext uri="{FF2B5EF4-FFF2-40B4-BE49-F238E27FC236}">
                <a16:creationId xmlns:a16="http://schemas.microsoft.com/office/drawing/2014/main" id="{49109CEB-C2A7-54BB-6144-1CB037A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A6DCF0-CCA5-5B5E-B6A9-BAA36A05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353"/>
            <a:ext cx="4878477" cy="6665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C1B87-D504-4F56-DC94-93070A14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" y="3282304"/>
            <a:ext cx="6045222" cy="21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BE607-3DB2-DA3F-8013-7300C1D7A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146"/>
            <a:ext cx="6284046" cy="1997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31287"/>
              </p:ext>
            </p:extLst>
          </p:nvPr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1951149"/>
            <a:ext cx="1738648" cy="4043966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957333" y="1819337"/>
            <a:ext cx="2744233" cy="25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7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118575"/>
            <a:ext cx="1738648" cy="387653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932608" y="2038960"/>
            <a:ext cx="2768958" cy="3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8"/>
            <a:ext cx="1738648" cy="209086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34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8563" y="348349"/>
            <a:ext cx="7715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Just add covariates?</a:t>
            </a:r>
          </a:p>
        </p:txBody>
      </p:sp>
      <p:sp>
        <p:nvSpPr>
          <p:cNvPr id="4" name="AutoShape 4" descr="Image result for p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58" y="2235200"/>
            <a:ext cx="1266613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298879"/>
            <a:ext cx="1738648" cy="3696235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39048" y="2071934"/>
            <a:ext cx="2762518" cy="17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7"/>
            <a:ext cx="1738648" cy="34987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40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440546"/>
            <a:ext cx="1738648" cy="355456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39048" y="2071934"/>
            <a:ext cx="2762518" cy="32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7"/>
            <a:ext cx="1738648" cy="523220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3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673152"/>
            <a:ext cx="1738648" cy="332196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26169" y="2071934"/>
            <a:ext cx="2775397" cy="49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6"/>
            <a:ext cx="1738648" cy="67184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6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809157"/>
            <a:ext cx="1738648" cy="3185956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32608" y="2071934"/>
            <a:ext cx="2768958" cy="66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6"/>
            <a:ext cx="1738648" cy="90445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3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C2959-6180-2318-E86B-FFEB3D708CF3}"/>
              </a:ext>
            </a:extLst>
          </p:cNvPr>
          <p:cNvSpPr txBox="1"/>
          <p:nvPr/>
        </p:nvSpPr>
        <p:spPr>
          <a:xfrm>
            <a:off x="830688" y="362686"/>
            <a:ext cx="6709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Leave one out cross validation (LOOCV)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CC935-95EE-9865-505D-E93C6B62B6CC}"/>
              </a:ext>
            </a:extLst>
          </p:cNvPr>
          <p:cNvGraphicFramePr>
            <a:graphicFrameLocks noGrp="1"/>
          </p:cNvGraphicFramePr>
          <p:nvPr/>
        </p:nvGraphicFramePr>
        <p:xfrm>
          <a:off x="3683259" y="1595415"/>
          <a:ext cx="241274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177">
                  <a:extLst>
                    <a:ext uri="{9D8B030D-6E8A-4147-A177-3AD203B41FA5}">
                      <a16:colId xmlns:a16="http://schemas.microsoft.com/office/drawing/2014/main" val="1181737915"/>
                    </a:ext>
                  </a:extLst>
                </a:gridCol>
                <a:gridCol w="684210">
                  <a:extLst>
                    <a:ext uri="{9D8B030D-6E8A-4147-A177-3AD203B41FA5}">
                      <a16:colId xmlns:a16="http://schemas.microsoft.com/office/drawing/2014/main" val="1582352410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2761529627"/>
                    </a:ext>
                  </a:extLst>
                </a:gridCol>
                <a:gridCol w="576177">
                  <a:extLst>
                    <a:ext uri="{9D8B030D-6E8A-4147-A177-3AD203B41FA5}">
                      <a16:colId xmlns:a16="http://schemas.microsoft.com/office/drawing/2014/main" val="3457683431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Run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Abundance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Predictor2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276864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556815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1462159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761725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81673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47211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962172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000481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971232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2021021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64528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0962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3300732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63896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0489505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8820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8205503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619010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32640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555963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179143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640975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7502591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908745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071735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8.42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42531504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33C7ED4-E8AF-19F2-B156-2AB043B4E7CB}"/>
              </a:ext>
            </a:extLst>
          </p:cNvPr>
          <p:cNvSpPr/>
          <p:nvPr/>
        </p:nvSpPr>
        <p:spPr>
          <a:xfrm>
            <a:off x="4430332" y="2983111"/>
            <a:ext cx="1738648" cy="3012001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FC23B-BB82-4DDC-DF83-F9CAD7C8B2AB}"/>
              </a:ext>
            </a:extLst>
          </p:cNvPr>
          <p:cNvSpPr/>
          <p:nvPr/>
        </p:nvSpPr>
        <p:spPr>
          <a:xfrm>
            <a:off x="7701566" y="1576097"/>
            <a:ext cx="1738648" cy="991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523E8-E422-1700-4FF0-EDEC6D7A2BC3}"/>
              </a:ext>
            </a:extLst>
          </p:cNvPr>
          <p:cNvCxnSpPr>
            <a:cxnSpLocks/>
          </p:cNvCxnSpPr>
          <p:nvPr/>
        </p:nvCxnSpPr>
        <p:spPr>
          <a:xfrm flipV="1">
            <a:off x="6168980" y="2440546"/>
            <a:ext cx="1532586" cy="6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6537E-DCDF-7B99-A9B3-E6596F8188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39048" y="2071934"/>
            <a:ext cx="2762518" cy="8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5658F7-6492-A50D-B019-A14587A533C7}"/>
              </a:ext>
            </a:extLst>
          </p:cNvPr>
          <p:cNvSpPr/>
          <p:nvPr/>
        </p:nvSpPr>
        <p:spPr>
          <a:xfrm>
            <a:off x="4430332" y="1768696"/>
            <a:ext cx="1738648" cy="1038898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D8DF6A-1428-69BD-5E00-6028BC6B05CD}"/>
              </a:ext>
            </a:extLst>
          </p:cNvPr>
          <p:cNvCxnSpPr>
            <a:cxnSpLocks/>
          </p:cNvCxnSpPr>
          <p:nvPr/>
        </p:nvCxnSpPr>
        <p:spPr>
          <a:xfrm flipV="1">
            <a:off x="6149760" y="1729185"/>
            <a:ext cx="1551806" cy="10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2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8D638-D375-D42C-A259-BFE051A32E4A}"/>
              </a:ext>
            </a:extLst>
          </p:cNvPr>
          <p:cNvSpPr txBox="1"/>
          <p:nvPr/>
        </p:nvSpPr>
        <p:spPr>
          <a:xfrm>
            <a:off x="1242219" y="4837720"/>
            <a:ext cx="3400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onsolas" panose="020B0609020204030204" pitchFamily="49" charset="0"/>
              </a:rPr>
              <a:t>LOOCV.R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35DA7-B255-03BA-2A33-15E10EF0E189}"/>
                  </a:ext>
                </a:extLst>
              </p:cNvPr>
              <p:cNvSpPr txBox="1"/>
              <p:nvPr/>
            </p:nvSpPr>
            <p:spPr>
              <a:xfrm>
                <a:off x="6391652" y="1135661"/>
                <a:ext cx="2588914" cy="1161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35DA7-B255-03BA-2A33-15E10EF0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2" y="1135661"/>
                <a:ext cx="2588914" cy="11619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1F7B35-4AD7-24AF-F728-0C29FD36C3BF}"/>
              </a:ext>
            </a:extLst>
          </p:cNvPr>
          <p:cNvSpPr txBox="1"/>
          <p:nvPr/>
        </p:nvSpPr>
        <p:spPr>
          <a:xfrm>
            <a:off x="9427139" y="1476617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88D8A-CE6A-4A01-0FF1-65606C388188}"/>
                  </a:ext>
                </a:extLst>
              </p:cNvPr>
              <p:cNvSpPr txBox="1"/>
              <p:nvPr/>
            </p:nvSpPr>
            <p:spPr>
              <a:xfrm>
                <a:off x="6391652" y="2767021"/>
                <a:ext cx="28647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D88D8A-CE6A-4A01-0FF1-65606C38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2" y="2767021"/>
                <a:ext cx="28647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1AE79-4D06-EB96-FA4F-8229877B3C58}"/>
                  </a:ext>
                </a:extLst>
              </p:cNvPr>
              <p:cNvSpPr txBox="1"/>
              <p:nvPr/>
            </p:nvSpPr>
            <p:spPr>
              <a:xfrm>
                <a:off x="5888391" y="3769587"/>
                <a:ext cx="4160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1AE79-4D06-EB96-FA4F-8229877B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91" y="3769587"/>
                <a:ext cx="416077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9654D6-9281-CAF3-5003-E501C106694C}"/>
              </a:ext>
            </a:extLst>
          </p:cNvPr>
          <p:cNvSpPr txBox="1"/>
          <p:nvPr/>
        </p:nvSpPr>
        <p:spPr>
          <a:xfrm>
            <a:off x="9427140" y="2890132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model</a:t>
            </a:r>
          </a:p>
        </p:txBody>
      </p:sp>
      <p:pic>
        <p:nvPicPr>
          <p:cNvPr id="1026" name="Picture 2" descr="lets-code - Hoffman-Boston">
            <a:extLst>
              <a:ext uri="{FF2B5EF4-FFF2-40B4-BE49-F238E27FC236}">
                <a16:creationId xmlns:a16="http://schemas.microsoft.com/office/drawing/2014/main" id="{0DB8D11C-946E-1510-1BAE-56F06A0A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7" y="1239846"/>
            <a:ext cx="4747058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148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D301-6B9E-45EE-81F5-2C4BAFCF5A0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Averaging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7ABC4-93E3-CD0B-6599-25EA055F0A61}"/>
              </a:ext>
            </a:extLst>
          </p:cNvPr>
          <p:cNvSpPr txBox="1"/>
          <p:nvPr/>
        </p:nvSpPr>
        <p:spPr>
          <a:xfrm>
            <a:off x="267855" y="806824"/>
            <a:ext cx="3311925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Burnham and Anderson 2002 page 252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51F21-E219-0E83-F476-2D46A1C9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32" y="467208"/>
            <a:ext cx="7202539" cy="59235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36EEE8-3B83-4C6E-8019-51BDCF2184F5}"/>
              </a:ext>
            </a:extLst>
          </p:cNvPr>
          <p:cNvCxnSpPr/>
          <p:nvPr/>
        </p:nvCxnSpPr>
        <p:spPr>
          <a:xfrm>
            <a:off x="4682836" y="467208"/>
            <a:ext cx="67148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994A43-A59B-F210-FA41-6D06F7F1AFC3}"/>
              </a:ext>
            </a:extLst>
          </p:cNvPr>
          <p:cNvCxnSpPr>
            <a:cxnSpLocks/>
          </p:cNvCxnSpPr>
          <p:nvPr/>
        </p:nvCxnSpPr>
        <p:spPr>
          <a:xfrm>
            <a:off x="4682836" y="478712"/>
            <a:ext cx="0" cy="1507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2FEA4-3006-CE5D-6638-FD80834BC514}"/>
              </a:ext>
            </a:extLst>
          </p:cNvPr>
          <p:cNvCxnSpPr>
            <a:cxnSpLocks/>
          </p:cNvCxnSpPr>
          <p:nvPr/>
        </p:nvCxnSpPr>
        <p:spPr>
          <a:xfrm>
            <a:off x="4682836" y="1985818"/>
            <a:ext cx="34359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756024-8F55-AFEB-6E74-C4489ABD6BFD}"/>
              </a:ext>
            </a:extLst>
          </p:cNvPr>
          <p:cNvCxnSpPr>
            <a:cxnSpLocks/>
          </p:cNvCxnSpPr>
          <p:nvPr/>
        </p:nvCxnSpPr>
        <p:spPr>
          <a:xfrm>
            <a:off x="8118764" y="1731818"/>
            <a:ext cx="32789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223396-B974-EDC1-0D09-133CE297AA2F}"/>
              </a:ext>
            </a:extLst>
          </p:cNvPr>
          <p:cNvCxnSpPr>
            <a:cxnSpLocks/>
          </p:cNvCxnSpPr>
          <p:nvPr/>
        </p:nvCxnSpPr>
        <p:spPr>
          <a:xfrm>
            <a:off x="11397673" y="478712"/>
            <a:ext cx="0" cy="12531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0CB6E2-0E70-FD7B-2542-B040A7BDEF15}"/>
              </a:ext>
            </a:extLst>
          </p:cNvPr>
          <p:cNvCxnSpPr>
            <a:cxnSpLocks/>
          </p:cNvCxnSpPr>
          <p:nvPr/>
        </p:nvCxnSpPr>
        <p:spPr>
          <a:xfrm>
            <a:off x="8118764" y="1731818"/>
            <a:ext cx="0" cy="25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3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D301-6B9E-45EE-81F5-2C4BAFCF5A03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 Averaging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7ABC4-93E3-CD0B-6599-25EA055F0A61}"/>
              </a:ext>
            </a:extLst>
          </p:cNvPr>
          <p:cNvSpPr txBox="1"/>
          <p:nvPr/>
        </p:nvSpPr>
        <p:spPr>
          <a:xfrm>
            <a:off x="250371" y="806824"/>
            <a:ext cx="3893469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Burnham and Anderson 2002</a:t>
            </a:r>
            <a:endParaRPr lang="en-US" sz="200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page 252 and 449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F40BE-5283-C4A7-32F1-944F1E66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96" y="870401"/>
            <a:ext cx="5373346" cy="3387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4314B9-2788-BC02-64B4-202E30B4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82" y="4681971"/>
            <a:ext cx="6127577" cy="20347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F10DFE-95DF-D29E-8F84-FC203C4C2A50}"/>
              </a:ext>
            </a:extLst>
          </p:cNvPr>
          <p:cNvCxnSpPr/>
          <p:nvPr/>
        </p:nvCxnSpPr>
        <p:spPr>
          <a:xfrm>
            <a:off x="4746171" y="4540716"/>
            <a:ext cx="6785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45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61002" y="4289274"/>
                <a:ext cx="10497554" cy="1959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48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800" i="0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800" i="0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4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800" i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002" y="4289274"/>
                <a:ext cx="10497554" cy="19591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8968" y="657727"/>
            <a:ext cx="114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Kuo</a:t>
            </a:r>
            <a:r>
              <a:rPr lang="en-US" sz="4800" dirty="0"/>
              <a:t> and </a:t>
            </a:r>
            <a:r>
              <a:rPr lang="en-US" sz="4800" dirty="0" err="1"/>
              <a:t>Mallick</a:t>
            </a:r>
            <a:r>
              <a:rPr lang="en-US" sz="4800" dirty="0"/>
              <a:t> (1998) with Beverton-Holt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8968" y="-87252"/>
            <a:ext cx="1147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Reversible Jump Markov Chain Monte Carlo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635" y="2181377"/>
            <a:ext cx="185679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u="sng" dirty="0"/>
              <a:t>True Model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0.4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-0.2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NA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7125" y="4469208"/>
            <a:ext cx="4826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30461" y="4571277"/>
            <a:ext cx="4826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761125" y="4316983"/>
            <a:ext cx="4826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30461" y="3298819"/>
                <a:ext cx="347377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𝐵𝑒𝑟𝑛𝑜𝑢𝑙𝑙𝑖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61" y="3298819"/>
                <a:ext cx="347377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endCxn id="24" idx="1"/>
          </p:cNvCxnSpPr>
          <p:nvPr/>
        </p:nvCxnSpPr>
        <p:spPr>
          <a:xfrm>
            <a:off x="6053938" y="3883594"/>
            <a:ext cx="1707187" cy="884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081367" y="3860168"/>
            <a:ext cx="1820616" cy="967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71761" y="3883594"/>
            <a:ext cx="14401" cy="884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623738" y="2713082"/>
            <a:ext cx="1677" cy="6737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361855" y="2089670"/>
                <a:ext cx="2714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~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𝑏𝑒𝑡𝑎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855" y="2089670"/>
                <a:ext cx="2714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389566" y="5725180"/>
                <a:ext cx="28024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566" y="5725180"/>
                <a:ext cx="280243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1632255" y="5809956"/>
            <a:ext cx="297148" cy="396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3" grpId="0" animBg="1"/>
      <p:bldP spid="24" grpId="0" animBg="1"/>
      <p:bldP spid="6" grpId="0"/>
      <p:bldP spid="26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9" y="1531080"/>
            <a:ext cx="5906251" cy="4488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531080"/>
            <a:ext cx="5551784" cy="42193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795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Test results of Kuo and Mallick variable selection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0666" y="2086276"/>
            <a:ext cx="401251" cy="24055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rot="16200000">
                <a:off x="5750013" y="3409924"/>
                <a:ext cx="14947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50013" y="3409924"/>
                <a:ext cx="1494768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7105" b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9095F-92C7-EDE8-9491-0AF0BA8A20DE}"/>
              </a:ext>
            </a:extLst>
          </p:cNvPr>
          <p:cNvSpPr txBox="1"/>
          <p:nvPr/>
        </p:nvSpPr>
        <p:spPr>
          <a:xfrm>
            <a:off x="87086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https://www.fisheries.noaa.gov/west-coast/science-data/ocean-conditions-indicators-trends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EC041-9C48-BEFB-FEBB-29FC30E0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6" y="434516"/>
            <a:ext cx="9854125" cy="64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5507" y="126478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simple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5507" y="579121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complex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1839" y="359892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right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218" y="402336"/>
            <a:ext cx="5226388" cy="6858000"/>
          </a:xfrm>
          <a:prstGeom prst="rect">
            <a:avLst/>
          </a:prstGeom>
        </p:spPr>
      </p:pic>
      <p:pic>
        <p:nvPicPr>
          <p:cNvPr id="10" name="Picture 6" descr="Image result for goldiloc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056" y="2641600"/>
            <a:ext cx="3416171" cy="22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7834268" y="65252"/>
            <a:ext cx="4357732" cy="1810513"/>
          </a:xfrm>
          <a:prstGeom prst="wedgeEllipseCallout">
            <a:avLst>
              <a:gd name="adj1" fmla="val -33471"/>
              <a:gd name="adj2" fmla="val 1170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dirty="0">
                <a:solidFill>
                  <a:sysClr val="windowText" lastClr="000000"/>
                </a:solidFill>
                <a:latin typeface="Goudy Old Style" panose="02020502050305020303" pitchFamily="18" charset="0"/>
              </a:rPr>
              <a:t>This one will maximize     out-of-sample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4994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ts-code - Hoffman-Boston">
            <a:extLst>
              <a:ext uri="{FF2B5EF4-FFF2-40B4-BE49-F238E27FC236}">
                <a16:creationId xmlns:a16="http://schemas.microsoft.com/office/drawing/2014/main" id="{A4CC3154-574C-68F3-3326-94D7EBAB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433"/>
            <a:ext cx="3498377" cy="225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99302-853F-CDBF-7D51-049BD833EF97}"/>
              </a:ext>
            </a:extLst>
          </p:cNvPr>
          <p:cNvSpPr txBox="1"/>
          <p:nvPr/>
        </p:nvSpPr>
        <p:spPr>
          <a:xfrm>
            <a:off x="0" y="3824539"/>
            <a:ext cx="411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Overfitting.R</a:t>
            </a:r>
            <a:endParaRPr lang="en-US" sz="3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A98C5-0C6C-CB84-C24C-F3F30C4C6039}"/>
                  </a:ext>
                </a:extLst>
              </p:cNvPr>
              <p:cNvSpPr txBox="1"/>
              <p:nvPr/>
            </p:nvSpPr>
            <p:spPr>
              <a:xfrm>
                <a:off x="3357950" y="1290001"/>
                <a:ext cx="4276436" cy="3180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b="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num>
                        <m:den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7A98C5-0C6C-CB84-C24C-F3F30C4C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50" y="1290001"/>
                <a:ext cx="4276436" cy="3180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53FF2-CE3C-A7FD-6B23-11DDF897CDB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99916" y="1654783"/>
            <a:ext cx="128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0BB024-3F60-0ECA-9504-BCC25A7126A1}"/>
              </a:ext>
            </a:extLst>
          </p:cNvPr>
          <p:cNvSpPr txBox="1"/>
          <p:nvPr/>
        </p:nvSpPr>
        <p:spPr>
          <a:xfrm>
            <a:off x="7883769" y="1470117"/>
            <a:ext cx="375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goes up as variables are added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65BFEDB-DBB6-2E28-FC7B-7D3B0C605294}"/>
              </a:ext>
            </a:extLst>
          </p:cNvPr>
          <p:cNvSpPr/>
          <p:nvPr/>
        </p:nvSpPr>
        <p:spPr>
          <a:xfrm>
            <a:off x="6937043" y="2422200"/>
            <a:ext cx="817415" cy="2048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6B234-3C84-CD18-243A-E57EDA26EC26}"/>
              </a:ext>
            </a:extLst>
          </p:cNvPr>
          <p:cNvSpPr txBox="1"/>
          <p:nvPr/>
        </p:nvSpPr>
        <p:spPr>
          <a:xfrm>
            <a:off x="7754458" y="3285897"/>
            <a:ext cx="430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always go up as variables are added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6BB20E-6DBF-AE98-E71E-149639D96C2E}"/>
              </a:ext>
            </a:extLst>
          </p:cNvPr>
          <p:cNvCxnSpPr/>
          <p:nvPr/>
        </p:nvCxnSpPr>
        <p:spPr>
          <a:xfrm>
            <a:off x="3823855" y="83127"/>
            <a:ext cx="0" cy="6774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2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F85BC-88BA-7494-E624-6065ACBB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19" y="859291"/>
            <a:ext cx="4561795" cy="45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7C0DE-1997-28EB-7F71-87DA8171BBF4}"/>
              </a:ext>
            </a:extLst>
          </p:cNvPr>
          <p:cNvSpPr txBox="1"/>
          <p:nvPr/>
        </p:nvSpPr>
        <p:spPr>
          <a:xfrm>
            <a:off x="1346916" y="768780"/>
            <a:ext cx="329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Ordinary least squares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0FA8-0ADC-B80E-C6D5-9A7D8344A8C1}"/>
              </a:ext>
            </a:extLst>
          </p:cNvPr>
          <p:cNvSpPr txBox="1"/>
          <p:nvPr/>
        </p:nvSpPr>
        <p:spPr>
          <a:xfrm rot="16200000">
            <a:off x="-1329371" y="3124826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“Shrinkage”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7B631-CC3B-7228-3AC8-206B9FF4B706}"/>
              </a:ext>
            </a:extLst>
          </p:cNvPr>
          <p:cNvSpPr txBox="1"/>
          <p:nvPr/>
        </p:nvSpPr>
        <p:spPr>
          <a:xfrm>
            <a:off x="1161672" y="1879557"/>
            <a:ext cx="3750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Least absolute shrinkage &amp; selection operator (LASS0)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57D6F-993A-6DA6-8256-2D5C4482F404}"/>
              </a:ext>
            </a:extLst>
          </p:cNvPr>
          <p:cNvSpPr txBox="1"/>
          <p:nvPr/>
        </p:nvSpPr>
        <p:spPr>
          <a:xfrm>
            <a:off x="1700059" y="3142478"/>
            <a:ext cx="29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Ridge regression (RR)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C7CD-BD1F-C05F-6057-64D7D43D56AF}"/>
              </a:ext>
            </a:extLst>
          </p:cNvPr>
          <p:cNvSpPr txBox="1"/>
          <p:nvPr/>
        </p:nvSpPr>
        <p:spPr>
          <a:xfrm>
            <a:off x="2408909" y="4347266"/>
            <a:ext cx="298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Elastic Net (EN)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23783" y="5941438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Sibling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B2E80-8DF3-E52C-E191-2306BD09955A}"/>
                  </a:ext>
                </a:extLst>
              </p:cNvPr>
              <p:cNvSpPr txBox="1"/>
              <p:nvPr/>
            </p:nvSpPr>
            <p:spPr>
              <a:xfrm>
                <a:off x="4260760" y="599887"/>
                <a:ext cx="3296992" cy="774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BB2E80-8DF3-E52C-E191-2306BD0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60" y="599887"/>
                <a:ext cx="3296992" cy="774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1CB3D-0C26-728B-A886-1D54984D0E1A}"/>
                  </a:ext>
                </a:extLst>
              </p:cNvPr>
              <p:cNvSpPr txBox="1"/>
              <p:nvPr/>
            </p:nvSpPr>
            <p:spPr>
              <a:xfrm>
                <a:off x="4539535" y="1859351"/>
                <a:ext cx="4052016" cy="774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41CB3D-0C26-728B-A886-1D54984D0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35" y="1859351"/>
                <a:ext cx="4052016" cy="774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4D88-B154-82A4-13CF-9E4EC1775B0E}"/>
                  </a:ext>
                </a:extLst>
              </p:cNvPr>
              <p:cNvSpPr txBox="1"/>
              <p:nvPr/>
            </p:nvSpPr>
            <p:spPr>
              <a:xfrm>
                <a:off x="4158266" y="2893160"/>
                <a:ext cx="4663762" cy="924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4D88-B154-82A4-13CF-9E4EC1775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266" y="2893160"/>
                <a:ext cx="4663762" cy="924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65102-9B69-D658-9473-1A56327B2258}"/>
                  </a:ext>
                </a:extLst>
              </p:cNvPr>
              <p:cNvSpPr txBox="1"/>
              <p:nvPr/>
            </p:nvSpPr>
            <p:spPr>
              <a:xfrm>
                <a:off x="4539535" y="4208034"/>
                <a:ext cx="5454203" cy="774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65102-9B69-D658-9473-1A56327B2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35" y="4208034"/>
                <a:ext cx="5454203" cy="774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50AF0-71D9-C840-8B6E-3C2E4EBCC868}"/>
                  </a:ext>
                </a:extLst>
              </p:cNvPr>
              <p:cNvSpPr txBox="1"/>
              <p:nvPr/>
            </p:nvSpPr>
            <p:spPr>
              <a:xfrm>
                <a:off x="4965746" y="4864227"/>
                <a:ext cx="6397580" cy="532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F50AF0-71D9-C840-8B6E-3C2E4EBCC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46" y="4864227"/>
                <a:ext cx="6397580" cy="532133"/>
              </a:xfrm>
              <a:prstGeom prst="rect">
                <a:avLst/>
              </a:prstGeom>
              <a:blipFill>
                <a:blip r:embed="rId6"/>
                <a:stretch>
                  <a:fillRect l="-85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78E410-EFC2-9DC7-089E-18B36E7FA6F0}"/>
                  </a:ext>
                </a:extLst>
              </p:cNvPr>
              <p:cNvSpPr txBox="1"/>
              <p:nvPr/>
            </p:nvSpPr>
            <p:spPr>
              <a:xfrm>
                <a:off x="4643908" y="5830846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78E410-EFC2-9DC7-089E-18B36E7F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08" y="5830846"/>
                <a:ext cx="30654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5FE3EF-56C7-BA57-CD04-F3D3946CD2CE}"/>
                  </a:ext>
                </a:extLst>
              </p:cNvPr>
              <p:cNvSpPr txBox="1"/>
              <p:nvPr/>
            </p:nvSpPr>
            <p:spPr>
              <a:xfrm>
                <a:off x="4822870" y="6176055"/>
                <a:ext cx="2079938" cy="4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 ,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5FE3EF-56C7-BA57-CD04-F3D3946C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70" y="6176055"/>
                <a:ext cx="2079938" cy="462947"/>
              </a:xfrm>
              <a:prstGeom prst="rect">
                <a:avLst/>
              </a:prstGeom>
              <a:blipFill>
                <a:blip r:embed="rId8"/>
                <a:stretch>
                  <a:fillRect t="-96053" b="-15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D44FC-7606-B836-D341-8439404D6A84}"/>
                  </a:ext>
                </a:extLst>
              </p:cNvPr>
              <p:cNvSpPr txBox="1"/>
              <p:nvPr/>
            </p:nvSpPr>
            <p:spPr>
              <a:xfrm>
                <a:off x="6490147" y="6242676"/>
                <a:ext cx="54182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2D44FC-7606-B836-D341-8439404D6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147" y="6242676"/>
                <a:ext cx="541825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D12146A-6684-8EF8-2F1F-1CA3D921F65C}"/>
              </a:ext>
            </a:extLst>
          </p:cNvPr>
          <p:cNvSpPr/>
          <p:nvPr/>
        </p:nvSpPr>
        <p:spPr>
          <a:xfrm>
            <a:off x="656823" y="1859351"/>
            <a:ext cx="690093" cy="3170548"/>
          </a:xfrm>
          <a:prstGeom prst="leftBrace">
            <a:avLst>
              <a:gd name="adj1" fmla="val 4045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F7538-CC0E-5A1D-C20B-D3DE51F28A5F}"/>
              </a:ext>
            </a:extLst>
          </p:cNvPr>
          <p:cNvSpPr txBox="1"/>
          <p:nvPr/>
        </p:nvSpPr>
        <p:spPr>
          <a:xfrm>
            <a:off x="8562806" y="974413"/>
            <a:ext cx="317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Chosen by cross validation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8D734BA-21B4-9212-B32C-B21EF5761E56}"/>
              </a:ext>
            </a:extLst>
          </p:cNvPr>
          <p:cNvSpPr/>
          <p:nvPr/>
        </p:nvSpPr>
        <p:spPr>
          <a:xfrm>
            <a:off x="7507482" y="1168036"/>
            <a:ext cx="1074420" cy="977354"/>
          </a:xfrm>
          <a:custGeom>
            <a:avLst/>
            <a:gdLst>
              <a:gd name="connsiteX0" fmla="*/ 1074420 w 1074420"/>
              <a:gd name="connsiteY0" fmla="*/ 23192 h 994742"/>
              <a:gd name="connsiteX1" fmla="*/ 320040 w 1074420"/>
              <a:gd name="connsiteY1" fmla="*/ 126062 h 994742"/>
              <a:gd name="connsiteX2" fmla="*/ 0 w 1074420"/>
              <a:gd name="connsiteY2" fmla="*/ 994742 h 994742"/>
              <a:gd name="connsiteX0" fmla="*/ 1074420 w 1074420"/>
              <a:gd name="connsiteY0" fmla="*/ 5804 h 977354"/>
              <a:gd name="connsiteX1" fmla="*/ 274320 w 1074420"/>
              <a:gd name="connsiteY1" fmla="*/ 222974 h 977354"/>
              <a:gd name="connsiteX2" fmla="*/ 0 w 1074420"/>
              <a:gd name="connsiteY2" fmla="*/ 977354 h 9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977354">
                <a:moveTo>
                  <a:pt x="1074420" y="5804"/>
                </a:moveTo>
                <a:cubicBezTo>
                  <a:pt x="786765" y="-23724"/>
                  <a:pt x="453390" y="61049"/>
                  <a:pt x="274320" y="222974"/>
                </a:cubicBezTo>
                <a:cubicBezTo>
                  <a:pt x="95250" y="384899"/>
                  <a:pt x="70485" y="623976"/>
                  <a:pt x="0" y="97735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E777E77-A77E-6266-F49A-55DCFFA6B86C}"/>
              </a:ext>
            </a:extLst>
          </p:cNvPr>
          <p:cNvSpPr/>
          <p:nvPr/>
        </p:nvSpPr>
        <p:spPr>
          <a:xfrm flipV="1">
            <a:off x="8054341" y="5227054"/>
            <a:ext cx="1074420" cy="532133"/>
          </a:xfrm>
          <a:custGeom>
            <a:avLst/>
            <a:gdLst>
              <a:gd name="connsiteX0" fmla="*/ 1074420 w 1074420"/>
              <a:gd name="connsiteY0" fmla="*/ 23192 h 994742"/>
              <a:gd name="connsiteX1" fmla="*/ 320040 w 1074420"/>
              <a:gd name="connsiteY1" fmla="*/ 126062 h 994742"/>
              <a:gd name="connsiteX2" fmla="*/ 0 w 1074420"/>
              <a:gd name="connsiteY2" fmla="*/ 994742 h 994742"/>
              <a:gd name="connsiteX0" fmla="*/ 1074420 w 1074420"/>
              <a:gd name="connsiteY0" fmla="*/ 5804 h 977354"/>
              <a:gd name="connsiteX1" fmla="*/ 274320 w 1074420"/>
              <a:gd name="connsiteY1" fmla="*/ 222974 h 977354"/>
              <a:gd name="connsiteX2" fmla="*/ 0 w 1074420"/>
              <a:gd name="connsiteY2" fmla="*/ 977354 h 9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420" h="977354">
                <a:moveTo>
                  <a:pt x="1074420" y="5804"/>
                </a:moveTo>
                <a:cubicBezTo>
                  <a:pt x="786765" y="-23724"/>
                  <a:pt x="453390" y="61049"/>
                  <a:pt x="274320" y="222974"/>
                </a:cubicBezTo>
                <a:cubicBezTo>
                  <a:pt x="95250" y="384899"/>
                  <a:pt x="70485" y="623976"/>
                  <a:pt x="0" y="977354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AB5161-2081-9414-8CE4-AC13C8C4CC88}"/>
              </a:ext>
            </a:extLst>
          </p:cNvPr>
          <p:cNvSpPr txBox="1"/>
          <p:nvPr/>
        </p:nvSpPr>
        <p:spPr>
          <a:xfrm>
            <a:off x="9128761" y="5546748"/>
            <a:ext cx="3179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Chosen by human</a:t>
            </a:r>
          </a:p>
        </p:txBody>
      </p:sp>
    </p:spTree>
    <p:extLst>
      <p:ext uri="{BB962C8B-B14F-4D97-AF65-F5344CB8AC3E}">
        <p14:creationId xmlns:p14="http://schemas.microsoft.com/office/powerpoint/2010/main" val="336850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4793" y="430403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Sibling Regression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E6FFF-6341-D510-4273-EADFF66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58532"/>
              </p:ext>
            </p:extLst>
          </p:nvPr>
        </p:nvGraphicFramePr>
        <p:xfrm>
          <a:off x="438419" y="1675729"/>
          <a:ext cx="3124200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774">
                  <a:extLst>
                    <a:ext uri="{9D8B030D-6E8A-4147-A177-3AD203B41FA5}">
                      <a16:colId xmlns:a16="http://schemas.microsoft.com/office/drawing/2014/main" val="284009737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1718217364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00394353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66057752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473778690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31839687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51897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95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46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569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903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59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46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903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73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840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9439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095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80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2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71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732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85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78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51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211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189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17866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91464-BCFF-831B-2D8A-E72DEB394B9D}"/>
              </a:ext>
            </a:extLst>
          </p:cNvPr>
          <p:cNvCxnSpPr/>
          <p:nvPr/>
        </p:nvCxnSpPr>
        <p:spPr>
          <a:xfrm>
            <a:off x="5280338" y="1675729"/>
            <a:ext cx="0" cy="318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9C2FD-9B82-3E0D-9037-33519423308A}"/>
              </a:ext>
            </a:extLst>
          </p:cNvPr>
          <p:cNvCxnSpPr>
            <a:cxnSpLocks/>
          </p:cNvCxnSpPr>
          <p:nvPr/>
        </p:nvCxnSpPr>
        <p:spPr>
          <a:xfrm flipH="1">
            <a:off x="5280338" y="4861775"/>
            <a:ext cx="362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B335F-73B5-A028-FB14-725114C9FA1D}"/>
              </a:ext>
            </a:extLst>
          </p:cNvPr>
          <p:cNvSpPr txBox="1"/>
          <p:nvPr/>
        </p:nvSpPr>
        <p:spPr>
          <a:xfrm>
            <a:off x="6265572" y="4861775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2, time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541AE-0133-EE81-47B4-EF605624B38A}"/>
              </a:ext>
            </a:extLst>
          </p:cNvPr>
          <p:cNvSpPr txBox="1"/>
          <p:nvPr/>
        </p:nvSpPr>
        <p:spPr>
          <a:xfrm rot="16200000">
            <a:off x="3640360" y="2577044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3, time t+1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AD22C0-1A3F-D85F-9AAE-3A9F6C1E3075}"/>
              </a:ext>
            </a:extLst>
          </p:cNvPr>
          <p:cNvSpPr/>
          <p:nvPr/>
        </p:nvSpPr>
        <p:spPr>
          <a:xfrm>
            <a:off x="6420118" y="406891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767C32-93F1-8C68-71EA-1B9FD674D8D2}"/>
                  </a:ext>
                </a:extLst>
              </p:cNvPr>
              <p:cNvSpPr txBox="1"/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767C32-93F1-8C68-71EA-1B9FD674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63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2502B1-1EB7-3A1A-C04C-D9724F6CABCF}"/>
              </a:ext>
            </a:extLst>
          </p:cNvPr>
          <p:cNvSpPr txBox="1"/>
          <p:nvPr/>
        </p:nvSpPr>
        <p:spPr>
          <a:xfrm>
            <a:off x="194793" y="430403"/>
            <a:ext cx="336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Sibling Regression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9E6FFF-6341-D510-4273-EADFF6698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68784"/>
              </p:ext>
            </p:extLst>
          </p:nvPr>
        </p:nvGraphicFramePr>
        <p:xfrm>
          <a:off x="438419" y="1675729"/>
          <a:ext cx="3124200" cy="386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774">
                  <a:extLst>
                    <a:ext uri="{9D8B030D-6E8A-4147-A177-3AD203B41FA5}">
                      <a16:colId xmlns:a16="http://schemas.microsoft.com/office/drawing/2014/main" val="284009737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1718217364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00394353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660577525"/>
                    </a:ext>
                  </a:extLst>
                </a:gridCol>
                <a:gridCol w="427614">
                  <a:extLst>
                    <a:ext uri="{9D8B030D-6E8A-4147-A177-3AD203B41FA5}">
                      <a16:colId xmlns:a16="http://schemas.microsoft.com/office/drawing/2014/main" val="2473778690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31839687"/>
                    </a:ext>
                  </a:extLst>
                </a:gridCol>
                <a:gridCol w="287985">
                  <a:extLst>
                    <a:ext uri="{9D8B030D-6E8A-4147-A177-3AD203B41FA5}">
                      <a16:colId xmlns:a16="http://schemas.microsoft.com/office/drawing/2014/main" val="151897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95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 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546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95692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4903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99594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465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9039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773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8404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94393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095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78043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725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37182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7324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1185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78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20251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211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91894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817866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A91464-BCFF-831B-2D8A-E72DEB394B9D}"/>
              </a:ext>
            </a:extLst>
          </p:cNvPr>
          <p:cNvCxnSpPr/>
          <p:nvPr/>
        </p:nvCxnSpPr>
        <p:spPr>
          <a:xfrm>
            <a:off x="5280338" y="1675729"/>
            <a:ext cx="0" cy="3186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9C2FD-9B82-3E0D-9037-33519423308A}"/>
              </a:ext>
            </a:extLst>
          </p:cNvPr>
          <p:cNvCxnSpPr>
            <a:cxnSpLocks/>
          </p:cNvCxnSpPr>
          <p:nvPr/>
        </p:nvCxnSpPr>
        <p:spPr>
          <a:xfrm flipH="1">
            <a:off x="5280338" y="4861775"/>
            <a:ext cx="3627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55B335F-73B5-A028-FB14-725114C9FA1D}"/>
              </a:ext>
            </a:extLst>
          </p:cNvPr>
          <p:cNvSpPr txBox="1"/>
          <p:nvPr/>
        </p:nvSpPr>
        <p:spPr>
          <a:xfrm>
            <a:off x="6265572" y="4861775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2, time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541AE-0133-EE81-47B4-EF605624B38A}"/>
              </a:ext>
            </a:extLst>
          </p:cNvPr>
          <p:cNvSpPr txBox="1"/>
          <p:nvPr/>
        </p:nvSpPr>
        <p:spPr>
          <a:xfrm rot="16200000">
            <a:off x="3640360" y="2577044"/>
            <a:ext cx="29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3, time t+1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F467B6-30C1-6A55-9E6A-C2100151BD46}"/>
              </a:ext>
            </a:extLst>
          </p:cNvPr>
          <p:cNvSpPr/>
          <p:nvPr/>
        </p:nvSpPr>
        <p:spPr>
          <a:xfrm>
            <a:off x="6420118" y="4068917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9B21EA-D014-7969-E9CE-F555AF0FCFF3}"/>
              </a:ext>
            </a:extLst>
          </p:cNvPr>
          <p:cNvSpPr/>
          <p:nvPr/>
        </p:nvSpPr>
        <p:spPr>
          <a:xfrm>
            <a:off x="6044489" y="3725480"/>
            <a:ext cx="103021" cy="1062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C55AE-FEB4-9BA3-1A24-61CA1F5F321C}"/>
                  </a:ext>
                </a:extLst>
              </p:cNvPr>
              <p:cNvSpPr txBox="1"/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C55AE-FEB4-9BA3-1A24-61CA1F5F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04" y="478557"/>
                <a:ext cx="3065439" cy="413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3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2196</Words>
  <Application>Microsoft Office PowerPoint</Application>
  <PresentationFormat>Widescreen</PresentationFormat>
  <Paragraphs>1582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Anaheim</vt:lpstr>
      <vt:lpstr>Aptos</vt:lpstr>
      <vt:lpstr>Arial</vt:lpstr>
      <vt:lpstr>Calibri</vt:lpstr>
      <vt:lpstr>Calibri Light</vt:lpstr>
      <vt:lpstr>Cambria Math</vt:lpstr>
      <vt:lpstr>Consolas</vt:lpstr>
      <vt:lpstr>Goudy Old Style</vt:lpstr>
      <vt:lpstr>Times New Roman</vt:lpstr>
      <vt:lpstr>Office Theme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Falcy, Matt (mfalcy@uidaho.edu)</dc:creator>
  <cp:lastModifiedBy>Matt Falcy</cp:lastModifiedBy>
  <cp:revision>2</cp:revision>
  <dcterms:created xsi:type="dcterms:W3CDTF">2024-02-16T22:36:10Z</dcterms:created>
  <dcterms:modified xsi:type="dcterms:W3CDTF">2024-04-29T02:25:13Z</dcterms:modified>
</cp:coreProperties>
</file>