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0"/>
  </p:notesMasterIdLst>
  <p:sldIdLst>
    <p:sldId id="259" r:id="rId3"/>
    <p:sldId id="260" r:id="rId4"/>
    <p:sldId id="382" r:id="rId5"/>
    <p:sldId id="383" r:id="rId6"/>
    <p:sldId id="404" r:id="rId7"/>
    <p:sldId id="408" r:id="rId8"/>
    <p:sldId id="40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884B48-E423-41AE-9592-4DC029714D08}" v="1" dt="2024-04-29T02:26:27.2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8" d="100"/>
          <a:sy n="108" d="100"/>
        </p:scale>
        <p:origin x="65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 Falcy" userId="3b07a097-b2c4-4a41-aaf7-c0a6e9d9b907" providerId="ADAL" clId="{4C884B48-E423-41AE-9592-4DC029714D08}"/>
    <pc:docChg chg="custSel modSld">
      <pc:chgData name="Matt Falcy" userId="3b07a097-b2c4-4a41-aaf7-c0a6e9d9b907" providerId="ADAL" clId="{4C884B48-E423-41AE-9592-4DC029714D08}" dt="2024-04-29T02:27:58.229" v="70" actId="207"/>
      <pc:docMkLst>
        <pc:docMk/>
      </pc:docMkLst>
      <pc:sldChg chg="addSp modSp mod">
        <pc:chgData name="Matt Falcy" userId="3b07a097-b2c4-4a41-aaf7-c0a6e9d9b907" providerId="ADAL" clId="{4C884B48-E423-41AE-9592-4DC029714D08}" dt="2024-04-29T02:27:58.229" v="70" actId="207"/>
        <pc:sldMkLst>
          <pc:docMk/>
          <pc:sldMk cId="636569835" sldId="404"/>
        </pc:sldMkLst>
        <pc:spChg chg="add mod">
          <ac:chgData name="Matt Falcy" userId="3b07a097-b2c4-4a41-aaf7-c0a6e9d9b907" providerId="ADAL" clId="{4C884B48-E423-41AE-9592-4DC029714D08}" dt="2024-04-29T02:27:58.229" v="70" actId="207"/>
          <ac:spMkLst>
            <pc:docMk/>
            <pc:sldMk cId="636569835" sldId="404"/>
            <ac:spMk id="2" creationId="{F131694B-9ABD-F1A5-62C0-07A2CBE0FCD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894854-2491-40E2-9C4E-C079267FBC04}" type="datetimeFigureOut">
              <a:rPr lang="en-US" smtClean="0"/>
              <a:t>4/28/2024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049B89-4D13-413C-8458-FE06B05FB013}" type="slidenum">
              <a:rPr lang="en-US" smtClean="0"/>
              <a:t>‹#›</a:t>
            </a:fld>
            <a:endParaRPr lang="en-US"/>
          </a:p>
        </p:txBody>
      </p:sp>
    </p:spTree>
    <p:extLst>
      <p:ext uri="{BB962C8B-B14F-4D97-AF65-F5344CB8AC3E}">
        <p14:creationId xmlns:p14="http://schemas.microsoft.com/office/powerpoint/2010/main" val="19152436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087D468-9649-4DBF-AF05-308A9E65ED83}"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044797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EDB84-6C25-18BC-B859-E1E471D810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4550928-4CCA-F80E-E8DA-638F49C180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3C57AD-BC9C-49FB-44E7-D6536E029565}"/>
              </a:ext>
            </a:extLst>
          </p:cNvPr>
          <p:cNvSpPr>
            <a:spLocks noGrp="1"/>
          </p:cNvSpPr>
          <p:nvPr>
            <p:ph type="dt" sz="half" idx="10"/>
          </p:nvPr>
        </p:nvSpPr>
        <p:spPr/>
        <p:txBody>
          <a:bodyPr/>
          <a:lstStyle/>
          <a:p>
            <a:fld id="{FFFBB92C-2E00-439A-A7CC-D9A6B3AC2997}" type="datetimeFigureOut">
              <a:rPr lang="en-US" smtClean="0"/>
              <a:t>4/28/2024</a:t>
            </a:fld>
            <a:endParaRPr lang="en-US"/>
          </a:p>
        </p:txBody>
      </p:sp>
      <p:sp>
        <p:nvSpPr>
          <p:cNvPr id="5" name="Footer Placeholder 4">
            <a:extLst>
              <a:ext uri="{FF2B5EF4-FFF2-40B4-BE49-F238E27FC236}">
                <a16:creationId xmlns:a16="http://schemas.microsoft.com/office/drawing/2014/main" id="{AA2082AB-2FEA-43A6-414A-592A3B3FBE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B8A1DE-446F-6F85-E4A7-967AEE420419}"/>
              </a:ext>
            </a:extLst>
          </p:cNvPr>
          <p:cNvSpPr>
            <a:spLocks noGrp="1"/>
          </p:cNvSpPr>
          <p:nvPr>
            <p:ph type="sldNum" sz="quarter" idx="12"/>
          </p:nvPr>
        </p:nvSpPr>
        <p:spPr/>
        <p:txBody>
          <a:bodyPr/>
          <a:lstStyle/>
          <a:p>
            <a:fld id="{9E3BB77E-691C-4DF3-A94C-D5F3896EAEF1}" type="slidenum">
              <a:rPr lang="en-US" smtClean="0"/>
              <a:t>‹#›</a:t>
            </a:fld>
            <a:endParaRPr lang="en-US"/>
          </a:p>
        </p:txBody>
      </p:sp>
    </p:spTree>
    <p:extLst>
      <p:ext uri="{BB962C8B-B14F-4D97-AF65-F5344CB8AC3E}">
        <p14:creationId xmlns:p14="http://schemas.microsoft.com/office/powerpoint/2010/main" val="2059770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25C99-4A3A-C532-DD23-91C1929D6B6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71AC73F-5A9C-8B8A-DCA0-7FE0FF9032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79BA66-2BC7-C11F-74AE-B17D085D4106}"/>
              </a:ext>
            </a:extLst>
          </p:cNvPr>
          <p:cNvSpPr>
            <a:spLocks noGrp="1"/>
          </p:cNvSpPr>
          <p:nvPr>
            <p:ph type="dt" sz="half" idx="10"/>
          </p:nvPr>
        </p:nvSpPr>
        <p:spPr/>
        <p:txBody>
          <a:bodyPr/>
          <a:lstStyle/>
          <a:p>
            <a:fld id="{FFFBB92C-2E00-439A-A7CC-D9A6B3AC2997}" type="datetimeFigureOut">
              <a:rPr lang="en-US" smtClean="0"/>
              <a:t>4/28/2024</a:t>
            </a:fld>
            <a:endParaRPr lang="en-US"/>
          </a:p>
        </p:txBody>
      </p:sp>
      <p:sp>
        <p:nvSpPr>
          <p:cNvPr id="5" name="Footer Placeholder 4">
            <a:extLst>
              <a:ext uri="{FF2B5EF4-FFF2-40B4-BE49-F238E27FC236}">
                <a16:creationId xmlns:a16="http://schemas.microsoft.com/office/drawing/2014/main" id="{A8C07E3F-94C7-54D3-7ACF-815107B920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30A6A5-E243-042C-CFE7-6900DBDC852A}"/>
              </a:ext>
            </a:extLst>
          </p:cNvPr>
          <p:cNvSpPr>
            <a:spLocks noGrp="1"/>
          </p:cNvSpPr>
          <p:nvPr>
            <p:ph type="sldNum" sz="quarter" idx="12"/>
          </p:nvPr>
        </p:nvSpPr>
        <p:spPr/>
        <p:txBody>
          <a:bodyPr/>
          <a:lstStyle/>
          <a:p>
            <a:fld id="{9E3BB77E-691C-4DF3-A94C-D5F3896EAEF1}" type="slidenum">
              <a:rPr lang="en-US" smtClean="0"/>
              <a:t>‹#›</a:t>
            </a:fld>
            <a:endParaRPr lang="en-US"/>
          </a:p>
        </p:txBody>
      </p:sp>
    </p:spTree>
    <p:extLst>
      <p:ext uri="{BB962C8B-B14F-4D97-AF65-F5344CB8AC3E}">
        <p14:creationId xmlns:p14="http://schemas.microsoft.com/office/powerpoint/2010/main" val="1264460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688083-7D6F-B755-274B-47E4E2BC0BF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A87862-D1CE-B27F-2E33-A6226D3AF5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AD3248-AFFC-8F0D-46D3-9A7306A412A1}"/>
              </a:ext>
            </a:extLst>
          </p:cNvPr>
          <p:cNvSpPr>
            <a:spLocks noGrp="1"/>
          </p:cNvSpPr>
          <p:nvPr>
            <p:ph type="dt" sz="half" idx="10"/>
          </p:nvPr>
        </p:nvSpPr>
        <p:spPr/>
        <p:txBody>
          <a:bodyPr/>
          <a:lstStyle/>
          <a:p>
            <a:fld id="{FFFBB92C-2E00-439A-A7CC-D9A6B3AC2997}" type="datetimeFigureOut">
              <a:rPr lang="en-US" smtClean="0"/>
              <a:t>4/28/2024</a:t>
            </a:fld>
            <a:endParaRPr lang="en-US"/>
          </a:p>
        </p:txBody>
      </p:sp>
      <p:sp>
        <p:nvSpPr>
          <p:cNvPr id="5" name="Footer Placeholder 4">
            <a:extLst>
              <a:ext uri="{FF2B5EF4-FFF2-40B4-BE49-F238E27FC236}">
                <a16:creationId xmlns:a16="http://schemas.microsoft.com/office/drawing/2014/main" id="{48CEE006-E042-2FFA-55F3-EE6C7A970F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5DD576-9675-C916-15CF-741070F49A17}"/>
              </a:ext>
            </a:extLst>
          </p:cNvPr>
          <p:cNvSpPr>
            <a:spLocks noGrp="1"/>
          </p:cNvSpPr>
          <p:nvPr>
            <p:ph type="sldNum" sz="quarter" idx="12"/>
          </p:nvPr>
        </p:nvSpPr>
        <p:spPr/>
        <p:txBody>
          <a:bodyPr/>
          <a:lstStyle/>
          <a:p>
            <a:fld id="{9E3BB77E-691C-4DF3-A94C-D5F3896EAEF1}" type="slidenum">
              <a:rPr lang="en-US" smtClean="0"/>
              <a:t>‹#›</a:t>
            </a:fld>
            <a:endParaRPr lang="en-US"/>
          </a:p>
        </p:txBody>
      </p:sp>
    </p:spTree>
    <p:extLst>
      <p:ext uri="{BB962C8B-B14F-4D97-AF65-F5344CB8AC3E}">
        <p14:creationId xmlns:p14="http://schemas.microsoft.com/office/powerpoint/2010/main" val="19317587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C2086-455A-26C2-2CD6-61A8B3D695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B80E32-9B22-A090-84A2-BC51230B24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E47078E-EFBE-7E90-14B9-13F97F75B8C0}"/>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44482BA3-2961-910D-756A-43699D75A374}"/>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B15A51D0-7668-1104-B35D-2ACA6B035D53}"/>
              </a:ext>
            </a:extLst>
          </p:cNvPr>
          <p:cNvSpPr>
            <a:spLocks noGrp="1"/>
          </p:cNvSpPr>
          <p:nvPr>
            <p:ph type="sldNum" sz="quarter" idx="12"/>
          </p:nvPr>
        </p:nvSpPr>
        <p:spPr/>
        <p:txBody>
          <a:bodyPr/>
          <a:lstStyle>
            <a:lvl1pPr>
              <a:defRPr/>
            </a:lvl1pPr>
          </a:lstStyle>
          <a:p>
            <a:fld id="{8E808C65-13F2-4C4E-9A25-BCE986F735D5}" type="slidenum">
              <a:rPr lang="en-US" altLang="en-US"/>
              <a:pPr/>
              <a:t>‹#›</a:t>
            </a:fld>
            <a:endParaRPr lang="en-US" altLang="en-US"/>
          </a:p>
        </p:txBody>
      </p:sp>
    </p:spTree>
    <p:extLst>
      <p:ext uri="{BB962C8B-B14F-4D97-AF65-F5344CB8AC3E}">
        <p14:creationId xmlns:p14="http://schemas.microsoft.com/office/powerpoint/2010/main" val="31149807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FF82B-3606-81F1-F3F1-895C63E8C2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69D2EB-A5EE-82A3-2A13-CD0E7C9F64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0761C9-6081-C987-5EE7-93C7BB524580}"/>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7F695286-27A6-9C0A-0BE3-57313608DF6C}"/>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893ED5F3-38D1-DD2F-6A70-A35592E53745}"/>
              </a:ext>
            </a:extLst>
          </p:cNvPr>
          <p:cNvSpPr>
            <a:spLocks noGrp="1"/>
          </p:cNvSpPr>
          <p:nvPr>
            <p:ph type="sldNum" sz="quarter" idx="12"/>
          </p:nvPr>
        </p:nvSpPr>
        <p:spPr/>
        <p:txBody>
          <a:bodyPr/>
          <a:lstStyle>
            <a:lvl1pPr>
              <a:defRPr/>
            </a:lvl1pPr>
          </a:lstStyle>
          <a:p>
            <a:fld id="{44C43B2D-9C99-495E-B257-968C95239511}" type="slidenum">
              <a:rPr lang="en-US" altLang="en-US"/>
              <a:pPr/>
              <a:t>‹#›</a:t>
            </a:fld>
            <a:endParaRPr lang="en-US" altLang="en-US"/>
          </a:p>
        </p:txBody>
      </p:sp>
    </p:spTree>
    <p:extLst>
      <p:ext uri="{BB962C8B-B14F-4D97-AF65-F5344CB8AC3E}">
        <p14:creationId xmlns:p14="http://schemas.microsoft.com/office/powerpoint/2010/main" val="8986504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F1218-C342-83BC-A352-5B103FB3A7D7}"/>
              </a:ext>
            </a:extLst>
          </p:cNvPr>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DA96BDE-5FBC-3022-5E3C-EDE2B205745A}"/>
              </a:ext>
            </a:extLst>
          </p:cNvPr>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D90F407A-5873-794E-FC68-1563FB993FB7}"/>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BAE70DD0-25DE-7792-06CC-DD830C41B9C2}"/>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05DDE451-7648-03E3-FF9A-578E6A6D433C}"/>
              </a:ext>
            </a:extLst>
          </p:cNvPr>
          <p:cNvSpPr>
            <a:spLocks noGrp="1"/>
          </p:cNvSpPr>
          <p:nvPr>
            <p:ph type="sldNum" sz="quarter" idx="12"/>
          </p:nvPr>
        </p:nvSpPr>
        <p:spPr/>
        <p:txBody>
          <a:bodyPr/>
          <a:lstStyle>
            <a:lvl1pPr>
              <a:defRPr/>
            </a:lvl1pPr>
          </a:lstStyle>
          <a:p>
            <a:fld id="{D7D6A229-CE67-489A-8D37-184AFC632672}" type="slidenum">
              <a:rPr lang="en-US" altLang="en-US"/>
              <a:pPr/>
              <a:t>‹#›</a:t>
            </a:fld>
            <a:endParaRPr lang="en-US" altLang="en-US"/>
          </a:p>
        </p:txBody>
      </p:sp>
    </p:spTree>
    <p:extLst>
      <p:ext uri="{BB962C8B-B14F-4D97-AF65-F5344CB8AC3E}">
        <p14:creationId xmlns:p14="http://schemas.microsoft.com/office/powerpoint/2010/main" val="38809337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DC2F9-0D60-F1A8-92AA-17CCB7AE4F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425A9B-1189-F064-4F94-89FABA6CA5DC}"/>
              </a:ext>
            </a:extLst>
          </p:cNvPr>
          <p:cNvSpPr>
            <a:spLocks noGrp="1"/>
          </p:cNvSpPr>
          <p:nvPr>
            <p:ph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90402AA-7FDB-EE6A-0002-2F0E3E7BDA00}"/>
              </a:ext>
            </a:extLst>
          </p:cNvPr>
          <p:cNvSpPr>
            <a:spLocks noGrp="1"/>
          </p:cNvSpPr>
          <p:nvPr>
            <p:ph sz="half" idx="2"/>
          </p:nvPr>
        </p:nvSpPr>
        <p:spPr>
          <a:xfrm>
            <a:off x="6197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14E6167-4B33-434E-4D11-26985915BDEE}"/>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D35109C7-4592-117E-B9B4-FD95DB91C289}"/>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55E3EB5B-F754-3F84-0168-0AE298C4E2A0}"/>
              </a:ext>
            </a:extLst>
          </p:cNvPr>
          <p:cNvSpPr>
            <a:spLocks noGrp="1"/>
          </p:cNvSpPr>
          <p:nvPr>
            <p:ph type="sldNum" sz="quarter" idx="12"/>
          </p:nvPr>
        </p:nvSpPr>
        <p:spPr/>
        <p:txBody>
          <a:bodyPr/>
          <a:lstStyle>
            <a:lvl1pPr>
              <a:defRPr/>
            </a:lvl1pPr>
          </a:lstStyle>
          <a:p>
            <a:fld id="{154A4709-C115-4CA4-BC04-598E35570631}" type="slidenum">
              <a:rPr lang="en-US" altLang="en-US"/>
              <a:pPr/>
              <a:t>‹#›</a:t>
            </a:fld>
            <a:endParaRPr lang="en-US" altLang="en-US"/>
          </a:p>
        </p:txBody>
      </p:sp>
    </p:spTree>
    <p:extLst>
      <p:ext uri="{BB962C8B-B14F-4D97-AF65-F5344CB8AC3E}">
        <p14:creationId xmlns:p14="http://schemas.microsoft.com/office/powerpoint/2010/main" val="1620765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C3BA2-0956-ED0B-1558-5C6094E02C44}"/>
              </a:ext>
            </a:extLst>
          </p:cNvPr>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D4BE596-819A-69DE-A30F-E30417FA0B39}"/>
              </a:ext>
            </a:extLst>
          </p:cNvPr>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0C341D-DD2F-F58B-7937-46701356CA6B}"/>
              </a:ext>
            </a:extLst>
          </p:cNvPr>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D31E5D-CD9E-4972-AC14-EA0877F1AFCC}"/>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33DA59-8A8C-9CA0-1491-238361994C29}"/>
              </a:ext>
            </a:extLst>
          </p:cNvPr>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AE2C979-70C4-86FF-076C-6E9AA085BBD7}"/>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DEFAAF29-0036-2337-194E-AFD9C429E9DC}"/>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49B6DD1A-7E74-F6F4-2450-C49AA0868856}"/>
              </a:ext>
            </a:extLst>
          </p:cNvPr>
          <p:cNvSpPr>
            <a:spLocks noGrp="1"/>
          </p:cNvSpPr>
          <p:nvPr>
            <p:ph type="sldNum" sz="quarter" idx="12"/>
          </p:nvPr>
        </p:nvSpPr>
        <p:spPr/>
        <p:txBody>
          <a:bodyPr/>
          <a:lstStyle>
            <a:lvl1pPr>
              <a:defRPr/>
            </a:lvl1pPr>
          </a:lstStyle>
          <a:p>
            <a:fld id="{050F6FC0-046E-415B-AA70-8429A34549FB}" type="slidenum">
              <a:rPr lang="en-US" altLang="en-US"/>
              <a:pPr/>
              <a:t>‹#›</a:t>
            </a:fld>
            <a:endParaRPr lang="en-US" altLang="en-US"/>
          </a:p>
        </p:txBody>
      </p:sp>
    </p:spTree>
    <p:extLst>
      <p:ext uri="{BB962C8B-B14F-4D97-AF65-F5344CB8AC3E}">
        <p14:creationId xmlns:p14="http://schemas.microsoft.com/office/powerpoint/2010/main" val="5434308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9CAFB-2ADF-CB59-0302-37CBA33781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E723862-578A-1612-3813-95AD38C1A98A}"/>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E8582D67-C9D1-1810-6A1C-6D560C2AC7CC}"/>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24F7331A-73EE-14EC-51D0-B8BB8BA93F99}"/>
              </a:ext>
            </a:extLst>
          </p:cNvPr>
          <p:cNvSpPr>
            <a:spLocks noGrp="1"/>
          </p:cNvSpPr>
          <p:nvPr>
            <p:ph type="sldNum" sz="quarter" idx="12"/>
          </p:nvPr>
        </p:nvSpPr>
        <p:spPr/>
        <p:txBody>
          <a:bodyPr/>
          <a:lstStyle>
            <a:lvl1pPr>
              <a:defRPr/>
            </a:lvl1pPr>
          </a:lstStyle>
          <a:p>
            <a:fld id="{36ED71F3-7BF9-4FF2-9D72-835EA974DA26}" type="slidenum">
              <a:rPr lang="en-US" altLang="en-US"/>
              <a:pPr/>
              <a:t>‹#›</a:t>
            </a:fld>
            <a:endParaRPr lang="en-US" altLang="en-US"/>
          </a:p>
        </p:txBody>
      </p:sp>
    </p:spTree>
    <p:extLst>
      <p:ext uri="{BB962C8B-B14F-4D97-AF65-F5344CB8AC3E}">
        <p14:creationId xmlns:p14="http://schemas.microsoft.com/office/powerpoint/2010/main" val="37800508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3E0A7D-A8E3-681C-501E-B64603CECEA9}"/>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C99140D4-6F02-99FD-F81A-CD14871AD078}"/>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A892DAE2-FC98-C4E1-C656-652163F29D59}"/>
              </a:ext>
            </a:extLst>
          </p:cNvPr>
          <p:cNvSpPr>
            <a:spLocks noGrp="1"/>
          </p:cNvSpPr>
          <p:nvPr>
            <p:ph type="sldNum" sz="quarter" idx="12"/>
          </p:nvPr>
        </p:nvSpPr>
        <p:spPr/>
        <p:txBody>
          <a:bodyPr/>
          <a:lstStyle>
            <a:lvl1pPr>
              <a:defRPr/>
            </a:lvl1pPr>
          </a:lstStyle>
          <a:p>
            <a:fld id="{373163F3-51F1-4520-B71F-618A9A53B14D}" type="slidenum">
              <a:rPr lang="en-US" altLang="en-US"/>
              <a:pPr/>
              <a:t>‹#›</a:t>
            </a:fld>
            <a:endParaRPr lang="en-US" altLang="en-US"/>
          </a:p>
        </p:txBody>
      </p:sp>
    </p:spTree>
    <p:extLst>
      <p:ext uri="{BB962C8B-B14F-4D97-AF65-F5344CB8AC3E}">
        <p14:creationId xmlns:p14="http://schemas.microsoft.com/office/powerpoint/2010/main" val="6466496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1D2D1-F96D-CF16-4366-6AAC5D4C090D}"/>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57F9C46-6F63-268D-EADC-9340172D1563}"/>
              </a:ext>
            </a:extLst>
          </p:cNvPr>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2D6DC48-01E1-169D-3FAF-3710FC77B166}"/>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E2F3D7-15B7-4CFB-E0B8-EF9BFAE6B1D6}"/>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3074A631-363D-D2AD-4025-9AD345091D85}"/>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951503A5-8B07-88AD-8982-4C425396C3EF}"/>
              </a:ext>
            </a:extLst>
          </p:cNvPr>
          <p:cNvSpPr>
            <a:spLocks noGrp="1"/>
          </p:cNvSpPr>
          <p:nvPr>
            <p:ph type="sldNum" sz="quarter" idx="12"/>
          </p:nvPr>
        </p:nvSpPr>
        <p:spPr/>
        <p:txBody>
          <a:bodyPr/>
          <a:lstStyle>
            <a:lvl1pPr>
              <a:defRPr/>
            </a:lvl1pPr>
          </a:lstStyle>
          <a:p>
            <a:fld id="{DA88980D-8FB2-48E5-AF86-D893587089D7}" type="slidenum">
              <a:rPr lang="en-US" altLang="en-US"/>
              <a:pPr/>
              <a:t>‹#›</a:t>
            </a:fld>
            <a:endParaRPr lang="en-US" altLang="en-US"/>
          </a:p>
        </p:txBody>
      </p:sp>
    </p:spTree>
    <p:extLst>
      <p:ext uri="{BB962C8B-B14F-4D97-AF65-F5344CB8AC3E}">
        <p14:creationId xmlns:p14="http://schemas.microsoft.com/office/powerpoint/2010/main" val="256098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F8478-5964-F6BB-8945-4D27378631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A6FB48-DDC8-6775-E847-88DEB3FDC7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09C9CB-725E-606B-1E8E-799DCC8A79CA}"/>
              </a:ext>
            </a:extLst>
          </p:cNvPr>
          <p:cNvSpPr>
            <a:spLocks noGrp="1"/>
          </p:cNvSpPr>
          <p:nvPr>
            <p:ph type="dt" sz="half" idx="10"/>
          </p:nvPr>
        </p:nvSpPr>
        <p:spPr/>
        <p:txBody>
          <a:bodyPr/>
          <a:lstStyle/>
          <a:p>
            <a:fld id="{FFFBB92C-2E00-439A-A7CC-D9A6B3AC2997}" type="datetimeFigureOut">
              <a:rPr lang="en-US" smtClean="0"/>
              <a:t>4/28/2024</a:t>
            </a:fld>
            <a:endParaRPr lang="en-US"/>
          </a:p>
        </p:txBody>
      </p:sp>
      <p:sp>
        <p:nvSpPr>
          <p:cNvPr id="5" name="Footer Placeholder 4">
            <a:extLst>
              <a:ext uri="{FF2B5EF4-FFF2-40B4-BE49-F238E27FC236}">
                <a16:creationId xmlns:a16="http://schemas.microsoft.com/office/drawing/2014/main" id="{3A683FAE-357E-67ED-C038-B069919FC8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E8B551-053F-42D9-007B-87F994DB308F}"/>
              </a:ext>
            </a:extLst>
          </p:cNvPr>
          <p:cNvSpPr>
            <a:spLocks noGrp="1"/>
          </p:cNvSpPr>
          <p:nvPr>
            <p:ph type="sldNum" sz="quarter" idx="12"/>
          </p:nvPr>
        </p:nvSpPr>
        <p:spPr/>
        <p:txBody>
          <a:bodyPr/>
          <a:lstStyle/>
          <a:p>
            <a:fld id="{9E3BB77E-691C-4DF3-A94C-D5F3896EAEF1}" type="slidenum">
              <a:rPr lang="en-US" smtClean="0"/>
              <a:t>‹#›</a:t>
            </a:fld>
            <a:endParaRPr lang="en-US"/>
          </a:p>
        </p:txBody>
      </p:sp>
    </p:spTree>
    <p:extLst>
      <p:ext uri="{BB962C8B-B14F-4D97-AF65-F5344CB8AC3E}">
        <p14:creationId xmlns:p14="http://schemas.microsoft.com/office/powerpoint/2010/main" val="24355452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0DB4F-2EC7-64F3-2ABB-F0048A46E970}"/>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ED15967-ECBE-54A1-982F-1BFBC6636032}"/>
              </a:ext>
            </a:extLst>
          </p:cNvPr>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971566-AA6C-67A3-BC46-C7B40B9C8B21}"/>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2FEDB6-8E79-331B-86D3-7672A6B49805}"/>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3985551A-C842-346C-9884-46586326DFEA}"/>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4C089BE6-A22C-581E-7DC2-1780E5DEBB2C}"/>
              </a:ext>
            </a:extLst>
          </p:cNvPr>
          <p:cNvSpPr>
            <a:spLocks noGrp="1"/>
          </p:cNvSpPr>
          <p:nvPr>
            <p:ph type="sldNum" sz="quarter" idx="12"/>
          </p:nvPr>
        </p:nvSpPr>
        <p:spPr/>
        <p:txBody>
          <a:bodyPr/>
          <a:lstStyle>
            <a:lvl1pPr>
              <a:defRPr/>
            </a:lvl1pPr>
          </a:lstStyle>
          <a:p>
            <a:fld id="{24B3394C-2031-4658-9699-3C33FCFD28F8}" type="slidenum">
              <a:rPr lang="en-US" altLang="en-US"/>
              <a:pPr/>
              <a:t>‹#›</a:t>
            </a:fld>
            <a:endParaRPr lang="en-US" altLang="en-US"/>
          </a:p>
        </p:txBody>
      </p:sp>
    </p:spTree>
    <p:extLst>
      <p:ext uri="{BB962C8B-B14F-4D97-AF65-F5344CB8AC3E}">
        <p14:creationId xmlns:p14="http://schemas.microsoft.com/office/powerpoint/2010/main" val="18482637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195CF-02C3-0AB7-FAF8-F185BFC5CFD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828DF64-05D2-1A79-3654-FDCAC8D743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8A275A-DE6F-0508-7778-805B279F5BC4}"/>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A8D51B44-1A1E-D42C-448D-CC4A9B5A9C96}"/>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7D83D5A0-5BEA-E999-6CDB-B47065396230}"/>
              </a:ext>
            </a:extLst>
          </p:cNvPr>
          <p:cNvSpPr>
            <a:spLocks noGrp="1"/>
          </p:cNvSpPr>
          <p:nvPr>
            <p:ph type="sldNum" sz="quarter" idx="12"/>
          </p:nvPr>
        </p:nvSpPr>
        <p:spPr/>
        <p:txBody>
          <a:bodyPr/>
          <a:lstStyle>
            <a:lvl1pPr>
              <a:defRPr/>
            </a:lvl1pPr>
          </a:lstStyle>
          <a:p>
            <a:fld id="{373313C3-6E62-4A0D-8C7B-46DC2D65FFE0}" type="slidenum">
              <a:rPr lang="en-US" altLang="en-US"/>
              <a:pPr/>
              <a:t>‹#›</a:t>
            </a:fld>
            <a:endParaRPr lang="en-US" altLang="en-US"/>
          </a:p>
        </p:txBody>
      </p:sp>
    </p:spTree>
    <p:extLst>
      <p:ext uri="{BB962C8B-B14F-4D97-AF65-F5344CB8AC3E}">
        <p14:creationId xmlns:p14="http://schemas.microsoft.com/office/powerpoint/2010/main" val="3116724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426BE3-FD49-2E0B-7706-8E81AC902229}"/>
              </a:ext>
            </a:extLst>
          </p:cNvPr>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BF775CF-9D6C-5421-FDE5-C5DABFB1508E}"/>
              </a:ext>
            </a:extLst>
          </p:cNvPr>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410D3B-7AEE-3CE1-EA8F-8410498C4669}"/>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A61967A3-6187-0958-C73C-AC279BFFCC61}"/>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2FB53232-D477-8A2B-A79A-9C60C53CD119}"/>
              </a:ext>
            </a:extLst>
          </p:cNvPr>
          <p:cNvSpPr>
            <a:spLocks noGrp="1"/>
          </p:cNvSpPr>
          <p:nvPr>
            <p:ph type="sldNum" sz="quarter" idx="12"/>
          </p:nvPr>
        </p:nvSpPr>
        <p:spPr/>
        <p:txBody>
          <a:bodyPr/>
          <a:lstStyle>
            <a:lvl1pPr>
              <a:defRPr/>
            </a:lvl1pPr>
          </a:lstStyle>
          <a:p>
            <a:fld id="{2B87A7DC-3494-49B8-BD09-AF30804565AB}" type="slidenum">
              <a:rPr lang="en-US" altLang="en-US"/>
              <a:pPr/>
              <a:t>‹#›</a:t>
            </a:fld>
            <a:endParaRPr lang="en-US" altLang="en-US"/>
          </a:p>
        </p:txBody>
      </p:sp>
    </p:spTree>
    <p:extLst>
      <p:ext uri="{BB962C8B-B14F-4D97-AF65-F5344CB8AC3E}">
        <p14:creationId xmlns:p14="http://schemas.microsoft.com/office/powerpoint/2010/main" val="13292195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2D1966D-CD08-15EE-4D7D-06B3237B8B82}"/>
              </a:ext>
            </a:extLst>
          </p:cNvPr>
          <p:cNvSpPr>
            <a:spLocks noGrp="1"/>
          </p:cNvSpPr>
          <p:nvPr>
            <p:ph/>
          </p:nvPr>
        </p:nvSpPr>
        <p:spPr>
          <a:xfrm>
            <a:off x="609600" y="274639"/>
            <a:ext cx="109728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465CF6B4-2D25-F940-F16C-3C322BAC3143}"/>
              </a:ext>
            </a:extLst>
          </p:cNvPr>
          <p:cNvSpPr>
            <a:spLocks noGrp="1"/>
          </p:cNvSpPr>
          <p:nvPr>
            <p:ph type="dt" sz="half" idx="10"/>
          </p:nvPr>
        </p:nvSpPr>
        <p:spPr>
          <a:xfrm>
            <a:off x="609600" y="6245225"/>
            <a:ext cx="2844800" cy="476250"/>
          </a:xfrm>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318A03FC-5147-B632-AA9E-AAC0122776EA}"/>
              </a:ext>
            </a:extLst>
          </p:cNvPr>
          <p:cNvSpPr>
            <a:spLocks noGrp="1"/>
          </p:cNvSpPr>
          <p:nvPr>
            <p:ph type="ftr" sz="quarter" idx="11"/>
          </p:nvPr>
        </p:nvSpPr>
        <p:spPr>
          <a:xfrm>
            <a:off x="4165600" y="6245225"/>
            <a:ext cx="3860800" cy="476250"/>
          </a:xfrm>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4BA42AE4-1578-5E46-5D3C-884FC337743E}"/>
              </a:ext>
            </a:extLst>
          </p:cNvPr>
          <p:cNvSpPr>
            <a:spLocks noGrp="1"/>
          </p:cNvSpPr>
          <p:nvPr>
            <p:ph type="sldNum" sz="quarter" idx="12"/>
          </p:nvPr>
        </p:nvSpPr>
        <p:spPr>
          <a:xfrm>
            <a:off x="8737600" y="6245225"/>
            <a:ext cx="2844800" cy="476250"/>
          </a:xfrm>
        </p:spPr>
        <p:txBody>
          <a:bodyPr/>
          <a:lstStyle>
            <a:lvl1pPr>
              <a:defRPr/>
            </a:lvl1pPr>
          </a:lstStyle>
          <a:p>
            <a:fld id="{AFA704CC-E0B0-44B5-8B77-3E6FB8FE86B5}" type="slidenum">
              <a:rPr lang="en-US" altLang="en-US"/>
              <a:pPr/>
              <a:t>‹#›</a:t>
            </a:fld>
            <a:endParaRPr lang="en-US" altLang="en-US"/>
          </a:p>
        </p:txBody>
      </p:sp>
    </p:spTree>
    <p:extLst>
      <p:ext uri="{BB962C8B-B14F-4D97-AF65-F5344CB8AC3E}">
        <p14:creationId xmlns:p14="http://schemas.microsoft.com/office/powerpoint/2010/main" val="1655864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68288-C8EF-5292-F8A5-83607483AF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B6EB622-964A-831F-28A4-63471C7C73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A3A6D9-CE2A-902E-951A-042E7F5C6AF8}"/>
              </a:ext>
            </a:extLst>
          </p:cNvPr>
          <p:cNvSpPr>
            <a:spLocks noGrp="1"/>
          </p:cNvSpPr>
          <p:nvPr>
            <p:ph type="dt" sz="half" idx="10"/>
          </p:nvPr>
        </p:nvSpPr>
        <p:spPr/>
        <p:txBody>
          <a:bodyPr/>
          <a:lstStyle/>
          <a:p>
            <a:fld id="{FFFBB92C-2E00-439A-A7CC-D9A6B3AC2997}" type="datetimeFigureOut">
              <a:rPr lang="en-US" smtClean="0"/>
              <a:t>4/28/2024</a:t>
            </a:fld>
            <a:endParaRPr lang="en-US"/>
          </a:p>
        </p:txBody>
      </p:sp>
      <p:sp>
        <p:nvSpPr>
          <p:cNvPr id="5" name="Footer Placeholder 4">
            <a:extLst>
              <a:ext uri="{FF2B5EF4-FFF2-40B4-BE49-F238E27FC236}">
                <a16:creationId xmlns:a16="http://schemas.microsoft.com/office/drawing/2014/main" id="{E32059E7-7AE1-3F5A-0968-4052A4649E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62086B-7D56-683B-B832-0D0932F28DFA}"/>
              </a:ext>
            </a:extLst>
          </p:cNvPr>
          <p:cNvSpPr>
            <a:spLocks noGrp="1"/>
          </p:cNvSpPr>
          <p:nvPr>
            <p:ph type="sldNum" sz="quarter" idx="12"/>
          </p:nvPr>
        </p:nvSpPr>
        <p:spPr/>
        <p:txBody>
          <a:bodyPr/>
          <a:lstStyle/>
          <a:p>
            <a:fld id="{9E3BB77E-691C-4DF3-A94C-D5F3896EAEF1}" type="slidenum">
              <a:rPr lang="en-US" smtClean="0"/>
              <a:t>‹#›</a:t>
            </a:fld>
            <a:endParaRPr lang="en-US"/>
          </a:p>
        </p:txBody>
      </p:sp>
    </p:spTree>
    <p:extLst>
      <p:ext uri="{BB962C8B-B14F-4D97-AF65-F5344CB8AC3E}">
        <p14:creationId xmlns:p14="http://schemas.microsoft.com/office/powerpoint/2010/main" val="1229462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B1AE8-8EA3-78DA-C06D-DC4B07DA1D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CDBA4D-E793-1C6C-4A7A-8F005DBEB3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2BFCDC3-7369-E51C-9D7E-36386A4E2F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71CEFFF-83E8-A253-99A6-299E9B4D4AF5}"/>
              </a:ext>
            </a:extLst>
          </p:cNvPr>
          <p:cNvSpPr>
            <a:spLocks noGrp="1"/>
          </p:cNvSpPr>
          <p:nvPr>
            <p:ph type="dt" sz="half" idx="10"/>
          </p:nvPr>
        </p:nvSpPr>
        <p:spPr/>
        <p:txBody>
          <a:bodyPr/>
          <a:lstStyle/>
          <a:p>
            <a:fld id="{FFFBB92C-2E00-439A-A7CC-D9A6B3AC2997}" type="datetimeFigureOut">
              <a:rPr lang="en-US" smtClean="0"/>
              <a:t>4/28/2024</a:t>
            </a:fld>
            <a:endParaRPr lang="en-US"/>
          </a:p>
        </p:txBody>
      </p:sp>
      <p:sp>
        <p:nvSpPr>
          <p:cNvPr id="6" name="Footer Placeholder 5">
            <a:extLst>
              <a:ext uri="{FF2B5EF4-FFF2-40B4-BE49-F238E27FC236}">
                <a16:creationId xmlns:a16="http://schemas.microsoft.com/office/drawing/2014/main" id="{89972C6E-145E-719D-7D8F-47D0CBD3AA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CA4A07-9688-C16C-8D45-095B390D8B0D}"/>
              </a:ext>
            </a:extLst>
          </p:cNvPr>
          <p:cNvSpPr>
            <a:spLocks noGrp="1"/>
          </p:cNvSpPr>
          <p:nvPr>
            <p:ph type="sldNum" sz="quarter" idx="12"/>
          </p:nvPr>
        </p:nvSpPr>
        <p:spPr/>
        <p:txBody>
          <a:bodyPr/>
          <a:lstStyle/>
          <a:p>
            <a:fld id="{9E3BB77E-691C-4DF3-A94C-D5F3896EAEF1}" type="slidenum">
              <a:rPr lang="en-US" smtClean="0"/>
              <a:t>‹#›</a:t>
            </a:fld>
            <a:endParaRPr lang="en-US"/>
          </a:p>
        </p:txBody>
      </p:sp>
    </p:spTree>
    <p:extLst>
      <p:ext uri="{BB962C8B-B14F-4D97-AF65-F5344CB8AC3E}">
        <p14:creationId xmlns:p14="http://schemas.microsoft.com/office/powerpoint/2010/main" val="2440232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1CF7E-9B3C-3018-9D0A-EB275D07D84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D23C56F-F87B-862E-7FAD-F9D68D0D0A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0AF5A9-A6D3-2FA3-3078-095F106F3A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D35D29C-DF6B-7165-47D7-CCF9C2C6AC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24DCBF-EB5B-65A3-67F0-999F1784D3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659A3EE-0D36-6E3D-D75B-5657D1762A31}"/>
              </a:ext>
            </a:extLst>
          </p:cNvPr>
          <p:cNvSpPr>
            <a:spLocks noGrp="1"/>
          </p:cNvSpPr>
          <p:nvPr>
            <p:ph type="dt" sz="half" idx="10"/>
          </p:nvPr>
        </p:nvSpPr>
        <p:spPr/>
        <p:txBody>
          <a:bodyPr/>
          <a:lstStyle/>
          <a:p>
            <a:fld id="{FFFBB92C-2E00-439A-A7CC-D9A6B3AC2997}" type="datetimeFigureOut">
              <a:rPr lang="en-US" smtClean="0"/>
              <a:t>4/28/2024</a:t>
            </a:fld>
            <a:endParaRPr lang="en-US"/>
          </a:p>
        </p:txBody>
      </p:sp>
      <p:sp>
        <p:nvSpPr>
          <p:cNvPr id="8" name="Footer Placeholder 7">
            <a:extLst>
              <a:ext uri="{FF2B5EF4-FFF2-40B4-BE49-F238E27FC236}">
                <a16:creationId xmlns:a16="http://schemas.microsoft.com/office/drawing/2014/main" id="{F491E01B-B12C-BE9D-EA7C-0FEDB5E7C0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9B12707-8E35-7ED7-A5FD-6C3D268BBE6F}"/>
              </a:ext>
            </a:extLst>
          </p:cNvPr>
          <p:cNvSpPr>
            <a:spLocks noGrp="1"/>
          </p:cNvSpPr>
          <p:nvPr>
            <p:ph type="sldNum" sz="quarter" idx="12"/>
          </p:nvPr>
        </p:nvSpPr>
        <p:spPr/>
        <p:txBody>
          <a:bodyPr/>
          <a:lstStyle/>
          <a:p>
            <a:fld id="{9E3BB77E-691C-4DF3-A94C-D5F3896EAEF1}" type="slidenum">
              <a:rPr lang="en-US" smtClean="0"/>
              <a:t>‹#›</a:t>
            </a:fld>
            <a:endParaRPr lang="en-US"/>
          </a:p>
        </p:txBody>
      </p:sp>
    </p:spTree>
    <p:extLst>
      <p:ext uri="{BB962C8B-B14F-4D97-AF65-F5344CB8AC3E}">
        <p14:creationId xmlns:p14="http://schemas.microsoft.com/office/powerpoint/2010/main" val="426587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B4320-0E6F-BEA0-E31F-FB847993AC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29009A-E0D8-01E3-2853-40FD05FDCB1C}"/>
              </a:ext>
            </a:extLst>
          </p:cNvPr>
          <p:cNvSpPr>
            <a:spLocks noGrp="1"/>
          </p:cNvSpPr>
          <p:nvPr>
            <p:ph type="dt" sz="half" idx="10"/>
          </p:nvPr>
        </p:nvSpPr>
        <p:spPr/>
        <p:txBody>
          <a:bodyPr/>
          <a:lstStyle/>
          <a:p>
            <a:fld id="{FFFBB92C-2E00-439A-A7CC-D9A6B3AC2997}" type="datetimeFigureOut">
              <a:rPr lang="en-US" smtClean="0"/>
              <a:t>4/28/2024</a:t>
            </a:fld>
            <a:endParaRPr lang="en-US"/>
          </a:p>
        </p:txBody>
      </p:sp>
      <p:sp>
        <p:nvSpPr>
          <p:cNvPr id="4" name="Footer Placeholder 3">
            <a:extLst>
              <a:ext uri="{FF2B5EF4-FFF2-40B4-BE49-F238E27FC236}">
                <a16:creationId xmlns:a16="http://schemas.microsoft.com/office/drawing/2014/main" id="{32B64283-C2F8-2E19-861F-1300B5AC1AC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5E279BA-7D11-0219-718E-8DD8874FCF3F}"/>
              </a:ext>
            </a:extLst>
          </p:cNvPr>
          <p:cNvSpPr>
            <a:spLocks noGrp="1"/>
          </p:cNvSpPr>
          <p:nvPr>
            <p:ph type="sldNum" sz="quarter" idx="12"/>
          </p:nvPr>
        </p:nvSpPr>
        <p:spPr/>
        <p:txBody>
          <a:bodyPr/>
          <a:lstStyle/>
          <a:p>
            <a:fld id="{9E3BB77E-691C-4DF3-A94C-D5F3896EAEF1}" type="slidenum">
              <a:rPr lang="en-US" smtClean="0"/>
              <a:t>‹#›</a:t>
            </a:fld>
            <a:endParaRPr lang="en-US"/>
          </a:p>
        </p:txBody>
      </p:sp>
    </p:spTree>
    <p:extLst>
      <p:ext uri="{BB962C8B-B14F-4D97-AF65-F5344CB8AC3E}">
        <p14:creationId xmlns:p14="http://schemas.microsoft.com/office/powerpoint/2010/main" val="3016499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1A883F-0D04-9FFF-5AC9-D6D155FF4306}"/>
              </a:ext>
            </a:extLst>
          </p:cNvPr>
          <p:cNvSpPr>
            <a:spLocks noGrp="1"/>
          </p:cNvSpPr>
          <p:nvPr>
            <p:ph type="dt" sz="half" idx="10"/>
          </p:nvPr>
        </p:nvSpPr>
        <p:spPr/>
        <p:txBody>
          <a:bodyPr/>
          <a:lstStyle/>
          <a:p>
            <a:fld id="{FFFBB92C-2E00-439A-A7CC-D9A6B3AC2997}" type="datetimeFigureOut">
              <a:rPr lang="en-US" smtClean="0"/>
              <a:t>4/28/2024</a:t>
            </a:fld>
            <a:endParaRPr lang="en-US"/>
          </a:p>
        </p:txBody>
      </p:sp>
      <p:sp>
        <p:nvSpPr>
          <p:cNvPr id="3" name="Footer Placeholder 2">
            <a:extLst>
              <a:ext uri="{FF2B5EF4-FFF2-40B4-BE49-F238E27FC236}">
                <a16:creationId xmlns:a16="http://schemas.microsoft.com/office/drawing/2014/main" id="{98B02031-DCB4-036B-800F-173CA6666D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BDB6721-DCD6-5107-6461-26238B4EA112}"/>
              </a:ext>
            </a:extLst>
          </p:cNvPr>
          <p:cNvSpPr>
            <a:spLocks noGrp="1"/>
          </p:cNvSpPr>
          <p:nvPr>
            <p:ph type="sldNum" sz="quarter" idx="12"/>
          </p:nvPr>
        </p:nvSpPr>
        <p:spPr/>
        <p:txBody>
          <a:bodyPr/>
          <a:lstStyle/>
          <a:p>
            <a:fld id="{9E3BB77E-691C-4DF3-A94C-D5F3896EAEF1}" type="slidenum">
              <a:rPr lang="en-US" smtClean="0"/>
              <a:t>‹#›</a:t>
            </a:fld>
            <a:endParaRPr lang="en-US"/>
          </a:p>
        </p:txBody>
      </p:sp>
    </p:spTree>
    <p:extLst>
      <p:ext uri="{BB962C8B-B14F-4D97-AF65-F5344CB8AC3E}">
        <p14:creationId xmlns:p14="http://schemas.microsoft.com/office/powerpoint/2010/main" val="423556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8C63F-977A-2D7E-A132-6B120FD8A3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A3DF4BE-C367-7890-8DA9-FCC76B029A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0E76F15-B8EB-772C-1A70-E91C777F20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F59CBB-1084-09C6-F977-35DDAD0ABBDD}"/>
              </a:ext>
            </a:extLst>
          </p:cNvPr>
          <p:cNvSpPr>
            <a:spLocks noGrp="1"/>
          </p:cNvSpPr>
          <p:nvPr>
            <p:ph type="dt" sz="half" idx="10"/>
          </p:nvPr>
        </p:nvSpPr>
        <p:spPr/>
        <p:txBody>
          <a:bodyPr/>
          <a:lstStyle/>
          <a:p>
            <a:fld id="{FFFBB92C-2E00-439A-A7CC-D9A6B3AC2997}" type="datetimeFigureOut">
              <a:rPr lang="en-US" smtClean="0"/>
              <a:t>4/28/2024</a:t>
            </a:fld>
            <a:endParaRPr lang="en-US"/>
          </a:p>
        </p:txBody>
      </p:sp>
      <p:sp>
        <p:nvSpPr>
          <p:cNvPr id="6" name="Footer Placeholder 5">
            <a:extLst>
              <a:ext uri="{FF2B5EF4-FFF2-40B4-BE49-F238E27FC236}">
                <a16:creationId xmlns:a16="http://schemas.microsoft.com/office/drawing/2014/main" id="{9FF028F8-0DBB-0C3E-3298-A036C98F95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A98E13-4CE3-95B1-3E91-3FAB55F6AF88}"/>
              </a:ext>
            </a:extLst>
          </p:cNvPr>
          <p:cNvSpPr>
            <a:spLocks noGrp="1"/>
          </p:cNvSpPr>
          <p:nvPr>
            <p:ph type="sldNum" sz="quarter" idx="12"/>
          </p:nvPr>
        </p:nvSpPr>
        <p:spPr/>
        <p:txBody>
          <a:bodyPr/>
          <a:lstStyle/>
          <a:p>
            <a:fld id="{9E3BB77E-691C-4DF3-A94C-D5F3896EAEF1}" type="slidenum">
              <a:rPr lang="en-US" smtClean="0"/>
              <a:t>‹#›</a:t>
            </a:fld>
            <a:endParaRPr lang="en-US"/>
          </a:p>
        </p:txBody>
      </p:sp>
    </p:spTree>
    <p:extLst>
      <p:ext uri="{BB962C8B-B14F-4D97-AF65-F5344CB8AC3E}">
        <p14:creationId xmlns:p14="http://schemas.microsoft.com/office/powerpoint/2010/main" val="173804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8937E-6273-37E0-6ED6-88662E55CF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2D2A78B-87A5-707F-B68B-B3A6A72AF6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84E8EA0-37EC-7E2E-105C-0224916E6A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48AEB4-FD1E-B000-85F3-F876C7B2290C}"/>
              </a:ext>
            </a:extLst>
          </p:cNvPr>
          <p:cNvSpPr>
            <a:spLocks noGrp="1"/>
          </p:cNvSpPr>
          <p:nvPr>
            <p:ph type="dt" sz="half" idx="10"/>
          </p:nvPr>
        </p:nvSpPr>
        <p:spPr/>
        <p:txBody>
          <a:bodyPr/>
          <a:lstStyle/>
          <a:p>
            <a:fld id="{FFFBB92C-2E00-439A-A7CC-D9A6B3AC2997}" type="datetimeFigureOut">
              <a:rPr lang="en-US" smtClean="0"/>
              <a:t>4/28/2024</a:t>
            </a:fld>
            <a:endParaRPr lang="en-US"/>
          </a:p>
        </p:txBody>
      </p:sp>
      <p:sp>
        <p:nvSpPr>
          <p:cNvPr id="6" name="Footer Placeholder 5">
            <a:extLst>
              <a:ext uri="{FF2B5EF4-FFF2-40B4-BE49-F238E27FC236}">
                <a16:creationId xmlns:a16="http://schemas.microsoft.com/office/drawing/2014/main" id="{6AEF3A82-69A6-7110-AB89-DE7C3E03A8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1F2758-5F62-79CE-B938-C32B0BB3D47C}"/>
              </a:ext>
            </a:extLst>
          </p:cNvPr>
          <p:cNvSpPr>
            <a:spLocks noGrp="1"/>
          </p:cNvSpPr>
          <p:nvPr>
            <p:ph type="sldNum" sz="quarter" idx="12"/>
          </p:nvPr>
        </p:nvSpPr>
        <p:spPr/>
        <p:txBody>
          <a:bodyPr/>
          <a:lstStyle/>
          <a:p>
            <a:fld id="{9E3BB77E-691C-4DF3-A94C-D5F3896EAEF1}" type="slidenum">
              <a:rPr lang="en-US" smtClean="0"/>
              <a:t>‹#›</a:t>
            </a:fld>
            <a:endParaRPr lang="en-US"/>
          </a:p>
        </p:txBody>
      </p:sp>
    </p:spTree>
    <p:extLst>
      <p:ext uri="{BB962C8B-B14F-4D97-AF65-F5344CB8AC3E}">
        <p14:creationId xmlns:p14="http://schemas.microsoft.com/office/powerpoint/2010/main" val="2328483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BAB0AE-ACEC-4499-ABF5-4452402940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7981DF9-7ED9-9FD5-ACA3-503B72E997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212EE3-6049-F4A0-EA77-8552386C5A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FBB92C-2E00-439A-A7CC-D9A6B3AC2997}" type="datetimeFigureOut">
              <a:rPr lang="en-US" smtClean="0"/>
              <a:t>4/28/2024</a:t>
            </a:fld>
            <a:endParaRPr lang="en-US"/>
          </a:p>
        </p:txBody>
      </p:sp>
      <p:sp>
        <p:nvSpPr>
          <p:cNvPr id="5" name="Footer Placeholder 4">
            <a:extLst>
              <a:ext uri="{FF2B5EF4-FFF2-40B4-BE49-F238E27FC236}">
                <a16:creationId xmlns:a16="http://schemas.microsoft.com/office/drawing/2014/main" id="{650075A7-CE05-9687-6683-0AC37082F7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08C86EC-7FBC-B4D2-A7EF-BFF7E4024C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3BB77E-691C-4DF3-A94C-D5F3896EAEF1}" type="slidenum">
              <a:rPr lang="en-US" smtClean="0"/>
              <a:t>‹#›</a:t>
            </a:fld>
            <a:endParaRPr lang="en-US"/>
          </a:p>
        </p:txBody>
      </p:sp>
    </p:spTree>
    <p:extLst>
      <p:ext uri="{BB962C8B-B14F-4D97-AF65-F5344CB8AC3E}">
        <p14:creationId xmlns:p14="http://schemas.microsoft.com/office/powerpoint/2010/main" val="447244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13A14293-E902-93E0-6269-D785ECB1D3C4}"/>
              </a:ext>
            </a:extLst>
          </p:cNvPr>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9F1E3A4-A307-8837-EE49-71AB48A8AABC}"/>
              </a:ext>
            </a:extLst>
          </p:cNvPr>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F0C06695-2255-1D7A-2246-CD05EFB8BF70}"/>
              </a:ext>
            </a:extLst>
          </p:cNvPr>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29" name="Rectangle 5">
            <a:extLst>
              <a:ext uri="{FF2B5EF4-FFF2-40B4-BE49-F238E27FC236}">
                <a16:creationId xmlns:a16="http://schemas.microsoft.com/office/drawing/2014/main" id="{725608E7-977A-72C6-140A-44EE06B607CB}"/>
              </a:ext>
            </a:extLst>
          </p:cNvPr>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en-US"/>
          </a:p>
        </p:txBody>
      </p:sp>
      <p:sp>
        <p:nvSpPr>
          <p:cNvPr id="1030" name="Rectangle 6">
            <a:extLst>
              <a:ext uri="{FF2B5EF4-FFF2-40B4-BE49-F238E27FC236}">
                <a16:creationId xmlns:a16="http://schemas.microsoft.com/office/drawing/2014/main" id="{1B6C16BB-21CE-FEBA-F927-6D2EB8D8CCE7}"/>
              </a:ext>
            </a:extLst>
          </p:cNvPr>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E0F03980-5877-4AE4-8139-384638884BC7}" type="slidenum">
              <a:rPr lang="en-US" altLang="en-US"/>
              <a:pPr/>
              <a:t>‹#›</a:t>
            </a:fld>
            <a:endParaRPr lang="en-US" altLang="en-US"/>
          </a:p>
        </p:txBody>
      </p:sp>
    </p:spTree>
    <p:extLst>
      <p:ext uri="{BB962C8B-B14F-4D97-AF65-F5344CB8AC3E}">
        <p14:creationId xmlns:p14="http://schemas.microsoft.com/office/powerpoint/2010/main" val="22557157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17.png"/><Relationship Id="rId4" Type="http://schemas.openxmlformats.org/officeDocument/2006/relationships/image" Target="../media/image160.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8.xml"/><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8A79772-6487-ABFE-ABDB-258ADA91E6A6}"/>
              </a:ext>
            </a:extLst>
          </p:cNvPr>
          <p:cNvSpPr/>
          <p:nvPr/>
        </p:nvSpPr>
        <p:spPr>
          <a:xfrm>
            <a:off x="0" y="0"/>
            <a:ext cx="12192000" cy="2188021"/>
          </a:xfrm>
          <a:prstGeom prst="rect">
            <a:avLst/>
          </a:prstGeom>
          <a:solidFill>
            <a:srgbClr val="00699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68E5A37-76F0-7B38-28F2-913EA49422E4}"/>
              </a:ext>
            </a:extLst>
          </p:cNvPr>
          <p:cNvSpPr txBox="1"/>
          <p:nvPr/>
        </p:nvSpPr>
        <p:spPr>
          <a:xfrm>
            <a:off x="3031583" y="156684"/>
            <a:ext cx="6097190" cy="83099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FFFF"/>
                </a:solidFill>
                <a:effectLst/>
                <a:uLnTx/>
                <a:uFillTx/>
                <a:latin typeface="Anaheim"/>
                <a:ea typeface="+mn-ea"/>
                <a:cs typeface="+mn-cs"/>
              </a:rPr>
              <a:t>Washington-British Columbia &amp; Idaho Chapter</a:t>
            </a:r>
            <a:br>
              <a:rPr kumimoji="0" lang="en-US" sz="2400" b="1" i="0" u="none" strike="noStrike" kern="1200" cap="none" spc="0" normalizeH="0" baseline="0" noProof="0" dirty="0">
                <a:ln>
                  <a:noFill/>
                </a:ln>
                <a:solidFill>
                  <a:srgbClr val="FFFFFF"/>
                </a:solidFill>
                <a:effectLst/>
                <a:uLnTx/>
                <a:uFillTx/>
                <a:latin typeface="Anaheim"/>
                <a:ea typeface="+mn-ea"/>
                <a:cs typeface="+mn-cs"/>
              </a:rPr>
            </a:br>
            <a:r>
              <a:rPr kumimoji="0" lang="en-US" sz="2400" b="1" i="0" u="none" strike="noStrike" kern="1200" cap="none" spc="0" normalizeH="0" baseline="0" noProof="0" dirty="0">
                <a:ln>
                  <a:noFill/>
                </a:ln>
                <a:solidFill>
                  <a:srgbClr val="FFFFFF"/>
                </a:solidFill>
                <a:effectLst/>
                <a:uLnTx/>
                <a:uFillTx/>
                <a:latin typeface="Anaheim"/>
                <a:ea typeface="+mn-ea"/>
                <a:cs typeface="+mn-cs"/>
              </a:rPr>
              <a:t>American Fisheries Society</a:t>
            </a:r>
          </a:p>
        </p:txBody>
      </p:sp>
      <p:pic>
        <p:nvPicPr>
          <p:cNvPr id="4098" name="Picture 2" descr="American Fisheries Society Debuts New Logo – American Fisheries Society">
            <a:extLst>
              <a:ext uri="{FF2B5EF4-FFF2-40B4-BE49-F238E27FC236}">
                <a16:creationId xmlns:a16="http://schemas.microsoft.com/office/drawing/2014/main" id="{8BB3653A-6D4D-6482-55E5-08ED37BCD7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063228" cy="218802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American Fisheries Society Debuts New Logo – American Fisheries Society">
            <a:extLst>
              <a:ext uri="{FF2B5EF4-FFF2-40B4-BE49-F238E27FC236}">
                <a16:creationId xmlns:a16="http://schemas.microsoft.com/office/drawing/2014/main" id="{13036AD5-8796-F0E8-F754-6A6D9069DB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8773" y="-1"/>
            <a:ext cx="3063227" cy="218801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E488FE0-48C1-2B0B-522E-E15E142CD820}"/>
              </a:ext>
            </a:extLst>
          </p:cNvPr>
          <p:cNvSpPr txBox="1"/>
          <p:nvPr/>
        </p:nvSpPr>
        <p:spPr>
          <a:xfrm>
            <a:off x="3057072" y="1109706"/>
            <a:ext cx="6046211"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70AD47">
                    <a:lumMod val="75000"/>
                  </a:srgbClr>
                </a:solidFill>
                <a:effectLst/>
                <a:uLnTx/>
                <a:uFillTx/>
                <a:latin typeface="Calibri" panose="020F0502020204030204"/>
                <a:ea typeface="+mn-ea"/>
                <a:cs typeface="+mn-cs"/>
              </a:rPr>
              <a:t>2024 Joint Annual Meeting</a:t>
            </a:r>
          </a:p>
        </p:txBody>
      </p:sp>
      <p:sp>
        <p:nvSpPr>
          <p:cNvPr id="10" name="TextBox 9">
            <a:extLst>
              <a:ext uri="{FF2B5EF4-FFF2-40B4-BE49-F238E27FC236}">
                <a16:creationId xmlns:a16="http://schemas.microsoft.com/office/drawing/2014/main" id="{7995A37B-F0E5-FC74-D27D-611FC5DC3772}"/>
              </a:ext>
            </a:extLst>
          </p:cNvPr>
          <p:cNvSpPr txBox="1"/>
          <p:nvPr/>
        </p:nvSpPr>
        <p:spPr>
          <a:xfrm>
            <a:off x="0" y="2704667"/>
            <a:ext cx="12192000"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prstClr val="black"/>
                </a:solidFill>
                <a:effectLst/>
                <a:uLnTx/>
                <a:uFillTx/>
                <a:latin typeface="Calibri" panose="020F0502020204030204"/>
                <a:ea typeface="+mn-ea"/>
                <a:cs typeface="+mn-cs"/>
              </a:rPr>
              <a:t>Salmon Forecasting Workshop</a:t>
            </a:r>
          </a:p>
        </p:txBody>
      </p:sp>
      <p:sp>
        <p:nvSpPr>
          <p:cNvPr id="12" name="TextBox 11">
            <a:extLst>
              <a:ext uri="{FF2B5EF4-FFF2-40B4-BE49-F238E27FC236}">
                <a16:creationId xmlns:a16="http://schemas.microsoft.com/office/drawing/2014/main" id="{7568D5BC-F8B3-AB35-CB74-EA510B40AA75}"/>
              </a:ext>
            </a:extLst>
          </p:cNvPr>
          <p:cNvSpPr txBox="1"/>
          <p:nvPr/>
        </p:nvSpPr>
        <p:spPr>
          <a:xfrm>
            <a:off x="5153925" y="5507852"/>
            <a:ext cx="5704765"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Matt Falcy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Assistant Unit Leader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Idaho Cooperative Fish and Wildlife Research Unit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University of Idaho</a:t>
            </a:r>
          </a:p>
        </p:txBody>
      </p:sp>
      <p:sp>
        <p:nvSpPr>
          <p:cNvPr id="13" name="TextBox 12">
            <a:extLst>
              <a:ext uri="{FF2B5EF4-FFF2-40B4-BE49-F238E27FC236}">
                <a16:creationId xmlns:a16="http://schemas.microsoft.com/office/drawing/2014/main" id="{7A21FE74-6AA5-7262-F310-348117BD91C2}"/>
              </a:ext>
            </a:extLst>
          </p:cNvPr>
          <p:cNvSpPr txBox="1"/>
          <p:nvPr/>
        </p:nvSpPr>
        <p:spPr>
          <a:xfrm>
            <a:off x="431800" y="5507853"/>
            <a:ext cx="4722125"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Mark Scheuerell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Assistant Unit Leader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Washington Cooperative Fish and Wildlife Research Unit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University of Washington</a:t>
            </a:r>
          </a:p>
        </p:txBody>
      </p:sp>
      <p:pic>
        <p:nvPicPr>
          <p:cNvPr id="4100" name="Picture 4">
            <a:extLst>
              <a:ext uri="{FF2B5EF4-FFF2-40B4-BE49-F238E27FC236}">
                <a16:creationId xmlns:a16="http://schemas.microsoft.com/office/drawing/2014/main" id="{8F880786-D95A-58D4-C69A-EB5D91422E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87715" y="5638800"/>
            <a:ext cx="2141949" cy="789843"/>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A72C658B-A23E-5FEB-EA48-7CEBEFA992AE}"/>
              </a:ext>
            </a:extLst>
          </p:cNvPr>
          <p:cNvSpPr txBox="1"/>
          <p:nvPr/>
        </p:nvSpPr>
        <p:spPr>
          <a:xfrm>
            <a:off x="4573008" y="4292601"/>
            <a:ext cx="3014337"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April 29, 2024</a:t>
            </a:r>
          </a:p>
        </p:txBody>
      </p:sp>
      <p:cxnSp>
        <p:nvCxnSpPr>
          <p:cNvPr id="20" name="Straight Connector 19">
            <a:extLst>
              <a:ext uri="{FF2B5EF4-FFF2-40B4-BE49-F238E27FC236}">
                <a16:creationId xmlns:a16="http://schemas.microsoft.com/office/drawing/2014/main" id="{66A43F8A-C695-3B47-C5EA-F250860EAD03}"/>
              </a:ext>
            </a:extLst>
          </p:cNvPr>
          <p:cNvCxnSpPr/>
          <p:nvPr/>
        </p:nvCxnSpPr>
        <p:spPr>
          <a:xfrm>
            <a:off x="0" y="5444067"/>
            <a:ext cx="12192000" cy="0"/>
          </a:xfrm>
          <a:prstGeom prst="line">
            <a:avLst/>
          </a:prstGeom>
          <a:ln>
            <a:solidFill>
              <a:srgbClr val="007150"/>
            </a:solidFill>
          </a:ln>
        </p:spPr>
        <p:style>
          <a:lnRef idx="3">
            <a:schemeClr val="accent6"/>
          </a:lnRef>
          <a:fillRef idx="0">
            <a:schemeClr val="accent6"/>
          </a:fillRef>
          <a:effectRef idx="2">
            <a:schemeClr val="accent6"/>
          </a:effectRef>
          <a:fontRef idx="minor">
            <a:schemeClr val="tx1"/>
          </a:fontRef>
        </p:style>
      </p:cxnSp>
      <p:cxnSp>
        <p:nvCxnSpPr>
          <p:cNvPr id="21" name="Straight Connector 20">
            <a:extLst>
              <a:ext uri="{FF2B5EF4-FFF2-40B4-BE49-F238E27FC236}">
                <a16:creationId xmlns:a16="http://schemas.microsoft.com/office/drawing/2014/main" id="{17055ECE-C6AA-38DF-B7F7-2F57904B0B2A}"/>
              </a:ext>
            </a:extLst>
          </p:cNvPr>
          <p:cNvCxnSpPr/>
          <p:nvPr/>
        </p:nvCxnSpPr>
        <p:spPr>
          <a:xfrm>
            <a:off x="0" y="6595534"/>
            <a:ext cx="12192000" cy="0"/>
          </a:xfrm>
          <a:prstGeom prst="line">
            <a:avLst/>
          </a:prstGeom>
          <a:ln>
            <a:solidFill>
              <a:srgbClr val="007150"/>
            </a:solidFill>
          </a:ln>
        </p:spPr>
        <p:style>
          <a:lnRef idx="3">
            <a:schemeClr val="accent6"/>
          </a:lnRef>
          <a:fillRef idx="0">
            <a:schemeClr val="accent6"/>
          </a:fillRef>
          <a:effectRef idx="2">
            <a:schemeClr val="accent6"/>
          </a:effectRef>
          <a:fontRef idx="minor">
            <a:schemeClr val="tx1"/>
          </a:fontRef>
        </p:style>
      </p:cxnSp>
      <p:cxnSp>
        <p:nvCxnSpPr>
          <p:cNvPr id="23" name="Straight Connector 22">
            <a:extLst>
              <a:ext uri="{FF2B5EF4-FFF2-40B4-BE49-F238E27FC236}">
                <a16:creationId xmlns:a16="http://schemas.microsoft.com/office/drawing/2014/main" id="{A26954A4-9632-45C6-438D-2E3A7C0D935E}"/>
              </a:ext>
            </a:extLst>
          </p:cNvPr>
          <p:cNvCxnSpPr/>
          <p:nvPr/>
        </p:nvCxnSpPr>
        <p:spPr>
          <a:xfrm>
            <a:off x="-110067" y="2180521"/>
            <a:ext cx="12496800" cy="24431"/>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81174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isk Aversion: Definition, Example &amp; How Risk Aversion Works | Newristics">
            <a:extLst>
              <a:ext uri="{FF2B5EF4-FFF2-40B4-BE49-F238E27FC236}">
                <a16:creationId xmlns:a16="http://schemas.microsoft.com/office/drawing/2014/main" id="{9E38B357-9F71-FA41-CFDE-E8172EC7E6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9648" y="3305680"/>
            <a:ext cx="3461953" cy="346195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9A3D465-DF1A-8972-0423-508456FA7126}"/>
              </a:ext>
            </a:extLst>
          </p:cNvPr>
          <p:cNvSpPr txBox="1"/>
          <p:nvPr/>
        </p:nvSpPr>
        <p:spPr>
          <a:xfrm>
            <a:off x="1967346" y="2105561"/>
            <a:ext cx="7716685" cy="132343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0" b="0" i="0" u="none" strike="noStrike" kern="1200" cap="none" spc="0" normalizeH="0" baseline="0" noProof="0" dirty="0">
                <a:ln>
                  <a:noFill/>
                </a:ln>
                <a:solidFill>
                  <a:prstClr val="black"/>
                </a:solidFill>
                <a:effectLst/>
                <a:uLnTx/>
                <a:uFillTx/>
                <a:latin typeface="Calibri" panose="020F0502020204030204"/>
                <a:ea typeface="+mn-ea"/>
                <a:cs typeface="+mn-cs"/>
              </a:rPr>
              <a:t>Decision-making</a:t>
            </a:r>
          </a:p>
        </p:txBody>
      </p:sp>
      <p:sp>
        <p:nvSpPr>
          <p:cNvPr id="3" name="Rectangle 2">
            <a:extLst>
              <a:ext uri="{FF2B5EF4-FFF2-40B4-BE49-F238E27FC236}">
                <a16:creationId xmlns:a16="http://schemas.microsoft.com/office/drawing/2014/main" id="{46E40A23-FB61-7CC1-F3AE-D671D17E02C7}"/>
              </a:ext>
            </a:extLst>
          </p:cNvPr>
          <p:cNvSpPr/>
          <p:nvPr/>
        </p:nvSpPr>
        <p:spPr>
          <a:xfrm>
            <a:off x="0" y="0"/>
            <a:ext cx="12192000" cy="185189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uLnTx/>
                <a:uFillTx/>
                <a:latin typeface="Calibri" panose="020F0502020204030204"/>
                <a:ea typeface="+mn-ea"/>
                <a:cs typeface="+mn-cs"/>
              </a:rPr>
              <a:t>Salmon live in vast, diverse, and dynamic environments.  They are difficult to detect.  The solution to the “forecasting problem” may not be better forecast math, but better means of coping with uncertainty.  </a:t>
            </a:r>
          </a:p>
        </p:txBody>
      </p:sp>
    </p:spTree>
    <p:extLst>
      <p:ext uri="{BB962C8B-B14F-4D97-AF65-F5344CB8AC3E}">
        <p14:creationId xmlns:p14="http://schemas.microsoft.com/office/powerpoint/2010/main" val="563237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9201C4F-AD62-7D57-843F-E7270385267E}"/>
              </a:ext>
            </a:extLst>
          </p:cNvPr>
          <p:cNvGraphicFramePr>
            <a:graphicFrameLocks noGrp="1"/>
          </p:cNvGraphicFramePr>
          <p:nvPr/>
        </p:nvGraphicFramePr>
        <p:xfrm>
          <a:off x="0" y="0"/>
          <a:ext cx="4953000" cy="2667000"/>
        </p:xfrm>
        <a:graphic>
          <a:graphicData uri="http://schemas.openxmlformats.org/drawingml/2006/table">
            <a:tbl>
              <a:tblPr firstRow="1" firstCol="1" bandRow="1">
                <a:tableStyleId>{2D5ABB26-0587-4C30-8999-92F81FD0307C}</a:tableStyleId>
              </a:tblPr>
              <a:tblGrid>
                <a:gridCol w="304800">
                  <a:extLst>
                    <a:ext uri="{9D8B030D-6E8A-4147-A177-3AD203B41FA5}">
                      <a16:colId xmlns:a16="http://schemas.microsoft.com/office/drawing/2014/main" val="763037546"/>
                    </a:ext>
                  </a:extLst>
                </a:gridCol>
                <a:gridCol w="993422">
                  <a:extLst>
                    <a:ext uri="{9D8B030D-6E8A-4147-A177-3AD203B41FA5}">
                      <a16:colId xmlns:a16="http://schemas.microsoft.com/office/drawing/2014/main" val="3686872039"/>
                    </a:ext>
                  </a:extLst>
                </a:gridCol>
                <a:gridCol w="1435251">
                  <a:extLst>
                    <a:ext uri="{9D8B030D-6E8A-4147-A177-3AD203B41FA5}">
                      <a16:colId xmlns:a16="http://schemas.microsoft.com/office/drawing/2014/main" val="3183537523"/>
                    </a:ext>
                  </a:extLst>
                </a:gridCol>
                <a:gridCol w="548771">
                  <a:extLst>
                    <a:ext uri="{9D8B030D-6E8A-4147-A177-3AD203B41FA5}">
                      <a16:colId xmlns:a16="http://schemas.microsoft.com/office/drawing/2014/main" val="3936891997"/>
                    </a:ext>
                  </a:extLst>
                </a:gridCol>
                <a:gridCol w="984956">
                  <a:extLst>
                    <a:ext uri="{9D8B030D-6E8A-4147-A177-3AD203B41FA5}">
                      <a16:colId xmlns:a16="http://schemas.microsoft.com/office/drawing/2014/main" val="703512485"/>
                    </a:ext>
                  </a:extLst>
                </a:gridCol>
                <a:gridCol w="685800">
                  <a:extLst>
                    <a:ext uri="{9D8B030D-6E8A-4147-A177-3AD203B41FA5}">
                      <a16:colId xmlns:a16="http://schemas.microsoft.com/office/drawing/2014/main" val="3312151630"/>
                    </a:ext>
                  </a:extLst>
                </a:gridCol>
              </a:tblGrid>
              <a:tr h="424845">
                <a:tc>
                  <a:txBody>
                    <a:bodyPr/>
                    <a:lstStyle/>
                    <a:p>
                      <a:pPr>
                        <a:lnSpc>
                          <a:spcPct val="107000"/>
                        </a:lnSpc>
                      </a:pPr>
                      <a:endParaRPr lang="en-US" sz="1800" kern="100">
                        <a:solidFill>
                          <a:schemeClr val="tx1"/>
                        </a:solidFill>
                        <a:effectLst/>
                        <a:latin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pPr>
                      <a:endParaRPr lang="en-US" sz="1800" kern="100">
                        <a:solidFill>
                          <a:schemeClr val="tx1"/>
                        </a:solidFill>
                        <a:effectLst/>
                        <a:latin typeface="Calibri" panose="020F0502020204030204" pitchFamily="34" charset="0"/>
                        <a:cs typeface="Times New Roman" panose="02020603050405020304" pitchFamily="18" charset="0"/>
                      </a:endParaRPr>
                    </a:p>
                  </a:txBody>
                  <a:tcPr marL="68580" marR="68580" marT="0" marB="0" anchor="b"/>
                </a:tc>
                <a:tc rowSpan="3">
                  <a:txBody>
                    <a:bodyPr/>
                    <a:lstStyle/>
                    <a:p>
                      <a:pPr marL="0" marR="0" algn="ctr">
                        <a:lnSpc>
                          <a:spcPct val="107000"/>
                        </a:lnSpc>
                        <a:spcBef>
                          <a:spcPts val="0"/>
                        </a:spcBef>
                        <a:spcAft>
                          <a:spcPts val="0"/>
                        </a:spcAft>
                      </a:pPr>
                      <a:r>
                        <a:rPr lang="en-US" sz="1800" b="1" kern="0" dirty="0">
                          <a:solidFill>
                            <a:schemeClr val="tx1"/>
                          </a:solidFill>
                          <a:effectLst/>
                        </a:rPr>
                        <a:t>Marginal Probability</a:t>
                      </a:r>
                      <a:endParaRPr lang="en-US" sz="18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B w="12700" cap="flat" cmpd="sng" algn="ctr">
                      <a:solidFill>
                        <a:schemeClr val="tx1"/>
                      </a:solidFill>
                      <a:prstDash val="solid"/>
                      <a:round/>
                      <a:headEnd type="none" w="med" len="med"/>
                      <a:tailEnd type="none" w="med" len="med"/>
                    </a:lnB>
                  </a:tcPr>
                </a:tc>
                <a:tc rowSpan="2">
                  <a:txBody>
                    <a:bodyPr/>
                    <a:lstStyle/>
                    <a:p>
                      <a:pPr>
                        <a:lnSpc>
                          <a:spcPct val="107000"/>
                        </a:lnSpc>
                      </a:pPr>
                      <a:endParaRPr lang="en-US" sz="1800" kern="100">
                        <a:solidFill>
                          <a:schemeClr val="tx1"/>
                        </a:solidFill>
                        <a:effectLst/>
                        <a:latin typeface="Calibri" panose="020F0502020204030204" pitchFamily="34" charset="0"/>
                        <a:cs typeface="Times New Roman" panose="02020603050405020304" pitchFamily="18" charset="0"/>
                      </a:endParaRPr>
                    </a:p>
                  </a:txBody>
                  <a:tcPr marL="68580" marR="68580" marT="0" marB="0" anchor="b">
                    <a:lnB w="12700" cap="flat" cmpd="sng" algn="ctr">
                      <a:solidFill>
                        <a:schemeClr val="tx1"/>
                      </a:solidFill>
                      <a:prstDash val="solid"/>
                      <a:round/>
                      <a:headEnd type="none" w="med" len="med"/>
                      <a:tailEnd type="none" w="med" len="med"/>
                    </a:lnB>
                  </a:tcPr>
                </a:tc>
                <a:tc rowSpan="2">
                  <a:txBody>
                    <a:bodyPr/>
                    <a:lstStyle/>
                    <a:p>
                      <a:pPr marL="0" marR="0">
                        <a:lnSpc>
                          <a:spcPct val="107000"/>
                        </a:lnSpc>
                        <a:spcBef>
                          <a:spcPts val="0"/>
                        </a:spcBef>
                        <a:spcAft>
                          <a:spcPts val="0"/>
                        </a:spcAft>
                      </a:pPr>
                      <a:r>
                        <a:rPr lang="en-US" sz="1800" b="1" kern="0" dirty="0">
                          <a:solidFill>
                            <a:schemeClr val="tx1"/>
                          </a:solidFill>
                          <a:effectLst/>
                        </a:rPr>
                        <a:t>Forecast</a:t>
                      </a:r>
                      <a:endParaRPr lang="en-US" sz="18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B w="12700" cap="flat" cmpd="sng" algn="ctr">
                      <a:solidFill>
                        <a:schemeClr val="tx1"/>
                      </a:solidFill>
                      <a:prstDash val="solid"/>
                      <a:round/>
                      <a:headEnd type="none" w="med" len="med"/>
                      <a:tailEnd type="none" w="med" len="med"/>
                    </a:lnB>
                  </a:tcPr>
                </a:tc>
                <a:tc rowSpan="2">
                  <a:txBody>
                    <a:bodyPr/>
                    <a:lstStyle/>
                    <a:p>
                      <a:pPr>
                        <a:lnSpc>
                          <a:spcPct val="107000"/>
                        </a:lnSpc>
                      </a:pPr>
                      <a:endParaRPr lang="en-US" sz="1800" kern="100" dirty="0">
                        <a:solidFill>
                          <a:schemeClr val="tx1"/>
                        </a:solidFill>
                        <a:effectLst/>
                        <a:latin typeface="Calibri" panose="020F0502020204030204" pitchFamily="34" charset="0"/>
                        <a:cs typeface="Times New Roman" panose="02020603050405020304" pitchFamily="18" charset="0"/>
                      </a:endParaRPr>
                    </a:p>
                  </a:txBody>
                  <a:tcPr marL="68580" marR="68580" marT="0"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42690188"/>
                  </a:ext>
                </a:extLst>
              </a:tr>
              <a:tr h="484766">
                <a:tc rowSpan="2">
                  <a:txBody>
                    <a:bodyPr/>
                    <a:lstStyle/>
                    <a:p>
                      <a:pPr>
                        <a:lnSpc>
                          <a:spcPct val="107000"/>
                        </a:lnSpc>
                      </a:pPr>
                      <a:endParaRPr lang="en-US" sz="1800" kern="100">
                        <a:solidFill>
                          <a:schemeClr val="tx1"/>
                        </a:solidFill>
                        <a:effectLst/>
                        <a:latin typeface="Calibri" panose="020F0502020204030204" pitchFamily="34" charset="0"/>
                        <a:cs typeface="Times New Roman" panose="02020603050405020304" pitchFamily="18" charset="0"/>
                      </a:endParaRPr>
                    </a:p>
                  </a:txBody>
                  <a:tcPr marL="68580" marR="68580" marT="0" marB="0" anchor="b"/>
                </a:tc>
                <a:tc rowSpan="2">
                  <a:txBody>
                    <a:bodyPr/>
                    <a:lstStyle/>
                    <a:p>
                      <a:pPr>
                        <a:lnSpc>
                          <a:spcPct val="107000"/>
                        </a:lnSpc>
                      </a:pPr>
                      <a:endParaRPr lang="en-US" sz="1800" kern="100" dirty="0">
                        <a:solidFill>
                          <a:schemeClr val="tx1"/>
                        </a:solidFill>
                        <a:effectLst/>
                        <a:latin typeface="Calibri" panose="020F0502020204030204" pitchFamily="34" charset="0"/>
                        <a:cs typeface="Times New Roman" panose="02020603050405020304" pitchFamily="18" charset="0"/>
                      </a:endParaRPr>
                    </a:p>
                  </a:txBody>
                  <a:tcPr marL="68580" marR="68580" marT="0" marB="0" anchor="b"/>
                </a:tc>
                <a:tc vMerge="1">
                  <a:txBody>
                    <a:bodyPr/>
                    <a:lstStyle/>
                    <a:p>
                      <a:endParaRPr lang="en-US"/>
                    </a:p>
                  </a:txBody>
                  <a:tcPr/>
                </a:tc>
                <a:tc vMerge="1">
                  <a:txBody>
                    <a:bodyPr/>
                    <a:lstStyle/>
                    <a:p>
                      <a:pPr>
                        <a:lnSpc>
                          <a:spcPct val="107000"/>
                        </a:lnSpc>
                      </a:pPr>
                      <a:endParaRPr lang="en-US" sz="1800" kern="100">
                        <a:effectLst/>
                        <a:latin typeface="Calibri" panose="020F0502020204030204" pitchFamily="34" charset="0"/>
                        <a:cs typeface="Times New Roman" panose="02020603050405020304" pitchFamily="18" charset="0"/>
                      </a:endParaRPr>
                    </a:p>
                  </a:txBody>
                  <a:tcPr marL="68580" marR="68580" marT="0" marB="0" anchor="b"/>
                </a:tc>
                <a:tc vMerge="1">
                  <a:txBody>
                    <a:bodyPr/>
                    <a:lstStyle/>
                    <a:p>
                      <a:pPr marL="0" marR="0">
                        <a:lnSpc>
                          <a:spcPct val="107000"/>
                        </a:lnSpc>
                        <a:spcBef>
                          <a:spcPts val="0"/>
                        </a:spcBef>
                        <a:spcAft>
                          <a:spcPts val="0"/>
                        </a:spcAft>
                      </a:pP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vMerge="1">
                  <a:txBody>
                    <a:bodyPr/>
                    <a:lstStyle/>
                    <a:p>
                      <a:pPr>
                        <a:lnSpc>
                          <a:spcPct val="107000"/>
                        </a:lnSpc>
                      </a:pPr>
                      <a:endParaRPr lang="en-US" sz="1800" kern="100">
                        <a:effectLst/>
                        <a:latin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531151621"/>
                  </a:ext>
                </a:extLst>
              </a:tr>
              <a:tr h="424845">
                <a:tc vMerge="1">
                  <a:txBody>
                    <a:bodyPr/>
                    <a:lstStyle/>
                    <a:p>
                      <a:pPr>
                        <a:lnSpc>
                          <a:spcPct val="107000"/>
                        </a:lnSpc>
                      </a:pPr>
                      <a:endParaRPr lang="en-US" sz="1800" kern="100" dirty="0">
                        <a:effectLst/>
                        <a:latin typeface="Calibri" panose="020F0502020204030204" pitchFamily="34" charset="0"/>
                        <a:cs typeface="Times New Roman" panose="02020603050405020304" pitchFamily="18" charset="0"/>
                      </a:endParaRPr>
                    </a:p>
                  </a:txBody>
                  <a:tcPr marL="68580" marR="68580" marT="0" marB="0" anchor="b"/>
                </a:tc>
                <a:tc vMerge="1">
                  <a:txBody>
                    <a:bodyPr/>
                    <a:lstStyle/>
                    <a:p>
                      <a:pPr>
                        <a:lnSpc>
                          <a:spcPct val="107000"/>
                        </a:lnSpc>
                      </a:pPr>
                      <a:endParaRPr lang="en-US" sz="1800" kern="100">
                        <a:effectLst/>
                        <a:latin typeface="Calibri" panose="020F0502020204030204" pitchFamily="34" charset="0"/>
                        <a:cs typeface="Times New Roman" panose="02020603050405020304" pitchFamily="18" charset="0"/>
                      </a:endParaRPr>
                    </a:p>
                  </a:txBody>
                  <a:tcPr marL="68580" marR="68580" marT="0" marB="0" anchor="b"/>
                </a:tc>
                <a:tc vMerge="1">
                  <a:txBody>
                    <a:bodyPr/>
                    <a:lstStyle/>
                    <a:p>
                      <a:endParaRPr lang="en-US"/>
                    </a:p>
                  </a:txBody>
                  <a:tcPr/>
                </a:tc>
                <a:tc>
                  <a:txBody>
                    <a:bodyPr/>
                    <a:lstStyle/>
                    <a:p>
                      <a:pPr marL="0" marR="0" algn="ctr">
                        <a:lnSpc>
                          <a:spcPct val="107000"/>
                        </a:lnSpc>
                        <a:spcBef>
                          <a:spcPts val="0"/>
                        </a:spcBef>
                        <a:spcAft>
                          <a:spcPts val="0"/>
                        </a:spcAft>
                      </a:pPr>
                      <a:r>
                        <a:rPr lang="en-US" sz="1800" kern="0" dirty="0">
                          <a:solidFill>
                            <a:schemeClr val="tx1"/>
                          </a:solidFill>
                          <a:effectLst/>
                        </a:rPr>
                        <a:t>Low</a:t>
                      </a:r>
                      <a:endParaRPr lang="en-US"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kern="0" dirty="0">
                          <a:solidFill>
                            <a:schemeClr val="tx1"/>
                          </a:solidFill>
                          <a:effectLst/>
                        </a:rPr>
                        <a:t>Medium</a:t>
                      </a:r>
                      <a:endParaRPr lang="en-US"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kern="0" dirty="0">
                          <a:solidFill>
                            <a:schemeClr val="tx1"/>
                          </a:solidFill>
                          <a:effectLst/>
                        </a:rPr>
                        <a:t>High</a:t>
                      </a:r>
                      <a:endParaRPr lang="en-US"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2579670"/>
                  </a:ext>
                </a:extLst>
              </a:tr>
              <a:tr h="424845">
                <a:tc rowSpan="3">
                  <a:txBody>
                    <a:bodyPr/>
                    <a:lstStyle/>
                    <a:p>
                      <a:pPr marL="0" marR="0" algn="ctr">
                        <a:lnSpc>
                          <a:spcPct val="107000"/>
                        </a:lnSpc>
                        <a:spcBef>
                          <a:spcPts val="0"/>
                        </a:spcBef>
                        <a:spcAft>
                          <a:spcPts val="0"/>
                        </a:spcAft>
                      </a:pPr>
                      <a:r>
                        <a:rPr lang="en-US" sz="1800" b="1" kern="0" dirty="0">
                          <a:solidFill>
                            <a:schemeClr val="tx1"/>
                          </a:solidFill>
                          <a:effectLst/>
                        </a:rPr>
                        <a:t>Abundance</a:t>
                      </a:r>
                      <a:endParaRPr lang="en-US" sz="18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vert="vert270" anchor="ctr"/>
                </a:tc>
                <a:tc>
                  <a:txBody>
                    <a:bodyPr/>
                    <a:lstStyle/>
                    <a:p>
                      <a:pPr marL="0" marR="0" algn="ctr">
                        <a:lnSpc>
                          <a:spcPct val="107000"/>
                        </a:lnSpc>
                        <a:spcBef>
                          <a:spcPts val="0"/>
                        </a:spcBef>
                        <a:spcAft>
                          <a:spcPts val="0"/>
                        </a:spcAft>
                      </a:pPr>
                      <a:r>
                        <a:rPr lang="en-US" sz="1800" kern="0" dirty="0">
                          <a:solidFill>
                            <a:schemeClr val="tx1"/>
                          </a:solidFill>
                          <a:effectLst/>
                        </a:rPr>
                        <a:t>Low</a:t>
                      </a:r>
                      <a:endParaRPr lang="en-US"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800" kern="0" dirty="0">
                          <a:solidFill>
                            <a:schemeClr val="tx1"/>
                          </a:solidFill>
                          <a:effectLst/>
                        </a:rPr>
                        <a:t>0.3</a:t>
                      </a:r>
                      <a:endParaRPr lang="en-US"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1800" kern="0">
                          <a:solidFill>
                            <a:schemeClr val="tx1"/>
                          </a:solidFill>
                          <a:effectLst/>
                        </a:rPr>
                        <a:t>0.6</a:t>
                      </a:r>
                      <a:endParaRPr lang="en-US" sz="18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ysDot"/>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1800" kern="0">
                          <a:solidFill>
                            <a:schemeClr val="tx1"/>
                          </a:solidFill>
                          <a:effectLst/>
                        </a:rPr>
                        <a:t>0.3</a:t>
                      </a:r>
                      <a:endParaRPr lang="en-US" sz="18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1800" kern="0">
                          <a:solidFill>
                            <a:schemeClr val="tx1"/>
                          </a:solidFill>
                          <a:effectLst/>
                        </a:rPr>
                        <a:t>0.1</a:t>
                      </a:r>
                      <a:endParaRPr lang="en-US" sz="18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946544162"/>
                  </a:ext>
                </a:extLst>
              </a:tr>
              <a:tr h="424845">
                <a:tc vMerge="1">
                  <a:txBody>
                    <a:bodyPr/>
                    <a:lstStyle/>
                    <a:p>
                      <a:endParaRPr lang="en-US"/>
                    </a:p>
                  </a:txBody>
                  <a:tcPr/>
                </a:tc>
                <a:tc>
                  <a:txBody>
                    <a:bodyPr/>
                    <a:lstStyle/>
                    <a:p>
                      <a:pPr marL="0" marR="0" algn="ctr">
                        <a:lnSpc>
                          <a:spcPct val="107000"/>
                        </a:lnSpc>
                        <a:spcBef>
                          <a:spcPts val="0"/>
                        </a:spcBef>
                        <a:spcAft>
                          <a:spcPts val="0"/>
                        </a:spcAft>
                      </a:pPr>
                      <a:r>
                        <a:rPr lang="en-US" sz="1800" kern="0" dirty="0">
                          <a:solidFill>
                            <a:schemeClr val="tx1"/>
                          </a:solidFill>
                          <a:effectLst/>
                        </a:rPr>
                        <a:t>Medium</a:t>
                      </a:r>
                      <a:endParaRPr lang="en-US"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800" kern="0" dirty="0">
                          <a:solidFill>
                            <a:schemeClr val="tx1"/>
                          </a:solidFill>
                          <a:effectLst/>
                        </a:rPr>
                        <a:t>0.4</a:t>
                      </a:r>
                      <a:endParaRPr lang="en-US"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tcPr>
                </a:tc>
                <a:tc>
                  <a:txBody>
                    <a:bodyPr/>
                    <a:lstStyle/>
                    <a:p>
                      <a:pPr marL="0" marR="0" algn="ctr">
                        <a:lnSpc>
                          <a:spcPct val="107000"/>
                        </a:lnSpc>
                        <a:spcBef>
                          <a:spcPts val="0"/>
                        </a:spcBef>
                        <a:spcAft>
                          <a:spcPts val="0"/>
                        </a:spcAft>
                      </a:pPr>
                      <a:r>
                        <a:rPr lang="en-US" sz="1800" kern="0">
                          <a:solidFill>
                            <a:schemeClr val="tx1"/>
                          </a:solidFill>
                          <a:effectLst/>
                        </a:rPr>
                        <a:t>0.2</a:t>
                      </a:r>
                      <a:endParaRPr lang="en-US" sz="18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ysDot"/>
                      <a:round/>
                      <a:headEnd type="none" w="med" len="med"/>
                      <a:tailEnd type="none" w="med" len="med"/>
                    </a:lnL>
                  </a:tcPr>
                </a:tc>
                <a:tc>
                  <a:txBody>
                    <a:bodyPr/>
                    <a:lstStyle/>
                    <a:p>
                      <a:pPr marL="0" marR="0" algn="ctr">
                        <a:lnSpc>
                          <a:spcPct val="107000"/>
                        </a:lnSpc>
                        <a:spcBef>
                          <a:spcPts val="0"/>
                        </a:spcBef>
                        <a:spcAft>
                          <a:spcPts val="0"/>
                        </a:spcAft>
                      </a:pPr>
                      <a:r>
                        <a:rPr lang="en-US" sz="1800" kern="0">
                          <a:solidFill>
                            <a:schemeClr val="tx1"/>
                          </a:solidFill>
                          <a:effectLst/>
                        </a:rPr>
                        <a:t>0.6</a:t>
                      </a:r>
                      <a:endParaRPr lang="en-US" sz="18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kern="0">
                          <a:solidFill>
                            <a:schemeClr val="tx1"/>
                          </a:solidFill>
                          <a:effectLst/>
                        </a:rPr>
                        <a:t>0.2</a:t>
                      </a:r>
                      <a:endParaRPr lang="en-US" sz="18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181645149"/>
                  </a:ext>
                </a:extLst>
              </a:tr>
              <a:tr h="482854">
                <a:tc vMerge="1">
                  <a:txBody>
                    <a:bodyPr/>
                    <a:lstStyle/>
                    <a:p>
                      <a:endParaRPr lang="en-US"/>
                    </a:p>
                  </a:txBody>
                  <a:tcPr/>
                </a:tc>
                <a:tc>
                  <a:txBody>
                    <a:bodyPr/>
                    <a:lstStyle/>
                    <a:p>
                      <a:pPr marL="0" marR="0" algn="ctr">
                        <a:lnSpc>
                          <a:spcPct val="107000"/>
                        </a:lnSpc>
                        <a:spcBef>
                          <a:spcPts val="0"/>
                        </a:spcBef>
                        <a:spcAft>
                          <a:spcPts val="0"/>
                        </a:spcAft>
                      </a:pPr>
                      <a:r>
                        <a:rPr lang="en-US" sz="1800" kern="0" dirty="0">
                          <a:solidFill>
                            <a:schemeClr val="tx1"/>
                          </a:solidFill>
                          <a:effectLst/>
                        </a:rPr>
                        <a:t>High</a:t>
                      </a:r>
                      <a:endParaRPr lang="en-US"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800" kern="0" dirty="0">
                          <a:solidFill>
                            <a:schemeClr val="tx1"/>
                          </a:solidFill>
                          <a:effectLst/>
                        </a:rPr>
                        <a:t>0.3</a:t>
                      </a:r>
                      <a:endParaRPr lang="en-US"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tcPr>
                </a:tc>
                <a:tc>
                  <a:txBody>
                    <a:bodyPr/>
                    <a:lstStyle/>
                    <a:p>
                      <a:pPr marL="0" marR="0" algn="ctr">
                        <a:lnSpc>
                          <a:spcPct val="107000"/>
                        </a:lnSpc>
                        <a:spcBef>
                          <a:spcPts val="0"/>
                        </a:spcBef>
                        <a:spcAft>
                          <a:spcPts val="0"/>
                        </a:spcAft>
                      </a:pPr>
                      <a:r>
                        <a:rPr lang="en-US" sz="1800" kern="0">
                          <a:solidFill>
                            <a:schemeClr val="tx1"/>
                          </a:solidFill>
                          <a:effectLst/>
                        </a:rPr>
                        <a:t>0.1</a:t>
                      </a:r>
                      <a:endParaRPr lang="en-US" sz="18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ysDot"/>
                      <a:round/>
                      <a:headEnd type="none" w="med" len="med"/>
                      <a:tailEnd type="none" w="med" len="med"/>
                    </a:lnL>
                  </a:tcPr>
                </a:tc>
                <a:tc>
                  <a:txBody>
                    <a:bodyPr/>
                    <a:lstStyle/>
                    <a:p>
                      <a:pPr marL="0" marR="0" algn="ctr">
                        <a:lnSpc>
                          <a:spcPct val="107000"/>
                        </a:lnSpc>
                        <a:spcBef>
                          <a:spcPts val="0"/>
                        </a:spcBef>
                        <a:spcAft>
                          <a:spcPts val="0"/>
                        </a:spcAft>
                      </a:pPr>
                      <a:r>
                        <a:rPr lang="en-US" sz="1800" kern="0" dirty="0">
                          <a:solidFill>
                            <a:schemeClr val="tx1"/>
                          </a:solidFill>
                          <a:effectLst/>
                        </a:rPr>
                        <a:t>0.3</a:t>
                      </a:r>
                      <a:endParaRPr lang="en-US"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kern="0" dirty="0">
                          <a:solidFill>
                            <a:schemeClr val="tx1"/>
                          </a:solidFill>
                          <a:effectLst/>
                        </a:rPr>
                        <a:t>0.6</a:t>
                      </a:r>
                      <a:endParaRPr lang="en-US"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105647377"/>
                  </a:ext>
                </a:extLst>
              </a:tr>
            </a:tbl>
          </a:graphicData>
        </a:graphic>
      </p:graphicFrame>
      <p:sp>
        <p:nvSpPr>
          <p:cNvPr id="6" name="TextBox 5">
            <a:extLst>
              <a:ext uri="{FF2B5EF4-FFF2-40B4-BE49-F238E27FC236}">
                <a16:creationId xmlns:a16="http://schemas.microsoft.com/office/drawing/2014/main" id="{CB6B7BD0-445E-F94A-CEA4-2BF917244F17}"/>
              </a:ext>
            </a:extLst>
          </p:cNvPr>
          <p:cNvSpPr txBox="1"/>
          <p:nvPr/>
        </p:nvSpPr>
        <p:spPr>
          <a:xfrm>
            <a:off x="84802" y="1"/>
            <a:ext cx="5715000" cy="671915"/>
          </a:xfrm>
          <a:prstGeom prst="rect">
            <a:avLst/>
          </a:prstGeom>
          <a:noFill/>
        </p:spPr>
        <p:txBody>
          <a:bodyPr wrap="square">
            <a:spAutoFit/>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US" sz="1800" b="0" i="1" u="none" strike="noStrike" kern="1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Table 1.  Marginal probabilities of three levels of abundance and uncertainty in the forecast of abundance.</a:t>
            </a:r>
          </a:p>
        </p:txBody>
      </p:sp>
      <p:sp>
        <p:nvSpPr>
          <p:cNvPr id="8" name="TextBox 7">
            <a:extLst>
              <a:ext uri="{FF2B5EF4-FFF2-40B4-BE49-F238E27FC236}">
                <a16:creationId xmlns:a16="http://schemas.microsoft.com/office/drawing/2014/main" id="{6FCFA3A6-103F-339C-2034-A165D4836D5A}"/>
              </a:ext>
            </a:extLst>
          </p:cNvPr>
          <p:cNvSpPr txBox="1"/>
          <p:nvPr/>
        </p:nvSpPr>
        <p:spPr>
          <a:xfrm>
            <a:off x="0" y="2816923"/>
            <a:ext cx="6027314" cy="646331"/>
          </a:xfrm>
          <a:prstGeom prst="rect">
            <a:avLst/>
          </a:prstGeom>
          <a:solidFill>
            <a:srgbClr val="91BEDF"/>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This year’s forecast is </a:t>
            </a:r>
            <a:r>
              <a:rPr kumimoji="0" lang="en-US" sz="1800" b="0" i="1"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High</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What is the probability that the abundance is actually</a:t>
            </a:r>
            <a:r>
              <a:rPr kumimoji="0" lang="en-US" sz="1800" b="0" i="1"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Low?</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7CC22F6-278C-C50B-C805-FD27C18E4FA2}"/>
                  </a:ext>
                </a:extLst>
              </p:cNvPr>
              <p:cNvSpPr txBox="1"/>
              <p:nvPr/>
            </p:nvSpPr>
            <p:spPr>
              <a:xfrm>
                <a:off x="1" y="4277359"/>
                <a:ext cx="12192000" cy="1265026"/>
              </a:xfrm>
              <a:prstGeom prst="rect">
                <a:avLst/>
              </a:prstGeom>
              <a:noFill/>
            </p:spPr>
            <p:txBody>
              <a:bodyPr wrap="square">
                <a:spAutoFit/>
              </a:bodyPr>
              <a:lstStyle/>
              <a:p>
                <a:pPr marL="0" marR="0" lvl="0" indent="0" algn="ctr" defTabSz="914400" rtl="0" eaLnBrk="1" fontAlgn="auto" latinLnBrk="0" hangingPunct="1">
                  <a:lnSpc>
                    <a:spcPct val="107000"/>
                  </a:lnSpc>
                  <a:spcBef>
                    <a:spcPts val="0"/>
                  </a:spcBef>
                  <a:spcAft>
                    <a:spcPts val="800"/>
                  </a:spcAft>
                  <a:buClrTx/>
                  <a:buSzTx/>
                  <a:buFontTx/>
                  <a:buNone/>
                  <a:tabLst/>
                  <a:defRPr/>
                </a:pPr>
                <a:r>
                  <a:rPr kumimoji="0" lang="en-US" sz="2400" b="1" i="0" u="none" strike="noStrike" kern="1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a:t>
                </a:r>
                <a14:m>
                  <m:oMath xmlns:m="http://schemas.openxmlformats.org/officeDocument/2006/math">
                    <m:r>
                      <a:rPr kumimoji="0" lang="en-US" sz="2400" b="1" i="1" u="none" strike="noStrike" kern="1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𝑷</m:t>
                    </m:r>
                    <m:d>
                      <m:dPr>
                        <m:ctrlPr>
                          <a:rPr kumimoji="0" lang="en-US" sz="2400" b="1" i="1" u="none" strike="noStrike" kern="1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ctrlPr>
                      </m:dPr>
                      <m:e>
                        <m:r>
                          <a:rPr kumimoji="0" lang="en-US" sz="2400" b="1" i="1" u="none" strike="noStrike" kern="1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𝑨𝒃𝒖𝒏𝒅𝒂𝒏𝒄𝒆</m:t>
                        </m:r>
                        <m:r>
                          <a:rPr kumimoji="0" lang="en-US" sz="2400" b="1" i="1" u="none" strike="noStrike" kern="1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m:t>
                        </m:r>
                        <m:r>
                          <a:rPr kumimoji="0" lang="en-US" sz="2400" b="1" i="1" u="none" strike="noStrike" kern="1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𝑳</m:t>
                        </m:r>
                      </m:e>
                      <m:e>
                        <m:r>
                          <a:rPr kumimoji="0" lang="en-US" sz="2400" b="1" i="1" u="none" strike="noStrike" kern="1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𝑭𝒐𝒓𝒆𝒄𝒂𝒔𝒕</m:t>
                        </m:r>
                        <m:r>
                          <a:rPr kumimoji="0" lang="en-US" sz="2400" b="1" i="1" u="none" strike="noStrike" kern="1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m:t>
                        </m:r>
                        <m:r>
                          <a:rPr kumimoji="0" lang="en-US" sz="2400" b="1" i="1" u="none" strike="noStrike" kern="1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𝑯</m:t>
                        </m:r>
                      </m:e>
                    </m:d>
                    <m:r>
                      <a:rPr kumimoji="0" lang="en-US" sz="2400" b="1" i="1" u="none" strike="noStrike" kern="1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 </m:t>
                    </m:r>
                    <m:f>
                      <m:fPr>
                        <m:ctrlPr>
                          <a:rPr kumimoji="0" lang="en-US" sz="2400" b="1" i="1" u="none" strike="noStrike" kern="1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ctrlPr>
                      </m:fPr>
                      <m:num>
                        <m:r>
                          <a:rPr kumimoji="0" lang="en-US" sz="2400" b="1" i="1" u="none" strike="noStrike" kern="1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𝑷</m:t>
                        </m:r>
                        <m:r>
                          <a:rPr kumimoji="0" lang="en-US" sz="2400" b="1" i="1" u="none" strike="noStrike" kern="1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 (</m:t>
                        </m:r>
                        <m:r>
                          <a:rPr kumimoji="0" lang="en-US" sz="2400" b="1" i="1" u="none" strike="noStrike" kern="1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𝑭𝒐𝒓𝒆𝒄𝒂𝒔𝒕</m:t>
                        </m:r>
                        <m:r>
                          <a:rPr kumimoji="0" lang="en-US" sz="2400" b="1" i="1" u="none" strike="noStrike" kern="1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m:t>
                        </m:r>
                        <m:r>
                          <a:rPr kumimoji="0" lang="en-US" sz="2400" b="1" i="1" u="none" strike="noStrike" kern="1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𝑯</m:t>
                        </m:r>
                        <m:r>
                          <a:rPr kumimoji="0" lang="en-US" sz="2400" b="1" i="1" u="none" strike="noStrike" kern="1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m:t>
                        </m:r>
                        <m:r>
                          <a:rPr kumimoji="0" lang="en-US" sz="2400" b="1" i="1" u="none" strike="noStrike" kern="1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𝑨𝒃𝒖𝒏𝒅𝒂𝒏𝒄𝒆</m:t>
                        </m:r>
                        <m:r>
                          <a:rPr kumimoji="0" lang="en-US" sz="2400" b="1" i="1" u="none" strike="noStrike" kern="1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m:t>
                        </m:r>
                        <m:r>
                          <a:rPr kumimoji="0" lang="en-US" sz="2400" b="1" i="1" u="none" strike="noStrike" kern="1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𝑳</m:t>
                        </m:r>
                        <m:r>
                          <a:rPr kumimoji="0" lang="en-US" sz="2400" b="1" i="1" u="none" strike="noStrike" kern="1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m:t>
                        </m:r>
                        <m:r>
                          <a:rPr kumimoji="0" lang="en-US" sz="2400" b="1" i="1" u="none" strike="noStrike" kern="1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𝑷</m:t>
                        </m:r>
                        <m:r>
                          <a:rPr kumimoji="0" lang="en-US" sz="2400" b="1" i="1" u="none" strike="noStrike" kern="1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m:t>
                        </m:r>
                        <m:r>
                          <a:rPr kumimoji="0" lang="en-US" sz="2400" b="1" i="1" u="none" strike="noStrike" kern="1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𝑨𝒃𝒖𝒏𝒅𝒏𝒂𝒄𝒆</m:t>
                        </m:r>
                        <m:r>
                          <a:rPr kumimoji="0" lang="en-US" sz="2400" b="1" i="1" u="none" strike="noStrike" kern="1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m:t>
                        </m:r>
                        <m:r>
                          <a:rPr kumimoji="0" lang="en-US" sz="2400" b="1" i="1" u="none" strike="noStrike" kern="1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𝑳</m:t>
                        </m:r>
                        <m:r>
                          <a:rPr kumimoji="0" lang="en-US" sz="2400" b="1" i="1" u="none" strike="noStrike" kern="1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m:t>
                        </m:r>
                      </m:num>
                      <m:den>
                        <m:r>
                          <a:rPr kumimoji="0" lang="en-US" sz="2400" b="1" i="1" u="none" strike="noStrike" kern="1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𝑷</m:t>
                        </m:r>
                        <m:r>
                          <a:rPr kumimoji="0" lang="en-US" sz="2400" b="1" i="1" u="none" strike="noStrike" kern="1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m:t>
                        </m:r>
                        <m:r>
                          <a:rPr kumimoji="0" lang="en-US" sz="2400" b="1" i="1" u="none" strike="noStrike" kern="1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𝑭𝒐𝒓𝒆𝒄𝒂𝒔𝒕</m:t>
                        </m:r>
                        <m:r>
                          <a:rPr kumimoji="0" lang="en-US" sz="2400" b="1" i="1" u="none" strike="noStrike" kern="1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m:t>
                        </m:r>
                        <m:r>
                          <a:rPr kumimoji="0" lang="en-US" sz="2400" b="1" i="1" u="none" strike="noStrike" kern="1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𝑯</m:t>
                        </m:r>
                        <m:r>
                          <a:rPr kumimoji="0" lang="en-US" sz="2400" b="1" i="1" u="none" strike="noStrike" kern="1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m:t>
                        </m:r>
                      </m:den>
                    </m:f>
                  </m:oMath>
                </a14:m>
                <a:endParaRPr kumimoji="0" lang="en-US" sz="2400" b="1" i="0" u="none" strike="noStrike" kern="1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1828800" marR="0" lvl="0" indent="457200" algn="l" defTabSz="914400" rtl="0" eaLnBrk="1" fontAlgn="auto" latinLnBrk="0" hangingPunct="1">
                  <a:lnSpc>
                    <a:spcPct val="107000"/>
                  </a:lnSpc>
                  <a:spcBef>
                    <a:spcPts val="0"/>
                  </a:spcBef>
                  <a:spcAft>
                    <a:spcPts val="800"/>
                  </a:spcAft>
                  <a:buClrTx/>
                  <a:buSzTx/>
                  <a:buFontTx/>
                  <a:buNone/>
                  <a:tabLst/>
                  <a:defRPr/>
                </a:pPr>
                <a:r>
                  <a:rPr kumimoji="0" lang="en-US" sz="2800" b="1" i="0" u="none" strike="noStrike" kern="1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rPr>
                  <a:t>		</a:t>
                </a:r>
                <a:endPar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10" name="TextBox 9">
                <a:extLst>
                  <a:ext uri="{FF2B5EF4-FFF2-40B4-BE49-F238E27FC236}">
                    <a16:creationId xmlns:a16="http://schemas.microsoft.com/office/drawing/2014/main" id="{D7CC22F6-278C-C50B-C805-FD27C18E4FA2}"/>
                  </a:ext>
                </a:extLst>
              </p:cNvPr>
              <p:cNvSpPr txBox="1">
                <a:spLocks noRot="1" noChangeAspect="1" noMove="1" noResize="1" noEditPoints="1" noAdjustHandles="1" noChangeArrowheads="1" noChangeShapeType="1" noTextEdit="1"/>
              </p:cNvSpPr>
              <p:nvPr/>
            </p:nvSpPr>
            <p:spPr>
              <a:xfrm>
                <a:off x="1" y="4277359"/>
                <a:ext cx="12192000" cy="126502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B41115C-8211-25C1-49F6-5BAAE7464F1A}"/>
                  </a:ext>
                </a:extLst>
              </p:cNvPr>
              <p:cNvSpPr txBox="1"/>
              <p:nvPr/>
            </p:nvSpPr>
            <p:spPr>
              <a:xfrm>
                <a:off x="5674901" y="5542385"/>
                <a:ext cx="4244264" cy="98629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 </a:t>
                </a:r>
                <a14:m>
                  <m:oMath xmlns:m="http://schemas.openxmlformats.org/officeDocument/2006/math">
                    <m:f>
                      <m:fPr>
                        <m:ctrlPr>
                          <a:rPr kumimoji="0" lang="en-US" sz="2400" b="1" i="1" u="none" strike="noStrike" kern="1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fPr>
                      <m:num>
                        <m:r>
                          <a:rPr kumimoji="0" lang="en-US" sz="2400" b="1" i="1" u="none" strike="noStrike" kern="1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𝟎</m:t>
                        </m:r>
                        <m:r>
                          <a:rPr kumimoji="0" lang="en-US" sz="2400" b="1" i="1" u="none" strike="noStrike" kern="1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sz="2400" b="1" i="1" u="none" strike="noStrike" kern="1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𝟏</m:t>
                        </m:r>
                        <m:r>
                          <a:rPr kumimoji="0" lang="en-US" sz="2400" b="1" i="1" u="none" strike="noStrike" kern="1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sz="2400" b="1" i="1" u="none" strike="noStrike" kern="1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𝟎</m:t>
                        </m:r>
                        <m:r>
                          <a:rPr kumimoji="0" lang="en-US" sz="2400" b="1" i="1" u="none" strike="noStrike" kern="1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sz="2400" b="1" i="1" u="none" strike="noStrike" kern="1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𝟑</m:t>
                        </m:r>
                      </m:num>
                      <m:den>
                        <m:r>
                          <a:rPr kumimoji="0" lang="en-US" sz="2400" b="1" i="1" u="none" strike="noStrike" kern="1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𝟎</m:t>
                        </m:r>
                        <m:r>
                          <a:rPr kumimoji="0" lang="en-US" sz="2400" b="1" i="1" u="none" strike="noStrike" kern="1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sz="2400" b="1" i="1" u="none" strike="noStrike" kern="1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𝟏</m:t>
                        </m:r>
                        <m:r>
                          <a:rPr kumimoji="0" lang="en-US" sz="2400" b="1" i="1" u="none" strike="noStrike" kern="1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sz="2400" b="1" i="1" u="none" strike="noStrike" kern="1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𝟎</m:t>
                        </m:r>
                        <m:r>
                          <a:rPr kumimoji="0" lang="en-US" sz="2400" b="1" i="1" u="none" strike="noStrike" kern="1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sz="2400" b="1" i="1" u="none" strike="noStrike" kern="1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𝟑</m:t>
                        </m:r>
                        <m:r>
                          <a:rPr kumimoji="0" lang="en-US" sz="2400" b="1" i="1" u="none" strike="noStrike" kern="1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sz="2400" b="1" i="1" u="none" strike="noStrike" kern="1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𝟎</m:t>
                        </m:r>
                        <m:r>
                          <a:rPr kumimoji="0" lang="en-US" sz="2400" b="1" i="1" u="none" strike="noStrike" kern="1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sz="2400" b="1" i="1" u="none" strike="noStrike" kern="1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𝟐</m:t>
                        </m:r>
                        <m:r>
                          <a:rPr kumimoji="0" lang="en-US" sz="2400" b="1" i="1" u="none" strike="noStrike" kern="1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sz="2400" b="1" i="1" u="none" strike="noStrike" kern="1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𝟎</m:t>
                        </m:r>
                        <m:r>
                          <a:rPr kumimoji="0" lang="en-US" sz="2400" b="1" i="1" u="none" strike="noStrike" kern="1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sz="2400" b="1" i="1" u="none" strike="noStrike" kern="1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𝟒</m:t>
                        </m:r>
                        <m:r>
                          <a:rPr kumimoji="0" lang="en-US" sz="2400" b="1" i="1" u="none" strike="noStrike" kern="1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sz="2400" b="1" i="1" u="none" strike="noStrike" kern="1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𝟎</m:t>
                        </m:r>
                        <m:r>
                          <a:rPr kumimoji="0" lang="en-US" sz="2400" b="1" i="1" u="none" strike="noStrike" kern="1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sz="2400" b="1" i="1" u="none" strike="noStrike" kern="1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𝟔</m:t>
                        </m:r>
                        <m:r>
                          <a:rPr kumimoji="0" lang="en-US" sz="2400" b="1" i="1" u="none" strike="noStrike" kern="1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sz="2400" b="1" i="1" u="none" strike="noStrike" kern="1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𝟎</m:t>
                        </m:r>
                        <m:r>
                          <a:rPr kumimoji="0" lang="en-US" sz="2400" b="1" i="1" u="none" strike="noStrike" kern="1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sz="2400" b="1" i="1" u="none" strike="noStrike" kern="1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𝟑</m:t>
                        </m:r>
                      </m:den>
                    </m:f>
                    <m:r>
                      <a:rPr kumimoji="0" lang="en-US" sz="2400" b="1" i="1" u="none" strike="noStrike" kern="1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sz="2400" b="1" i="1" u="none" strike="noStrike" kern="1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𝟎</m:t>
                    </m:r>
                    <m:r>
                      <a:rPr kumimoji="0" lang="en-US" sz="2400" b="1" i="1" u="none" strike="noStrike" kern="1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sz="2400" b="1" i="1" u="none" strike="noStrike" kern="1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𝟏𝟎𝟑</m:t>
                    </m:r>
                  </m:oMath>
                </a14:m>
                <a:r>
                  <a:rPr kumimoji="0" lang="en-US" sz="2400" b="1" i="0" u="none" strike="noStrike" kern="1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a:t> </a:t>
                </a:r>
                <a:r>
                  <a:rPr kumimoji="0" lang="en-US" sz="2400" b="0" i="0" u="none" strike="noStrike" kern="1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rPr>
                  <a:t>	</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12" name="TextBox 11">
                <a:extLst>
                  <a:ext uri="{FF2B5EF4-FFF2-40B4-BE49-F238E27FC236}">
                    <a16:creationId xmlns:a16="http://schemas.microsoft.com/office/drawing/2014/main" id="{3B41115C-8211-25C1-49F6-5BAAE7464F1A}"/>
                  </a:ext>
                </a:extLst>
              </p:cNvPr>
              <p:cNvSpPr txBox="1">
                <a:spLocks noRot="1" noChangeAspect="1" noMove="1" noResize="1" noEditPoints="1" noAdjustHandles="1" noChangeArrowheads="1" noChangeShapeType="1" noTextEdit="1"/>
              </p:cNvSpPr>
              <p:nvPr/>
            </p:nvSpPr>
            <p:spPr>
              <a:xfrm>
                <a:off x="5674901" y="5542385"/>
                <a:ext cx="4244264" cy="986296"/>
              </a:xfrm>
              <a:prstGeom prst="rect">
                <a:avLst/>
              </a:prstGeom>
              <a:blipFill>
                <a:blip r:embed="rId3"/>
                <a:stretch>
                  <a:fillRect l="-2299"/>
                </a:stretch>
              </a:blipFill>
            </p:spPr>
            <p:txBody>
              <a:bodyPr/>
              <a:lstStyle/>
              <a:p>
                <a:r>
                  <a:rPr lang="en-US">
                    <a:noFill/>
                  </a:rPr>
                  <a:t> </a:t>
                </a:r>
              </a:p>
            </p:txBody>
          </p:sp>
        </mc:Fallback>
      </mc:AlternateContent>
      <p:grpSp>
        <p:nvGrpSpPr>
          <p:cNvPr id="15" name="Group 14">
            <a:extLst>
              <a:ext uri="{FF2B5EF4-FFF2-40B4-BE49-F238E27FC236}">
                <a16:creationId xmlns:a16="http://schemas.microsoft.com/office/drawing/2014/main" id="{EA0ACB16-9000-1AC5-0A7B-C5F13BFB8C26}"/>
              </a:ext>
            </a:extLst>
          </p:cNvPr>
          <p:cNvGrpSpPr/>
          <p:nvPr/>
        </p:nvGrpSpPr>
        <p:grpSpPr>
          <a:xfrm>
            <a:off x="6027314" y="0"/>
            <a:ext cx="6164688" cy="3463254"/>
            <a:chOff x="5638800" y="3200400"/>
            <a:chExt cx="2538179" cy="1357631"/>
          </a:xfrm>
        </p:grpSpPr>
        <p:pic>
          <p:nvPicPr>
            <p:cNvPr id="13" name="Picture 2" descr="https://www.sciencenews.org/sites/default/files/2016/05/main/articles/052816_bayesian-opener_free.jpg">
              <a:extLst>
                <a:ext uri="{FF2B5EF4-FFF2-40B4-BE49-F238E27FC236}">
                  <a16:creationId xmlns:a16="http://schemas.microsoft.com/office/drawing/2014/main" id="{5FF9223F-5DCD-2CD6-4AED-BA4CF7E4330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38800" y="3200400"/>
              <a:ext cx="2538179" cy="135763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A7E58D42-9582-0BEA-72B4-5557E9E2FBC7}"/>
                </a:ext>
              </a:extLst>
            </p:cNvPr>
            <p:cNvSpPr txBox="1"/>
            <p:nvPr/>
          </p:nvSpPr>
          <p:spPr>
            <a:xfrm>
              <a:off x="7457767" y="3200400"/>
              <a:ext cx="719212" cy="24811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Bayes</a:t>
              </a:r>
            </a:p>
          </p:txBody>
        </p:sp>
      </p:grpSp>
    </p:spTree>
    <p:extLst>
      <p:ext uri="{BB962C8B-B14F-4D97-AF65-F5344CB8AC3E}">
        <p14:creationId xmlns:p14="http://schemas.microsoft.com/office/powerpoint/2010/main" val="845933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circle(in)">
                                      <p:cBhvr>
                                        <p:cTn id="11" dur="20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2040C39C-4E07-852E-D6FF-62848F638C87}"/>
              </a:ext>
            </a:extLst>
          </p:cNvPr>
          <p:cNvGraphicFramePr>
            <a:graphicFrameLocks noGrp="1"/>
          </p:cNvGraphicFramePr>
          <p:nvPr/>
        </p:nvGraphicFramePr>
        <p:xfrm>
          <a:off x="165815" y="3905280"/>
          <a:ext cx="4610101" cy="1735441"/>
        </p:xfrm>
        <a:graphic>
          <a:graphicData uri="http://schemas.openxmlformats.org/drawingml/2006/table">
            <a:tbl>
              <a:tblPr firstRow="1" firstCol="1" bandRow="1">
                <a:tableStyleId>{2D5ABB26-0587-4C30-8999-92F81FD0307C}</a:tableStyleId>
              </a:tblPr>
              <a:tblGrid>
                <a:gridCol w="419101">
                  <a:extLst>
                    <a:ext uri="{9D8B030D-6E8A-4147-A177-3AD203B41FA5}">
                      <a16:colId xmlns:a16="http://schemas.microsoft.com/office/drawing/2014/main" val="3584372398"/>
                    </a:ext>
                  </a:extLst>
                </a:gridCol>
                <a:gridCol w="1219200">
                  <a:extLst>
                    <a:ext uri="{9D8B030D-6E8A-4147-A177-3AD203B41FA5}">
                      <a16:colId xmlns:a16="http://schemas.microsoft.com/office/drawing/2014/main" val="3804832988"/>
                    </a:ext>
                  </a:extLst>
                </a:gridCol>
                <a:gridCol w="1027532">
                  <a:extLst>
                    <a:ext uri="{9D8B030D-6E8A-4147-A177-3AD203B41FA5}">
                      <a16:colId xmlns:a16="http://schemas.microsoft.com/office/drawing/2014/main" val="3783301252"/>
                    </a:ext>
                  </a:extLst>
                </a:gridCol>
                <a:gridCol w="1200083">
                  <a:extLst>
                    <a:ext uri="{9D8B030D-6E8A-4147-A177-3AD203B41FA5}">
                      <a16:colId xmlns:a16="http://schemas.microsoft.com/office/drawing/2014/main" val="591937055"/>
                    </a:ext>
                  </a:extLst>
                </a:gridCol>
                <a:gridCol w="744185">
                  <a:extLst>
                    <a:ext uri="{9D8B030D-6E8A-4147-A177-3AD203B41FA5}">
                      <a16:colId xmlns:a16="http://schemas.microsoft.com/office/drawing/2014/main" val="652391827"/>
                    </a:ext>
                  </a:extLst>
                </a:gridCol>
              </a:tblGrid>
              <a:tr h="227411">
                <a:tc>
                  <a:txBody>
                    <a:bodyPr/>
                    <a:lstStyle/>
                    <a:p>
                      <a:pPr>
                        <a:lnSpc>
                          <a:spcPct val="107000"/>
                        </a:lnSpc>
                      </a:pPr>
                      <a:endParaRPr lang="en-US" sz="1800" kern="100">
                        <a:solidFill>
                          <a:schemeClr val="tx1"/>
                        </a:solidFill>
                        <a:effectLst/>
                        <a:latin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pPr>
                      <a:endParaRPr lang="en-US" sz="1800" kern="100">
                        <a:solidFill>
                          <a:schemeClr val="tx1"/>
                        </a:solidFill>
                        <a:effectLst/>
                        <a:latin typeface="Calibri" panose="020F0502020204030204" pitchFamily="34" charset="0"/>
                        <a:cs typeface="Times New Roman" panose="02020603050405020304" pitchFamily="18" charset="0"/>
                      </a:endParaRPr>
                    </a:p>
                  </a:txBody>
                  <a:tcPr marL="68580" marR="68580" marT="0" marB="0" anchor="b">
                    <a:lnR>
                      <a:noFill/>
                    </a:lnR>
                  </a:tcPr>
                </a:tc>
                <a:tc gridSpan="3">
                  <a:txBody>
                    <a:bodyPr/>
                    <a:lstStyle/>
                    <a:p>
                      <a:pPr marL="0" marR="0" algn="ctr">
                        <a:lnSpc>
                          <a:spcPct val="107000"/>
                        </a:lnSpc>
                        <a:spcBef>
                          <a:spcPts val="0"/>
                        </a:spcBef>
                        <a:spcAft>
                          <a:spcPts val="0"/>
                        </a:spcAft>
                      </a:pPr>
                      <a:r>
                        <a:rPr lang="en-US" sz="1800" kern="0" dirty="0">
                          <a:solidFill>
                            <a:schemeClr val="tx1"/>
                          </a:solidFill>
                          <a:effectLst/>
                        </a:rPr>
                        <a:t>Abundance</a:t>
                      </a:r>
                      <a:endParaRPr lang="en-US"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noFill/>
                      <a:prstDash val="sysDot"/>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955858"/>
                  </a:ext>
                </a:extLst>
              </a:tr>
              <a:tr h="352311">
                <a:tc>
                  <a:txBody>
                    <a:bodyPr/>
                    <a:lstStyle/>
                    <a:p>
                      <a:pPr>
                        <a:lnSpc>
                          <a:spcPct val="107000"/>
                        </a:lnSpc>
                      </a:pPr>
                      <a:endParaRPr lang="en-US" sz="1800" kern="100">
                        <a:solidFill>
                          <a:schemeClr val="tx1"/>
                        </a:solidFill>
                        <a:effectLst/>
                        <a:latin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pPr>
                      <a:endParaRPr lang="en-US" sz="1800" kern="100">
                        <a:solidFill>
                          <a:schemeClr val="tx1"/>
                        </a:solidFill>
                        <a:effectLst/>
                        <a:latin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kern="0" dirty="0">
                          <a:solidFill>
                            <a:schemeClr val="tx1"/>
                          </a:solidFill>
                          <a:effectLst/>
                        </a:rPr>
                        <a:t>Low</a:t>
                      </a:r>
                      <a:endParaRPr lang="en-US"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kern="0" dirty="0">
                          <a:solidFill>
                            <a:schemeClr val="tx1"/>
                          </a:solidFill>
                          <a:effectLst/>
                        </a:rPr>
                        <a:t>Medium</a:t>
                      </a:r>
                      <a:endParaRPr lang="en-US"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kern="0" dirty="0">
                          <a:solidFill>
                            <a:schemeClr val="tx1"/>
                          </a:solidFill>
                          <a:effectLst/>
                        </a:rPr>
                        <a:t>High</a:t>
                      </a:r>
                      <a:endParaRPr lang="en-US"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54032531"/>
                  </a:ext>
                </a:extLst>
              </a:tr>
              <a:tr h="338219">
                <a:tc rowSpan="3">
                  <a:txBody>
                    <a:bodyPr/>
                    <a:lstStyle/>
                    <a:p>
                      <a:pPr marL="0" marR="0" algn="ctr">
                        <a:lnSpc>
                          <a:spcPct val="107000"/>
                        </a:lnSpc>
                        <a:spcBef>
                          <a:spcPts val="0"/>
                        </a:spcBef>
                        <a:spcAft>
                          <a:spcPts val="0"/>
                        </a:spcAft>
                      </a:pPr>
                      <a:r>
                        <a:rPr lang="en-US" sz="1800" kern="0">
                          <a:solidFill>
                            <a:schemeClr val="tx1"/>
                          </a:solidFill>
                          <a:effectLst/>
                        </a:rPr>
                        <a:t>Harvest</a:t>
                      </a:r>
                      <a:endParaRPr lang="en-US" sz="18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vert="vert270" anchor="ctr"/>
                </a:tc>
                <a:tc>
                  <a:txBody>
                    <a:bodyPr/>
                    <a:lstStyle/>
                    <a:p>
                      <a:pPr marL="0" marR="0" algn="ctr">
                        <a:lnSpc>
                          <a:spcPct val="107000"/>
                        </a:lnSpc>
                        <a:spcBef>
                          <a:spcPts val="0"/>
                        </a:spcBef>
                        <a:spcAft>
                          <a:spcPts val="0"/>
                        </a:spcAft>
                      </a:pPr>
                      <a:r>
                        <a:rPr lang="en-US" sz="1800" kern="0" dirty="0">
                          <a:solidFill>
                            <a:schemeClr val="tx1"/>
                          </a:solidFill>
                          <a:effectLst/>
                        </a:rPr>
                        <a:t>Low</a:t>
                      </a:r>
                      <a:endParaRPr lang="en-US"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800" kern="0">
                          <a:solidFill>
                            <a:schemeClr val="tx1"/>
                          </a:solidFill>
                          <a:effectLst/>
                        </a:rPr>
                        <a:t>80</a:t>
                      </a:r>
                      <a:endParaRPr lang="en-US" sz="18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1800" kern="0">
                          <a:solidFill>
                            <a:schemeClr val="tx1"/>
                          </a:solidFill>
                          <a:effectLst/>
                        </a:rPr>
                        <a:t>40</a:t>
                      </a:r>
                      <a:endParaRPr lang="en-US" sz="18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1800" kern="0">
                          <a:solidFill>
                            <a:schemeClr val="tx1"/>
                          </a:solidFill>
                          <a:effectLst/>
                        </a:rPr>
                        <a:t>10</a:t>
                      </a:r>
                      <a:endParaRPr lang="en-US" sz="18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264373320"/>
                  </a:ext>
                </a:extLst>
              </a:tr>
              <a:tr h="426212">
                <a:tc vMerge="1">
                  <a:txBody>
                    <a:bodyPr/>
                    <a:lstStyle/>
                    <a:p>
                      <a:endParaRPr lang="en-US"/>
                    </a:p>
                  </a:txBody>
                  <a:tcPr/>
                </a:tc>
                <a:tc>
                  <a:txBody>
                    <a:bodyPr/>
                    <a:lstStyle/>
                    <a:p>
                      <a:pPr marL="0" marR="0" algn="ctr">
                        <a:lnSpc>
                          <a:spcPct val="107000"/>
                        </a:lnSpc>
                        <a:spcBef>
                          <a:spcPts val="0"/>
                        </a:spcBef>
                        <a:spcAft>
                          <a:spcPts val="0"/>
                        </a:spcAft>
                      </a:pPr>
                      <a:r>
                        <a:rPr lang="en-US" sz="1800" kern="0" dirty="0">
                          <a:solidFill>
                            <a:schemeClr val="tx1"/>
                          </a:solidFill>
                          <a:effectLst/>
                        </a:rPr>
                        <a:t>Medium</a:t>
                      </a:r>
                      <a:endParaRPr lang="en-US"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800" kern="0" dirty="0">
                          <a:solidFill>
                            <a:schemeClr val="tx1"/>
                          </a:solidFill>
                          <a:effectLst/>
                        </a:rPr>
                        <a:t>30</a:t>
                      </a:r>
                      <a:endParaRPr lang="en-US"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800" kern="0">
                          <a:solidFill>
                            <a:schemeClr val="tx1"/>
                          </a:solidFill>
                          <a:effectLst/>
                        </a:rPr>
                        <a:t>80</a:t>
                      </a:r>
                      <a:endParaRPr lang="en-US" sz="18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kern="0">
                          <a:solidFill>
                            <a:schemeClr val="tx1"/>
                          </a:solidFill>
                          <a:effectLst/>
                        </a:rPr>
                        <a:t>80</a:t>
                      </a:r>
                      <a:endParaRPr lang="en-US" sz="18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221939797"/>
                  </a:ext>
                </a:extLst>
              </a:tr>
              <a:tr h="338219">
                <a:tc vMerge="1">
                  <a:txBody>
                    <a:bodyPr/>
                    <a:lstStyle/>
                    <a:p>
                      <a:endParaRPr lang="en-US"/>
                    </a:p>
                  </a:txBody>
                  <a:tcPr/>
                </a:tc>
                <a:tc>
                  <a:txBody>
                    <a:bodyPr/>
                    <a:lstStyle/>
                    <a:p>
                      <a:pPr marL="0" marR="0" algn="ctr">
                        <a:lnSpc>
                          <a:spcPct val="107000"/>
                        </a:lnSpc>
                        <a:spcBef>
                          <a:spcPts val="0"/>
                        </a:spcBef>
                        <a:spcAft>
                          <a:spcPts val="0"/>
                        </a:spcAft>
                      </a:pPr>
                      <a:r>
                        <a:rPr lang="en-US" sz="1800" kern="0" dirty="0">
                          <a:solidFill>
                            <a:schemeClr val="tx1"/>
                          </a:solidFill>
                          <a:effectLst/>
                        </a:rPr>
                        <a:t>High</a:t>
                      </a:r>
                      <a:endParaRPr lang="en-US"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800" kern="0">
                          <a:solidFill>
                            <a:schemeClr val="tx1"/>
                          </a:solidFill>
                          <a:effectLst/>
                        </a:rPr>
                        <a:t>0</a:t>
                      </a:r>
                      <a:endParaRPr lang="en-US" sz="18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800" kern="0" dirty="0">
                          <a:solidFill>
                            <a:schemeClr val="tx1"/>
                          </a:solidFill>
                          <a:effectLst/>
                        </a:rPr>
                        <a:t>30</a:t>
                      </a:r>
                      <a:endParaRPr lang="en-US"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kern="0" dirty="0">
                          <a:solidFill>
                            <a:schemeClr val="tx1"/>
                          </a:solidFill>
                          <a:effectLst/>
                        </a:rPr>
                        <a:t>100</a:t>
                      </a:r>
                      <a:endParaRPr lang="en-US"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569201825"/>
                  </a:ext>
                </a:extLst>
              </a:tr>
            </a:tbl>
          </a:graphicData>
        </a:graphic>
      </p:graphicFrame>
      <p:sp>
        <p:nvSpPr>
          <p:cNvPr id="6" name="TextBox 5">
            <a:extLst>
              <a:ext uri="{FF2B5EF4-FFF2-40B4-BE49-F238E27FC236}">
                <a16:creationId xmlns:a16="http://schemas.microsoft.com/office/drawing/2014/main" id="{72274F13-1B32-759B-5B26-24467BA43685}"/>
              </a:ext>
            </a:extLst>
          </p:cNvPr>
          <p:cNvSpPr txBox="1"/>
          <p:nvPr/>
        </p:nvSpPr>
        <p:spPr>
          <a:xfrm>
            <a:off x="280115" y="3369411"/>
            <a:ext cx="5257800" cy="92333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Table 2.  Utilities reaped by a decision maker under all possible combinations of abundance and harvest decisions.</a:t>
            </a:r>
            <a:endPar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1D69CC42-B90D-E6D7-20DB-3350A683F671}"/>
              </a:ext>
            </a:extLst>
          </p:cNvPr>
          <p:cNvSpPr txBox="1"/>
          <p:nvPr/>
        </p:nvSpPr>
        <p:spPr>
          <a:xfrm>
            <a:off x="0" y="2817938"/>
            <a:ext cx="7772400" cy="369332"/>
          </a:xfrm>
          <a:prstGeom prst="rect">
            <a:avLst/>
          </a:prstGeom>
          <a:solidFill>
            <a:schemeClr val="accent6">
              <a:lumMod val="20000"/>
              <a:lumOff val="80000"/>
            </a:schemeClr>
          </a:solidFill>
          <a:ln>
            <a:solidFill>
              <a:schemeClr val="tx1"/>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This year’s forecast is </a:t>
            </a:r>
            <a:r>
              <a:rPr kumimoji="0" lang="en-US" sz="1800" b="0" i="1"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High</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What harvest rate should be implemented?</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C0641A1-0D89-1D51-2025-DF3537C9E45E}"/>
                  </a:ext>
                </a:extLst>
              </p:cNvPr>
              <p:cNvSpPr txBox="1"/>
              <p:nvPr/>
            </p:nvSpPr>
            <p:spPr>
              <a:xfrm>
                <a:off x="2730191" y="5831928"/>
                <a:ext cx="4791998"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𝑝</m:t>
                      </m:r>
                      <m:d>
                        <m:dPr>
                          <m:ctrlPr>
                            <a:rPr kumimoji="0" lang="en-US" sz="1800" b="0" i="1" u="none" strike="noStrike" kern="1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ctrlPr>
                        </m:dPr>
                        <m:e>
                          <m:r>
                            <a:rPr kumimoji="0" lang="en-US" sz="1800" b="0" i="1" u="none" strike="noStrike" kern="1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𝑙𝑜𝑤</m:t>
                          </m:r>
                        </m:e>
                      </m:d>
                      <m:r>
                        <a:rPr kumimoji="0" lang="en-US" sz="1800" b="0" i="1" u="none" strike="noStrike" kern="1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∗80+</m:t>
                      </m:r>
                      <m:r>
                        <a:rPr kumimoji="0" lang="en-US" sz="1800" b="0" i="1" u="none" strike="noStrike" kern="1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𝑝</m:t>
                      </m:r>
                      <m:d>
                        <m:dPr>
                          <m:ctrlPr>
                            <a:rPr kumimoji="0" lang="en-US" sz="1800" b="0" i="1" u="none" strike="noStrike" kern="1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ctrlPr>
                        </m:dPr>
                        <m:e>
                          <m:r>
                            <a:rPr kumimoji="0" lang="en-US" sz="1800" b="0" i="1" u="none" strike="noStrike" kern="1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𝑚𝑒𝑑</m:t>
                          </m:r>
                        </m:e>
                      </m:d>
                      <m:r>
                        <a:rPr kumimoji="0" lang="en-US" sz="1800" b="0" i="1" u="none" strike="noStrike" kern="1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∗40+</m:t>
                      </m:r>
                      <m:r>
                        <a:rPr kumimoji="0" lang="en-US" sz="1800" b="0" i="1" u="none" strike="noStrike" kern="1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h𝑖𝑔h</m:t>
                      </m:r>
                      <m:r>
                        <a:rPr kumimoji="0" lang="en-US" sz="1800" b="0" i="1" u="none" strike="noStrike" kern="1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(10)</m:t>
                      </m:r>
                    </m:oMath>
                  </m:oMathPara>
                </a14:m>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11" name="TextBox 10">
                <a:extLst>
                  <a:ext uri="{FF2B5EF4-FFF2-40B4-BE49-F238E27FC236}">
                    <a16:creationId xmlns:a16="http://schemas.microsoft.com/office/drawing/2014/main" id="{5C0641A1-0D89-1D51-2025-DF3537C9E45E}"/>
                  </a:ext>
                </a:extLst>
              </p:cNvPr>
              <p:cNvSpPr txBox="1">
                <a:spLocks noRot="1" noChangeAspect="1" noMove="1" noResize="1" noEditPoints="1" noAdjustHandles="1" noChangeArrowheads="1" noChangeShapeType="1" noTextEdit="1"/>
              </p:cNvSpPr>
              <p:nvPr/>
            </p:nvSpPr>
            <p:spPr>
              <a:xfrm>
                <a:off x="2730191" y="5831928"/>
                <a:ext cx="4791998" cy="369332"/>
              </a:xfrm>
              <a:prstGeom prst="rect">
                <a:avLst/>
              </a:prstGeom>
              <a:blipFill>
                <a:blip r:embed="rId3"/>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CBBB3D7-D6B1-5E92-A79B-A65FF345A086}"/>
                  </a:ext>
                </a:extLst>
              </p:cNvPr>
              <p:cNvSpPr txBox="1"/>
              <p:nvPr/>
            </p:nvSpPr>
            <p:spPr>
              <a:xfrm>
                <a:off x="2715443" y="6106920"/>
                <a:ext cx="4791998"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𝑝</m:t>
                      </m:r>
                      <m:d>
                        <m:dPr>
                          <m:ctrlPr>
                            <a:rPr kumimoji="0" lang="en-US" sz="1800" b="0" i="1" u="none" strike="noStrike" kern="1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ctrlPr>
                        </m:dPr>
                        <m:e>
                          <m:r>
                            <a:rPr kumimoji="0" lang="en-US" sz="1800" b="0" i="1" u="none" strike="noStrike" kern="1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𝑙𝑜𝑤</m:t>
                          </m:r>
                        </m:e>
                      </m:d>
                      <m:r>
                        <a:rPr kumimoji="0" lang="en-US" sz="1800" b="0" i="1" u="none" strike="noStrike" kern="1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∗30+</m:t>
                      </m:r>
                      <m:r>
                        <a:rPr kumimoji="0" lang="en-US" sz="1800" b="0" i="1" u="none" strike="noStrike" kern="1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𝑝</m:t>
                      </m:r>
                      <m:d>
                        <m:dPr>
                          <m:ctrlPr>
                            <a:rPr kumimoji="0" lang="en-US" sz="1800" b="0" i="1" u="none" strike="noStrike" kern="1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ctrlPr>
                        </m:dPr>
                        <m:e>
                          <m:r>
                            <a:rPr kumimoji="0" lang="en-US" sz="1800" b="0" i="1" u="none" strike="noStrike" kern="1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𝑚𝑒𝑑</m:t>
                          </m:r>
                        </m:e>
                      </m:d>
                      <m:r>
                        <a:rPr kumimoji="0" lang="en-US" sz="1800" b="0" i="1" u="none" strike="noStrike" kern="1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∗80+</m:t>
                      </m:r>
                      <m:r>
                        <a:rPr kumimoji="0" lang="en-US" sz="1800" b="0" i="1" u="none" strike="noStrike" kern="1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h𝑖𝑔h</m:t>
                      </m:r>
                      <m:r>
                        <a:rPr kumimoji="0" lang="en-US" sz="1800" b="0" i="1" u="none" strike="noStrike" kern="1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(80)</m:t>
                      </m:r>
                    </m:oMath>
                  </m:oMathPara>
                </a14:m>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13" name="TextBox 12">
                <a:extLst>
                  <a:ext uri="{FF2B5EF4-FFF2-40B4-BE49-F238E27FC236}">
                    <a16:creationId xmlns:a16="http://schemas.microsoft.com/office/drawing/2014/main" id="{BCBBB3D7-D6B1-5E92-A79B-A65FF345A086}"/>
                  </a:ext>
                </a:extLst>
              </p:cNvPr>
              <p:cNvSpPr txBox="1">
                <a:spLocks noRot="1" noChangeAspect="1" noMove="1" noResize="1" noEditPoints="1" noAdjustHandles="1" noChangeArrowheads="1" noChangeShapeType="1" noTextEdit="1"/>
              </p:cNvSpPr>
              <p:nvPr/>
            </p:nvSpPr>
            <p:spPr>
              <a:xfrm>
                <a:off x="2715443" y="6106920"/>
                <a:ext cx="4791998" cy="369332"/>
              </a:xfrm>
              <a:prstGeom prst="rect">
                <a:avLst/>
              </a:prstGeom>
              <a:blipFill>
                <a:blip r:embed="rId4"/>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CD989FD-9EEA-4831-8328-52BD349AD617}"/>
                  </a:ext>
                </a:extLst>
              </p:cNvPr>
              <p:cNvSpPr txBox="1"/>
              <p:nvPr/>
            </p:nvSpPr>
            <p:spPr>
              <a:xfrm>
                <a:off x="2752314" y="6402960"/>
                <a:ext cx="4791998"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𝑝</m:t>
                      </m:r>
                      <m:d>
                        <m:dPr>
                          <m:ctrlPr>
                            <a:rPr kumimoji="0" lang="en-US" sz="1800" b="0" i="1" u="none" strike="noStrike" kern="1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ctrlPr>
                        </m:dPr>
                        <m:e>
                          <m:r>
                            <a:rPr kumimoji="0" lang="en-US" sz="1800" b="0" i="1" u="none" strike="noStrike" kern="1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𝑙𝑜𝑤</m:t>
                          </m:r>
                        </m:e>
                      </m:d>
                      <m:r>
                        <a:rPr kumimoji="0" lang="en-US" sz="1800" b="0" i="1" u="none" strike="noStrike" kern="1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∗0  +</m:t>
                      </m:r>
                      <m:r>
                        <a:rPr kumimoji="0" lang="en-US" sz="1800" b="0" i="1" u="none" strike="noStrike" kern="1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𝑝</m:t>
                      </m:r>
                      <m:d>
                        <m:dPr>
                          <m:ctrlPr>
                            <a:rPr kumimoji="0" lang="en-US" sz="1800" b="0" i="1" u="none" strike="noStrike" kern="1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ctrlPr>
                        </m:dPr>
                        <m:e>
                          <m:r>
                            <a:rPr kumimoji="0" lang="en-US" sz="1800" b="0" i="1" u="none" strike="noStrike" kern="1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𝑚𝑒𝑑</m:t>
                          </m:r>
                        </m:e>
                      </m:d>
                      <m:r>
                        <a:rPr kumimoji="0" lang="en-US" sz="1800" b="0" i="1" u="none" strike="noStrike" kern="1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∗30+</m:t>
                      </m:r>
                      <m:r>
                        <a:rPr kumimoji="0" lang="en-US" sz="1800" b="0" i="1" u="none" strike="noStrike" kern="1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h𝑖𝑔h</m:t>
                      </m:r>
                      <m:r>
                        <a:rPr kumimoji="0" lang="en-US" sz="1800" b="0" i="1" u="none" strike="noStrike" kern="1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(100)</m:t>
                      </m:r>
                    </m:oMath>
                  </m:oMathPara>
                </a14:m>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14" name="TextBox 13">
                <a:extLst>
                  <a:ext uri="{FF2B5EF4-FFF2-40B4-BE49-F238E27FC236}">
                    <a16:creationId xmlns:a16="http://schemas.microsoft.com/office/drawing/2014/main" id="{9CD989FD-9EEA-4831-8328-52BD349AD617}"/>
                  </a:ext>
                </a:extLst>
              </p:cNvPr>
              <p:cNvSpPr txBox="1">
                <a:spLocks noRot="1" noChangeAspect="1" noMove="1" noResize="1" noEditPoints="1" noAdjustHandles="1" noChangeArrowheads="1" noChangeShapeType="1" noTextEdit="1"/>
              </p:cNvSpPr>
              <p:nvPr/>
            </p:nvSpPr>
            <p:spPr>
              <a:xfrm>
                <a:off x="2752314" y="6402960"/>
                <a:ext cx="4791998" cy="369332"/>
              </a:xfrm>
              <a:prstGeom prst="rect">
                <a:avLst/>
              </a:prstGeom>
              <a:blipFill>
                <a:blip r:embed="rId5"/>
                <a:stretch>
                  <a:fillRect b="-13115"/>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76000641-77D2-4310-65EE-F528AF66C7B0}"/>
              </a:ext>
            </a:extLst>
          </p:cNvPr>
          <p:cNvSpPr txBox="1"/>
          <p:nvPr/>
        </p:nvSpPr>
        <p:spPr>
          <a:xfrm>
            <a:off x="280115" y="5870855"/>
            <a:ext cx="28956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Expected utility low harvest=</a:t>
            </a:r>
          </a:p>
        </p:txBody>
      </p:sp>
      <p:sp>
        <p:nvSpPr>
          <p:cNvPr id="16" name="TextBox 15">
            <a:extLst>
              <a:ext uri="{FF2B5EF4-FFF2-40B4-BE49-F238E27FC236}">
                <a16:creationId xmlns:a16="http://schemas.microsoft.com/office/drawing/2014/main" id="{91334D4B-8586-1543-07B6-81BECFE06532}"/>
              </a:ext>
            </a:extLst>
          </p:cNvPr>
          <p:cNvSpPr txBox="1"/>
          <p:nvPr/>
        </p:nvSpPr>
        <p:spPr>
          <a:xfrm>
            <a:off x="265367" y="6127128"/>
            <a:ext cx="329134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Expected utility med harvest=</a:t>
            </a:r>
          </a:p>
        </p:txBody>
      </p:sp>
      <p:sp>
        <p:nvSpPr>
          <p:cNvPr id="17" name="TextBox 16">
            <a:extLst>
              <a:ext uri="{FF2B5EF4-FFF2-40B4-BE49-F238E27FC236}">
                <a16:creationId xmlns:a16="http://schemas.microsoft.com/office/drawing/2014/main" id="{560232C9-539F-8F19-0531-7EE467C04986}"/>
              </a:ext>
            </a:extLst>
          </p:cNvPr>
          <p:cNvSpPr txBox="1"/>
          <p:nvPr/>
        </p:nvSpPr>
        <p:spPr>
          <a:xfrm>
            <a:off x="250619" y="6383401"/>
            <a:ext cx="306274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Expected utility high harvest=</a:t>
            </a:r>
          </a:p>
        </p:txBody>
      </p:sp>
      <p:sp>
        <p:nvSpPr>
          <p:cNvPr id="18" name="Right Brace 17">
            <a:extLst>
              <a:ext uri="{FF2B5EF4-FFF2-40B4-BE49-F238E27FC236}">
                <a16:creationId xmlns:a16="http://schemas.microsoft.com/office/drawing/2014/main" id="{1DA5E863-8F08-D380-A1B9-E5C747A59F2C}"/>
              </a:ext>
            </a:extLst>
          </p:cNvPr>
          <p:cNvSpPr/>
          <p:nvPr/>
        </p:nvSpPr>
        <p:spPr>
          <a:xfrm>
            <a:off x="7214315" y="5831928"/>
            <a:ext cx="457200" cy="940364"/>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TextBox 19">
            <a:extLst>
              <a:ext uri="{FF2B5EF4-FFF2-40B4-BE49-F238E27FC236}">
                <a16:creationId xmlns:a16="http://schemas.microsoft.com/office/drawing/2014/main" id="{10F660D1-9ECE-62C0-0E7D-CF94AC40A08F}"/>
              </a:ext>
            </a:extLst>
          </p:cNvPr>
          <p:cNvSpPr txBox="1"/>
          <p:nvPr/>
        </p:nvSpPr>
        <p:spPr>
          <a:xfrm>
            <a:off x="7671515" y="6117444"/>
            <a:ext cx="14478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Choose max</a:t>
            </a:r>
          </a:p>
        </p:txBody>
      </p:sp>
      <p:graphicFrame>
        <p:nvGraphicFramePr>
          <p:cNvPr id="2" name="Table 1">
            <a:extLst>
              <a:ext uri="{FF2B5EF4-FFF2-40B4-BE49-F238E27FC236}">
                <a16:creationId xmlns:a16="http://schemas.microsoft.com/office/drawing/2014/main" id="{FC1DA984-A2BA-D1C1-D5B4-76F2DD4FE3C7}"/>
              </a:ext>
            </a:extLst>
          </p:cNvPr>
          <p:cNvGraphicFramePr>
            <a:graphicFrameLocks noGrp="1"/>
          </p:cNvGraphicFramePr>
          <p:nvPr/>
        </p:nvGraphicFramePr>
        <p:xfrm>
          <a:off x="0" y="0"/>
          <a:ext cx="4953000" cy="2667000"/>
        </p:xfrm>
        <a:graphic>
          <a:graphicData uri="http://schemas.openxmlformats.org/drawingml/2006/table">
            <a:tbl>
              <a:tblPr firstRow="1" firstCol="1" bandRow="1">
                <a:tableStyleId>{2D5ABB26-0587-4C30-8999-92F81FD0307C}</a:tableStyleId>
              </a:tblPr>
              <a:tblGrid>
                <a:gridCol w="304800">
                  <a:extLst>
                    <a:ext uri="{9D8B030D-6E8A-4147-A177-3AD203B41FA5}">
                      <a16:colId xmlns:a16="http://schemas.microsoft.com/office/drawing/2014/main" val="763037546"/>
                    </a:ext>
                  </a:extLst>
                </a:gridCol>
                <a:gridCol w="993422">
                  <a:extLst>
                    <a:ext uri="{9D8B030D-6E8A-4147-A177-3AD203B41FA5}">
                      <a16:colId xmlns:a16="http://schemas.microsoft.com/office/drawing/2014/main" val="3686872039"/>
                    </a:ext>
                  </a:extLst>
                </a:gridCol>
                <a:gridCol w="1435251">
                  <a:extLst>
                    <a:ext uri="{9D8B030D-6E8A-4147-A177-3AD203B41FA5}">
                      <a16:colId xmlns:a16="http://schemas.microsoft.com/office/drawing/2014/main" val="3183537523"/>
                    </a:ext>
                  </a:extLst>
                </a:gridCol>
                <a:gridCol w="548771">
                  <a:extLst>
                    <a:ext uri="{9D8B030D-6E8A-4147-A177-3AD203B41FA5}">
                      <a16:colId xmlns:a16="http://schemas.microsoft.com/office/drawing/2014/main" val="3936891997"/>
                    </a:ext>
                  </a:extLst>
                </a:gridCol>
                <a:gridCol w="984956">
                  <a:extLst>
                    <a:ext uri="{9D8B030D-6E8A-4147-A177-3AD203B41FA5}">
                      <a16:colId xmlns:a16="http://schemas.microsoft.com/office/drawing/2014/main" val="703512485"/>
                    </a:ext>
                  </a:extLst>
                </a:gridCol>
                <a:gridCol w="685800">
                  <a:extLst>
                    <a:ext uri="{9D8B030D-6E8A-4147-A177-3AD203B41FA5}">
                      <a16:colId xmlns:a16="http://schemas.microsoft.com/office/drawing/2014/main" val="3312151630"/>
                    </a:ext>
                  </a:extLst>
                </a:gridCol>
              </a:tblGrid>
              <a:tr h="424845">
                <a:tc>
                  <a:txBody>
                    <a:bodyPr/>
                    <a:lstStyle/>
                    <a:p>
                      <a:pPr>
                        <a:lnSpc>
                          <a:spcPct val="107000"/>
                        </a:lnSpc>
                      </a:pPr>
                      <a:endParaRPr lang="en-US" sz="1800" kern="100">
                        <a:solidFill>
                          <a:schemeClr val="tx1"/>
                        </a:solidFill>
                        <a:effectLst/>
                        <a:latin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pPr>
                      <a:endParaRPr lang="en-US" sz="1800" kern="100">
                        <a:solidFill>
                          <a:schemeClr val="tx1"/>
                        </a:solidFill>
                        <a:effectLst/>
                        <a:latin typeface="Calibri" panose="020F0502020204030204" pitchFamily="34" charset="0"/>
                        <a:cs typeface="Times New Roman" panose="02020603050405020304" pitchFamily="18" charset="0"/>
                      </a:endParaRPr>
                    </a:p>
                  </a:txBody>
                  <a:tcPr marL="68580" marR="68580" marT="0" marB="0" anchor="b"/>
                </a:tc>
                <a:tc rowSpan="3">
                  <a:txBody>
                    <a:bodyPr/>
                    <a:lstStyle/>
                    <a:p>
                      <a:pPr marL="0" marR="0" algn="ctr">
                        <a:lnSpc>
                          <a:spcPct val="107000"/>
                        </a:lnSpc>
                        <a:spcBef>
                          <a:spcPts val="0"/>
                        </a:spcBef>
                        <a:spcAft>
                          <a:spcPts val="0"/>
                        </a:spcAft>
                      </a:pPr>
                      <a:r>
                        <a:rPr lang="en-US" sz="1800" b="1" kern="0" dirty="0">
                          <a:solidFill>
                            <a:schemeClr val="tx1"/>
                          </a:solidFill>
                          <a:effectLst/>
                        </a:rPr>
                        <a:t>Marginal Probability</a:t>
                      </a:r>
                      <a:endParaRPr lang="en-US" sz="18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B w="12700" cap="flat" cmpd="sng" algn="ctr">
                      <a:solidFill>
                        <a:schemeClr val="tx1"/>
                      </a:solidFill>
                      <a:prstDash val="solid"/>
                      <a:round/>
                      <a:headEnd type="none" w="med" len="med"/>
                      <a:tailEnd type="none" w="med" len="med"/>
                    </a:lnB>
                  </a:tcPr>
                </a:tc>
                <a:tc rowSpan="2">
                  <a:txBody>
                    <a:bodyPr/>
                    <a:lstStyle/>
                    <a:p>
                      <a:pPr>
                        <a:lnSpc>
                          <a:spcPct val="107000"/>
                        </a:lnSpc>
                      </a:pPr>
                      <a:endParaRPr lang="en-US" sz="1800" kern="100">
                        <a:solidFill>
                          <a:schemeClr val="tx1"/>
                        </a:solidFill>
                        <a:effectLst/>
                        <a:latin typeface="Calibri" panose="020F0502020204030204" pitchFamily="34" charset="0"/>
                        <a:cs typeface="Times New Roman" panose="02020603050405020304" pitchFamily="18" charset="0"/>
                      </a:endParaRPr>
                    </a:p>
                  </a:txBody>
                  <a:tcPr marL="68580" marR="68580" marT="0" marB="0" anchor="b">
                    <a:lnB w="12700" cap="flat" cmpd="sng" algn="ctr">
                      <a:solidFill>
                        <a:schemeClr val="tx1"/>
                      </a:solidFill>
                      <a:prstDash val="solid"/>
                      <a:round/>
                      <a:headEnd type="none" w="med" len="med"/>
                      <a:tailEnd type="none" w="med" len="med"/>
                    </a:lnB>
                  </a:tcPr>
                </a:tc>
                <a:tc rowSpan="2">
                  <a:txBody>
                    <a:bodyPr/>
                    <a:lstStyle/>
                    <a:p>
                      <a:pPr marL="0" marR="0">
                        <a:lnSpc>
                          <a:spcPct val="107000"/>
                        </a:lnSpc>
                        <a:spcBef>
                          <a:spcPts val="0"/>
                        </a:spcBef>
                        <a:spcAft>
                          <a:spcPts val="0"/>
                        </a:spcAft>
                      </a:pPr>
                      <a:r>
                        <a:rPr lang="en-US" sz="1800" b="1" kern="0" dirty="0">
                          <a:solidFill>
                            <a:schemeClr val="tx1"/>
                          </a:solidFill>
                          <a:effectLst/>
                        </a:rPr>
                        <a:t>Forecast</a:t>
                      </a:r>
                      <a:endParaRPr lang="en-US" sz="18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B w="12700" cap="flat" cmpd="sng" algn="ctr">
                      <a:solidFill>
                        <a:schemeClr val="tx1"/>
                      </a:solidFill>
                      <a:prstDash val="solid"/>
                      <a:round/>
                      <a:headEnd type="none" w="med" len="med"/>
                      <a:tailEnd type="none" w="med" len="med"/>
                    </a:lnB>
                  </a:tcPr>
                </a:tc>
                <a:tc rowSpan="2">
                  <a:txBody>
                    <a:bodyPr/>
                    <a:lstStyle/>
                    <a:p>
                      <a:pPr>
                        <a:lnSpc>
                          <a:spcPct val="107000"/>
                        </a:lnSpc>
                      </a:pPr>
                      <a:endParaRPr lang="en-US" sz="1800" kern="100" dirty="0">
                        <a:solidFill>
                          <a:schemeClr val="tx1"/>
                        </a:solidFill>
                        <a:effectLst/>
                        <a:latin typeface="Calibri" panose="020F0502020204030204" pitchFamily="34" charset="0"/>
                        <a:cs typeface="Times New Roman" panose="02020603050405020304" pitchFamily="18" charset="0"/>
                      </a:endParaRPr>
                    </a:p>
                  </a:txBody>
                  <a:tcPr marL="68580" marR="68580" marT="0"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42690188"/>
                  </a:ext>
                </a:extLst>
              </a:tr>
              <a:tr h="484766">
                <a:tc rowSpan="2">
                  <a:txBody>
                    <a:bodyPr/>
                    <a:lstStyle/>
                    <a:p>
                      <a:pPr>
                        <a:lnSpc>
                          <a:spcPct val="107000"/>
                        </a:lnSpc>
                      </a:pPr>
                      <a:endParaRPr lang="en-US" sz="1800" kern="100">
                        <a:solidFill>
                          <a:schemeClr val="tx1"/>
                        </a:solidFill>
                        <a:effectLst/>
                        <a:latin typeface="Calibri" panose="020F0502020204030204" pitchFamily="34" charset="0"/>
                        <a:cs typeface="Times New Roman" panose="02020603050405020304" pitchFamily="18" charset="0"/>
                      </a:endParaRPr>
                    </a:p>
                  </a:txBody>
                  <a:tcPr marL="68580" marR="68580" marT="0" marB="0" anchor="b"/>
                </a:tc>
                <a:tc rowSpan="2">
                  <a:txBody>
                    <a:bodyPr/>
                    <a:lstStyle/>
                    <a:p>
                      <a:pPr>
                        <a:lnSpc>
                          <a:spcPct val="107000"/>
                        </a:lnSpc>
                      </a:pPr>
                      <a:endParaRPr lang="en-US" sz="1800" kern="100" dirty="0">
                        <a:solidFill>
                          <a:schemeClr val="tx1"/>
                        </a:solidFill>
                        <a:effectLst/>
                        <a:latin typeface="Calibri" panose="020F0502020204030204" pitchFamily="34" charset="0"/>
                        <a:cs typeface="Times New Roman" panose="02020603050405020304" pitchFamily="18" charset="0"/>
                      </a:endParaRPr>
                    </a:p>
                  </a:txBody>
                  <a:tcPr marL="68580" marR="68580" marT="0" marB="0" anchor="b"/>
                </a:tc>
                <a:tc vMerge="1">
                  <a:txBody>
                    <a:bodyPr/>
                    <a:lstStyle/>
                    <a:p>
                      <a:endParaRPr lang="en-US"/>
                    </a:p>
                  </a:txBody>
                  <a:tcPr/>
                </a:tc>
                <a:tc vMerge="1">
                  <a:txBody>
                    <a:bodyPr/>
                    <a:lstStyle/>
                    <a:p>
                      <a:pPr>
                        <a:lnSpc>
                          <a:spcPct val="107000"/>
                        </a:lnSpc>
                      </a:pPr>
                      <a:endParaRPr lang="en-US" sz="1800" kern="100">
                        <a:effectLst/>
                        <a:latin typeface="Calibri" panose="020F0502020204030204" pitchFamily="34" charset="0"/>
                        <a:cs typeface="Times New Roman" panose="02020603050405020304" pitchFamily="18" charset="0"/>
                      </a:endParaRPr>
                    </a:p>
                  </a:txBody>
                  <a:tcPr marL="68580" marR="68580" marT="0" marB="0" anchor="b"/>
                </a:tc>
                <a:tc vMerge="1">
                  <a:txBody>
                    <a:bodyPr/>
                    <a:lstStyle/>
                    <a:p>
                      <a:pPr marL="0" marR="0">
                        <a:lnSpc>
                          <a:spcPct val="107000"/>
                        </a:lnSpc>
                        <a:spcBef>
                          <a:spcPts val="0"/>
                        </a:spcBef>
                        <a:spcAft>
                          <a:spcPts val="0"/>
                        </a:spcAft>
                      </a:pP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vMerge="1">
                  <a:txBody>
                    <a:bodyPr/>
                    <a:lstStyle/>
                    <a:p>
                      <a:pPr>
                        <a:lnSpc>
                          <a:spcPct val="107000"/>
                        </a:lnSpc>
                      </a:pPr>
                      <a:endParaRPr lang="en-US" sz="1800" kern="100">
                        <a:effectLst/>
                        <a:latin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531151621"/>
                  </a:ext>
                </a:extLst>
              </a:tr>
              <a:tr h="424845">
                <a:tc vMerge="1">
                  <a:txBody>
                    <a:bodyPr/>
                    <a:lstStyle/>
                    <a:p>
                      <a:pPr>
                        <a:lnSpc>
                          <a:spcPct val="107000"/>
                        </a:lnSpc>
                      </a:pPr>
                      <a:endParaRPr lang="en-US" sz="1800" kern="100" dirty="0">
                        <a:effectLst/>
                        <a:latin typeface="Calibri" panose="020F0502020204030204" pitchFamily="34" charset="0"/>
                        <a:cs typeface="Times New Roman" panose="02020603050405020304" pitchFamily="18" charset="0"/>
                      </a:endParaRPr>
                    </a:p>
                  </a:txBody>
                  <a:tcPr marL="68580" marR="68580" marT="0" marB="0" anchor="b"/>
                </a:tc>
                <a:tc vMerge="1">
                  <a:txBody>
                    <a:bodyPr/>
                    <a:lstStyle/>
                    <a:p>
                      <a:pPr>
                        <a:lnSpc>
                          <a:spcPct val="107000"/>
                        </a:lnSpc>
                      </a:pPr>
                      <a:endParaRPr lang="en-US" sz="1800" kern="100">
                        <a:effectLst/>
                        <a:latin typeface="Calibri" panose="020F0502020204030204" pitchFamily="34" charset="0"/>
                        <a:cs typeface="Times New Roman" panose="02020603050405020304" pitchFamily="18" charset="0"/>
                      </a:endParaRPr>
                    </a:p>
                  </a:txBody>
                  <a:tcPr marL="68580" marR="68580" marT="0" marB="0" anchor="b"/>
                </a:tc>
                <a:tc vMerge="1">
                  <a:txBody>
                    <a:bodyPr/>
                    <a:lstStyle/>
                    <a:p>
                      <a:endParaRPr lang="en-US"/>
                    </a:p>
                  </a:txBody>
                  <a:tcPr/>
                </a:tc>
                <a:tc>
                  <a:txBody>
                    <a:bodyPr/>
                    <a:lstStyle/>
                    <a:p>
                      <a:pPr marL="0" marR="0" algn="ctr">
                        <a:lnSpc>
                          <a:spcPct val="107000"/>
                        </a:lnSpc>
                        <a:spcBef>
                          <a:spcPts val="0"/>
                        </a:spcBef>
                        <a:spcAft>
                          <a:spcPts val="0"/>
                        </a:spcAft>
                      </a:pPr>
                      <a:r>
                        <a:rPr lang="en-US" sz="1800" kern="0" dirty="0">
                          <a:solidFill>
                            <a:schemeClr val="tx1"/>
                          </a:solidFill>
                          <a:effectLst/>
                        </a:rPr>
                        <a:t>Low</a:t>
                      </a:r>
                      <a:endParaRPr lang="en-US"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kern="0" dirty="0">
                          <a:solidFill>
                            <a:schemeClr val="tx1"/>
                          </a:solidFill>
                          <a:effectLst/>
                        </a:rPr>
                        <a:t>Medium</a:t>
                      </a:r>
                      <a:endParaRPr lang="en-US"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kern="0" dirty="0">
                          <a:solidFill>
                            <a:schemeClr val="tx1"/>
                          </a:solidFill>
                          <a:effectLst/>
                        </a:rPr>
                        <a:t>High</a:t>
                      </a:r>
                      <a:endParaRPr lang="en-US"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2579670"/>
                  </a:ext>
                </a:extLst>
              </a:tr>
              <a:tr h="424845">
                <a:tc rowSpan="3">
                  <a:txBody>
                    <a:bodyPr/>
                    <a:lstStyle/>
                    <a:p>
                      <a:pPr marL="0" marR="0" algn="ctr">
                        <a:lnSpc>
                          <a:spcPct val="107000"/>
                        </a:lnSpc>
                        <a:spcBef>
                          <a:spcPts val="0"/>
                        </a:spcBef>
                        <a:spcAft>
                          <a:spcPts val="0"/>
                        </a:spcAft>
                      </a:pPr>
                      <a:r>
                        <a:rPr lang="en-US" sz="1800" b="1" kern="0" dirty="0">
                          <a:solidFill>
                            <a:schemeClr val="tx1"/>
                          </a:solidFill>
                          <a:effectLst/>
                        </a:rPr>
                        <a:t>Abundance</a:t>
                      </a:r>
                      <a:endParaRPr lang="en-US" sz="18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vert="vert270" anchor="ctr"/>
                </a:tc>
                <a:tc>
                  <a:txBody>
                    <a:bodyPr/>
                    <a:lstStyle/>
                    <a:p>
                      <a:pPr marL="0" marR="0" algn="ctr">
                        <a:lnSpc>
                          <a:spcPct val="107000"/>
                        </a:lnSpc>
                        <a:spcBef>
                          <a:spcPts val="0"/>
                        </a:spcBef>
                        <a:spcAft>
                          <a:spcPts val="0"/>
                        </a:spcAft>
                      </a:pPr>
                      <a:r>
                        <a:rPr lang="en-US" sz="1800" kern="0" dirty="0">
                          <a:solidFill>
                            <a:schemeClr val="tx1"/>
                          </a:solidFill>
                          <a:effectLst/>
                        </a:rPr>
                        <a:t>Low</a:t>
                      </a:r>
                      <a:endParaRPr lang="en-US"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800" kern="0" dirty="0">
                          <a:solidFill>
                            <a:schemeClr val="tx1"/>
                          </a:solidFill>
                          <a:effectLst/>
                        </a:rPr>
                        <a:t>0.3</a:t>
                      </a:r>
                      <a:endParaRPr lang="en-US"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1800" kern="0">
                          <a:solidFill>
                            <a:schemeClr val="tx1"/>
                          </a:solidFill>
                          <a:effectLst/>
                        </a:rPr>
                        <a:t>0.6</a:t>
                      </a:r>
                      <a:endParaRPr lang="en-US" sz="18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ysDot"/>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1800" kern="0">
                          <a:solidFill>
                            <a:schemeClr val="tx1"/>
                          </a:solidFill>
                          <a:effectLst/>
                        </a:rPr>
                        <a:t>0.3</a:t>
                      </a:r>
                      <a:endParaRPr lang="en-US" sz="18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1800" kern="0">
                          <a:solidFill>
                            <a:schemeClr val="tx1"/>
                          </a:solidFill>
                          <a:effectLst/>
                        </a:rPr>
                        <a:t>0.1</a:t>
                      </a:r>
                      <a:endParaRPr lang="en-US" sz="18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946544162"/>
                  </a:ext>
                </a:extLst>
              </a:tr>
              <a:tr h="424845">
                <a:tc vMerge="1">
                  <a:txBody>
                    <a:bodyPr/>
                    <a:lstStyle/>
                    <a:p>
                      <a:endParaRPr lang="en-US"/>
                    </a:p>
                  </a:txBody>
                  <a:tcPr/>
                </a:tc>
                <a:tc>
                  <a:txBody>
                    <a:bodyPr/>
                    <a:lstStyle/>
                    <a:p>
                      <a:pPr marL="0" marR="0" algn="ctr">
                        <a:lnSpc>
                          <a:spcPct val="107000"/>
                        </a:lnSpc>
                        <a:spcBef>
                          <a:spcPts val="0"/>
                        </a:spcBef>
                        <a:spcAft>
                          <a:spcPts val="0"/>
                        </a:spcAft>
                      </a:pPr>
                      <a:r>
                        <a:rPr lang="en-US" sz="1800" kern="0" dirty="0">
                          <a:solidFill>
                            <a:schemeClr val="tx1"/>
                          </a:solidFill>
                          <a:effectLst/>
                        </a:rPr>
                        <a:t>Medium</a:t>
                      </a:r>
                      <a:endParaRPr lang="en-US"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800" kern="0" dirty="0">
                          <a:solidFill>
                            <a:schemeClr val="tx1"/>
                          </a:solidFill>
                          <a:effectLst/>
                        </a:rPr>
                        <a:t>0.4</a:t>
                      </a:r>
                      <a:endParaRPr lang="en-US"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tcPr>
                </a:tc>
                <a:tc>
                  <a:txBody>
                    <a:bodyPr/>
                    <a:lstStyle/>
                    <a:p>
                      <a:pPr marL="0" marR="0" algn="ctr">
                        <a:lnSpc>
                          <a:spcPct val="107000"/>
                        </a:lnSpc>
                        <a:spcBef>
                          <a:spcPts val="0"/>
                        </a:spcBef>
                        <a:spcAft>
                          <a:spcPts val="0"/>
                        </a:spcAft>
                      </a:pPr>
                      <a:r>
                        <a:rPr lang="en-US" sz="1800" kern="0">
                          <a:solidFill>
                            <a:schemeClr val="tx1"/>
                          </a:solidFill>
                          <a:effectLst/>
                        </a:rPr>
                        <a:t>0.2</a:t>
                      </a:r>
                      <a:endParaRPr lang="en-US" sz="18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ysDot"/>
                      <a:round/>
                      <a:headEnd type="none" w="med" len="med"/>
                      <a:tailEnd type="none" w="med" len="med"/>
                    </a:lnL>
                  </a:tcPr>
                </a:tc>
                <a:tc>
                  <a:txBody>
                    <a:bodyPr/>
                    <a:lstStyle/>
                    <a:p>
                      <a:pPr marL="0" marR="0" algn="ctr">
                        <a:lnSpc>
                          <a:spcPct val="107000"/>
                        </a:lnSpc>
                        <a:spcBef>
                          <a:spcPts val="0"/>
                        </a:spcBef>
                        <a:spcAft>
                          <a:spcPts val="0"/>
                        </a:spcAft>
                      </a:pPr>
                      <a:r>
                        <a:rPr lang="en-US" sz="1800" kern="0">
                          <a:solidFill>
                            <a:schemeClr val="tx1"/>
                          </a:solidFill>
                          <a:effectLst/>
                        </a:rPr>
                        <a:t>0.6</a:t>
                      </a:r>
                      <a:endParaRPr lang="en-US" sz="18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kern="0">
                          <a:solidFill>
                            <a:schemeClr val="tx1"/>
                          </a:solidFill>
                          <a:effectLst/>
                        </a:rPr>
                        <a:t>0.2</a:t>
                      </a:r>
                      <a:endParaRPr lang="en-US" sz="18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181645149"/>
                  </a:ext>
                </a:extLst>
              </a:tr>
              <a:tr h="482854">
                <a:tc vMerge="1">
                  <a:txBody>
                    <a:bodyPr/>
                    <a:lstStyle/>
                    <a:p>
                      <a:endParaRPr lang="en-US"/>
                    </a:p>
                  </a:txBody>
                  <a:tcPr/>
                </a:tc>
                <a:tc>
                  <a:txBody>
                    <a:bodyPr/>
                    <a:lstStyle/>
                    <a:p>
                      <a:pPr marL="0" marR="0" algn="ctr">
                        <a:lnSpc>
                          <a:spcPct val="107000"/>
                        </a:lnSpc>
                        <a:spcBef>
                          <a:spcPts val="0"/>
                        </a:spcBef>
                        <a:spcAft>
                          <a:spcPts val="0"/>
                        </a:spcAft>
                      </a:pPr>
                      <a:r>
                        <a:rPr lang="en-US" sz="1800" kern="0" dirty="0">
                          <a:solidFill>
                            <a:schemeClr val="tx1"/>
                          </a:solidFill>
                          <a:effectLst/>
                        </a:rPr>
                        <a:t>High</a:t>
                      </a:r>
                      <a:endParaRPr lang="en-US"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800" kern="0" dirty="0">
                          <a:solidFill>
                            <a:schemeClr val="tx1"/>
                          </a:solidFill>
                          <a:effectLst/>
                        </a:rPr>
                        <a:t>0.3</a:t>
                      </a:r>
                      <a:endParaRPr lang="en-US"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tcPr>
                </a:tc>
                <a:tc>
                  <a:txBody>
                    <a:bodyPr/>
                    <a:lstStyle/>
                    <a:p>
                      <a:pPr marL="0" marR="0" algn="ctr">
                        <a:lnSpc>
                          <a:spcPct val="107000"/>
                        </a:lnSpc>
                        <a:spcBef>
                          <a:spcPts val="0"/>
                        </a:spcBef>
                        <a:spcAft>
                          <a:spcPts val="0"/>
                        </a:spcAft>
                      </a:pPr>
                      <a:r>
                        <a:rPr lang="en-US" sz="1800" kern="0">
                          <a:solidFill>
                            <a:schemeClr val="tx1"/>
                          </a:solidFill>
                          <a:effectLst/>
                        </a:rPr>
                        <a:t>0.1</a:t>
                      </a:r>
                      <a:endParaRPr lang="en-US" sz="18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ysDot"/>
                      <a:round/>
                      <a:headEnd type="none" w="med" len="med"/>
                      <a:tailEnd type="none" w="med" len="med"/>
                    </a:lnL>
                  </a:tcPr>
                </a:tc>
                <a:tc>
                  <a:txBody>
                    <a:bodyPr/>
                    <a:lstStyle/>
                    <a:p>
                      <a:pPr marL="0" marR="0" algn="ctr">
                        <a:lnSpc>
                          <a:spcPct val="107000"/>
                        </a:lnSpc>
                        <a:spcBef>
                          <a:spcPts val="0"/>
                        </a:spcBef>
                        <a:spcAft>
                          <a:spcPts val="0"/>
                        </a:spcAft>
                      </a:pPr>
                      <a:r>
                        <a:rPr lang="en-US" sz="1800" kern="0" dirty="0">
                          <a:solidFill>
                            <a:schemeClr val="tx1"/>
                          </a:solidFill>
                          <a:effectLst/>
                        </a:rPr>
                        <a:t>0.3</a:t>
                      </a:r>
                      <a:endParaRPr lang="en-US"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800" kern="0" dirty="0">
                          <a:solidFill>
                            <a:schemeClr val="tx1"/>
                          </a:solidFill>
                          <a:effectLst/>
                        </a:rPr>
                        <a:t>0.6</a:t>
                      </a:r>
                      <a:endParaRPr lang="en-US"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105647377"/>
                  </a:ext>
                </a:extLst>
              </a:tr>
            </a:tbl>
          </a:graphicData>
        </a:graphic>
      </p:graphicFrame>
      <p:sp>
        <p:nvSpPr>
          <p:cNvPr id="3" name="TextBox 2">
            <a:extLst>
              <a:ext uri="{FF2B5EF4-FFF2-40B4-BE49-F238E27FC236}">
                <a16:creationId xmlns:a16="http://schemas.microsoft.com/office/drawing/2014/main" id="{9F9F6C1E-9CA2-EC0F-6663-DF0AD537D89B}"/>
              </a:ext>
            </a:extLst>
          </p:cNvPr>
          <p:cNvSpPr txBox="1"/>
          <p:nvPr/>
        </p:nvSpPr>
        <p:spPr>
          <a:xfrm>
            <a:off x="84802" y="1"/>
            <a:ext cx="5715000" cy="671915"/>
          </a:xfrm>
          <a:prstGeom prst="rect">
            <a:avLst/>
          </a:prstGeom>
          <a:noFill/>
        </p:spPr>
        <p:txBody>
          <a:bodyPr wrap="square">
            <a:spAutoFit/>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US" sz="1800" b="0" i="1" u="none" strike="noStrike" kern="1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Table 1.  Marginal probabilities of three levels of abundance and uncertainty in the forecast of abundance.</a:t>
            </a:r>
          </a:p>
        </p:txBody>
      </p:sp>
      <p:pic>
        <p:nvPicPr>
          <p:cNvPr id="4" name="Picture 6" descr="What are you going to do? | Sunshine Parenting">
            <a:extLst>
              <a:ext uri="{FF2B5EF4-FFF2-40B4-BE49-F238E27FC236}">
                <a16:creationId xmlns:a16="http://schemas.microsoft.com/office/drawing/2014/main" id="{3AED5DB4-7643-4985-FAE3-54574507EF91}"/>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371795" y="149915"/>
            <a:ext cx="3540090" cy="35400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4169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P spid="13" grpId="0"/>
      <p:bldP spid="14" grpId="0"/>
      <p:bldP spid="15" grpId="0"/>
      <p:bldP spid="16" grpId="0"/>
      <p:bldP spid="17" grpId="0"/>
      <p:bldP spid="18" grpId="0" animBg="1"/>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0AFE87D-AEA8-6839-454E-9238231D8394}"/>
              </a:ext>
            </a:extLst>
          </p:cNvPr>
          <p:cNvPicPr>
            <a:picLocks noChangeAspect="1"/>
          </p:cNvPicPr>
          <p:nvPr/>
        </p:nvPicPr>
        <p:blipFill>
          <a:blip r:embed="rId2"/>
          <a:stretch>
            <a:fillRect/>
          </a:stretch>
        </p:blipFill>
        <p:spPr>
          <a:xfrm>
            <a:off x="1938559" y="0"/>
            <a:ext cx="8314881" cy="6858000"/>
          </a:xfrm>
          <a:prstGeom prst="rect">
            <a:avLst/>
          </a:prstGeom>
        </p:spPr>
      </p:pic>
      <p:sp>
        <p:nvSpPr>
          <p:cNvPr id="2" name="TextBox 1">
            <a:extLst>
              <a:ext uri="{FF2B5EF4-FFF2-40B4-BE49-F238E27FC236}">
                <a16:creationId xmlns:a16="http://schemas.microsoft.com/office/drawing/2014/main" id="{F131694B-9ABD-F1A5-62C0-07A2CBE0FCD6}"/>
              </a:ext>
            </a:extLst>
          </p:cNvPr>
          <p:cNvSpPr txBox="1"/>
          <p:nvPr/>
        </p:nvSpPr>
        <p:spPr>
          <a:xfrm>
            <a:off x="3974236" y="363984"/>
            <a:ext cx="4743636" cy="646331"/>
          </a:xfrm>
          <a:prstGeom prst="rect">
            <a:avLst/>
          </a:prstGeom>
          <a:solidFill>
            <a:schemeClr val="bg1">
              <a:lumMod val="85000"/>
            </a:schemeClr>
          </a:solidFill>
        </p:spPr>
        <p:txBody>
          <a:bodyPr wrap="square" rtlCol="0">
            <a:spAutoFit/>
          </a:bodyPr>
          <a:lstStyle/>
          <a:p>
            <a:r>
              <a:rPr lang="en-US" sz="3600" dirty="0"/>
              <a:t> norsys.com/netica.html</a:t>
            </a:r>
          </a:p>
        </p:txBody>
      </p:sp>
    </p:spTree>
    <p:extLst>
      <p:ext uri="{BB962C8B-B14F-4D97-AF65-F5344CB8AC3E}">
        <p14:creationId xmlns:p14="http://schemas.microsoft.com/office/powerpoint/2010/main" val="636569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D709027-D93E-35B6-9F35-B0C0AFF07611}"/>
              </a:ext>
            </a:extLst>
          </p:cNvPr>
          <p:cNvSpPr txBox="1"/>
          <p:nvPr/>
        </p:nvSpPr>
        <p:spPr>
          <a:xfrm>
            <a:off x="267852" y="966949"/>
            <a:ext cx="11259130" cy="5509200"/>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2800" b="0" i="0" u="none" strike="noStrike" kern="1200" cap="none" spc="0" normalizeH="0" baseline="0" noProof="0" dirty="0">
                <a:ln>
                  <a:noFill/>
                </a:ln>
                <a:solidFill>
                  <a:srgbClr val="000000"/>
                </a:solidFill>
                <a:effectLst/>
                <a:uLnTx/>
                <a:uFillTx/>
                <a:latin typeface="Arial"/>
                <a:ea typeface="+mn-ea"/>
                <a:cs typeface="+mn-cs"/>
              </a:rPr>
              <a:t>Development of better analytical techniques to forecast salmon</a:t>
            </a:r>
          </a:p>
          <a:p>
            <a:pPr marL="914400" marR="0" lvl="1" indent="-457200" algn="l" defTabSz="914400" rtl="0" eaLnBrk="1" fontAlgn="auto" latinLnBrk="0" hangingPunct="1">
              <a:lnSpc>
                <a:spcPct val="100000"/>
              </a:lnSpc>
              <a:spcBef>
                <a:spcPts val="0"/>
              </a:spcBef>
              <a:spcAft>
                <a:spcPts val="0"/>
              </a:spcAft>
              <a:buClrTx/>
              <a:buSzTx/>
              <a:buFontTx/>
              <a:buAutoNum type="alphaLcParenR"/>
              <a:tabLst/>
              <a:defRPr/>
            </a:pPr>
            <a:r>
              <a:rPr kumimoji="0" lang="en-US" sz="2400" b="0" i="0" u="none" strike="noStrike" kern="1200" cap="none" spc="0" normalizeH="0" baseline="0" noProof="0" dirty="0">
                <a:ln>
                  <a:noFill/>
                </a:ln>
                <a:solidFill>
                  <a:srgbClr val="000000"/>
                </a:solidFill>
                <a:effectLst/>
                <a:uLnTx/>
                <a:uFillTx/>
                <a:latin typeface="Arial"/>
                <a:ea typeface="+mn-ea"/>
                <a:cs typeface="+mn-cs"/>
              </a:rPr>
              <a:t>AI</a:t>
            </a:r>
          </a:p>
          <a:p>
            <a:pPr marL="914400" marR="0" lvl="1" indent="-457200" algn="l" defTabSz="914400" rtl="0" eaLnBrk="1" fontAlgn="auto" latinLnBrk="0" hangingPunct="1">
              <a:lnSpc>
                <a:spcPct val="100000"/>
              </a:lnSpc>
              <a:spcBef>
                <a:spcPts val="0"/>
              </a:spcBef>
              <a:spcAft>
                <a:spcPts val="0"/>
              </a:spcAft>
              <a:buClrTx/>
              <a:buSzTx/>
              <a:buFontTx/>
              <a:buAutoNum type="alphaLcParenR"/>
              <a:tabLst/>
              <a:defRPr/>
            </a:pPr>
            <a:r>
              <a:rPr kumimoji="0" lang="en-US" sz="2400" b="0" i="0" u="none" strike="noStrike" kern="1200" cap="none" spc="0" normalizeH="0" baseline="0" noProof="0" dirty="0">
                <a:ln>
                  <a:noFill/>
                </a:ln>
                <a:solidFill>
                  <a:srgbClr val="000000"/>
                </a:solidFill>
                <a:effectLst/>
                <a:uLnTx/>
                <a:uFillTx/>
                <a:latin typeface="Arial"/>
                <a:ea typeface="+mn-ea"/>
                <a:cs typeface="+mn-cs"/>
              </a:rPr>
              <a:t>Bayesian</a:t>
            </a:r>
          </a:p>
          <a:p>
            <a:pPr marL="914400" marR="0" lvl="1" indent="-457200" algn="l" defTabSz="914400" rtl="0" eaLnBrk="1" fontAlgn="auto" latinLnBrk="0" hangingPunct="1">
              <a:lnSpc>
                <a:spcPct val="100000"/>
              </a:lnSpc>
              <a:spcBef>
                <a:spcPts val="0"/>
              </a:spcBef>
              <a:spcAft>
                <a:spcPts val="0"/>
              </a:spcAft>
              <a:buClrTx/>
              <a:buSzTx/>
              <a:buFontTx/>
              <a:buAutoNum type="alphaLcParenR"/>
              <a:tabLst/>
              <a:defRPr/>
            </a:pPr>
            <a:r>
              <a:rPr kumimoji="0" lang="en-US" sz="2400" b="0" i="0" u="none" strike="noStrike" kern="1200" cap="none" spc="0" normalizeH="0" baseline="0" noProof="0" dirty="0">
                <a:ln>
                  <a:noFill/>
                </a:ln>
                <a:solidFill>
                  <a:srgbClr val="000000"/>
                </a:solidFill>
                <a:effectLst/>
                <a:uLnTx/>
                <a:uFillTx/>
                <a:latin typeface="Arial"/>
                <a:ea typeface="+mn-ea"/>
                <a:cs typeface="+mn-cs"/>
              </a:rPr>
              <a:t>?</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kumimoji="0" lang="en-US" sz="2400" b="0" i="0" u="none" strike="noStrike" kern="1200" cap="none" spc="0" normalizeH="0" baseline="0" noProof="0" dirty="0">
              <a:ln>
                <a:noFill/>
              </a:ln>
              <a:solidFill>
                <a:srgbClr val="000000"/>
              </a:solidFill>
              <a:effectLst/>
              <a:uLnTx/>
              <a:uFillTx/>
              <a:latin typeface="Arial"/>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2800" b="0" i="0" u="none" strike="noStrike" kern="1200" cap="none" spc="0" normalizeH="0" baseline="0" noProof="0" dirty="0">
                <a:ln>
                  <a:noFill/>
                </a:ln>
                <a:solidFill>
                  <a:srgbClr val="000000"/>
                </a:solidFill>
                <a:effectLst/>
                <a:uLnTx/>
                <a:uFillTx/>
                <a:latin typeface="Arial"/>
                <a:ea typeface="+mn-ea"/>
                <a:cs typeface="+mn-cs"/>
              </a:rPr>
              <a:t>Data collection efforts</a:t>
            </a:r>
          </a:p>
          <a:p>
            <a:pPr marL="800100" marR="0" lvl="1" indent="-342900" algn="l" defTabSz="914400" rtl="0" eaLnBrk="1" fontAlgn="auto" latinLnBrk="0" hangingPunct="1">
              <a:lnSpc>
                <a:spcPct val="100000"/>
              </a:lnSpc>
              <a:spcBef>
                <a:spcPts val="0"/>
              </a:spcBef>
              <a:spcAft>
                <a:spcPts val="0"/>
              </a:spcAft>
              <a:buClrTx/>
              <a:buSzTx/>
              <a:buFontTx/>
              <a:buAutoNum type="alphaLcParenR"/>
              <a:tabLst/>
              <a:defRPr/>
            </a:pPr>
            <a:r>
              <a:rPr kumimoji="0" lang="en-US" sz="2400" b="0" i="0" u="none" strike="noStrike" kern="1200" cap="none" spc="0" normalizeH="0" baseline="0" noProof="0" dirty="0">
                <a:ln>
                  <a:noFill/>
                </a:ln>
                <a:solidFill>
                  <a:srgbClr val="000000"/>
                </a:solidFill>
                <a:effectLst/>
                <a:uLnTx/>
                <a:uFillTx/>
                <a:latin typeface="Arial"/>
                <a:ea typeface="+mn-ea"/>
                <a:cs typeface="+mn-cs"/>
              </a:rPr>
              <a:t> Escapement</a:t>
            </a:r>
          </a:p>
          <a:p>
            <a:pPr marL="800100" marR="0" lvl="1" indent="-342900" algn="l" defTabSz="914400" rtl="0" eaLnBrk="1" fontAlgn="auto" latinLnBrk="0" hangingPunct="1">
              <a:lnSpc>
                <a:spcPct val="100000"/>
              </a:lnSpc>
              <a:spcBef>
                <a:spcPts val="0"/>
              </a:spcBef>
              <a:spcAft>
                <a:spcPts val="0"/>
              </a:spcAft>
              <a:buClrTx/>
              <a:buSzTx/>
              <a:buFontTx/>
              <a:buAutoNum type="alphaLcParenR"/>
              <a:tabLst/>
              <a:defRPr/>
            </a:pPr>
            <a:r>
              <a:rPr kumimoji="0" lang="en-US" sz="2400" b="0" i="0" u="none" strike="noStrike" kern="1200" cap="none" spc="0" normalizeH="0" baseline="0" noProof="0" dirty="0">
                <a:ln>
                  <a:noFill/>
                </a:ln>
                <a:solidFill>
                  <a:srgbClr val="000000"/>
                </a:solidFill>
                <a:effectLst/>
                <a:uLnTx/>
                <a:uFillTx/>
                <a:latin typeface="Arial"/>
                <a:ea typeface="+mn-ea"/>
                <a:cs typeface="+mn-cs"/>
              </a:rPr>
              <a:t> Harvest</a:t>
            </a:r>
          </a:p>
          <a:p>
            <a:pPr marL="800100" marR="0" lvl="1" indent="-342900" algn="l" defTabSz="914400" rtl="0" eaLnBrk="1" fontAlgn="auto" latinLnBrk="0" hangingPunct="1">
              <a:lnSpc>
                <a:spcPct val="100000"/>
              </a:lnSpc>
              <a:spcBef>
                <a:spcPts val="0"/>
              </a:spcBef>
              <a:spcAft>
                <a:spcPts val="0"/>
              </a:spcAft>
              <a:buClrTx/>
              <a:buSzTx/>
              <a:buFontTx/>
              <a:buAutoNum type="alphaLcParenR"/>
              <a:tabLst/>
              <a:defRPr/>
            </a:pPr>
            <a:r>
              <a:rPr kumimoji="0" lang="en-US" sz="2400" b="0" i="0" u="none" strike="noStrike" kern="1200" cap="none" spc="0" normalizeH="0" baseline="0" noProof="0" dirty="0">
                <a:ln>
                  <a:noFill/>
                </a:ln>
                <a:solidFill>
                  <a:srgbClr val="000000"/>
                </a:solidFill>
                <a:effectLst/>
                <a:uLnTx/>
                <a:uFillTx/>
                <a:latin typeface="Arial"/>
                <a:ea typeface="+mn-ea"/>
                <a:cs typeface="+mn-cs"/>
              </a:rPr>
              <a:t> Age</a:t>
            </a:r>
          </a:p>
          <a:p>
            <a:pPr marL="800100" marR="0" lvl="1" indent="-342900" algn="l" defTabSz="914400" rtl="0" eaLnBrk="1" fontAlgn="auto" latinLnBrk="0" hangingPunct="1">
              <a:lnSpc>
                <a:spcPct val="100000"/>
              </a:lnSpc>
              <a:spcBef>
                <a:spcPts val="0"/>
              </a:spcBef>
              <a:spcAft>
                <a:spcPts val="0"/>
              </a:spcAft>
              <a:buClrTx/>
              <a:buSzTx/>
              <a:buFontTx/>
              <a:buAutoNum type="alphaLcParenR"/>
              <a:tabLst/>
              <a:defRPr/>
            </a:pPr>
            <a:r>
              <a:rPr kumimoji="0" lang="en-US" sz="2400" b="0" i="0" u="none" strike="noStrike" kern="1200" cap="none" spc="0" normalizeH="0" baseline="0" noProof="0" dirty="0">
                <a:ln>
                  <a:noFill/>
                </a:ln>
                <a:solidFill>
                  <a:srgbClr val="000000"/>
                </a:solidFill>
                <a:effectLst/>
                <a:uLnTx/>
                <a:uFillTx/>
                <a:latin typeface="Arial"/>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Arial"/>
                <a:ea typeface="+mn-ea"/>
                <a:cs typeface="+mn-cs"/>
              </a:rPr>
              <a:t>3. </a:t>
            </a:r>
            <a:r>
              <a:rPr kumimoji="0" lang="en-US" sz="2800" b="0" i="0" u="none" strike="noStrike" kern="1200" cap="none" spc="0" normalizeH="0" baseline="0" noProof="0" dirty="0">
                <a:ln>
                  <a:noFill/>
                </a:ln>
                <a:solidFill>
                  <a:srgbClr val="000000"/>
                </a:solidFill>
                <a:effectLst/>
                <a:uLnTx/>
                <a:uFillTx/>
                <a:latin typeface="Arial"/>
                <a:ea typeface="+mn-ea"/>
                <a:cs typeface="+mn-cs"/>
              </a:rPr>
              <a:t>Capacity to make decisions under uncertainty</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kumimoji="0" lang="en-US" sz="2400" b="0" i="0" u="none" strike="noStrike" kern="120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Arial"/>
                <a:ea typeface="+mn-ea"/>
                <a:cs typeface="+mn-cs"/>
              </a:rPr>
              <a:t>4. ?</a:t>
            </a:r>
          </a:p>
        </p:txBody>
      </p:sp>
      <p:sp>
        <p:nvSpPr>
          <p:cNvPr id="8" name="Rectangle 7">
            <a:extLst>
              <a:ext uri="{FF2B5EF4-FFF2-40B4-BE49-F238E27FC236}">
                <a16:creationId xmlns:a16="http://schemas.microsoft.com/office/drawing/2014/main" id="{ECC06D34-5625-4B06-0773-6953CDAF94A8}"/>
              </a:ext>
            </a:extLst>
          </p:cNvPr>
          <p:cNvSpPr/>
          <p:nvPr/>
        </p:nvSpPr>
        <p:spPr>
          <a:xfrm>
            <a:off x="0" y="0"/>
            <a:ext cx="12192000" cy="81280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FF00"/>
                </a:solidFill>
                <a:effectLst/>
                <a:uLnTx/>
                <a:uFillTx/>
                <a:latin typeface="Arial"/>
                <a:ea typeface="+mn-ea"/>
                <a:cs typeface="+mn-cs"/>
              </a:rPr>
              <a:t>Where is the greatest return on investment?  (discussion)</a:t>
            </a:r>
          </a:p>
        </p:txBody>
      </p:sp>
    </p:spTree>
    <p:extLst>
      <p:ext uri="{BB962C8B-B14F-4D97-AF65-F5344CB8AC3E}">
        <p14:creationId xmlns:p14="http://schemas.microsoft.com/office/powerpoint/2010/main" val="3037118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73ECB96-E0A1-6ED2-5124-3378D67D7A4A}"/>
              </a:ext>
            </a:extLst>
          </p:cNvPr>
          <p:cNvSpPr/>
          <p:nvPr/>
        </p:nvSpPr>
        <p:spPr>
          <a:xfrm>
            <a:off x="326518" y="1445257"/>
            <a:ext cx="3666836" cy="2360125"/>
          </a:xfrm>
          <a:prstGeom prst="rect">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C5CB917-A38C-AADA-FEC3-7B1064827112}"/>
                  </a:ext>
                </a:extLst>
              </p:cNvPr>
              <p:cNvSpPr txBox="1"/>
              <p:nvPr/>
            </p:nvSpPr>
            <p:spPr>
              <a:xfrm>
                <a:off x="4054763" y="1445257"/>
                <a:ext cx="7361292"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Arial"/>
                    <a:ea typeface="+mn-ea"/>
                    <a:cs typeface="+mn-cs"/>
                  </a:rPr>
                  <a:t>We need replication from this process to estimate parameters </a:t>
                </a:r>
                <a14:m>
                  <m:oMath xmlns:m="http://schemas.openxmlformats.org/officeDocument/2006/math">
                    <m:r>
                      <a:rPr kumimoji="0" lang="en-US"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𝑎</m:t>
                    </m:r>
                    <m:r>
                      <a:rPr kumimoji="0" lang="en-US"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en-US"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𝑏</m:t>
                    </m:r>
                  </m:oMath>
                </a14:m>
                <a:r>
                  <a:rPr kumimoji="0" lang="en-US" sz="2800" b="0" i="0" u="none" strike="noStrike" kern="1200" cap="none" spc="0" normalizeH="0" baseline="0" noProof="0" dirty="0">
                    <a:ln>
                      <a:noFill/>
                    </a:ln>
                    <a:solidFill>
                      <a:srgbClr val="000000"/>
                    </a:solidFill>
                    <a:effectLst/>
                    <a:uLnTx/>
                    <a:uFillTx/>
                    <a:latin typeface="Arial"/>
                    <a:ea typeface="+mn-ea"/>
                    <a:cs typeface="+mn-cs"/>
                  </a:rPr>
                  <a:t>, and </a:t>
                </a:r>
                <a14:m>
                  <m:oMath xmlns:m="http://schemas.openxmlformats.org/officeDocument/2006/math">
                    <m:r>
                      <m:rPr>
                        <m:sty m:val="p"/>
                      </m:rPr>
                      <a:rPr kumimoji="0" lang="el-GR" sz="2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σ</m:t>
                    </m:r>
                    <m:r>
                      <a:rPr kumimoji="0" lang="en-US"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oMath>
                </a14:m>
                <a:endParaRPr kumimoji="0" lang="en-US" sz="2800" b="0" i="0" u="none" strike="noStrike" kern="1200" cap="none" spc="0" normalizeH="0" baseline="0" noProof="0" dirty="0">
                  <a:ln>
                    <a:noFill/>
                  </a:ln>
                  <a:solidFill>
                    <a:srgbClr val="000000"/>
                  </a:solidFill>
                  <a:effectLst/>
                  <a:uLnTx/>
                  <a:uFillTx/>
                  <a:latin typeface="Arial"/>
                  <a:ea typeface="+mn-ea"/>
                  <a:cs typeface="+mn-cs"/>
                </a:endParaRPr>
              </a:p>
            </p:txBody>
          </p:sp>
        </mc:Choice>
        <mc:Fallback xmlns="">
          <p:sp>
            <p:nvSpPr>
              <p:cNvPr id="4" name="TextBox 3">
                <a:extLst>
                  <a:ext uri="{FF2B5EF4-FFF2-40B4-BE49-F238E27FC236}">
                    <a16:creationId xmlns:a16="http://schemas.microsoft.com/office/drawing/2014/main" id="{EC5CB917-A38C-AADA-FEC3-7B1064827112}"/>
                  </a:ext>
                </a:extLst>
              </p:cNvPr>
              <p:cNvSpPr txBox="1">
                <a:spLocks noRot="1" noChangeAspect="1" noMove="1" noResize="1" noEditPoints="1" noAdjustHandles="1" noChangeArrowheads="1" noChangeShapeType="1" noTextEdit="1"/>
              </p:cNvSpPr>
              <p:nvPr/>
            </p:nvSpPr>
            <p:spPr>
              <a:xfrm>
                <a:off x="4054763" y="1445257"/>
                <a:ext cx="7361292" cy="954107"/>
              </a:xfrm>
              <a:prstGeom prst="rect">
                <a:avLst/>
              </a:prstGeom>
              <a:blipFill>
                <a:blip r:embed="rId2"/>
                <a:stretch>
                  <a:fillRect l="-1656" t="-6369" b="-165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12597DC-34E8-7CBF-7B13-B14F7C7E4C34}"/>
                  </a:ext>
                </a:extLst>
              </p:cNvPr>
              <p:cNvSpPr txBox="1"/>
              <p:nvPr/>
            </p:nvSpPr>
            <p:spPr>
              <a:xfrm>
                <a:off x="775945" y="1726766"/>
                <a:ext cx="2588914" cy="1161985"/>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32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𝑦</m:t>
                      </m:r>
                      <m:r>
                        <a:rPr kumimoji="0" lang="en-US" sz="32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f>
                        <m:fPr>
                          <m:ctrlPr>
                            <a:rPr kumimoji="0" lang="en-US" sz="32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fPr>
                        <m:num>
                          <m:r>
                            <a:rPr kumimoji="0" lang="en-US" sz="32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𝑎𝑥</m:t>
                          </m:r>
                        </m:num>
                        <m:den>
                          <m:r>
                            <a:rPr kumimoji="0" lang="en-US" sz="32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1+</m:t>
                          </m:r>
                          <m:f>
                            <m:fPr>
                              <m:ctrlPr>
                                <a:rPr kumimoji="0" lang="en-US" sz="32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fPr>
                            <m:num>
                              <m:r>
                                <a:rPr kumimoji="0" lang="en-US" sz="32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𝑎</m:t>
                              </m:r>
                            </m:num>
                            <m:den>
                              <m:r>
                                <a:rPr kumimoji="0" lang="en-US" sz="32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𝑏</m:t>
                              </m:r>
                            </m:den>
                          </m:f>
                          <m:r>
                            <a:rPr kumimoji="0" lang="en-US" sz="32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𝑥</m:t>
                          </m:r>
                        </m:den>
                      </m:f>
                      <m:sSup>
                        <m:sSupPr>
                          <m:ctrlPr>
                            <a:rPr kumimoji="0" lang="en-US" sz="32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pPr>
                        <m:e>
                          <m:r>
                            <a:rPr kumimoji="0" lang="en-US" sz="32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𝑒</m:t>
                          </m:r>
                        </m:e>
                        <m:sup>
                          <m:r>
                            <a:rPr kumimoji="0" lang="en-US" sz="32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𝜀</m:t>
                          </m:r>
                        </m:sup>
                      </m:sSup>
                    </m:oMath>
                  </m:oMathPara>
                </a14:m>
                <a:endParaRPr kumimoji="0" lang="en-US" sz="3200" b="0" i="0" u="none" strike="noStrike" kern="1200" cap="none" spc="0" normalizeH="0" baseline="0" noProof="0" dirty="0">
                  <a:ln>
                    <a:noFill/>
                  </a:ln>
                  <a:solidFill>
                    <a:srgbClr val="000000"/>
                  </a:solidFill>
                  <a:effectLst/>
                  <a:uLnTx/>
                  <a:uFillTx/>
                  <a:latin typeface="Arial"/>
                  <a:ea typeface="+mn-ea"/>
                  <a:cs typeface="+mn-cs"/>
                </a:endParaRPr>
              </a:p>
            </p:txBody>
          </p:sp>
        </mc:Choice>
        <mc:Fallback xmlns="">
          <p:sp>
            <p:nvSpPr>
              <p:cNvPr id="5" name="TextBox 4">
                <a:extLst>
                  <a:ext uri="{FF2B5EF4-FFF2-40B4-BE49-F238E27FC236}">
                    <a16:creationId xmlns:a16="http://schemas.microsoft.com/office/drawing/2014/main" id="{C12597DC-34E8-7CBF-7B13-B14F7C7E4C34}"/>
                  </a:ext>
                </a:extLst>
              </p:cNvPr>
              <p:cNvSpPr txBox="1">
                <a:spLocks noRot="1" noChangeAspect="1" noMove="1" noResize="1" noEditPoints="1" noAdjustHandles="1" noChangeArrowheads="1" noChangeShapeType="1" noTextEdit="1"/>
              </p:cNvSpPr>
              <p:nvPr/>
            </p:nvSpPr>
            <p:spPr>
              <a:xfrm>
                <a:off x="775945" y="1726766"/>
                <a:ext cx="2588914" cy="116198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F30D4A4-0A52-3D52-7C8B-55133B287814}"/>
                  </a:ext>
                </a:extLst>
              </p:cNvPr>
              <p:cNvSpPr txBox="1"/>
              <p:nvPr/>
            </p:nvSpPr>
            <p:spPr>
              <a:xfrm>
                <a:off x="-178237" y="2957184"/>
                <a:ext cx="4676347"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kumimoji="0" lang="el-GR" sz="32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ε</m:t>
                      </m:r>
                      <m:r>
                        <a:rPr kumimoji="0" lang="en-US" sz="32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 </m:t>
                      </m:r>
                      <m:r>
                        <a:rPr kumimoji="0" lang="en-US" sz="32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𝑁𝑜𝑟𝑚𝑎𝑙</m:t>
                      </m:r>
                      <m:r>
                        <a:rPr kumimoji="0" lang="en-US" sz="32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(0,</m:t>
                      </m:r>
                      <m:r>
                        <m:rPr>
                          <m:sty m:val="p"/>
                        </m:rPr>
                        <a:rPr kumimoji="0" lang="el-GR" sz="32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σ</m:t>
                      </m:r>
                      <m:r>
                        <a:rPr kumimoji="0" lang="en-US" sz="32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oMath>
                  </m:oMathPara>
                </a14:m>
                <a:endParaRPr kumimoji="0" lang="en-US" sz="3200" b="0" i="0" u="none" strike="noStrike" kern="1200" cap="none" spc="0" normalizeH="0" baseline="0" noProof="0" dirty="0">
                  <a:ln>
                    <a:noFill/>
                  </a:ln>
                  <a:solidFill>
                    <a:srgbClr val="000000"/>
                  </a:solidFill>
                  <a:effectLst/>
                  <a:uLnTx/>
                  <a:uFillTx/>
                  <a:latin typeface="Arial"/>
                  <a:ea typeface="+mn-ea"/>
                  <a:cs typeface="+mn-cs"/>
                </a:endParaRPr>
              </a:p>
            </p:txBody>
          </p:sp>
        </mc:Choice>
        <mc:Fallback xmlns="">
          <p:sp>
            <p:nvSpPr>
              <p:cNvPr id="6" name="TextBox 5">
                <a:extLst>
                  <a:ext uri="{FF2B5EF4-FFF2-40B4-BE49-F238E27FC236}">
                    <a16:creationId xmlns:a16="http://schemas.microsoft.com/office/drawing/2014/main" id="{EF30D4A4-0A52-3D52-7C8B-55133B287814}"/>
                  </a:ext>
                </a:extLst>
              </p:cNvPr>
              <p:cNvSpPr txBox="1">
                <a:spLocks noRot="1" noChangeAspect="1" noMove="1" noResize="1" noEditPoints="1" noAdjustHandles="1" noChangeArrowheads="1" noChangeShapeType="1" noTextEdit="1"/>
              </p:cNvSpPr>
              <p:nvPr/>
            </p:nvSpPr>
            <p:spPr>
              <a:xfrm>
                <a:off x="-178237" y="2957184"/>
                <a:ext cx="4676347" cy="584775"/>
              </a:xfrm>
              <a:prstGeom prst="rect">
                <a:avLst/>
              </a:prstGeom>
              <a:blipFill>
                <a:blip r:embed="rId4"/>
                <a:stretch>
                  <a:fillRect/>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ECF682A3-60D1-6CCC-7B1D-3B042C95B0A0}"/>
              </a:ext>
            </a:extLst>
          </p:cNvPr>
          <p:cNvSpPr txBox="1"/>
          <p:nvPr/>
        </p:nvSpPr>
        <p:spPr>
          <a:xfrm>
            <a:off x="4319373" y="3311126"/>
            <a:ext cx="7546109" cy="461665"/>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Arial"/>
                <a:ea typeface="+mn-ea"/>
                <a:cs typeface="+mn-cs"/>
              </a:rPr>
              <a:t>Can a very long time series of data be a bad thing?</a:t>
            </a:r>
          </a:p>
        </p:txBody>
      </p:sp>
      <p:sp>
        <p:nvSpPr>
          <p:cNvPr id="9" name="TextBox 8">
            <a:extLst>
              <a:ext uri="{FF2B5EF4-FFF2-40B4-BE49-F238E27FC236}">
                <a16:creationId xmlns:a16="http://schemas.microsoft.com/office/drawing/2014/main" id="{8E0F5624-81DD-45D4-617D-6A0558708984}"/>
              </a:ext>
            </a:extLst>
          </p:cNvPr>
          <p:cNvSpPr txBox="1"/>
          <p:nvPr/>
        </p:nvSpPr>
        <p:spPr>
          <a:xfrm>
            <a:off x="4319373" y="2608477"/>
            <a:ext cx="8105327" cy="461665"/>
          </a:xfrm>
          <a:prstGeom prst="rect">
            <a:avLst/>
          </a:prstGeom>
          <a:noFill/>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Arial"/>
                <a:ea typeface="+mn-ea"/>
                <a:cs typeface="+mn-cs"/>
              </a:rPr>
              <a:t>What if these parameters vary through time?</a:t>
            </a:r>
          </a:p>
        </p:txBody>
      </p:sp>
      <p:sp>
        <p:nvSpPr>
          <p:cNvPr id="3" name="Rectangle 2">
            <a:extLst>
              <a:ext uri="{FF2B5EF4-FFF2-40B4-BE49-F238E27FC236}">
                <a16:creationId xmlns:a16="http://schemas.microsoft.com/office/drawing/2014/main" id="{DFA4D282-9CAE-95DA-8EC9-9CCDAAB8D728}"/>
              </a:ext>
            </a:extLst>
          </p:cNvPr>
          <p:cNvSpPr/>
          <p:nvPr/>
        </p:nvSpPr>
        <p:spPr>
          <a:xfrm>
            <a:off x="0" y="0"/>
            <a:ext cx="12192000" cy="81280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err="1">
                <a:ln>
                  <a:noFill/>
                </a:ln>
                <a:solidFill>
                  <a:srgbClr val="FFFF00"/>
                </a:solidFill>
                <a:effectLst/>
                <a:uLnTx/>
                <a:uFillTx/>
                <a:latin typeface="Arial"/>
                <a:ea typeface="+mn-ea"/>
                <a:cs typeface="+mn-cs"/>
              </a:rPr>
              <a:t>Nonstationarity</a:t>
            </a:r>
            <a:r>
              <a:rPr kumimoji="0" lang="en-US" sz="4000" b="1" i="0" u="none" strike="noStrike" kern="1200" cap="none" spc="0" normalizeH="0" baseline="0" noProof="0" dirty="0">
                <a:ln>
                  <a:noFill/>
                </a:ln>
                <a:solidFill>
                  <a:srgbClr val="FFFF00"/>
                </a:solidFill>
                <a:effectLst/>
                <a:uLnTx/>
                <a:uFillTx/>
                <a:latin typeface="Arial"/>
                <a:ea typeface="+mn-ea"/>
                <a:cs typeface="+mn-cs"/>
              </a:rPr>
              <a:t> (discussion)</a:t>
            </a:r>
          </a:p>
        </p:txBody>
      </p:sp>
    </p:spTree>
    <p:extLst>
      <p:ext uri="{BB962C8B-B14F-4D97-AF65-F5344CB8AC3E}">
        <p14:creationId xmlns:p14="http://schemas.microsoft.com/office/powerpoint/2010/main" val="2912550344"/>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TotalTime>
  <Words>423</Words>
  <Application>Microsoft Office PowerPoint</Application>
  <PresentationFormat>Widescreen</PresentationFormat>
  <Paragraphs>112</Paragraphs>
  <Slides>7</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7</vt:i4>
      </vt:variant>
    </vt:vector>
  </HeadingPairs>
  <TitlesOfParts>
    <vt:vector size="15" baseType="lpstr">
      <vt:lpstr>Anaheim</vt:lpstr>
      <vt:lpstr>Aptos</vt:lpstr>
      <vt:lpstr>Arial</vt:lpstr>
      <vt:lpstr>Calibri</vt:lpstr>
      <vt:lpstr>Calibri Light</vt:lpstr>
      <vt:lpstr>Cambria Math</vt:lpstr>
      <vt:lpstr>1_Office Theme</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Falcy</dc:creator>
  <cp:lastModifiedBy>Matt Falcy</cp:lastModifiedBy>
  <cp:revision>1</cp:revision>
  <dcterms:created xsi:type="dcterms:W3CDTF">2024-04-29T02:22:02Z</dcterms:created>
  <dcterms:modified xsi:type="dcterms:W3CDTF">2024-04-29T02:27:59Z</dcterms:modified>
</cp:coreProperties>
</file>