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6" r:id="rId9"/>
    <p:sldId id="267" r:id="rId10"/>
    <p:sldId id="27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4AF32-020B-4FD4-AAE6-0B7CCDD59079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641AE-6450-4ECA-900C-819FFF35D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29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95339" y="8991917"/>
            <a:ext cx="269067" cy="171093"/>
          </a:xfrm>
          <a:noFill/>
        </p:spPr>
        <p:txBody>
          <a:bodyPr/>
          <a:lstStyle/>
          <a:p>
            <a:fld id="{2BB35561-7931-4670-AC99-CC0EC907F726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292" y="710697"/>
            <a:ext cx="5394149" cy="340871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39" y="5863975"/>
            <a:ext cx="190588" cy="171094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29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95339" y="8991917"/>
            <a:ext cx="269067" cy="171093"/>
          </a:xfrm>
          <a:noFill/>
        </p:spPr>
        <p:txBody>
          <a:bodyPr/>
          <a:lstStyle/>
          <a:p>
            <a:fld id="{F3F28E16-608A-4540-812C-23B3CF600BF1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11200"/>
            <a:ext cx="4543425" cy="34083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39" y="5863975"/>
            <a:ext cx="190588" cy="171094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9"/>
          <p:cNvSpPr>
            <a:spLocks noChangeArrowheads="1"/>
          </p:cNvSpPr>
          <p:nvPr/>
        </p:nvSpPr>
        <p:spPr bwMode="auto">
          <a:xfrm>
            <a:off x="4066443" y="4899025"/>
            <a:ext cx="3780692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tabLst>
                <a:tab pos="2743200" algn="ctr"/>
                <a:tab pos="5486400" algn="r"/>
              </a:tabLst>
            </a:pPr>
            <a:r>
              <a:rPr lang="en-US" altLang="ko-KR" sz="1000" i="1" dirty="0">
                <a:latin typeface="Times New Roman" pitchFamily="18" charset="0"/>
              </a:rPr>
              <a:t> </a:t>
            </a:r>
            <a:endParaRPr lang="en-US" altLang="ko-KR" sz="1000" dirty="0">
              <a:latin typeface="Book Antiqua" pitchFamily="18" charset="0"/>
            </a:endParaRPr>
          </a:p>
          <a:p>
            <a:pPr algn="r" eaLnBrk="0" hangingPunct="0">
              <a:tabLst>
                <a:tab pos="2743200" algn="ctr"/>
                <a:tab pos="5486400" algn="r"/>
              </a:tabLst>
            </a:pPr>
            <a:r>
              <a:rPr lang="ko-KR" altLang="en-US" sz="1000" dirty="0" smtClean="0">
                <a:latin typeface="Book Antiqua" pitchFamily="18" charset="0"/>
              </a:rPr>
              <a:t>서울시 강남구 역삼동</a:t>
            </a:r>
            <a:endParaRPr lang="en-US" altLang="ko-KR" sz="1000" dirty="0" smtClean="0">
              <a:latin typeface="Book Antiqua" pitchFamily="18" charset="0"/>
            </a:endParaRPr>
          </a:p>
          <a:p>
            <a:pPr algn="r" eaLnBrk="0" hangingPunct="0">
              <a:tabLst>
                <a:tab pos="2743200" algn="ctr"/>
                <a:tab pos="5486400" algn="r"/>
              </a:tabLst>
            </a:pPr>
            <a:r>
              <a:rPr lang="ko-KR" altLang="en-US" sz="1000" dirty="0" err="1" smtClean="0">
                <a:latin typeface="Book Antiqua" pitchFamily="18" charset="0"/>
              </a:rPr>
              <a:t>한독빌딩</a:t>
            </a:r>
            <a:r>
              <a:rPr lang="ko-KR" altLang="en-US" sz="1000" dirty="0" smtClean="0">
                <a:latin typeface="Book Antiqua" pitchFamily="18" charset="0"/>
              </a:rPr>
              <a:t> </a:t>
            </a:r>
            <a:r>
              <a:rPr lang="en-US" altLang="ko-KR" sz="1000" dirty="0" smtClean="0">
                <a:latin typeface="Book Antiqua" pitchFamily="18" charset="0"/>
              </a:rPr>
              <a:t>8</a:t>
            </a:r>
            <a:r>
              <a:rPr lang="ko-KR" altLang="en-US" sz="1000" dirty="0" smtClean="0">
                <a:latin typeface="Book Antiqua" pitchFamily="18" charset="0"/>
              </a:rPr>
              <a:t>층</a:t>
            </a:r>
            <a:r>
              <a:rPr lang="en-US" altLang="ko-KR" sz="1000" dirty="0">
                <a:latin typeface="Book Antiqua" pitchFamily="18" charset="0"/>
              </a:rPr>
              <a:t/>
            </a:r>
            <a:br>
              <a:rPr lang="en-US" altLang="ko-KR" sz="1000" dirty="0">
                <a:latin typeface="Book Antiqua" pitchFamily="18" charset="0"/>
              </a:rPr>
            </a:br>
            <a:r>
              <a:rPr lang="en-US" altLang="ko-KR" sz="1000" dirty="0" smtClean="0">
                <a:latin typeface="Book Antiqua" pitchFamily="18" charset="0"/>
              </a:rPr>
              <a:t>4</a:t>
            </a:r>
            <a:r>
              <a:rPr lang="ko-KR" altLang="en-US" sz="1000" dirty="0" smtClean="0">
                <a:latin typeface="Book Antiqua" pitchFamily="18" charset="0"/>
              </a:rPr>
              <a:t>강의실</a:t>
            </a:r>
            <a:endParaRPr lang="ko-KR" altLang="en-US" sz="1000" dirty="0">
              <a:latin typeface="Book Antiqua" pitchFamily="18" charset="0"/>
            </a:endParaRPr>
          </a:p>
          <a:p>
            <a:pPr algn="r" eaLnBrk="0" hangingPunct="0">
              <a:tabLst>
                <a:tab pos="2743200" algn="ctr"/>
                <a:tab pos="5486400" algn="r"/>
              </a:tabLst>
            </a:pPr>
            <a:r>
              <a:rPr lang="ko-KR" altLang="en-US" sz="1000" i="1" dirty="0">
                <a:latin typeface="Times New Roman" pitchFamily="18" charset="0"/>
              </a:rPr>
              <a:t> </a:t>
            </a:r>
            <a:endParaRPr lang="ko-KR" altLang="en-US" sz="1000" dirty="0">
              <a:latin typeface="Book Antiqua" pitchFamily="18" charset="0"/>
            </a:endParaRPr>
          </a:p>
          <a:p>
            <a:pPr eaLnBrk="0" hangingPunct="0">
              <a:tabLst>
                <a:tab pos="2743200" algn="ctr"/>
                <a:tab pos="5486400" algn="r"/>
              </a:tabLst>
            </a:pPr>
            <a:r>
              <a:rPr lang="ko-KR" altLang="en-US" dirty="0">
                <a:latin typeface="Book Antiqua" pitchFamily="18" charset="0"/>
              </a:rPr>
              <a:t>                                             </a:t>
            </a:r>
            <a:r>
              <a:rPr lang="ko-KR" altLang="en-US" dirty="0"/>
              <a:t> </a:t>
            </a:r>
          </a:p>
        </p:txBody>
      </p:sp>
      <p:sp>
        <p:nvSpPr>
          <p:cNvPr id="2051" name="Rectangle 671"/>
          <p:cNvSpPr>
            <a:spLocks noChangeArrowheads="1"/>
          </p:cNvSpPr>
          <p:nvPr/>
        </p:nvSpPr>
        <p:spPr bwMode="auto">
          <a:xfrm>
            <a:off x="4681904" y="1570008"/>
            <a:ext cx="3165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en-US" altLang="ko-KR" sz="2000" b="1" dirty="0" smtClean="0"/>
              <a:t>2017</a:t>
            </a:r>
            <a:r>
              <a:rPr lang="ko-KR" altLang="en-US" sz="2000" b="1" dirty="0">
                <a:latin typeface="Times New Roman" pitchFamily="18" charset="0"/>
              </a:rPr>
              <a:t>년도</a:t>
            </a:r>
            <a:r>
              <a:rPr lang="ko-KR" altLang="en-US" sz="2000" b="1" dirty="0"/>
              <a:t> </a:t>
            </a:r>
            <a:r>
              <a:rPr lang="en-US" altLang="ko-KR" sz="2000" b="1" dirty="0" smtClean="0">
                <a:latin typeface="Times New Roman" pitchFamily="18" charset="0"/>
              </a:rPr>
              <a:t>xx</a:t>
            </a:r>
            <a:r>
              <a:rPr lang="ko-KR" altLang="en-US" sz="2000" b="1" dirty="0" smtClean="0">
                <a:latin typeface="Times New Roman" pitchFamily="18" charset="0"/>
              </a:rPr>
              <a:t>프로젝트</a:t>
            </a:r>
            <a:endParaRPr lang="ko-KR" altLang="en-US" dirty="0"/>
          </a:p>
        </p:txBody>
      </p:sp>
      <p:sp>
        <p:nvSpPr>
          <p:cNvPr id="2052" name="Rectangle 672"/>
          <p:cNvSpPr>
            <a:spLocks noChangeArrowheads="1"/>
          </p:cNvSpPr>
          <p:nvPr/>
        </p:nvSpPr>
        <p:spPr bwMode="auto">
          <a:xfrm>
            <a:off x="1274885" y="2330450"/>
            <a:ext cx="65722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sz="3200" b="1" dirty="0"/>
              <a:t>개발표준 정의서</a:t>
            </a:r>
            <a:endParaRPr lang="ko-KR" altLang="en-US" dirty="0"/>
          </a:p>
        </p:txBody>
      </p:sp>
      <p:sp>
        <p:nvSpPr>
          <p:cNvPr id="2053" name="Rectangle 673"/>
          <p:cNvSpPr>
            <a:spLocks noChangeArrowheads="1"/>
          </p:cNvSpPr>
          <p:nvPr/>
        </p:nvSpPr>
        <p:spPr bwMode="auto">
          <a:xfrm>
            <a:off x="6132636" y="2957970"/>
            <a:ext cx="1714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en-US" altLang="ko-KR" sz="2200" b="1">
                <a:latin typeface="Times New Roman" pitchFamily="18" charset="0"/>
                <a:cs typeface="Times New Roman" pitchFamily="18" charset="0"/>
              </a:rPr>
              <a:t>Version 1.0 </a:t>
            </a:r>
            <a:endParaRPr lang="en-US" altLang="ko-KR"/>
          </a:p>
        </p:txBody>
      </p:sp>
      <p:cxnSp>
        <p:nvCxnSpPr>
          <p:cNvPr id="2055" name="직선 연결선 13"/>
          <p:cNvCxnSpPr>
            <a:cxnSpLocks noChangeShapeType="1"/>
          </p:cNvCxnSpPr>
          <p:nvPr/>
        </p:nvCxnSpPr>
        <p:spPr bwMode="auto">
          <a:xfrm>
            <a:off x="593482" y="6070600"/>
            <a:ext cx="698988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32770" name="Picture 2" descr="http://sist.co.kr/jsp/topMenu/menu/m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692696"/>
            <a:ext cx="1714500" cy="504826"/>
          </a:xfrm>
          <a:prstGeom prst="rect">
            <a:avLst/>
          </a:prstGeom>
          <a:noFill/>
        </p:spPr>
      </p:pic>
      <p:pic>
        <p:nvPicPr>
          <p:cNvPr id="32772" name="Picture 4" descr="http://sist.co.kr/jsp/topMenu/menu/m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437112"/>
            <a:ext cx="1714500" cy="504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5"/>
          <p:cNvSpPr txBox="1">
            <a:spLocks noChangeArrowheads="1"/>
          </p:cNvSpPr>
          <p:nvPr/>
        </p:nvSpPr>
        <p:spPr bwMode="auto">
          <a:xfrm>
            <a:off x="583224" y="1700213"/>
            <a:ext cx="299231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(4) DAO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575897" y="2133600"/>
            <a:ext cx="7984880" cy="234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Database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작업 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위해 사용한다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클래스명은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Naming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Rule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에 따른다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Connection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은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Properties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방식으로 계정정보를 소스코드 외부에서 관리한다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endParaRPr kumimoji="1" lang="en-US" altLang="ko-KR" sz="12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모든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method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kumimoji="1" lang="en-US" altLang="ko-KR" sz="1200" dirty="0" err="1" smtClean="0">
                <a:latin typeface="휴먼모음T" pitchFamily="18" charset="-127"/>
                <a:ea typeface="휴먼모음T" pitchFamily="18" charset="-127"/>
              </a:rPr>
              <a:t>SQLException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을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throws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처리하여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호출한 곳에서 예외를 처리하도록 설정한다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/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쿼리문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실행에 관련된 객체는 반드시 </a:t>
            </a:r>
            <a:r>
              <a:rPr kumimoji="1" lang="en-US" altLang="ko-KR" sz="1200" dirty="0" err="1" smtClean="0">
                <a:latin typeface="휴먼모음T" pitchFamily="18" charset="-127"/>
                <a:ea typeface="휴먼모음T" pitchFamily="18" charset="-127"/>
              </a:rPr>
              <a:t>PreparedStatement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를 사용한다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342900" indent="-342900"/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en-US" altLang="ko-KR" sz="1200" dirty="0" err="1" smtClean="0">
                <a:latin typeface="휴먼모음T" pitchFamily="18" charset="-127"/>
                <a:ea typeface="휴먼모음T" pitchFamily="18" charset="-127"/>
              </a:rPr>
              <a:t>ColumnName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Table Name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이외는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bind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변수로 모든 값을 처리한다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 </a:t>
            </a: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endParaRPr kumimoji="1" lang="en-US" altLang="ko-KR" sz="12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1585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2. </a:t>
            </a:r>
            <a:r>
              <a:rPr kumimoji="1" lang="ko-KR" altLang="en-US" sz="1600" dirty="0" smtClean="0">
                <a:latin typeface="휴먼모음T" pitchFamily="18" charset="-127"/>
                <a:ea typeface="휴먼모음T" pitchFamily="18" charset="-127"/>
              </a:rPr>
              <a:t>개발표준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(2/2)</a:t>
            </a:r>
            <a:endParaRPr kumimoji="1"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72"/>
          <p:cNvSpPr>
            <a:spLocks noChangeArrowheads="1"/>
          </p:cNvSpPr>
          <p:nvPr/>
        </p:nvSpPr>
        <p:spPr bwMode="auto">
          <a:xfrm>
            <a:off x="0" y="1143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latin typeface="Times New Roman" pitchFamily="18" charset="0"/>
              </a:rPr>
              <a:t>Authorization</a:t>
            </a:r>
            <a:endParaRPr lang="en-US" altLang="ko-KR"/>
          </a:p>
        </p:txBody>
      </p:sp>
      <p:graphicFrame>
        <p:nvGraphicFramePr>
          <p:cNvPr id="3164" name="Group 92"/>
          <p:cNvGraphicFramePr>
            <a:graphicFrameLocks noGrp="1"/>
          </p:cNvGraphicFramePr>
          <p:nvPr/>
        </p:nvGraphicFramePr>
        <p:xfrm>
          <a:off x="546589" y="3856038"/>
          <a:ext cx="8140211" cy="2456498"/>
        </p:xfrm>
        <a:graphic>
          <a:graphicData uri="http://schemas.openxmlformats.org/drawingml/2006/table">
            <a:tbl>
              <a:tblPr/>
              <a:tblGrid>
                <a:gridCol w="1270488"/>
                <a:gridCol w="5525966"/>
                <a:gridCol w="134375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2007-08-13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개정번호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개정 페이지 및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개정일자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3121" name="Rectangle 594"/>
          <p:cNvSpPr>
            <a:spLocks noChangeArrowheads="1"/>
          </p:cNvSpPr>
          <p:nvPr/>
        </p:nvSpPr>
        <p:spPr bwMode="auto">
          <a:xfrm>
            <a:off x="0" y="3370263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400" b="1">
                <a:latin typeface="Times New Roman" pitchFamily="18" charset="0"/>
              </a:rPr>
              <a:t>제</a:t>
            </a:r>
            <a:r>
              <a:rPr lang="en-US" altLang="ko-KR" sz="1400" b="1">
                <a:latin typeface="Times New Roman" pitchFamily="18" charset="0"/>
              </a:rPr>
              <a:t>.</a:t>
            </a:r>
            <a:r>
              <a:rPr lang="ko-KR" altLang="en-US" sz="1400" b="1">
                <a:latin typeface="Times New Roman" pitchFamily="18" charset="0"/>
              </a:rPr>
              <a:t>개정 이력</a:t>
            </a:r>
            <a:endParaRPr lang="ko-KR" altLang="en-US"/>
          </a:p>
        </p:txBody>
      </p:sp>
      <p:graphicFrame>
        <p:nvGraphicFramePr>
          <p:cNvPr id="3166" name="Group 94"/>
          <p:cNvGraphicFramePr>
            <a:graphicFrameLocks noGrp="1"/>
          </p:cNvGraphicFramePr>
          <p:nvPr/>
        </p:nvGraphicFramePr>
        <p:xfrm>
          <a:off x="533400" y="1587500"/>
          <a:ext cx="8166590" cy="1207680"/>
        </p:xfrm>
        <a:graphic>
          <a:graphicData uri="http://schemas.openxmlformats.org/drawingml/2006/table">
            <a:tbl>
              <a:tblPr/>
              <a:tblGrid>
                <a:gridCol w="674077"/>
                <a:gridCol w="1367204"/>
                <a:gridCol w="1021373"/>
                <a:gridCol w="1019908"/>
                <a:gridCol w="737089"/>
                <a:gridCol w="1305657"/>
                <a:gridCol w="1019908"/>
                <a:gridCol w="1021374"/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SKC&amp;C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건강보험심사평가원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구분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Signature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구분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Signature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검토자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담당자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검토자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56"/>
          <p:cNvSpPr txBox="1">
            <a:spLocks noChangeArrowheads="1"/>
          </p:cNvSpPr>
          <p:nvPr/>
        </p:nvSpPr>
        <p:spPr bwMode="auto">
          <a:xfrm>
            <a:off x="4076700" y="1371600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b="1" dirty="0">
                <a:latin typeface="Times New Roman" pitchFamily="18" charset="0"/>
              </a:rPr>
              <a:t>목 차</a:t>
            </a:r>
          </a:p>
        </p:txBody>
      </p:sp>
      <p:sp>
        <p:nvSpPr>
          <p:cNvPr id="4099" name="Text Box 257"/>
          <p:cNvSpPr txBox="1">
            <a:spLocks noChangeArrowheads="1"/>
          </p:cNvSpPr>
          <p:nvPr/>
        </p:nvSpPr>
        <p:spPr bwMode="auto">
          <a:xfrm>
            <a:off x="3347864" y="2060848"/>
            <a:ext cx="279155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altLang="ko-KR" sz="1300" b="1" dirty="0" smtClean="0">
                <a:sym typeface="Wingdings" pitchFamily="2" charset="2"/>
              </a:rPr>
              <a:t>Naming Rule-  </a:t>
            </a:r>
            <a:r>
              <a:rPr lang="ko-KR" altLang="en-US" sz="1300" b="1" dirty="0" smtClean="0">
                <a:sym typeface="Wingdings" pitchFamily="2" charset="2"/>
              </a:rPr>
              <a:t>기본규칙</a:t>
            </a:r>
            <a:endParaRPr lang="en-US" altLang="ko-KR" sz="1300" b="1" dirty="0">
              <a:sym typeface="Wingdings" pitchFamily="2" charset="2"/>
            </a:endParaRPr>
          </a:p>
          <a:p>
            <a:pPr marL="457200" indent="-457200" algn="l">
              <a:buFontTx/>
              <a:buAutoNum type="arabicPeriod"/>
            </a:pPr>
            <a:endParaRPr lang="ko-KR" altLang="en-US" sz="1300" b="1" dirty="0">
              <a:sym typeface="Wingdings" pitchFamily="2" charset="2"/>
            </a:endParaRPr>
          </a:p>
          <a:p>
            <a:pPr marL="457200" indent="-457200" algn="l">
              <a:buFontTx/>
              <a:buAutoNum type="arabicPeriod"/>
            </a:pPr>
            <a:r>
              <a:rPr lang="ko-KR" altLang="en-US" sz="1300" b="1" dirty="0" smtClean="0">
                <a:sym typeface="Wingdings" pitchFamily="2" charset="2"/>
              </a:rPr>
              <a:t>개발 </a:t>
            </a:r>
            <a:r>
              <a:rPr lang="ko-KR" altLang="en-US" sz="1300" b="1" dirty="0">
                <a:sym typeface="Wingdings" pitchFamily="2" charset="2"/>
              </a:rPr>
              <a:t>표준정의</a:t>
            </a:r>
          </a:p>
          <a:p>
            <a:pPr marL="457200" indent="-457200" algn="l">
              <a:buFontTx/>
              <a:buAutoNum type="arabicPeriod"/>
            </a:pPr>
            <a:endParaRPr lang="ko-KR" altLang="en-US" sz="1300" b="1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2109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1.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Naming Rule(1/2)</a:t>
            </a:r>
            <a:endParaRPr kumimoji="1"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575897" y="1682750"/>
            <a:ext cx="186983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>
                <a:latin typeface="휴먼모음T" pitchFamily="18" charset="-127"/>
                <a:ea typeface="휴먼모음T" pitchFamily="18" charset="-127"/>
              </a:rPr>
              <a:t>(1) </a:t>
            </a:r>
            <a:r>
              <a:rPr kumimoji="1" lang="ko-KR" altLang="en-US" sz="1400" b="1">
                <a:latin typeface="휴먼모음T" pitchFamily="18" charset="-127"/>
                <a:ea typeface="휴먼모음T" pitchFamily="18" charset="-127"/>
              </a:rPr>
              <a:t>기본규칙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575896" y="2043114"/>
            <a:ext cx="8172567" cy="356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클래스명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각 단어 첫 글자는 대문자로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method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명 각 단어 첫 글자는 소문자로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두 번째 단어의 첫 글자는 대문자로 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instance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변수명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각 단어 첫 글자는 소문자로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두 번째 단어의 첫 글자는 대문자로 나머지는 </a:t>
            </a: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err="1" smtClean="0">
                <a:latin typeface="휴먼모음T" pitchFamily="18" charset="-127"/>
                <a:ea typeface="휴먼모음T" pitchFamily="18" charset="-127"/>
              </a:rPr>
              <a:t>stiatc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변수명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각 단어 첫 글자는 소문자로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두 번째 단어의 첫 글자는 대문자로 나머지는 </a:t>
            </a: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constant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명 모든 단어를 대문자로 설정하고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의미전달이 되지 않는 경우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_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를 사용하여 구분하여 표기한다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method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명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변수명은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영문 약어를 기준으로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15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자 이내로 설정한다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/>
          <p:cNvSpPr txBox="1">
            <a:spLocks noChangeArrowheads="1"/>
          </p:cNvSpPr>
          <p:nvPr/>
        </p:nvSpPr>
        <p:spPr bwMode="auto">
          <a:xfrm>
            <a:off x="583223" y="1724025"/>
            <a:ext cx="1404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(1) View 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31828" name="Group 84"/>
          <p:cNvGraphicFramePr>
            <a:graphicFrameLocks noGrp="1"/>
          </p:cNvGraphicFramePr>
          <p:nvPr/>
        </p:nvGraphicFramePr>
        <p:xfrm>
          <a:off x="683568" y="2204864"/>
          <a:ext cx="7989276" cy="1249680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View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Frame,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JFrame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Dialog,JDialog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등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의미있는이름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{View)}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UserView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6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2109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1.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Naming Rule(2/2)</a:t>
            </a:r>
            <a:endParaRPr kumimoji="1"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72547" y="3885033"/>
            <a:ext cx="1451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(2) Event 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9" name="Group 84"/>
          <p:cNvGraphicFramePr>
            <a:graphicFrameLocks noGrp="1"/>
          </p:cNvGraphicFramePr>
          <p:nvPr/>
        </p:nvGraphicFramePr>
        <p:xfrm>
          <a:off x="672892" y="4389089"/>
          <a:ext cx="7989276" cy="1185863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Event Handling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ActionListener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MouseListener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등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의미있는이름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{Controller)}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UserController, MainController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/>
          <p:cNvSpPr txBox="1">
            <a:spLocks noChangeArrowheads="1"/>
          </p:cNvSpPr>
          <p:nvPr/>
        </p:nvSpPr>
        <p:spPr bwMode="auto">
          <a:xfrm>
            <a:off x="583223" y="1724025"/>
            <a:ext cx="13773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(3) DAO 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31828" name="Group 84"/>
          <p:cNvGraphicFramePr>
            <a:graphicFrameLocks noGrp="1"/>
          </p:cNvGraphicFramePr>
          <p:nvPr/>
        </p:nvGraphicFramePr>
        <p:xfrm>
          <a:off x="683568" y="2204864"/>
          <a:ext cx="7989276" cy="1185863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DAO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Connection,PreparedStatement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Result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등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의미있는이름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{DAO}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UserDAO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6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2109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1.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Naming Rule(2/2)</a:t>
            </a:r>
            <a:endParaRPr kumimoji="1"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72547" y="3885033"/>
            <a:ext cx="11673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(4) VO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9" name="Group 84"/>
          <p:cNvGraphicFramePr>
            <a:graphicFrameLocks noGrp="1"/>
          </p:cNvGraphicFramePr>
          <p:nvPr/>
        </p:nvGraphicFramePr>
        <p:xfrm>
          <a:off x="672892" y="4389089"/>
          <a:ext cx="7989276" cy="1292352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VO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값을 전달할 목적으로 사용하는 클래스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VO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는 인자있는 생성자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getter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만 작성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의미있는이름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{VO}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UserVO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/>
          <p:cNvSpPr txBox="1">
            <a:spLocks noChangeArrowheads="1"/>
          </p:cNvSpPr>
          <p:nvPr/>
        </p:nvSpPr>
        <p:spPr bwMode="auto">
          <a:xfrm>
            <a:off x="583223" y="1724025"/>
            <a:ext cx="13773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(4) DTO 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31828" name="Group 84"/>
          <p:cNvGraphicFramePr>
            <a:graphicFrameLocks noGrp="1"/>
          </p:cNvGraphicFramePr>
          <p:nvPr/>
        </p:nvGraphicFramePr>
        <p:xfrm>
          <a:off x="683568" y="2204864"/>
          <a:ext cx="7989276" cy="1505712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DTO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전달받은 객체에서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DTO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객체의 값을 수정하는 일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DTO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는 기본생성자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인자있는 생성자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getter, setter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를 만든다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의미있는이름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{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DTO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UserDTO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6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2109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1.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Naming Rule(2/2)</a:t>
            </a:r>
            <a:endParaRPr kumimoji="1"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1585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2. </a:t>
            </a:r>
            <a:r>
              <a:rPr kumimoji="1" lang="ko-KR" altLang="en-US" sz="1600" dirty="0" smtClean="0">
                <a:latin typeface="휴먼모음T" pitchFamily="18" charset="-127"/>
                <a:ea typeface="휴먼모음T" pitchFamily="18" charset="-127"/>
              </a:rPr>
              <a:t>개발표준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(1/2)</a:t>
            </a:r>
            <a:endParaRPr kumimoji="1"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575897" y="2116138"/>
            <a:ext cx="4129454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Class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Comment</a:t>
            </a:r>
          </a:p>
          <a:p>
            <a:pPr marL="342900" indent="-342900" algn="l"/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/**</a:t>
            </a:r>
          </a:p>
          <a:p>
            <a:pPr marL="342900" indent="-342900" algn="l"/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*@author : 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JungYoon.Kim</a:t>
            </a:r>
            <a:endParaRPr kumimoji="1" lang="ko-KR" altLang="en-US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*@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version 1.1</a:t>
            </a:r>
          </a:p>
          <a:p>
            <a:pPr marL="342900" indent="-342900" algn="l"/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*-----------------------------------------------</a:t>
            </a:r>
            <a:endParaRPr kumimoji="1"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*    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작성 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김정윤</a:t>
            </a:r>
            <a:endParaRPr kumimoji="1" lang="ko-KR" altLang="en-US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ko-KR" altLang="en-US" dirty="0">
                <a:latin typeface="휴먼모음T" pitchFamily="18" charset="-127"/>
                <a:ea typeface="휴먼모음T" pitchFamily="18" charset="-127"/>
              </a:rPr>
              <a:t>*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    목적 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영화관을 관리하고 싶어요</a:t>
            </a:r>
            <a:r>
              <a:rPr kumimoji="1" lang="en-US" altLang="ko-KR" smtClean="0">
                <a:latin typeface="휴먼모음T" pitchFamily="18" charset="-127"/>
                <a:ea typeface="휴먼모음T" pitchFamily="18" charset="-127"/>
              </a:rPr>
              <a:t>..</a:t>
            </a:r>
            <a:endParaRPr kumimoji="1" lang="ko-KR" altLang="en-US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*    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일자 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kumimoji="1" lang="en-US" altLang="ko-KR" dirty="0" err="1">
                <a:latin typeface="휴먼모음T" pitchFamily="18" charset="-127"/>
                <a:ea typeface="휴먼모음T" pitchFamily="18" charset="-127"/>
              </a:rPr>
              <a:t>xxxx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-xx-xx</a:t>
            </a:r>
          </a:p>
          <a:p>
            <a:pPr marL="342900" indent="-342900"/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*-----------------------------------------------</a:t>
            </a:r>
          </a:p>
          <a:p>
            <a:pPr marL="342900" indent="-342900" algn="l"/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*/</a:t>
            </a:r>
            <a:endParaRPr kumimoji="1" lang="en-US" altLang="ko-KR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583223" y="1700213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(1) Java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주석관리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4829907" y="2116139"/>
            <a:ext cx="3663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kumimoji="1" lang="ko-KR" altLang="en-US" sz="1200">
                <a:latin typeface="휴먼모음T" pitchFamily="18" charset="-127"/>
                <a:ea typeface="휴먼모음T" pitchFamily="18" charset="-127"/>
              </a:rPr>
              <a:t>▷</a:t>
            </a:r>
            <a:r>
              <a:rPr kumimoji="1" lang="en-US" altLang="ko-KR" sz="1200">
                <a:latin typeface="휴먼모음T" pitchFamily="18" charset="-127"/>
                <a:ea typeface="휴먼모음T" pitchFamily="18" charset="-127"/>
              </a:rPr>
              <a:t>JavaEmbedding </a:t>
            </a:r>
            <a:r>
              <a:rPr kumimoji="1" lang="ko-KR" altLang="en-US" sz="1200">
                <a:latin typeface="휴먼모음T" pitchFamily="18" charset="-127"/>
                <a:ea typeface="휴먼모음T" pitchFamily="18" charset="-127"/>
              </a:rPr>
              <a:t>단일행 단일주석</a:t>
            </a:r>
          </a:p>
          <a:p>
            <a:pPr marL="342900" indent="-342900" algn="l"/>
            <a:r>
              <a:rPr kumimoji="1" lang="en-US" altLang="ko-KR" sz="1200">
                <a:latin typeface="휴먼모음T" pitchFamily="18" charset="-127"/>
                <a:ea typeface="휴먼모음T" pitchFamily="18" charset="-127"/>
              </a:rPr>
              <a:t>// </a:t>
            </a:r>
            <a:r>
              <a:rPr kumimoji="1" lang="ko-KR" altLang="en-US" sz="1200">
                <a:latin typeface="휴먼모음T" pitchFamily="18" charset="-127"/>
                <a:ea typeface="휴먼모음T" pitchFamily="18" charset="-127"/>
              </a:rPr>
              <a:t>사용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1585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2. </a:t>
            </a:r>
            <a:r>
              <a:rPr kumimoji="1" lang="ko-KR" altLang="en-US" sz="1600" dirty="0" smtClean="0">
                <a:latin typeface="휴먼모음T" pitchFamily="18" charset="-127"/>
                <a:ea typeface="휴먼모음T" pitchFamily="18" charset="-127"/>
              </a:rPr>
              <a:t>개발표준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(2/2)</a:t>
            </a:r>
            <a:endParaRPr kumimoji="1"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575897" y="3411538"/>
            <a:ext cx="35640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(3) </a:t>
            </a:r>
            <a:r>
              <a:rPr kumimoji="1" lang="en-US" altLang="ko-KR" sz="1400" b="1" dirty="0" err="1" smtClean="0">
                <a:latin typeface="휴먼모음T" pitchFamily="18" charset="-127"/>
                <a:ea typeface="휴먼모음T" pitchFamily="18" charset="-127"/>
              </a:rPr>
              <a:t>Git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관리 </a:t>
            </a:r>
            <a:endParaRPr kumimoji="1" lang="en-US" altLang="ko-KR" sz="14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583223" y="1700213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(2) </a:t>
            </a:r>
            <a:r>
              <a:rPr kumimoji="1" lang="en-US" altLang="ko-KR" sz="1400" b="1" dirty="0" err="1">
                <a:latin typeface="휴먼모음T" pitchFamily="18" charset="-127"/>
                <a:ea typeface="휴먼모음T" pitchFamily="18" charset="-127"/>
              </a:rPr>
              <a:t>JavaEmbedding</a:t>
            </a:r>
            <a:r>
              <a:rPr kumimoji="1" lang="en-US" altLang="ko-KR" sz="14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400" b="1" dirty="0">
                <a:latin typeface="휴먼모음T" pitchFamily="18" charset="-127"/>
                <a:ea typeface="휴먼모음T" pitchFamily="18" charset="-127"/>
              </a:rPr>
              <a:t>소스관리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575897" y="2133600"/>
            <a:ext cx="7984880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default </a:t>
            </a:r>
            <a:r>
              <a:rPr kumimoji="1" lang="en-US" altLang="ko-KR" sz="1200" dirty="0" err="1">
                <a:latin typeface="휴먼모음T" pitchFamily="18" charset="-127"/>
                <a:ea typeface="휴먼모음T" pitchFamily="18" charset="-127"/>
              </a:rPr>
              <a:t>jdk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version 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은 </a:t>
            </a:r>
            <a:r>
              <a:rPr kumimoji="1" lang="en-US" altLang="ko-KR" sz="1200" dirty="0" err="1">
                <a:latin typeface="휴먼모음T" pitchFamily="18" charset="-127"/>
                <a:ea typeface="휴먼모음T" pitchFamily="18" charset="-127"/>
              </a:rPr>
              <a:t>jdk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1.8 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이상을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사용한다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code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내 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항상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try catch 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블록 처리한다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▷ Constant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를 제외한 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변수의 이름은 소문자로 시작한다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583223" y="3789363"/>
            <a:ext cx="7984881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최초 프로젝트는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인이 생성하고 조원들을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collaboration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Commit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전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master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를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pull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한 후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branch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merge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를 하고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commit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을 수행한다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  <a:r>
              <a:rPr kumimoji="1" lang="en-US" altLang="ko-KR" sz="1200" dirty="0" smtClean="0"/>
              <a:t>.</a:t>
            </a: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commit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전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후 모든 조원에게 통보하여 변경관련사항을 인지 하도록 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충돌이 발생하면 동일파일 작업자와 충분한 토의를 거쳐 코드를 수정하여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commit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에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반영한다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..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561</Words>
  <Application>Microsoft Office PowerPoint</Application>
  <PresentationFormat>화면 슬라이드 쇼(4:3)</PresentationFormat>
  <Paragraphs>135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owner</cp:lastModifiedBy>
  <cp:revision>30</cp:revision>
  <dcterms:created xsi:type="dcterms:W3CDTF">2006-10-05T04:04:58Z</dcterms:created>
  <dcterms:modified xsi:type="dcterms:W3CDTF">2019-01-22T07:32:17Z</dcterms:modified>
</cp:coreProperties>
</file>