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50" d="100"/>
          <a:sy n="50" d="100"/>
        </p:scale>
        <p:origin x="48"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6/21/2021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6/21/2021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232" y="1212781"/>
            <a:ext cx="10716127" cy="3166713"/>
          </a:xfrm>
        </p:spPr>
        <p:txBody>
          <a:bodyPr>
            <a:noAutofit/>
          </a:bodyPr>
          <a:lstStyle/>
          <a:p>
            <a:r>
              <a:rPr lang="en-US" i="1" dirty="0" smtClean="0"/>
              <a:t>ELEMENTS OF COMMUNICATION SKILLS</a:t>
            </a:r>
            <a:br>
              <a:rPr lang="en-US" i="1" dirty="0" smtClean="0"/>
            </a:br>
            <a:endParaRPr lang="en-US" i="1" dirty="0"/>
          </a:p>
        </p:txBody>
      </p:sp>
      <p:sp>
        <p:nvSpPr>
          <p:cNvPr id="3" name="Subtitle 2"/>
          <p:cNvSpPr>
            <a:spLocks noGrp="1"/>
          </p:cNvSpPr>
          <p:nvPr>
            <p:ph type="subTitle" idx="1"/>
          </p:nvPr>
        </p:nvSpPr>
        <p:spPr>
          <a:xfrm>
            <a:off x="1709530" y="4138862"/>
            <a:ext cx="8767860" cy="2197769"/>
          </a:xfrm>
        </p:spPr>
        <p:txBody>
          <a:bodyPr>
            <a:normAutofit/>
          </a:bodyPr>
          <a:lstStyle/>
          <a:p>
            <a:r>
              <a:rPr lang="en-US" sz="6000" b="1" i="1" dirty="0" smtClean="0"/>
              <a:t>WALEED AKRAM</a:t>
            </a:r>
          </a:p>
          <a:p>
            <a:r>
              <a:rPr lang="en-US" sz="6000" b="1" i="1" dirty="0" smtClean="0"/>
              <a:t>20P-0640</a:t>
            </a:r>
            <a:endParaRPr lang="en-US" sz="6000" b="1" i="1" dirty="0"/>
          </a:p>
        </p:txBody>
      </p:sp>
    </p:spTree>
    <p:extLst>
      <p:ext uri="{BB962C8B-B14F-4D97-AF65-F5344CB8AC3E}">
        <p14:creationId xmlns:p14="http://schemas.microsoft.com/office/powerpoint/2010/main" val="382269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514350"/>
            <a:ext cx="9875520" cy="6000750"/>
          </a:xfrm>
        </p:spPr>
        <p:txBody>
          <a:bodyPr>
            <a:normAutofit/>
          </a:bodyPr>
          <a:lstStyle/>
          <a:p>
            <a:r>
              <a:rPr lang="en-US" b="1" i="1" u="sng" smtClean="0"/>
              <a:t>CONCLUSION </a:t>
            </a:r>
            <a:r>
              <a:rPr lang="en-US" b="1" i="1" u="sng" dirty="0" smtClean="0"/>
              <a:t>:</a:t>
            </a:r>
            <a:br>
              <a:rPr lang="en-US" b="1" i="1" u="sng" dirty="0" smtClean="0"/>
            </a:br>
            <a:r>
              <a:rPr lang="en-US" b="1" i="1" u="sng" dirty="0"/>
              <a:t/>
            </a:r>
            <a:br>
              <a:rPr lang="en-US" b="1" i="1" u="sng" dirty="0"/>
            </a:br>
            <a:r>
              <a:rPr lang="en-US" sz="2800" dirty="0"/>
              <a:t>V</a:t>
            </a:r>
            <a:r>
              <a:rPr lang="en-US" sz="2800" dirty="0" smtClean="0"/>
              <a:t>erbal communication and non-verb communication both are important  but I prefer verbal communication because verbal communication is fairly easy to decode if you understand language and pay </a:t>
            </a:r>
            <a:r>
              <a:rPr lang="en-US" sz="2800" dirty="0" err="1" smtClean="0"/>
              <a:t>attention.While</a:t>
            </a:r>
            <a:r>
              <a:rPr lang="en-US" sz="2800" dirty="0" smtClean="0"/>
              <a:t> non-verbal communication is a little harder .</a:t>
            </a:r>
            <a:r>
              <a:rPr lang="en-US" sz="5400" dirty="0">
                <a:solidFill>
                  <a:srgbClr val="565253"/>
                </a:solidFill>
              </a:rPr>
              <a:t/>
            </a:r>
            <a:br>
              <a:rPr lang="en-US" sz="5400" dirty="0">
                <a:solidFill>
                  <a:srgbClr val="565253"/>
                </a:solidFill>
              </a:rPr>
            </a:br>
            <a:r>
              <a:rPr lang="en-US" b="1" i="1" u="sng" dirty="0" smtClean="0"/>
              <a:t/>
            </a:r>
            <a:br>
              <a:rPr lang="en-US" b="1" i="1" u="sng" dirty="0" smtClean="0"/>
            </a:br>
            <a:endParaRPr lang="en-US" dirty="0"/>
          </a:p>
        </p:txBody>
      </p:sp>
    </p:spTree>
    <p:extLst>
      <p:ext uri="{BB962C8B-B14F-4D97-AF65-F5344CB8AC3E}">
        <p14:creationId xmlns:p14="http://schemas.microsoft.com/office/powerpoint/2010/main" val="313059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1950"/>
            <a:ext cx="9875520" cy="3638550"/>
          </a:xfrm>
        </p:spPr>
        <p:txBody>
          <a:bodyPr>
            <a:normAutofit/>
          </a:bodyPr>
          <a:lstStyle/>
          <a:p>
            <a:pPr algn="ctr"/>
            <a:r>
              <a:rPr lang="en-US" sz="4800" dirty="0" smtClean="0">
                <a:effectLst>
                  <a:outerShdw blurRad="38100" dist="38100" dir="2700000" algn="tl">
                    <a:srgbClr val="000000">
                      <a:alpha val="43137"/>
                    </a:srgbClr>
                  </a:outerShdw>
                </a:effectLst>
              </a:rPr>
              <a:t>INTRODUCTION</a:t>
            </a:r>
            <a:br>
              <a:rPr lang="en-US" sz="4800" dirty="0" smtClean="0">
                <a:effectLst>
                  <a:outerShdw blurRad="38100" dist="38100" dir="2700000" algn="tl">
                    <a:srgbClr val="000000">
                      <a:alpha val="43137"/>
                    </a:srgbClr>
                  </a:outerShdw>
                </a:effectLst>
              </a:rPr>
            </a:br>
            <a:r>
              <a:rPr lang="en-US" sz="4800" dirty="0" smtClean="0"/>
              <a:t/>
            </a:r>
            <a:br>
              <a:rPr lang="en-US" sz="4800" dirty="0" smtClean="0"/>
            </a:br>
            <a:r>
              <a:rPr lang="en-US" sz="4800" dirty="0" smtClean="0">
                <a:effectLst>
                  <a:outerShdw blurRad="38100" dist="38100" dir="2700000" algn="tl">
                    <a:srgbClr val="000000">
                      <a:alpha val="43137"/>
                    </a:srgbClr>
                  </a:outerShdw>
                </a:effectLst>
              </a:rPr>
              <a:t>FACE TO FACE COMMUNICATION</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PHYSICAL COMMUNICATION</a:t>
            </a:r>
            <a:endParaRPr lang="en-US" sz="4800"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228600" y="3866961"/>
            <a:ext cx="11735292" cy="2705478"/>
          </a:xfrm>
          <a:prstGeom prst="rect">
            <a:avLst/>
          </a:prstGeom>
        </p:spPr>
      </p:pic>
    </p:spTree>
    <p:extLst>
      <p:ext uri="{BB962C8B-B14F-4D97-AF65-F5344CB8AC3E}">
        <p14:creationId xmlns:p14="http://schemas.microsoft.com/office/powerpoint/2010/main" val="275333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811982"/>
          </a:xfrm>
        </p:spPr>
        <p:txBody>
          <a:bodyPr/>
          <a:lstStyle/>
          <a:p>
            <a:pPr marL="857250" indent="-857250">
              <a:buFont typeface="Wingdings" panose="05000000000000000000" pitchFamily="2" charset="2"/>
              <a:buChar char="Ø"/>
            </a:pPr>
            <a:r>
              <a:rPr lang="en-US" b="1" u="sng" dirty="0" smtClean="0"/>
              <a:t>INTRODUCTION</a:t>
            </a:r>
            <a:br>
              <a:rPr lang="en-US" b="1" u="sng" dirty="0" smtClean="0"/>
            </a:br>
            <a:r>
              <a:rPr lang="en-US" sz="1800" b="1" u="sng" dirty="0"/>
              <a:t/>
            </a:r>
            <a:br>
              <a:rPr lang="en-US" sz="1800" b="1" u="sng" dirty="0"/>
            </a:br>
            <a:r>
              <a:rPr lang="en-US" sz="1800" dirty="0" smtClean="0"/>
              <a:t>Process </a:t>
            </a:r>
            <a:r>
              <a:rPr lang="en-US" sz="1800" dirty="0"/>
              <a:t>of communication involves the steps taken to ensure successful communication</a:t>
            </a:r>
            <a:r>
              <a:rPr lang="en-US" sz="1800" b="1" dirty="0" smtClean="0"/>
              <a:t>.</a:t>
            </a:r>
            <a:br>
              <a:rPr lang="en-US" sz="1800" b="1" dirty="0" smtClean="0"/>
            </a:br>
            <a:r>
              <a:rPr lang="en-US" sz="1800" b="1" dirty="0" smtClean="0"/>
              <a:t/>
            </a:r>
            <a:br>
              <a:rPr lang="en-US" sz="1800" b="1" dirty="0" smtClean="0"/>
            </a:br>
            <a:r>
              <a:rPr lang="en-US" sz="1800" dirty="0" smtClean="0"/>
              <a:t>Communication </a:t>
            </a:r>
            <a:r>
              <a:rPr lang="en-US" sz="1800" dirty="0"/>
              <a:t>process </a:t>
            </a:r>
            <a:r>
              <a:rPr lang="en-US" sz="1800" dirty="0" smtClean="0"/>
              <a:t> consist of necessary and </a:t>
            </a:r>
            <a:r>
              <a:rPr lang="en-US" sz="1800" dirty="0"/>
              <a:t>interconnected </a:t>
            </a:r>
            <a:r>
              <a:rPr lang="en-US" sz="1800" dirty="0" smtClean="0"/>
              <a:t>elements</a:t>
            </a:r>
            <a:r>
              <a:rPr lang="en-US" sz="1800" b="1" dirty="0" smtClean="0"/>
              <a:t>.</a:t>
            </a:r>
            <a:br>
              <a:rPr lang="en-US" sz="1800" b="1" dirty="0" smtClean="0"/>
            </a:br>
            <a:r>
              <a:rPr lang="en-US" sz="1800" b="1" dirty="0"/>
              <a:t/>
            </a:r>
            <a:br>
              <a:rPr lang="en-US" sz="1800" b="1" dirty="0"/>
            </a:br>
            <a:r>
              <a:rPr lang="en-US" sz="1800" dirty="0" smtClean="0"/>
              <a:t>Basic communication elements of communication are</a:t>
            </a:r>
            <a:br>
              <a:rPr lang="en-US" sz="1800" dirty="0" smtClean="0"/>
            </a:br>
            <a:r>
              <a:rPr lang="en-US" sz="1800" dirty="0"/>
              <a:t/>
            </a:r>
            <a:br>
              <a:rPr lang="en-US" sz="1800" dirty="0"/>
            </a:br>
            <a:r>
              <a:rPr lang="en-US" sz="1800" b="1" dirty="0" smtClean="0"/>
              <a:t>&gt;</a:t>
            </a:r>
            <a:r>
              <a:rPr lang="en-US" sz="1800" dirty="0" smtClean="0"/>
              <a:t>TONE OF VOICE</a:t>
            </a:r>
            <a:br>
              <a:rPr lang="en-US" sz="1800" dirty="0" smtClean="0"/>
            </a:br>
            <a:r>
              <a:rPr lang="en-US" sz="1800" dirty="0" smtClean="0"/>
              <a:t> </a:t>
            </a:r>
            <a:br>
              <a:rPr lang="en-US" sz="1800" dirty="0" smtClean="0"/>
            </a:br>
            <a:r>
              <a:rPr lang="en-US" sz="1800" b="1" dirty="0" smtClean="0"/>
              <a:t>&gt;</a:t>
            </a:r>
            <a:r>
              <a:rPr lang="en-US" sz="1800" dirty="0" smtClean="0"/>
              <a:t>BODY LANGUAGE</a:t>
            </a:r>
            <a:br>
              <a:rPr lang="en-US" sz="1800" dirty="0" smtClean="0"/>
            </a:br>
            <a:r>
              <a:rPr lang="en-US" sz="1800" dirty="0" smtClean="0"/>
              <a:t/>
            </a:r>
            <a:br>
              <a:rPr lang="en-US" sz="1800" dirty="0" smtClean="0"/>
            </a:br>
            <a:r>
              <a:rPr lang="en-US" sz="1800" b="1" dirty="0" smtClean="0"/>
              <a:t>&gt;</a:t>
            </a:r>
            <a:r>
              <a:rPr lang="en-US" sz="1800" dirty="0" smtClean="0"/>
              <a:t>WORDS</a:t>
            </a:r>
            <a:endParaRPr lang="en-US" b="1" u="sng" dirty="0"/>
          </a:p>
        </p:txBody>
      </p:sp>
    </p:spTree>
    <p:extLst>
      <p:ext uri="{BB962C8B-B14F-4D97-AF65-F5344CB8AC3E}">
        <p14:creationId xmlns:p14="http://schemas.microsoft.com/office/powerpoint/2010/main" val="237641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791200"/>
          </a:xfrm>
        </p:spPr>
        <p:txBody>
          <a:bodyPr>
            <a:normAutofit/>
          </a:bodyPr>
          <a:lstStyle/>
          <a:p>
            <a:pPr marL="571500" indent="-571500">
              <a:buFont typeface="Wingdings" panose="05000000000000000000" pitchFamily="2" charset="2"/>
              <a:buChar char="Ø"/>
            </a:pPr>
            <a:r>
              <a:rPr lang="en-US" b="1" u="sng" dirty="0" smtClean="0"/>
              <a:t>FACE TO FACE COMMUNICATION</a:t>
            </a:r>
            <a:br>
              <a:rPr lang="en-US" b="1" u="sng" dirty="0" smtClean="0"/>
            </a:br>
            <a:r>
              <a:rPr lang="en-US" b="1" u="sng" dirty="0"/>
              <a:t/>
            </a:r>
            <a:br>
              <a:rPr lang="en-US" b="1" u="sng" dirty="0"/>
            </a:br>
            <a:r>
              <a:rPr lang="en-US" sz="2000" b="1" u="sng" dirty="0" smtClean="0"/>
              <a:t>ALBERT</a:t>
            </a:r>
            <a:r>
              <a:rPr lang="en-US" sz="3200" b="1" u="sng" dirty="0" smtClean="0"/>
              <a:t> </a:t>
            </a:r>
            <a:r>
              <a:rPr lang="en-US" sz="2000" b="1" u="sng" dirty="0" smtClean="0"/>
              <a:t>MEHABIAN’S</a:t>
            </a:r>
            <a:r>
              <a:rPr lang="en-US" sz="3200" b="1" u="sng" dirty="0" smtClean="0"/>
              <a:t> </a:t>
            </a:r>
            <a:r>
              <a:rPr lang="en-US" sz="1800" dirty="0"/>
              <a:t> </a:t>
            </a:r>
            <a:r>
              <a:rPr lang="en-US" sz="1800" dirty="0" smtClean="0"/>
              <a:t>posted non- </a:t>
            </a:r>
            <a:r>
              <a:rPr lang="en-US" sz="1800" dirty="0" err="1" smtClean="0"/>
              <a:t>verbals</a:t>
            </a:r>
            <a:r>
              <a:rPr lang="en-US" sz="1800" dirty="0" smtClean="0"/>
              <a:t> aspects of communication great deal more than the words </a:t>
            </a:r>
            <a:r>
              <a:rPr lang="en-US" sz="1800" dirty="0"/>
              <a:t>are spoken</a:t>
            </a:r>
            <a:r>
              <a:rPr lang="en-US" sz="1800" dirty="0" smtClean="0"/>
              <a:t>.</a:t>
            </a:r>
            <a:br>
              <a:rPr lang="en-US" sz="1800" dirty="0" smtClean="0"/>
            </a:br>
            <a:r>
              <a:rPr lang="en-US" sz="1800" dirty="0" smtClean="0"/>
              <a:t/>
            </a:r>
            <a:br>
              <a:rPr lang="en-US" sz="1800" dirty="0" smtClean="0"/>
            </a:br>
            <a:r>
              <a:rPr lang="en-US" sz="1800" dirty="0"/>
              <a:t>Y</a:t>
            </a:r>
            <a:r>
              <a:rPr lang="en-US" sz="1800" dirty="0" smtClean="0"/>
              <a:t>ou </a:t>
            </a:r>
            <a:r>
              <a:rPr lang="en-US" sz="1800" dirty="0"/>
              <a:t>are most believable and most </a:t>
            </a:r>
            <a:r>
              <a:rPr lang="en-US" sz="1800" dirty="0" smtClean="0"/>
              <a:t>effectively communicating in </a:t>
            </a:r>
            <a:r>
              <a:rPr lang="en-US" sz="1800" u="sng" dirty="0" smtClean="0"/>
              <a:t>face to face communication.</a:t>
            </a:r>
            <a:br>
              <a:rPr lang="en-US" sz="1800" u="sng" dirty="0" smtClean="0"/>
            </a:br>
            <a:r>
              <a:rPr lang="en-US" sz="1800" dirty="0"/>
              <a:t/>
            </a:r>
            <a:br>
              <a:rPr lang="en-US" sz="1800" dirty="0"/>
            </a:br>
            <a:r>
              <a:rPr lang="en-US" sz="1800" dirty="0"/>
              <a:t>Over half of the information we send to others is </a:t>
            </a:r>
            <a:r>
              <a:rPr lang="en-US" sz="1800" dirty="0" smtClean="0"/>
              <a:t>through non-verbal methods.</a:t>
            </a:r>
            <a:endParaRPr lang="en-US" b="1" u="sng" dirty="0"/>
          </a:p>
        </p:txBody>
      </p:sp>
    </p:spTree>
    <p:extLst>
      <p:ext uri="{BB962C8B-B14F-4D97-AF65-F5344CB8AC3E}">
        <p14:creationId xmlns:p14="http://schemas.microsoft.com/office/powerpoint/2010/main" val="90952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6" y="526472"/>
            <a:ext cx="9875520" cy="5947064"/>
          </a:xfrm>
        </p:spPr>
        <p:txBody>
          <a:bodyPr/>
          <a:lstStyle/>
          <a:p>
            <a:r>
              <a:rPr lang="en-US" b="1" i="1" u="sng" dirty="0" smtClean="0"/>
              <a:t>ELEMENTS OF FACE TO FACE COMMUNICATION</a:t>
            </a:r>
            <a:br>
              <a:rPr lang="en-US" b="1" i="1" u="sng" dirty="0" smtClean="0"/>
            </a:br>
            <a:r>
              <a:rPr lang="en-US" b="1" i="1" u="sng" dirty="0"/>
              <a:t/>
            </a:r>
            <a:br>
              <a:rPr lang="en-US" b="1" i="1" u="sng" dirty="0"/>
            </a:br>
            <a:r>
              <a:rPr lang="en-US" dirty="0">
                <a:effectLst>
                  <a:outerShdw blurRad="38100" dist="38100" dir="2700000" algn="tl">
                    <a:srgbClr val="000000">
                      <a:alpha val="43137"/>
                    </a:srgbClr>
                  </a:outerShdw>
                </a:effectLst>
              </a:rPr>
              <a:t>TONE OF VOICE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BODY LANGUAGE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VERBAL COMMUNICTION</a:t>
            </a:r>
            <a:r>
              <a:rPr lang="en-US" b="1" i="1" u="sng" dirty="0" smtClean="0"/>
              <a:t/>
            </a:r>
            <a:br>
              <a:rPr lang="en-US" b="1" i="1" u="sng" dirty="0" smtClean="0"/>
            </a:br>
            <a:r>
              <a:rPr lang="en-US" b="1" i="1" u="sng" dirty="0"/>
              <a:t/>
            </a:r>
            <a:br>
              <a:rPr lang="en-US" b="1" i="1" u="sng" dirty="0"/>
            </a:br>
            <a:r>
              <a:rPr lang="en-US" dirty="0" smtClean="0"/>
              <a:t/>
            </a:r>
            <a:br>
              <a:rPr lang="en-US" dirty="0" smtClean="0"/>
            </a:br>
            <a:endParaRPr lang="en-US" dirty="0"/>
          </a:p>
        </p:txBody>
      </p:sp>
      <p:pic>
        <p:nvPicPr>
          <p:cNvPr id="3" name="Picture 2"/>
          <p:cNvPicPr>
            <a:picLocks noChangeAspect="1"/>
          </p:cNvPicPr>
          <p:nvPr/>
        </p:nvPicPr>
        <p:blipFill>
          <a:blip r:embed="rId2"/>
          <a:stretch>
            <a:fillRect/>
          </a:stretch>
        </p:blipFill>
        <p:spPr>
          <a:xfrm>
            <a:off x="8811490" y="3543300"/>
            <a:ext cx="3145709" cy="3017892"/>
          </a:xfrm>
          <a:prstGeom prst="rect">
            <a:avLst/>
          </a:prstGeom>
        </p:spPr>
      </p:pic>
    </p:spTree>
    <p:extLst>
      <p:ext uri="{BB962C8B-B14F-4D97-AF65-F5344CB8AC3E}">
        <p14:creationId xmlns:p14="http://schemas.microsoft.com/office/powerpoint/2010/main" val="393991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0" y="438150"/>
            <a:ext cx="9875520" cy="6115050"/>
          </a:xfrm>
        </p:spPr>
        <p:txBody>
          <a:bodyPr/>
          <a:lstStyle/>
          <a:p>
            <a:r>
              <a:rPr lang="en-US" b="1" i="1" u="sng" dirty="0" smtClean="0"/>
              <a:t>TONE OF VOICE </a:t>
            </a:r>
            <a:br>
              <a:rPr lang="en-US" b="1" i="1" u="sng" dirty="0" smtClean="0"/>
            </a:br>
            <a:r>
              <a:rPr lang="en-US" b="1" i="1" u="sng" dirty="0"/>
              <a:t/>
            </a:r>
            <a:br>
              <a:rPr lang="en-US" b="1" i="1" u="sng" dirty="0"/>
            </a:br>
            <a:r>
              <a:rPr lang="en-US" sz="2000" dirty="0"/>
              <a:t>The voice tones we use </a:t>
            </a:r>
            <a:r>
              <a:rPr lang="en-US" sz="2000" dirty="0" smtClean="0"/>
              <a:t> responsible about </a:t>
            </a:r>
            <a:r>
              <a:rPr lang="en-US" sz="2000" dirty="0"/>
              <a:t>35-40% of the messages we send</a:t>
            </a:r>
            <a:r>
              <a:rPr lang="en-US" sz="2000" dirty="0" smtClean="0"/>
              <a:t>.</a:t>
            </a:r>
            <a:r>
              <a:rPr lang="en-US" sz="2000" dirty="0"/>
              <a:t/>
            </a:r>
            <a:br>
              <a:rPr lang="en-US" sz="2000" dirty="0"/>
            </a:br>
            <a:r>
              <a:rPr lang="en-US" sz="2000" dirty="0"/>
              <a:t>Tone involves </a:t>
            </a:r>
            <a:r>
              <a:rPr lang="en-US" sz="2000" dirty="0" smtClean="0"/>
              <a:t/>
            </a:r>
            <a:br>
              <a:rPr lang="en-US" sz="2000" dirty="0" smtClean="0"/>
            </a:br>
            <a:r>
              <a:rPr lang="en-US" sz="2000" dirty="0" smtClean="0"/>
              <a:t/>
            </a:r>
            <a:br>
              <a:rPr lang="en-US" sz="2000" dirty="0" smtClean="0"/>
            </a:br>
            <a:r>
              <a:rPr lang="en-US" sz="2000" dirty="0" smtClean="0"/>
              <a:t>The </a:t>
            </a:r>
            <a:r>
              <a:rPr lang="en-US" sz="2000" dirty="0"/>
              <a:t>volume you </a:t>
            </a:r>
            <a:r>
              <a:rPr lang="en-US" sz="2000" dirty="0" smtClean="0"/>
              <a:t>use</a:t>
            </a:r>
            <a:br>
              <a:rPr lang="en-US" sz="2000" dirty="0" smtClean="0"/>
            </a:br>
            <a:r>
              <a:rPr lang="en-US" sz="2000" dirty="0" smtClean="0"/>
              <a:t/>
            </a:r>
            <a:br>
              <a:rPr lang="en-US" sz="2000" dirty="0" smtClean="0"/>
            </a:br>
            <a:r>
              <a:rPr lang="en-US" sz="2000" dirty="0" smtClean="0"/>
              <a:t>The </a:t>
            </a:r>
            <a:r>
              <a:rPr lang="en-US" sz="2000" dirty="0"/>
              <a:t>level and type of emotion that you communicate</a:t>
            </a:r>
            <a:br>
              <a:rPr lang="en-US" sz="2000" dirty="0"/>
            </a:br>
            <a:r>
              <a:rPr lang="en-US" sz="2000" dirty="0" smtClean="0"/>
              <a:t/>
            </a:r>
            <a:br>
              <a:rPr lang="en-US" sz="2000" dirty="0" smtClean="0"/>
            </a:br>
            <a:r>
              <a:rPr lang="en-US" sz="2000" dirty="0" smtClean="0"/>
              <a:t>The words you </a:t>
            </a:r>
            <a:r>
              <a:rPr lang="en-US" sz="2000" dirty="0"/>
              <a:t>choose</a:t>
            </a:r>
            <a:r>
              <a:rPr lang="en-US" dirty="0"/>
              <a:t/>
            </a:r>
            <a:br>
              <a:rPr lang="en-US" dirty="0"/>
            </a:b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72239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886450"/>
          </a:xfrm>
        </p:spPr>
        <p:txBody>
          <a:bodyPr/>
          <a:lstStyle/>
          <a:p>
            <a:r>
              <a:rPr lang="en-US" b="1" i="1" u="sng" dirty="0"/>
              <a:t>BODY </a:t>
            </a:r>
            <a:r>
              <a:rPr lang="en-US" b="1" i="1" u="sng" dirty="0" smtClean="0"/>
              <a:t>LANGUAGE</a:t>
            </a:r>
            <a:br>
              <a:rPr lang="en-US" b="1" i="1" u="sng" dirty="0" smtClean="0"/>
            </a:br>
            <a:r>
              <a:rPr lang="en-US" b="1" i="1" u="sng" dirty="0"/>
              <a:t/>
            </a:r>
            <a:br>
              <a:rPr lang="en-US" b="1" i="1" u="sng" dirty="0"/>
            </a:br>
            <a:r>
              <a:rPr lang="en-US" sz="1800" dirty="0"/>
              <a:t>B</a:t>
            </a:r>
            <a:r>
              <a:rPr lang="en-US" sz="1800" dirty="0" smtClean="0"/>
              <a:t>ody </a:t>
            </a:r>
            <a:r>
              <a:rPr lang="en-US" sz="1800" dirty="0"/>
              <a:t>language include</a:t>
            </a:r>
            <a:r>
              <a:rPr lang="en-US" sz="1800" dirty="0" smtClean="0"/>
              <a:t>:</a:t>
            </a:r>
            <a:br>
              <a:rPr lang="en-US" sz="1800" dirty="0" smtClean="0"/>
            </a:br>
            <a:r>
              <a:rPr lang="en-US" sz="1800" dirty="0" smtClean="0"/>
              <a:t/>
            </a:r>
            <a:br>
              <a:rPr lang="en-US" sz="1800" dirty="0" smtClean="0"/>
            </a:br>
            <a:r>
              <a:rPr lang="en-US" sz="1800" dirty="0" smtClean="0"/>
              <a:t> </a:t>
            </a:r>
            <a:r>
              <a:rPr lang="en-US" sz="1800" dirty="0"/>
              <a:t>Facial </a:t>
            </a:r>
            <a:r>
              <a:rPr lang="en-US" sz="1800" dirty="0" smtClean="0"/>
              <a:t>expressions</a:t>
            </a:r>
            <a:br>
              <a:rPr lang="en-US" sz="1800" dirty="0" smtClean="0"/>
            </a:br>
            <a:r>
              <a:rPr lang="en-US" sz="1800" dirty="0" smtClean="0"/>
              <a:t/>
            </a:r>
            <a:br>
              <a:rPr lang="en-US" sz="1800" dirty="0" smtClean="0"/>
            </a:br>
            <a:r>
              <a:rPr lang="en-US" sz="1800" dirty="0" smtClean="0"/>
              <a:t>The </a:t>
            </a:r>
            <a:r>
              <a:rPr lang="en-US" sz="1800" dirty="0"/>
              <a:t>way they are standing or </a:t>
            </a:r>
            <a:r>
              <a:rPr lang="en-US" sz="1800" dirty="0" smtClean="0"/>
              <a:t>sitting</a:t>
            </a:r>
            <a:br>
              <a:rPr lang="en-US" sz="1800" dirty="0" smtClean="0"/>
            </a:br>
            <a:r>
              <a:rPr lang="en-US" sz="1800" dirty="0" smtClean="0"/>
              <a:t/>
            </a:r>
            <a:br>
              <a:rPr lang="en-US" sz="1800" dirty="0" smtClean="0"/>
            </a:br>
            <a:r>
              <a:rPr lang="en-US" sz="1800" dirty="0" smtClean="0"/>
              <a:t>Gestures </a:t>
            </a:r>
            <a:r>
              <a:rPr lang="en-US" sz="1800" dirty="0"/>
              <a:t>with their arms or </a:t>
            </a:r>
            <a:r>
              <a:rPr lang="en-US" sz="1800" dirty="0" smtClean="0"/>
              <a:t>hands</a:t>
            </a:r>
            <a:br>
              <a:rPr lang="en-US" sz="1800" dirty="0" smtClean="0"/>
            </a:br>
            <a:r>
              <a:rPr lang="en-US" sz="1800" dirty="0" smtClean="0"/>
              <a:t/>
            </a:r>
            <a:br>
              <a:rPr lang="en-US" sz="1800" dirty="0" smtClean="0"/>
            </a:br>
            <a:r>
              <a:rPr lang="en-US" sz="1800" dirty="0" smtClean="0"/>
              <a:t>Eye contact</a:t>
            </a:r>
            <a:br>
              <a:rPr lang="en-US" sz="1800" dirty="0" smtClean="0"/>
            </a:br>
            <a:r>
              <a:rPr lang="en-US" sz="1800" dirty="0" smtClean="0"/>
              <a:t/>
            </a:r>
            <a:br>
              <a:rPr lang="en-US" sz="1800" dirty="0" smtClean="0"/>
            </a:br>
            <a:r>
              <a:rPr lang="en-US" sz="1800" dirty="0" smtClean="0"/>
              <a:t> </a:t>
            </a:r>
            <a:r>
              <a:rPr lang="en-US" sz="1800" dirty="0"/>
              <a:t>Breathing </a:t>
            </a:r>
            <a:r>
              <a:rPr lang="en-US" sz="1800" dirty="0" smtClean="0"/>
              <a:t>rate</a:t>
            </a:r>
            <a:br>
              <a:rPr lang="en-US" sz="1800" dirty="0" smtClean="0"/>
            </a:br>
            <a:r>
              <a:rPr lang="en-US" sz="1800" dirty="0" smtClean="0"/>
              <a:t/>
            </a:r>
            <a:br>
              <a:rPr lang="en-US" sz="1800" dirty="0" smtClean="0"/>
            </a:br>
            <a:r>
              <a:rPr lang="en-US" sz="1800" dirty="0" smtClean="0"/>
              <a:t> </a:t>
            </a:r>
            <a:r>
              <a:rPr lang="en-US" sz="1800" dirty="0"/>
              <a:t>Swallowing or coughing Blushing</a:t>
            </a:r>
            <a:br>
              <a:rPr lang="en-US" sz="1800" dirty="0"/>
            </a:br>
            <a:r>
              <a:rPr lang="en-US" sz="1800" dirty="0"/>
              <a:t> B</a:t>
            </a:r>
            <a:r>
              <a:rPr lang="en-US" sz="1800" dirty="0" smtClean="0"/>
              <a:t>ody </a:t>
            </a:r>
            <a:r>
              <a:rPr lang="en-US" sz="1800" dirty="0"/>
              <a:t>language includes anything they are doing with their body besides speaking</a:t>
            </a:r>
            <a:r>
              <a:rPr lang="en-US" sz="1800" dirty="0" smtClean="0"/>
              <a:t/>
            </a:r>
            <a:br>
              <a:rPr lang="en-US" sz="1800" dirty="0" smtClean="0"/>
            </a:br>
            <a:endParaRPr lang="en-US" dirty="0"/>
          </a:p>
        </p:txBody>
      </p:sp>
    </p:spTree>
    <p:extLst>
      <p:ext uri="{BB962C8B-B14F-4D97-AF65-F5344CB8AC3E}">
        <p14:creationId xmlns:p14="http://schemas.microsoft.com/office/powerpoint/2010/main" val="172997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943600"/>
          </a:xfrm>
        </p:spPr>
        <p:txBody>
          <a:bodyPr/>
          <a:lstStyle/>
          <a:p>
            <a:r>
              <a:rPr lang="en-US" b="1" i="1" u="sng" dirty="0" smtClean="0"/>
              <a:t>VERBAL COMMUNICATION</a:t>
            </a:r>
            <a:br>
              <a:rPr lang="en-US" b="1" i="1" u="sng" dirty="0" smtClean="0"/>
            </a:br>
            <a:r>
              <a:rPr lang="en-US" b="1" i="1" u="sng" dirty="0" smtClean="0"/>
              <a:t/>
            </a:r>
            <a:br>
              <a:rPr lang="en-US" b="1" i="1" u="sng" dirty="0" smtClean="0"/>
            </a:br>
            <a:r>
              <a:rPr lang="en-US" sz="2000" dirty="0" smtClean="0"/>
              <a:t>The </a:t>
            </a:r>
            <a:r>
              <a:rPr lang="en-US" sz="2000" dirty="0"/>
              <a:t>third communication element is verbal </a:t>
            </a:r>
            <a:r>
              <a:rPr lang="en-US" sz="2000" dirty="0" smtClean="0"/>
              <a:t>communication.</a:t>
            </a:r>
            <a:br>
              <a:rPr lang="en-US" sz="2000" dirty="0" smtClean="0"/>
            </a:br>
            <a:r>
              <a:rPr lang="en-US" sz="2000" dirty="0"/>
              <a:t/>
            </a:r>
            <a:br>
              <a:rPr lang="en-US" sz="2000" dirty="0"/>
            </a:br>
            <a:r>
              <a:rPr lang="en-US" sz="2000" dirty="0" smtClean="0"/>
              <a:t>It </a:t>
            </a:r>
            <a:r>
              <a:rPr lang="en-US" sz="2000" dirty="0"/>
              <a:t>is actually the </a:t>
            </a:r>
            <a:r>
              <a:rPr lang="en-US" sz="2000" dirty="0" smtClean="0"/>
              <a:t>least impactful </a:t>
            </a:r>
            <a:r>
              <a:rPr lang="en-US" sz="2000" dirty="0"/>
              <a:t>element in face-to-face </a:t>
            </a:r>
            <a:r>
              <a:rPr lang="en-US" sz="2000" dirty="0" smtClean="0"/>
              <a:t>communication.</a:t>
            </a:r>
            <a:br>
              <a:rPr lang="en-US" sz="2000" dirty="0" smtClean="0"/>
            </a:br>
            <a:r>
              <a:rPr lang="en-US" sz="2000" dirty="0"/>
              <a:t/>
            </a:r>
            <a:br>
              <a:rPr lang="en-US" sz="2000" dirty="0"/>
            </a:br>
            <a:r>
              <a:rPr lang="en-US" sz="2000" dirty="0"/>
              <a:t>Choosing our words carefully is a way to enhance our </a:t>
            </a:r>
            <a:r>
              <a:rPr lang="en-US" sz="2000" dirty="0" smtClean="0"/>
              <a:t>message</a:t>
            </a:r>
            <a:br>
              <a:rPr lang="en-US" sz="2000" dirty="0" smtClean="0"/>
            </a:br>
            <a:r>
              <a:rPr lang="en-US" sz="2000" dirty="0"/>
              <a:t/>
            </a:r>
            <a:br>
              <a:rPr lang="en-US" sz="2000" dirty="0"/>
            </a:br>
            <a:r>
              <a:rPr lang="en-US" sz="2000" dirty="0"/>
              <a:t>the words we choose, to </a:t>
            </a:r>
            <a:r>
              <a:rPr lang="en-US" sz="2000" dirty="0" smtClean="0"/>
              <a:t>our best </a:t>
            </a:r>
            <a:r>
              <a:rPr lang="en-US" sz="2000" dirty="0"/>
              <a:t>advantage. You would definitely make a different impression.</a:t>
            </a:r>
            <a:r>
              <a:rPr lang="en-US" b="1" i="1" u="sng" dirty="0" smtClean="0"/>
              <a:t/>
            </a:r>
            <a:br>
              <a:rPr lang="en-US" b="1" i="1" u="sng" dirty="0" smtClean="0"/>
            </a:br>
            <a:endParaRPr lang="en-US" b="1" i="1" u="sng" dirty="0"/>
          </a:p>
        </p:txBody>
      </p:sp>
    </p:spTree>
    <p:extLst>
      <p:ext uri="{BB962C8B-B14F-4D97-AF65-F5344CB8AC3E}">
        <p14:creationId xmlns:p14="http://schemas.microsoft.com/office/powerpoint/2010/main" val="70190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905500"/>
          </a:xfrm>
        </p:spPr>
        <p:txBody>
          <a:bodyPr/>
          <a:lstStyle/>
          <a:p>
            <a:pPr marL="571500" indent="-571500">
              <a:buFont typeface="Wingdings" panose="05000000000000000000" pitchFamily="2" charset="2"/>
              <a:buChar char="Ø"/>
            </a:pPr>
            <a:r>
              <a:rPr lang="en-US" b="1" i="1" u="sng" dirty="0" smtClean="0"/>
              <a:t>PHYSICAL COMMUNICATION</a:t>
            </a:r>
            <a:br>
              <a:rPr lang="en-US" b="1" i="1" u="sng" dirty="0" smtClean="0"/>
            </a:br>
            <a:r>
              <a:rPr lang="en-US" sz="2000" dirty="0" smtClean="0"/>
              <a:t>T</a:t>
            </a:r>
            <a:r>
              <a:rPr lang="en-US" sz="1800" dirty="0" smtClean="0"/>
              <a:t>here </a:t>
            </a:r>
            <a:r>
              <a:rPr lang="en-US" sz="1800" dirty="0"/>
              <a:t>is one last element of communication that all of </a:t>
            </a:r>
            <a:r>
              <a:rPr lang="en-US" sz="1800" dirty="0" smtClean="0"/>
              <a:t>us use </a:t>
            </a:r>
            <a:r>
              <a:rPr lang="en-US" sz="1800" dirty="0"/>
              <a:t>on a regular basis — physical communication</a:t>
            </a:r>
            <a:r>
              <a:rPr lang="en-US" sz="1800" dirty="0" smtClean="0"/>
              <a:t>.</a:t>
            </a:r>
            <a:br>
              <a:rPr lang="en-US" sz="1800" dirty="0" smtClean="0"/>
            </a:br>
            <a:r>
              <a:rPr lang="en-US" sz="1800" dirty="0"/>
              <a:t/>
            </a:r>
            <a:br>
              <a:rPr lang="en-US" sz="1800" dirty="0"/>
            </a:br>
            <a:r>
              <a:rPr lang="en-US" sz="1800" dirty="0"/>
              <a:t>At work you might use it some — to pat someone on </a:t>
            </a:r>
            <a:r>
              <a:rPr lang="en-US" sz="1800" dirty="0" smtClean="0"/>
              <a:t>the</a:t>
            </a:r>
            <a:br>
              <a:rPr lang="en-US" sz="1800" dirty="0" smtClean="0"/>
            </a:br>
            <a:r>
              <a:rPr lang="en-US" sz="1800" dirty="0" smtClean="0"/>
              <a:t>back </a:t>
            </a:r>
            <a:r>
              <a:rPr lang="en-US" sz="1800" dirty="0"/>
              <a:t>or to give them a slight tap on the shoulder to get their </a:t>
            </a:r>
            <a:r>
              <a:rPr lang="en-US" sz="1800" dirty="0" smtClean="0"/>
              <a:t>attention</a:t>
            </a:r>
            <a:br>
              <a:rPr lang="en-US" sz="1800" dirty="0" smtClean="0"/>
            </a:br>
            <a:r>
              <a:rPr lang="en-US" sz="1800" dirty="0"/>
              <a:t/>
            </a:r>
            <a:br>
              <a:rPr lang="en-US" sz="1800" dirty="0"/>
            </a:br>
            <a:r>
              <a:rPr lang="en-US" sz="1800" dirty="0"/>
              <a:t>When it is used, it is more </a:t>
            </a:r>
            <a:r>
              <a:rPr lang="en-US" sz="1800" dirty="0" smtClean="0"/>
              <a:t>effective than </a:t>
            </a:r>
            <a:r>
              <a:rPr lang="en-US" sz="1800" dirty="0"/>
              <a:t>verbal communication.</a:t>
            </a:r>
            <a:endParaRPr lang="en-US" b="1" i="1" u="sng" dirty="0"/>
          </a:p>
        </p:txBody>
      </p:sp>
      <p:pic>
        <p:nvPicPr>
          <p:cNvPr id="3" name="Picture 2"/>
          <p:cNvPicPr>
            <a:picLocks noChangeAspect="1"/>
          </p:cNvPicPr>
          <p:nvPr/>
        </p:nvPicPr>
        <p:blipFill>
          <a:blip r:embed="rId2"/>
          <a:stretch>
            <a:fillRect/>
          </a:stretch>
        </p:blipFill>
        <p:spPr>
          <a:xfrm>
            <a:off x="7772400" y="4571154"/>
            <a:ext cx="4191202" cy="1943945"/>
          </a:xfrm>
          <a:prstGeom prst="rect">
            <a:avLst/>
          </a:prstGeom>
        </p:spPr>
      </p:pic>
    </p:spTree>
    <p:extLst>
      <p:ext uri="{BB962C8B-B14F-4D97-AF65-F5344CB8AC3E}">
        <p14:creationId xmlns:p14="http://schemas.microsoft.com/office/powerpoint/2010/main" val="117046662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78</TotalTime>
  <Words>30</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vt:lpstr>
      <vt:lpstr>Basis</vt:lpstr>
      <vt:lpstr>ELEMENTS OF COMMUNICATION SKILLS </vt:lpstr>
      <vt:lpstr>INTRODUCTION  FACE TO FACE COMMUNICATION  PHYSICAL COMMUNICATION</vt:lpstr>
      <vt:lpstr>INTRODUCTION  Process of communication involves the steps taken to ensure successful communication.  Communication process  consist of necessary and interconnected elements.  Basic communication elements of communication are  &gt;TONE OF VOICE   &gt;BODY LANGUAGE  &gt;WORDS</vt:lpstr>
      <vt:lpstr>FACE TO FACE COMMUNICATION  ALBERT MEHABIAN’S  posted non- verbals aspects of communication great deal more than the words are spoken.  You are most believable and most effectively communicating in face to face communication.  Over half of the information we send to others is through non-verbal methods.</vt:lpstr>
      <vt:lpstr>ELEMENTS OF FACE TO FACE COMMUNICATION  TONE OF VOICE BODY LANGUAGE VERBAL COMMUNICTION   </vt:lpstr>
      <vt:lpstr>TONE OF VOICE   The voice tones we use  responsible about 35-40% of the messages we send. Tone involves   The volume you use  The level and type of emotion that you communicate  The words you choose   </vt:lpstr>
      <vt:lpstr>BODY LANGUAGE  Body language include:   Facial expressions  The way they are standing or sitting  Gestures with their arms or hands  Eye contact   Breathing rate   Swallowing or coughing Blushing  Body language includes anything they are doing with their body besides speaking </vt:lpstr>
      <vt:lpstr>VERBAL COMMUNICATION  The third communication element is verbal communication.  It is actually the least impactful element in face-to-face communication.  Choosing our words carefully is a way to enhance our message  the words we choose, to our best advantage. You would definitely make a different impression. </vt:lpstr>
      <vt:lpstr>PHYSICAL COMMUNICATION There is one last element of communication that all of us use on a regular basis — physical communication.  At work you might use it some — to pat someone on the back or to give them a slight tap on the shoulder to get their attention  When it is used, it is more effective than verbal communication.</vt:lpstr>
      <vt:lpstr>CONCLUSION :  Verbal communication and non-verb communication both are important  but I prefer verbal communication because verbal communication is fairly easy to decode if you understand language and pay attention.While non-verbal communication is a little harder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COMMUNICATION SKILLS</dc:title>
  <dc:creator>Waleed Chattha</dc:creator>
  <cp:lastModifiedBy>Waleed Chattha</cp:lastModifiedBy>
  <cp:revision>11</cp:revision>
  <dcterms:created xsi:type="dcterms:W3CDTF">2021-06-21T02:47:26Z</dcterms:created>
  <dcterms:modified xsi:type="dcterms:W3CDTF">2021-06-21T04:06:00Z</dcterms:modified>
</cp:coreProperties>
</file>