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79" r:id="rId2"/>
    <p:sldId id="401" r:id="rId3"/>
    <p:sldId id="402" r:id="rId4"/>
    <p:sldId id="403" r:id="rId5"/>
    <p:sldId id="405" r:id="rId6"/>
    <p:sldId id="407" r:id="rId7"/>
    <p:sldId id="408" r:id="rId8"/>
    <p:sldId id="409" r:id="rId9"/>
    <p:sldId id="410" r:id="rId10"/>
    <p:sldId id="412" r:id="rId11"/>
    <p:sldId id="413" r:id="rId12"/>
    <p:sldId id="414" r:id="rId13"/>
    <p:sldId id="415" r:id="rId14"/>
    <p:sldId id="417" r:id="rId15"/>
    <p:sldId id="423" r:id="rId16"/>
    <p:sldId id="420" r:id="rId17"/>
    <p:sldId id="419" r:id="rId18"/>
    <p:sldId id="421" r:id="rId19"/>
    <p:sldId id="422" r:id="rId20"/>
    <p:sldId id="418" r:id="rId21"/>
    <p:sldId id="416" r:id="rId22"/>
    <p:sldId id="406" r:id="rId23"/>
    <p:sldId id="424" r:id="rId24"/>
    <p:sldId id="425" r:id="rId25"/>
    <p:sldId id="387" r:id="rId26"/>
  </p:sldIdLst>
  <p:sldSz cx="9144000" cy="6858000" type="screen4x3"/>
  <p:notesSz cx="7099300" cy="10234613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7">
          <p15:clr>
            <a:srgbClr val="A4A3A4"/>
          </p15:clr>
        </p15:guide>
        <p15:guide id="2" pos="28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00"/>
    <a:srgbClr val="FF3399"/>
    <a:srgbClr val="990033"/>
    <a:srgbClr val="0000CC"/>
    <a:srgbClr val="FF0000"/>
    <a:srgbClr val="FFFF66"/>
    <a:srgbClr val="99336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10" autoAdjust="0"/>
    <p:restoredTop sz="83612" autoAdjust="0"/>
  </p:normalViewPr>
  <p:slideViewPr>
    <p:cSldViewPr showGuides="1">
      <p:cViewPr varScale="1">
        <p:scale>
          <a:sx n="67" d="100"/>
          <a:sy n="67" d="100"/>
        </p:scale>
        <p:origin x="1188" y="60"/>
      </p:cViewPr>
      <p:guideLst>
        <p:guide orient="horz" pos="2127"/>
        <p:guide pos="28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59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1542B31-73EC-40E4-BA2E-3718341A1938}" type="slidenum"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53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9180F7-3713-4556-8363-0F6EEBB166EB}" type="slidenum"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2451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39" b="27598"/>
          <a:stretch>
            <a:fillRect/>
          </a:stretch>
        </p:blipFill>
        <p:spPr>
          <a:xfrm>
            <a:off x="0" y="4849848"/>
            <a:ext cx="9144000" cy="2014548"/>
          </a:xfrm>
          <a:custGeom>
            <a:avLst/>
            <a:gdLst>
              <a:gd name="connsiteX0" fmla="*/ 6704242 w 9144000"/>
              <a:gd name="connsiteY0" fmla="*/ 12 h 2014548"/>
              <a:gd name="connsiteX1" fmla="*/ 9144000 w 9144000"/>
              <a:gd name="connsiteY1" fmla="*/ 108895 h 2014548"/>
              <a:gd name="connsiteX2" fmla="*/ 9144000 w 9144000"/>
              <a:gd name="connsiteY2" fmla="*/ 2014548 h 2014548"/>
              <a:gd name="connsiteX3" fmla="*/ 0 w 9144000"/>
              <a:gd name="connsiteY3" fmla="*/ 2014548 h 2014548"/>
              <a:gd name="connsiteX4" fmla="*/ 0 w 9144000"/>
              <a:gd name="connsiteY4" fmla="*/ 378136 h 2014548"/>
              <a:gd name="connsiteX5" fmla="*/ 6704242 w 9144000"/>
              <a:gd name="connsiteY5" fmla="*/ 12 h 201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2014548">
                <a:moveTo>
                  <a:pt x="6704242" y="12"/>
                </a:moveTo>
                <a:cubicBezTo>
                  <a:pt x="7362528" y="693"/>
                  <a:pt x="8143875" y="31400"/>
                  <a:pt x="9144000" y="108895"/>
                </a:cubicBezTo>
                <a:lnTo>
                  <a:pt x="9144000" y="2014548"/>
                </a:lnTo>
                <a:lnTo>
                  <a:pt x="0" y="2014548"/>
                </a:lnTo>
                <a:lnTo>
                  <a:pt x="0" y="378136"/>
                </a:lnTo>
                <a:cubicBezTo>
                  <a:pt x="3571875" y="378136"/>
                  <a:pt x="4353223" y="-2420"/>
                  <a:pt x="6704242" y="12"/>
                </a:cubicBezTo>
                <a:close/>
              </a:path>
            </a:pathLst>
          </a:cu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68" b="30623"/>
          <a:stretch>
            <a:fillRect/>
          </a:stretch>
        </p:blipFill>
        <p:spPr>
          <a:xfrm>
            <a:off x="0" y="0"/>
            <a:ext cx="9144000" cy="2716252"/>
          </a:xfrm>
          <a:custGeom>
            <a:avLst/>
            <a:gdLst>
              <a:gd name="connsiteX0" fmla="*/ 0 w 9144000"/>
              <a:gd name="connsiteY0" fmla="*/ 0 h 2716252"/>
              <a:gd name="connsiteX1" fmla="*/ 9144000 w 9144000"/>
              <a:gd name="connsiteY1" fmla="*/ 0 h 2716252"/>
              <a:gd name="connsiteX2" fmla="*/ 9144000 w 9144000"/>
              <a:gd name="connsiteY2" fmla="*/ 2206406 h 2716252"/>
              <a:gd name="connsiteX3" fmla="*/ 0 w 9144000"/>
              <a:gd name="connsiteY3" fmla="*/ 2569427 h 271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2716252">
                <a:moveTo>
                  <a:pt x="0" y="0"/>
                </a:moveTo>
                <a:lnTo>
                  <a:pt x="9144000" y="0"/>
                </a:lnTo>
                <a:lnTo>
                  <a:pt x="9144000" y="2206406"/>
                </a:lnTo>
                <a:cubicBezTo>
                  <a:pt x="4572000" y="2206406"/>
                  <a:pt x="4572000" y="3047087"/>
                  <a:pt x="0" y="256942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0852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kumimoji="1" lang="zh-CN" altLang="en-US" sz="3600" b="0" kern="1200" baseline="0" dirty="0">
                <a:solidFill>
                  <a:srgbClr val="CC0000"/>
                </a:solidFill>
                <a:effectLst/>
                <a:latin typeface="Lucida Bright" panose="020406020505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Table of 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3088"/>
            <a:ext cx="8229600" cy="5368280"/>
          </a:xfrm>
        </p:spPr>
        <p:txBody>
          <a:bodyPr/>
          <a:lstStyle>
            <a:lvl1pPr>
              <a:defRPr kumimoji="1"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zh-CN" alt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>
              <a:defRPr lang="zh-CN" altLang="en-US" sz="18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>
              <a:defRPr lang="zh-CN" alt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>
              <a:defRPr lang="zh-CN" alt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Rectangle 17"/>
          <p:cNvSpPr>
            <a:spLocks noChangeArrowheads="1"/>
          </p:cNvSpPr>
          <p:nvPr userDrawn="1"/>
        </p:nvSpPr>
        <p:spPr bwMode="gray">
          <a:xfrm>
            <a:off x="457200" y="1268797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97144" y="6493594"/>
            <a:ext cx="411360" cy="314372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4" name="标题 1"/>
          <p:cNvSpPr>
            <a:spLocks noGrp="1"/>
          </p:cNvSpPr>
          <p:nvPr>
            <p:ph type="title" hasCustomPrompt="1"/>
          </p:nvPr>
        </p:nvSpPr>
        <p:spPr>
          <a:xfrm>
            <a:off x="467544" y="332656"/>
            <a:ext cx="3168352" cy="648072"/>
          </a:xfrm>
        </p:spPr>
        <p:txBody>
          <a:bodyPr/>
          <a:lstStyle>
            <a:lvl1pPr algn="l">
              <a:defRPr sz="3200" b="0" baseline="0">
                <a:effectLst/>
                <a:latin typeface="Lucida Bright" panose="020406020505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n. </a:t>
            </a:r>
            <a:r>
              <a:rPr lang="zh-CN" altLang="en-US" dirty="0"/>
              <a:t>标题放六个字</a:t>
            </a:r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244665"/>
          </a:xfrm>
        </p:spPr>
        <p:txBody>
          <a:bodyPr/>
          <a:lstStyle>
            <a:lvl1pPr>
              <a:lnSpc>
                <a:spcPct val="150000"/>
              </a:lnSpc>
              <a:defRPr sz="2000" b="0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spcBef>
                <a:spcPts val="332"/>
              </a:spcBef>
              <a:defRPr sz="1800" b="0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spcBef>
                <a:spcPts val="332"/>
              </a:spcBef>
              <a:defRPr sz="1800" b="0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spcBef>
                <a:spcPts val="332"/>
              </a:spcBef>
              <a:defRPr sz="1800" b="0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spcBef>
                <a:spcPts val="332"/>
              </a:spcBef>
              <a:defRPr sz="1800" b="0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7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3635896" y="440668"/>
            <a:ext cx="5061248" cy="432048"/>
          </a:xfrm>
        </p:spPr>
        <p:txBody>
          <a:bodyPr/>
          <a:lstStyle>
            <a:lvl1pPr mar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400" b="0" i="0" u="non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+mn-cs"/>
              </a:defRPr>
            </a:lvl1pPr>
            <a:lvl2pPr mar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800" b="0" i="0" u="none" kern="1200" baseline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800" b="0" i="0" u="none" kern="1200" baseline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800" b="0" i="0" u="none" kern="1200" baseline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800" b="0" i="0" u="none" kern="1200" baseline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lvl="0"/>
            <a:r>
              <a:rPr lang="en-US" altLang="zh-CN" dirty="0" err="1"/>
              <a:t>n.n</a:t>
            </a:r>
            <a:r>
              <a:rPr lang="en-US" altLang="zh-CN" dirty="0"/>
              <a:t> </a:t>
            </a:r>
            <a:r>
              <a:rPr lang="zh-CN" altLang="en-US" dirty="0"/>
              <a:t>副标题就多了，可以放十四个字</a:t>
            </a:r>
          </a:p>
        </p:txBody>
      </p:sp>
      <p:sp>
        <p:nvSpPr>
          <p:cNvPr id="18" name="Rectangle 17"/>
          <p:cNvSpPr>
            <a:spLocks noChangeArrowheads="1"/>
          </p:cNvSpPr>
          <p:nvPr userDrawn="1"/>
        </p:nvSpPr>
        <p:spPr bwMode="gray">
          <a:xfrm>
            <a:off x="442913" y="105954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板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458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2656"/>
            <a:ext cx="82296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模板</a:t>
            </a:r>
            <a:r>
              <a:rPr lang="en-US" altLang="zh-CN" dirty="0"/>
              <a:t>Chapter</a:t>
            </a:r>
          </a:p>
        </p:txBody>
      </p:sp>
      <p:sp>
        <p:nvSpPr>
          <p:cNvPr id="1028" name="Rectangle 3"/>
          <p:cNvSpPr>
            <a:spLocks noGrp="1"/>
          </p:cNvSpPr>
          <p:nvPr>
            <p:ph type="body" idx="1"/>
          </p:nvPr>
        </p:nvSpPr>
        <p:spPr>
          <a:xfrm>
            <a:off x="457200" y="1300312"/>
            <a:ext cx="8229600" cy="51417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第一级</a:t>
            </a:r>
            <a:r>
              <a:rPr lang="en-US" altLang="zh-CN" dirty="0"/>
              <a:t>abcd</a:t>
            </a:r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adb</a:t>
            </a:r>
          </a:p>
          <a:p>
            <a:pPr lvl="2"/>
            <a:r>
              <a:rPr lang="zh-CN" altLang="en-US" dirty="0"/>
              <a:t>第三级</a:t>
            </a:r>
            <a:r>
              <a:rPr lang="en-US" altLang="zh-CN" dirty="0"/>
              <a:t>kljaskf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C0A8052-8ED2-414B-A4BB-31FA458AA7DE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2020/4/26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0" r:id="rId2"/>
    <p:sldLayoutId id="2147483655" r:id="rId3"/>
    <p:sldLayoutId id="2147483657" r:id="rId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0" kern="1200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SzPct val="75000"/>
        <a:buFont typeface="Wingdings" panose="05000000000000000000" pitchFamily="2" charset="2"/>
        <a:buChar char="ª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80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400" b="1" kern="1200">
          <a:solidFill>
            <a:schemeClr val="tx1"/>
          </a:solidFill>
          <a:latin typeface="Comic Sans MS" panose="030F0702030302020204" pitchFamily="66" charset="0"/>
          <a:ea typeface="楷体_GB2312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3"/>
          <p:cNvSpPr>
            <a:spLocks noChangeArrowheads="1"/>
          </p:cNvSpPr>
          <p:nvPr/>
        </p:nvSpPr>
        <p:spPr bwMode="auto">
          <a:xfrm flipV="1">
            <a:off x="35496" y="4149080"/>
            <a:ext cx="8280920" cy="7200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  <a:extLst/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标题 1"/>
          <p:cNvSpPr txBox="1"/>
          <p:nvPr/>
        </p:nvSpPr>
        <p:spPr>
          <a:xfrm>
            <a:off x="2818471" y="404664"/>
            <a:ext cx="5560755" cy="650636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r"/>
            <a:r>
              <a:rPr lang="zh-CN" altLang="en-US" sz="4000" b="0" dirty="0">
                <a:solidFill>
                  <a:srgbClr val="C00000"/>
                </a:solidFill>
              </a:rPr>
              <a:t>武汉光电国家研究中心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149626" y="2715567"/>
            <a:ext cx="8229600" cy="1433512"/>
          </a:xfrm>
        </p:spPr>
        <p:txBody>
          <a:bodyPr/>
          <a:lstStyle/>
          <a:p>
            <a:pPr algn="r"/>
            <a:r>
              <a:rPr lang="zh-CN" altLang="en-US" dirty="0">
                <a:solidFill>
                  <a:srgbClr val="002060"/>
                </a:solidFill>
              </a:rPr>
              <a:t>朋友，你听过 </a:t>
            </a:r>
            <a:r>
              <a:rPr lang="en-US" altLang="zh-CN" dirty="0">
                <a:solidFill>
                  <a:srgbClr val="002060"/>
                </a:solidFill>
              </a:rPr>
              <a:t>VS Code </a:t>
            </a:r>
            <a:r>
              <a:rPr lang="zh-CN" altLang="en-US" dirty="0">
                <a:solidFill>
                  <a:srgbClr val="002060"/>
                </a:solidFill>
              </a:rPr>
              <a:t>吗？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18571" y="4221088"/>
            <a:ext cx="1460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猫科龙</a:t>
            </a:r>
            <a:endParaRPr lang="en-US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2018-11-09</a:t>
            </a:r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zh-CN" altLang="en-US" dirty="0"/>
              <a:t>召唤方式</a:t>
            </a:r>
            <a:endParaRPr lang="en-US" altLang="zh-CN" dirty="0"/>
          </a:p>
          <a:p>
            <a:pPr lvl="1"/>
            <a:r>
              <a:rPr lang="zh-CN" altLang="en-US" dirty="0"/>
              <a:t>鼠标中键框选</a:t>
            </a:r>
            <a:endParaRPr lang="en-US" altLang="zh-CN" dirty="0"/>
          </a:p>
          <a:p>
            <a:pPr lvl="1"/>
            <a:r>
              <a:rPr lang="en-US" altLang="zh-CN" dirty="0"/>
              <a:t>Alt + Shift + </a:t>
            </a:r>
            <a:r>
              <a:rPr lang="zh-CN" altLang="en-US" dirty="0"/>
              <a:t>鼠标左键框选</a:t>
            </a:r>
            <a:endParaRPr lang="en-US" altLang="zh-CN" dirty="0"/>
          </a:p>
          <a:p>
            <a:pPr lvl="1"/>
            <a:r>
              <a:rPr lang="en-US" altLang="zh-CN" dirty="0"/>
              <a:t>Alt + </a:t>
            </a:r>
            <a:r>
              <a:rPr lang="zh-CN" altLang="en-US" dirty="0"/>
              <a:t>鼠标左键点选</a:t>
            </a:r>
            <a:endParaRPr lang="en-US" altLang="zh-CN" dirty="0"/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r>
              <a:rPr lang="zh-CN" altLang="en-US" dirty="0"/>
              <a:t>框选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列编辑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搭配「</a:t>
            </a:r>
            <a:r>
              <a:rPr lang="en-US" altLang="zh-CN" dirty="0"/>
              <a:t>Insert Numbers</a:t>
            </a:r>
            <a:r>
              <a:rPr lang="zh-CN" altLang="en-US" dirty="0"/>
              <a:t>」插件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列选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r="33878" b="28762"/>
          <a:stretch/>
        </p:blipFill>
        <p:spPr>
          <a:xfrm>
            <a:off x="1331640" y="4830453"/>
            <a:ext cx="3312368" cy="5427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839" y="5742621"/>
            <a:ext cx="3247619" cy="7238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3933056"/>
            <a:ext cx="2971429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24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zh-CN" altLang="en-US" dirty="0"/>
              <a:t>召唤方式</a:t>
            </a:r>
            <a:endParaRPr lang="en-US" altLang="zh-CN" dirty="0"/>
          </a:p>
          <a:p>
            <a:pPr lvl="1"/>
            <a:r>
              <a:rPr lang="en-US" altLang="zh-CN" dirty="0"/>
              <a:t>Ctrl + F / H </a:t>
            </a:r>
            <a:r>
              <a:rPr lang="zh-CN" altLang="en-US" dirty="0"/>
              <a:t>文件内查找 </a:t>
            </a:r>
            <a:r>
              <a:rPr lang="en-US" altLang="zh-CN" dirty="0"/>
              <a:t>/ </a:t>
            </a:r>
            <a:r>
              <a:rPr lang="zh-CN" altLang="en-US" dirty="0"/>
              <a:t>替换</a:t>
            </a:r>
            <a:endParaRPr lang="en-US" altLang="zh-CN" dirty="0"/>
          </a:p>
          <a:p>
            <a:pPr lvl="1"/>
            <a:r>
              <a:rPr lang="en-US" altLang="zh-CN" dirty="0"/>
              <a:t>Ctrl + Shift + F / H </a:t>
            </a:r>
            <a:r>
              <a:rPr lang="zh-CN" altLang="en-US" dirty="0"/>
              <a:t>工作区内查找 </a:t>
            </a:r>
            <a:r>
              <a:rPr lang="en-US" altLang="zh-CN" dirty="0"/>
              <a:t>/ </a:t>
            </a:r>
            <a:r>
              <a:rPr lang="zh-CN" altLang="en-US" dirty="0"/>
              <a:t>替换</a:t>
            </a:r>
            <a:endParaRPr lang="en-US" altLang="zh-CN" dirty="0"/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r>
              <a:rPr lang="zh-CN" altLang="en-US" dirty="0"/>
              <a:t>利用 </a:t>
            </a:r>
            <a:r>
              <a:rPr lang="en-US" altLang="zh-CN" dirty="0" err="1"/>
              <a:t>RegEx</a:t>
            </a:r>
            <a:r>
              <a:rPr lang="en-US" altLang="zh-CN" dirty="0"/>
              <a:t> </a:t>
            </a:r>
            <a:r>
              <a:rPr lang="zh-CN" altLang="en-US" dirty="0"/>
              <a:t>查找所有以 </a:t>
            </a:r>
            <a:r>
              <a:rPr lang="en-US" altLang="zh-CN" dirty="0" err="1"/>
              <a:t>CBGet</a:t>
            </a:r>
            <a:r>
              <a:rPr lang="en-US" altLang="zh-CN" dirty="0"/>
              <a:t> </a:t>
            </a:r>
            <a:r>
              <a:rPr lang="zh-CN" altLang="en-US" dirty="0"/>
              <a:t>开头的符号名，并将前缀替换为 </a:t>
            </a:r>
            <a:r>
              <a:rPr lang="en-US" altLang="zh-CN" dirty="0" err="1"/>
              <a:t>CBSet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特别地，在执行工作区内查找时，可以在「包含的文件」一项填写「文件夹的绝对路径」，从而仅从某文件夹内查找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检索与替换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23176"/>
          <a:stretch/>
        </p:blipFill>
        <p:spPr>
          <a:xfrm>
            <a:off x="1043608" y="3501008"/>
            <a:ext cx="2121812" cy="59047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3501008"/>
            <a:ext cx="2961905" cy="65714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/>
          <a:srcRect l="25766" r="8248" b="-8715"/>
          <a:stretch/>
        </p:blipFill>
        <p:spPr>
          <a:xfrm>
            <a:off x="6492213" y="3501008"/>
            <a:ext cx="1728192" cy="57981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4836606"/>
            <a:ext cx="7428571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79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zh-CN" altLang="en-US" dirty="0"/>
              <a:t>召唤方式（需要配置环境）</a:t>
            </a:r>
            <a:endParaRPr lang="en-US" altLang="zh-CN" dirty="0"/>
          </a:p>
          <a:p>
            <a:pPr lvl="1"/>
            <a:r>
              <a:rPr lang="en-US" altLang="zh-CN" dirty="0"/>
              <a:t>F5 </a:t>
            </a:r>
            <a:r>
              <a:rPr lang="zh-CN" altLang="en-US" dirty="0"/>
              <a:t>运行</a:t>
            </a:r>
            <a:endParaRPr lang="en-US" altLang="zh-CN" dirty="0"/>
          </a:p>
          <a:p>
            <a:pPr lvl="1"/>
            <a:r>
              <a:rPr lang="en-US" altLang="zh-CN" dirty="0"/>
              <a:t>Ctrl + Shift + D </a:t>
            </a:r>
            <a:r>
              <a:rPr lang="zh-CN" altLang="en-US" dirty="0"/>
              <a:t>打开调试面板</a:t>
            </a:r>
            <a:endParaRPr lang="en-US" altLang="zh-CN" dirty="0"/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r>
              <a:rPr lang="zh-CN" altLang="en-US" dirty="0"/>
              <a:t>写了一个简单的 </a:t>
            </a:r>
            <a:r>
              <a:rPr lang="en-US" altLang="zh-CN" dirty="0"/>
              <a:t>python </a:t>
            </a:r>
            <a:r>
              <a:rPr lang="zh-CN" altLang="en-US" dirty="0"/>
              <a:t>程序，断点调试。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运行与调试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82" y="3933056"/>
            <a:ext cx="8219048" cy="2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2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zh-CN" altLang="en-US" dirty="0"/>
              <a:t>召唤方式</a:t>
            </a:r>
            <a:endParaRPr lang="en-US" altLang="zh-CN" dirty="0"/>
          </a:p>
          <a:p>
            <a:pPr lvl="1"/>
            <a:r>
              <a:rPr lang="en-US" altLang="zh-CN" dirty="0"/>
              <a:t>Ctrl + ` </a:t>
            </a:r>
            <a:r>
              <a:rPr lang="zh-CN" altLang="en-US" dirty="0"/>
              <a:t>打开终端</a:t>
            </a:r>
            <a:endParaRPr lang="en-US" altLang="zh-CN" dirty="0"/>
          </a:p>
          <a:p>
            <a:pPr lvl="1"/>
            <a:r>
              <a:rPr lang="en-US" altLang="zh-CN" dirty="0"/>
              <a:t>Ctrl + Shit + ` </a:t>
            </a:r>
            <a:r>
              <a:rPr lang="zh-CN" altLang="en-US" dirty="0"/>
              <a:t>新建终端</a:t>
            </a:r>
            <a:endParaRPr lang="en-US" altLang="zh-CN" dirty="0"/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r>
              <a:rPr lang="zh-CN" altLang="en-US" dirty="0"/>
              <a:t>打开 </a:t>
            </a:r>
            <a:r>
              <a:rPr lang="en-US" altLang="zh-CN" dirty="0"/>
              <a:t>WSL</a:t>
            </a:r>
            <a:r>
              <a:rPr lang="zh-CN" altLang="en-US" dirty="0"/>
              <a:t>，编译并运行当前编辑的 </a:t>
            </a:r>
            <a:r>
              <a:rPr lang="en-US" altLang="zh-CN" dirty="0"/>
              <a:t>C </a:t>
            </a:r>
            <a:r>
              <a:rPr lang="zh-CN" altLang="en-US" dirty="0"/>
              <a:t>文件。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终端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665784"/>
            <a:ext cx="5866667" cy="2019048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781105"/>
              </p:ext>
            </p:extLst>
          </p:nvPr>
        </p:nvGraphicFramePr>
        <p:xfrm>
          <a:off x="472632" y="5874216"/>
          <a:ext cx="8275832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75832">
                  <a:extLst>
                    <a:ext uri="{9D8B030D-6E8A-4147-A177-3AD203B41FA5}">
                      <a16:colId xmlns:a16="http://schemas.microsoft.com/office/drawing/2014/main" val="408314090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注：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v1.35 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开始，可以直接在 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（而非修改 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json 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配置）</a:t>
                      </a:r>
                      <a:endParaRPr lang="en-US" altLang="zh-C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地选择默认终端，你仅需如右图所示操作即可：</a:t>
                      </a:r>
                      <a:endParaRPr lang="en-US" altLang="zh-C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400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53214220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78751DF2-BFAE-46E7-8670-D48321194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07" y="5890458"/>
            <a:ext cx="3200000" cy="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44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这是高手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编辑器基本属性（通过 </a:t>
            </a:r>
            <a:r>
              <a:rPr lang="zh-CN" altLang="en-US" b="1" dirty="0"/>
              <a:t>导航栏</a:t>
            </a:r>
            <a:r>
              <a:rPr lang="en-US" altLang="zh-CN" b="1" dirty="0"/>
              <a:t>-</a:t>
            </a:r>
            <a:r>
              <a:rPr lang="zh-CN" altLang="en-US" b="1" dirty="0"/>
              <a:t>文件</a:t>
            </a:r>
            <a:r>
              <a:rPr lang="en-US" altLang="zh-CN" b="1" dirty="0"/>
              <a:t>-</a:t>
            </a:r>
            <a:r>
              <a:rPr lang="zh-CN" altLang="en-US" b="1" dirty="0"/>
              <a:t>首选项</a:t>
            </a:r>
            <a:r>
              <a:rPr lang="en-US" altLang="zh-CN" b="1" dirty="0"/>
              <a:t>-</a:t>
            </a:r>
            <a:r>
              <a:rPr lang="zh-CN" altLang="en-US" b="1" dirty="0"/>
              <a:t>设置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字体：宋体？微软雅黑？</a:t>
            </a:r>
            <a:endParaRPr lang="en-US" altLang="zh-CN" dirty="0"/>
          </a:p>
          <a:p>
            <a:pPr lvl="1"/>
            <a:r>
              <a:rPr lang="en-US" altLang="zh-CN" dirty="0"/>
              <a:t>Tab </a:t>
            </a:r>
            <a:r>
              <a:rPr lang="zh-CN" altLang="en-US" dirty="0"/>
              <a:t>大小：</a:t>
            </a:r>
            <a:r>
              <a:rPr lang="en-US" altLang="zh-CN" dirty="0"/>
              <a:t>2</a:t>
            </a:r>
            <a:r>
              <a:rPr lang="zh-CN" altLang="en-US" dirty="0"/>
              <a:t>个空格？四个空格？</a:t>
            </a:r>
            <a:endParaRPr lang="en-US" altLang="zh-CN" dirty="0"/>
          </a:p>
          <a:p>
            <a:pPr lvl="1"/>
            <a:r>
              <a:rPr lang="zh-CN" altLang="en-US" dirty="0"/>
              <a:t>行尾字符：</a:t>
            </a:r>
            <a:r>
              <a:rPr lang="en-US" altLang="zh-CN" dirty="0"/>
              <a:t>Windows </a:t>
            </a:r>
            <a:r>
              <a:rPr lang="zh-CN" altLang="en-US" dirty="0"/>
              <a:t>风格的 </a:t>
            </a:r>
            <a:r>
              <a:rPr lang="en-US" altLang="zh-CN" dirty="0"/>
              <a:t>\r\n</a:t>
            </a:r>
            <a:r>
              <a:rPr lang="zh-CN" altLang="en-US" dirty="0"/>
              <a:t>？</a:t>
            </a:r>
            <a:r>
              <a:rPr lang="en-US" altLang="zh-CN" dirty="0"/>
              <a:t>Unix </a:t>
            </a:r>
            <a:r>
              <a:rPr lang="zh-CN" altLang="en-US" dirty="0"/>
              <a:t>风格的 </a:t>
            </a:r>
            <a:r>
              <a:rPr lang="en-US" altLang="zh-CN" dirty="0"/>
              <a:t>\n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en-US" altLang="zh-CN" dirty="0"/>
              <a:t>CLANG </a:t>
            </a:r>
            <a:r>
              <a:rPr lang="zh-CN" altLang="en-US" dirty="0"/>
              <a:t>格式化风格：</a:t>
            </a:r>
            <a:r>
              <a:rPr lang="nl-NL" altLang="zh-CN" dirty="0"/>
              <a:t>Visual Studio, LLVM, Google, Chromium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</a:p>
          <a:p>
            <a:r>
              <a:rPr lang="zh-CN" altLang="en-US" dirty="0"/>
              <a:t>编辑器主题（通过 </a:t>
            </a:r>
            <a:r>
              <a:rPr lang="zh-CN" altLang="en-US" b="1" dirty="0"/>
              <a:t>导航栏</a:t>
            </a:r>
            <a:r>
              <a:rPr lang="en-US" altLang="zh-CN" b="1" dirty="0"/>
              <a:t>-</a:t>
            </a:r>
            <a:r>
              <a:rPr lang="zh-CN" altLang="en-US" b="1" dirty="0"/>
              <a:t>文件</a:t>
            </a:r>
            <a:r>
              <a:rPr lang="en-US" altLang="zh-CN" b="1" dirty="0"/>
              <a:t>-</a:t>
            </a:r>
            <a:r>
              <a:rPr lang="zh-CN" altLang="en-US" b="1" dirty="0"/>
              <a:t>首选项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颜色主题</a:t>
            </a:r>
            <a:endParaRPr lang="en-US" altLang="zh-CN" dirty="0"/>
          </a:p>
          <a:p>
            <a:pPr lvl="1"/>
            <a:r>
              <a:rPr lang="zh-CN" altLang="en-US" dirty="0"/>
              <a:t>文件图标主题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zh-CN" altLang="en-US" dirty="0"/>
              <a:t>个性化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5385311"/>
            <a:ext cx="2942857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91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这是高手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自定义代码段</a:t>
            </a:r>
            <a:endParaRPr lang="en-US" altLang="zh-CN" dirty="0"/>
          </a:p>
          <a:p>
            <a:pPr lvl="1"/>
            <a:r>
              <a:rPr lang="en-US" altLang="zh-CN" dirty="0"/>
              <a:t>snippet[ˈ</a:t>
            </a:r>
            <a:r>
              <a:rPr lang="en-US" altLang="zh-CN" dirty="0" err="1"/>
              <a:t>snɪpɪt</a:t>
            </a:r>
            <a:r>
              <a:rPr lang="en-US" altLang="zh-CN" dirty="0"/>
              <a:t>]</a:t>
            </a:r>
            <a:r>
              <a:rPr lang="zh-CN" altLang="en-US" dirty="0"/>
              <a:t>，也即代码段，指的是能够帮助输入重复代码模式，比如循环或条件语句，的模板。</a:t>
            </a:r>
            <a:endParaRPr lang="en-US" altLang="zh-CN" dirty="0"/>
          </a:p>
          <a:p>
            <a:r>
              <a:rPr lang="zh-CN" altLang="en-US" dirty="0"/>
              <a:t>一次成功的示例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zh-CN" altLang="en-US" dirty="0"/>
              <a:t>个性化</a:t>
            </a:r>
            <a:endParaRPr lang="en-US" altLang="zh-CN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846220"/>
              </p:ext>
            </p:extLst>
          </p:nvPr>
        </p:nvGraphicFramePr>
        <p:xfrm>
          <a:off x="472632" y="6284168"/>
          <a:ext cx="8275832" cy="410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75832">
                  <a:extLst>
                    <a:ext uri="{9D8B030D-6E8A-4147-A177-3AD203B41FA5}">
                      <a16:colId xmlns:a16="http://schemas.microsoft.com/office/drawing/2014/main" val="408314090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详情参考：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https://blog.csdn.net/maokelong95/article/details/54379046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400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53214220"/>
                  </a:ext>
                </a:extLst>
              </a:tr>
            </a:tbl>
          </a:graphicData>
        </a:graphic>
      </p:graphicFrame>
      <p:pic>
        <p:nvPicPr>
          <p:cNvPr id="2050" name="Picture 2" descr="è¿éåå¾çæè¿°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8960"/>
            <a:ext cx="7191375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853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这是高手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召唤方式</a:t>
            </a:r>
            <a:endParaRPr lang="en-US" altLang="zh-CN" dirty="0"/>
          </a:p>
          <a:p>
            <a:pPr lvl="1"/>
            <a:r>
              <a:rPr lang="zh-CN" altLang="en-US" dirty="0"/>
              <a:t>对于基准文件，右键</a:t>
            </a:r>
            <a:r>
              <a:rPr lang="en-US" altLang="zh-CN" dirty="0"/>
              <a:t>-</a:t>
            </a:r>
            <a:r>
              <a:rPr lang="zh-CN" altLang="en-US" dirty="0"/>
              <a:t>选择进行比较</a:t>
            </a:r>
            <a:endParaRPr lang="en-US" altLang="zh-CN" dirty="0"/>
          </a:p>
          <a:p>
            <a:pPr lvl="1"/>
            <a:r>
              <a:rPr lang="zh-CN" altLang="en-US" dirty="0"/>
              <a:t>对于目标文件，右键</a:t>
            </a:r>
            <a:r>
              <a:rPr lang="en-US" altLang="zh-CN" dirty="0"/>
              <a:t>-</a:t>
            </a:r>
            <a:r>
              <a:rPr lang="zh-CN" altLang="en-US" dirty="0"/>
              <a:t>与已选项目进行比较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altLang="zh-CN" dirty="0"/>
              <a:t>Diff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891" y="2924944"/>
            <a:ext cx="3600000" cy="18952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238" y="2730539"/>
            <a:ext cx="3095238" cy="21238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68" y="5452588"/>
            <a:ext cx="7580952" cy="1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85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这是高手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特别地</a:t>
            </a:r>
            <a:r>
              <a:rPr lang="zh-CN" altLang="en-US" dirty="0"/>
              <a:t>：修改仓储中的文件后，可直接在源代码管理中查看相对于 </a:t>
            </a:r>
            <a:r>
              <a:rPr lang="en-US" altLang="zh-CN" dirty="0"/>
              <a:t>Head </a:t>
            </a:r>
            <a:r>
              <a:rPr lang="zh-CN" altLang="en-US" dirty="0"/>
              <a:t>的修改。</a:t>
            </a:r>
            <a:endParaRPr lang="en-US" altLang="zh-CN" dirty="0"/>
          </a:p>
          <a:p>
            <a:pPr lvl="1"/>
            <a:r>
              <a:rPr lang="zh-CN" altLang="en-US" dirty="0"/>
              <a:t>直接在源代码管理界面点击修改过的文件即可</a:t>
            </a:r>
            <a:endParaRPr lang="en-US" altLang="zh-CN" dirty="0"/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altLang="zh-CN" dirty="0"/>
              <a:t>Diff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30" y="3284984"/>
            <a:ext cx="8571428" cy="2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67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召唤方式</a:t>
            </a:r>
            <a:endParaRPr lang="en-US" altLang="zh-CN" dirty="0"/>
          </a:p>
          <a:p>
            <a:pPr lvl="1"/>
            <a:r>
              <a:rPr lang="en-US" altLang="zh-CN" dirty="0"/>
              <a:t>Ctrl + Shift + P</a:t>
            </a:r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/>
              <a:t>（默认）输入「</a:t>
            </a:r>
            <a:r>
              <a:rPr lang="en-US" altLang="zh-CN" dirty="0">
                <a:solidFill>
                  <a:srgbClr val="FF0000"/>
                </a:solidFill>
              </a:rPr>
              <a:t>&gt; CMD</a:t>
            </a:r>
            <a:r>
              <a:rPr lang="zh-CN" altLang="en-US" dirty="0"/>
              <a:t>」，可快捷执行</a:t>
            </a:r>
            <a:r>
              <a:rPr lang="zh-CN" altLang="en-US" dirty="0">
                <a:solidFill>
                  <a:srgbClr val="FF0000"/>
                </a:solidFill>
              </a:rPr>
              <a:t>所有</a:t>
            </a:r>
            <a:r>
              <a:rPr lang="zh-CN" altLang="en-US" dirty="0"/>
              <a:t>命令，包括编辑器本身提供的接口、插件提供的接口；</a:t>
            </a:r>
            <a:endParaRPr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/>
              <a:t>输入「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en-US" altLang="zh-CN" dirty="0" err="1">
                <a:solidFill>
                  <a:srgbClr val="FF0000"/>
                </a:solidFill>
              </a:rPr>
              <a:t>LineNo</a:t>
            </a:r>
            <a:r>
              <a:rPr lang="zh-CN" altLang="en-US" dirty="0"/>
              <a:t>」 ，可快速跳转到指定行；</a:t>
            </a:r>
            <a:endParaRPr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/>
              <a:t>输入「</a:t>
            </a:r>
            <a:r>
              <a:rPr lang="en-US" altLang="zh-CN" dirty="0">
                <a:solidFill>
                  <a:srgbClr val="FF0000"/>
                </a:solidFill>
              </a:rPr>
              <a:t>@</a:t>
            </a:r>
            <a:r>
              <a:rPr lang="zh-CN" altLang="en-US" dirty="0"/>
              <a:t>」 ，可快速跳转到指定符号；</a:t>
            </a:r>
            <a:endParaRPr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/>
              <a:t>输入「</a:t>
            </a:r>
            <a:r>
              <a:rPr lang="en-US" altLang="zh-CN" dirty="0">
                <a:solidFill>
                  <a:srgbClr val="FF0000"/>
                </a:solidFill>
              </a:rPr>
              <a:t>@:</a:t>
            </a:r>
            <a:r>
              <a:rPr lang="zh-CN" altLang="en-US" dirty="0"/>
              <a:t>」 ，同上，但导航窗口中所有符号归类显示；</a:t>
            </a:r>
            <a:endParaRPr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/>
              <a:t>直接输入，可快速打开指定文件。</a:t>
            </a:r>
            <a:endParaRPr lang="en-US" altLang="zh-CN" dirty="0"/>
          </a:p>
          <a:p>
            <a:pPr marL="457200"/>
            <a:r>
              <a:rPr lang="zh-CN" altLang="en-US" dirty="0"/>
              <a:t>一次成功的示例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这是高手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zh-CN" altLang="en-US" dirty="0"/>
              <a:t>命令窗口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950" y="4509120"/>
            <a:ext cx="2723809" cy="7523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425" y="4556738"/>
            <a:ext cx="3028571" cy="6571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950" y="5478420"/>
            <a:ext cx="3323809" cy="60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1889" y="5303346"/>
            <a:ext cx="2085714" cy="118095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15616" y="476505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02995" y="481377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15616" y="567831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02995" y="569376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995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这太厉害了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安装插件 </a:t>
            </a:r>
            <a:r>
              <a:rPr lang="en-US" altLang="zh-CN" dirty="0"/>
              <a:t>VS Live Share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多人协作</a:t>
            </a:r>
          </a:p>
        </p:txBody>
      </p:sp>
      <p:pic>
        <p:nvPicPr>
          <p:cNvPr id="1026" name="Picture 2" descr="screenshot of Visual Studio Live Share wind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01" y="2636912"/>
            <a:ext cx="8496485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84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  <a:endParaRPr lang="en-US" altLang="zh-CN" dirty="0"/>
          </a:p>
          <a:p>
            <a:r>
              <a:rPr lang="zh-CN" altLang="en-US" dirty="0"/>
              <a:t>基本操作</a:t>
            </a:r>
            <a:endParaRPr lang="en-US" altLang="zh-CN" dirty="0"/>
          </a:p>
          <a:p>
            <a:pPr lvl="1"/>
            <a:r>
              <a:rPr lang="zh-CN" altLang="en-US" dirty="0"/>
              <a:t>快捷键 </a:t>
            </a:r>
            <a:r>
              <a:rPr lang="en-US" altLang="zh-CN" dirty="0"/>
              <a:t>/ </a:t>
            </a:r>
            <a:r>
              <a:rPr lang="zh-CN" altLang="en-US" dirty="0"/>
              <a:t>列选 </a:t>
            </a:r>
            <a:r>
              <a:rPr lang="en-US" altLang="zh-CN" dirty="0"/>
              <a:t>/ </a:t>
            </a:r>
            <a:r>
              <a:rPr lang="zh-CN" altLang="en-US" dirty="0"/>
              <a:t>检索与替换</a:t>
            </a:r>
            <a:endParaRPr lang="en-US" altLang="zh-CN" dirty="0"/>
          </a:p>
          <a:p>
            <a:pPr lvl="1"/>
            <a:r>
              <a:rPr lang="zh-CN" altLang="en-US" dirty="0"/>
              <a:t>运行与调试 </a:t>
            </a:r>
            <a:r>
              <a:rPr lang="en-US" altLang="zh-CN" dirty="0"/>
              <a:t>/ </a:t>
            </a:r>
            <a:r>
              <a:rPr lang="zh-CN" altLang="en-US" dirty="0"/>
              <a:t>终端</a:t>
            </a:r>
            <a:endParaRPr lang="en-US" altLang="zh-CN" dirty="0"/>
          </a:p>
          <a:p>
            <a:r>
              <a:rPr lang="zh-CN" altLang="en-US" dirty="0"/>
              <a:t>这是高手</a:t>
            </a:r>
            <a:endParaRPr lang="en-US" altLang="zh-CN" dirty="0"/>
          </a:p>
          <a:p>
            <a:pPr lvl="1"/>
            <a:r>
              <a:rPr lang="zh-CN" altLang="en-US" dirty="0"/>
              <a:t>个性化</a:t>
            </a:r>
            <a:endParaRPr lang="en-US" altLang="zh-CN" dirty="0"/>
          </a:p>
          <a:p>
            <a:pPr lvl="1"/>
            <a:r>
              <a:rPr lang="en-US" altLang="zh-CN" dirty="0"/>
              <a:t>Diff</a:t>
            </a:r>
          </a:p>
          <a:p>
            <a:pPr lvl="1"/>
            <a:r>
              <a:rPr lang="zh-CN" altLang="en-US" dirty="0"/>
              <a:t>命令窗口</a:t>
            </a:r>
            <a:endParaRPr lang="en-US" altLang="zh-CN" dirty="0"/>
          </a:p>
          <a:p>
            <a:r>
              <a:rPr lang="zh-CN" altLang="en-US" dirty="0"/>
              <a:t>这太厉害了</a:t>
            </a:r>
            <a:endParaRPr lang="en-US" altLang="zh-CN" dirty="0"/>
          </a:p>
          <a:p>
            <a:pPr lvl="1"/>
            <a:r>
              <a:rPr lang="zh-CN" altLang="en-US" dirty="0"/>
              <a:t>多人协作</a:t>
            </a:r>
            <a:endParaRPr lang="en-US" altLang="zh-CN" dirty="0"/>
          </a:p>
          <a:p>
            <a:pPr lvl="1"/>
            <a:r>
              <a:rPr lang="zh-CN" altLang="en-US" dirty="0"/>
              <a:t>写论文 </a:t>
            </a:r>
            <a:r>
              <a:rPr lang="en-US" altLang="zh-CN" dirty="0"/>
              <a:t>/ </a:t>
            </a:r>
            <a:r>
              <a:rPr lang="zh-CN" altLang="en-US" dirty="0"/>
              <a:t>写文档</a:t>
            </a:r>
            <a:endParaRPr lang="en-US" altLang="zh-CN" dirty="0"/>
          </a:p>
          <a:p>
            <a:pPr lvl="1"/>
            <a:r>
              <a:rPr lang="zh-CN" altLang="en-US" dirty="0"/>
              <a:t>直接开发云端项目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878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这太厉害了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安装插件 </a:t>
            </a:r>
            <a:r>
              <a:rPr lang="en-US" altLang="zh-CN" dirty="0" err="1"/>
              <a:t>LaTeX</a:t>
            </a:r>
            <a:r>
              <a:rPr lang="zh-CN" altLang="en-US" dirty="0"/>
              <a:t>，并配置环境。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写论文 </a:t>
            </a:r>
            <a:r>
              <a:rPr lang="en-US" altLang="zh-CN" dirty="0"/>
              <a:t>/ </a:t>
            </a:r>
            <a:r>
              <a:rPr lang="zh-CN" altLang="en-US" dirty="0"/>
              <a:t>文档 </a:t>
            </a:r>
            <a:r>
              <a:rPr lang="en-US" altLang="zh-CN" dirty="0"/>
              <a:t>- </a:t>
            </a:r>
            <a:r>
              <a:rPr lang="en-US" altLang="zh-CN" dirty="0" err="1"/>
              <a:t>LaTeX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7C26653-47B8-4846-A98C-F39D0FA55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62" y="1793316"/>
            <a:ext cx="6558475" cy="491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00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这太厉害了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VSCode</a:t>
            </a:r>
            <a:r>
              <a:rPr lang="en-US" altLang="zh-CN" dirty="0"/>
              <a:t> </a:t>
            </a:r>
            <a:r>
              <a:rPr lang="zh-CN" altLang="en-US" dirty="0"/>
              <a:t>内置了对 </a:t>
            </a:r>
            <a:r>
              <a:rPr lang="en-US" altLang="zh-CN" dirty="0"/>
              <a:t>Markdown </a:t>
            </a:r>
            <a:r>
              <a:rPr lang="zh-CN" altLang="en-US" dirty="0"/>
              <a:t>的支持，直接点击文本右上角的「打开侧边预览」即可。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写论文 </a:t>
            </a:r>
            <a:r>
              <a:rPr lang="en-US" altLang="zh-CN" dirty="0"/>
              <a:t>/ </a:t>
            </a:r>
            <a:r>
              <a:rPr lang="zh-CN" altLang="en-US" dirty="0"/>
              <a:t>文档 </a:t>
            </a:r>
            <a:r>
              <a:rPr lang="en-US" altLang="zh-CN" dirty="0"/>
              <a:t>- Markdown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348880"/>
            <a:ext cx="7761905" cy="3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51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pPr marL="457200" lvl="1" indent="0">
              <a:buNone/>
            </a:pPr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这太厉害了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写论文 </a:t>
            </a:r>
            <a:r>
              <a:rPr lang="en-US" altLang="zh-CN" dirty="0"/>
              <a:t>/ </a:t>
            </a:r>
            <a:r>
              <a:rPr lang="zh-CN" altLang="en-US" dirty="0"/>
              <a:t>文档 </a:t>
            </a:r>
            <a:r>
              <a:rPr lang="en-US" altLang="zh-CN" dirty="0"/>
              <a:t>- </a:t>
            </a:r>
            <a:r>
              <a:rPr lang="en-US" altLang="zh-CN" dirty="0" err="1"/>
              <a:t>AsciiDoc</a:t>
            </a:r>
            <a:endParaRPr lang="zh-CN" altLang="en-US" dirty="0"/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467544" y="1170112"/>
            <a:ext cx="8229600" cy="524466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Char char="ª"/>
              <a:defRPr kumimoji="1" sz="20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ts val="332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Ø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ts val="332"/>
              </a:spcBef>
              <a:spcAft>
                <a:spcPct val="0"/>
              </a:spcAft>
              <a:buClr>
                <a:srgbClr val="FF0000"/>
              </a:buClr>
              <a:buChar char="•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ts val="332"/>
              </a:spcBef>
              <a:spcAft>
                <a:spcPct val="0"/>
              </a:spcAft>
              <a:buChar char="–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ts val="332"/>
              </a:spcBef>
              <a:spcAft>
                <a:spcPct val="0"/>
              </a:spcAft>
              <a:buChar char="»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安装插件 </a:t>
            </a:r>
            <a:r>
              <a:rPr lang="en-US" altLang="zh-CN" dirty="0" err="1"/>
              <a:t>AsciiDoc</a:t>
            </a:r>
            <a:r>
              <a:rPr lang="zh-CN" altLang="en-US" dirty="0"/>
              <a:t>，并配置环境。</a:t>
            </a:r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3" y="1855499"/>
            <a:ext cx="8952381" cy="4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43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pPr marL="457200" lvl="1" indent="0">
              <a:buNone/>
            </a:pPr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这太厉害了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zh-CN" altLang="en-US" dirty="0"/>
              <a:t>作为 </a:t>
            </a:r>
            <a:r>
              <a:rPr lang="en-US" altLang="zh-CN" dirty="0" err="1"/>
              <a:t>XFtp</a:t>
            </a:r>
            <a:r>
              <a:rPr lang="en-US" altLang="zh-CN" dirty="0"/>
              <a:t> </a:t>
            </a:r>
            <a:r>
              <a:rPr lang="zh-CN" altLang="en-US" dirty="0"/>
              <a:t>默认编辑器</a:t>
            </a:r>
            <a:endParaRPr lang="en-US" altLang="zh-CN" dirty="0"/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467544" y="1170112"/>
            <a:ext cx="8229600" cy="524466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Char char="ª"/>
              <a:defRPr kumimoji="1" sz="20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ts val="332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Ø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ts val="332"/>
              </a:spcBef>
              <a:spcAft>
                <a:spcPct val="0"/>
              </a:spcAft>
              <a:buClr>
                <a:srgbClr val="FF0000"/>
              </a:buClr>
              <a:buChar char="•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ts val="332"/>
              </a:spcBef>
              <a:spcAft>
                <a:spcPct val="0"/>
              </a:spcAft>
              <a:buChar char="–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ts val="332"/>
              </a:spcBef>
              <a:spcAft>
                <a:spcPct val="0"/>
              </a:spcAft>
              <a:buChar char="»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XFtp</a:t>
            </a:r>
            <a:r>
              <a:rPr lang="en-US" altLang="zh-CN" dirty="0"/>
              <a:t> </a:t>
            </a:r>
            <a:r>
              <a:rPr lang="zh-CN" altLang="en-US" dirty="0"/>
              <a:t>中将「工具</a:t>
            </a:r>
            <a:r>
              <a:rPr lang="en-US" altLang="zh-CN" dirty="0"/>
              <a:t>-</a:t>
            </a:r>
            <a:r>
              <a:rPr lang="zh-CN" altLang="en-US" dirty="0"/>
              <a:t>选项</a:t>
            </a:r>
            <a:r>
              <a:rPr lang="en-US" altLang="zh-CN" dirty="0"/>
              <a:t>-</a:t>
            </a:r>
            <a:r>
              <a:rPr lang="zh-CN" altLang="en-US" dirty="0"/>
              <a:t>高级」将编辑器路径替换为 </a:t>
            </a:r>
            <a:r>
              <a:rPr lang="en-US" altLang="zh-CN" dirty="0" err="1"/>
              <a:t>VSCode</a:t>
            </a:r>
            <a:r>
              <a:rPr lang="zh-CN" altLang="en-US" dirty="0"/>
              <a:t>，即可在 </a:t>
            </a:r>
            <a:r>
              <a:rPr lang="en-US" altLang="zh-CN" dirty="0" err="1"/>
              <a:t>XFtp</a:t>
            </a:r>
            <a:r>
              <a:rPr lang="en-US" altLang="zh-CN" dirty="0"/>
              <a:t> </a:t>
            </a:r>
            <a:r>
              <a:rPr lang="zh-CN" altLang="en-US" dirty="0"/>
              <a:t>上直接以 </a:t>
            </a:r>
            <a:r>
              <a:rPr lang="en-US" altLang="zh-CN" dirty="0" err="1"/>
              <a:t>VSCode</a:t>
            </a:r>
            <a:r>
              <a:rPr lang="en-US" altLang="zh-CN" dirty="0"/>
              <a:t> </a:t>
            </a:r>
            <a:r>
              <a:rPr lang="zh-CN" altLang="en-US" dirty="0"/>
              <a:t>编辑服务器上的文件；</a:t>
            </a:r>
            <a:endParaRPr lang="en-US" altLang="zh-CN" dirty="0"/>
          </a:p>
          <a:p>
            <a:r>
              <a:rPr lang="zh-CN" altLang="en-US" dirty="0"/>
              <a:t>文件一经保存即同步到服务器上。</a:t>
            </a: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63" y="3154186"/>
            <a:ext cx="5904762" cy="2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0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pPr marL="457200" lvl="1" indent="0">
              <a:buNone/>
            </a:pPr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这太厉害了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zh-CN" altLang="en-US" dirty="0"/>
              <a:t>直接开发云端项目</a:t>
            </a:r>
            <a:endParaRPr lang="en-US" altLang="zh-CN" dirty="0"/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467544" y="1170112"/>
            <a:ext cx="8229600" cy="524466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Char char="ª"/>
              <a:defRPr kumimoji="1" sz="20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ts val="332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Ø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ts val="332"/>
              </a:spcBef>
              <a:spcAft>
                <a:spcPct val="0"/>
              </a:spcAft>
              <a:buClr>
                <a:srgbClr val="FF0000"/>
              </a:buClr>
              <a:buChar char="•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ts val="332"/>
              </a:spcBef>
              <a:spcAft>
                <a:spcPct val="0"/>
              </a:spcAft>
              <a:buChar char="–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ts val="332"/>
              </a:spcBef>
              <a:spcAft>
                <a:spcPct val="0"/>
              </a:spcAft>
              <a:buChar char="»"/>
              <a:defRPr sz="1800" b="0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利用直接开发部署在远程机器上的项目，使用包括 </a:t>
            </a:r>
            <a:r>
              <a:rPr lang="en-US" altLang="zh-CN" dirty="0"/>
              <a:t>IntelliSense (completions)</a:t>
            </a:r>
            <a:r>
              <a:rPr lang="zh-CN" altLang="en-US" dirty="0"/>
              <a:t>、</a:t>
            </a:r>
            <a:r>
              <a:rPr lang="en-US" altLang="zh-CN" dirty="0"/>
              <a:t>code navigation </a:t>
            </a:r>
            <a:r>
              <a:rPr lang="zh-CN" altLang="en-US" dirty="0"/>
              <a:t>及 </a:t>
            </a:r>
            <a:r>
              <a:rPr lang="en-US" altLang="zh-CN" dirty="0"/>
              <a:t>debugging </a:t>
            </a:r>
            <a:r>
              <a:rPr lang="zh-CN" altLang="en-US" dirty="0"/>
              <a:t>在内的各种功能。</a:t>
            </a:r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675" y="2212498"/>
            <a:ext cx="6661746" cy="4015872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598012"/>
              </p:ext>
            </p:extLst>
          </p:nvPr>
        </p:nvGraphicFramePr>
        <p:xfrm>
          <a:off x="472632" y="6284168"/>
          <a:ext cx="8275832" cy="410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75832">
                  <a:extLst>
                    <a:ext uri="{9D8B030D-6E8A-4147-A177-3AD203B41FA5}">
                      <a16:colId xmlns:a16="http://schemas.microsoft.com/office/drawing/2014/main" val="408314090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详情参考：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https://blog.csdn.net/maokelong95/article/</a:t>
                      </a:r>
                      <a:r>
                        <a:rPr lang="en-US" altLang="zh-CN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details/91801944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400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53214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542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14374" y="2360613"/>
            <a:ext cx="7710489" cy="863600"/>
          </a:xfrm>
        </p:spPr>
        <p:txBody>
          <a:bodyPr/>
          <a:lstStyle/>
          <a:p>
            <a:r>
              <a:rPr lang="zh-CN" altLang="en-US" sz="4400" dirty="0">
                <a:solidFill>
                  <a:srgbClr val="002060"/>
                </a:solidFill>
              </a:rPr>
              <a:t>谢谢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714375" y="4048941"/>
            <a:ext cx="7772400" cy="7710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ctr"/>
            <a:r>
              <a:rPr lang="zh-CN" altLang="en-US" sz="3200" b="0" dirty="0">
                <a:solidFill>
                  <a:srgbClr val="002060"/>
                </a:solidFill>
              </a:rPr>
              <a:t>武汉光电国家研究中心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719138" y="3371850"/>
            <a:ext cx="7705725" cy="0"/>
          </a:xfrm>
          <a:prstGeom prst="line">
            <a:avLst/>
          </a:prstGeom>
          <a:ln w="63500" cap="flat"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53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en-US" altLang="zh-CN" dirty="0"/>
              <a:t>Visual Studio Code </a:t>
            </a:r>
            <a:r>
              <a:rPr lang="zh-CN" altLang="en-US" dirty="0"/>
              <a:t>是微软出品的轻量级跨平台编辑器；</a:t>
            </a:r>
            <a:endParaRPr lang="en-US" altLang="zh-CN" dirty="0"/>
          </a:p>
          <a:p>
            <a:r>
              <a:rPr lang="en-US" altLang="zh-CN" dirty="0"/>
              <a:t>Github 2018 </a:t>
            </a:r>
            <a:r>
              <a:rPr lang="zh-CN" altLang="en-US" dirty="0"/>
              <a:t>年度最火的开源项目</a:t>
            </a:r>
            <a:r>
              <a:rPr lang="en-US" altLang="zh-CN" baseline="30000" dirty="0"/>
              <a:t>[</a:t>
            </a:r>
            <a:r>
              <a:rPr lang="zh-CN" altLang="en-US" baseline="30000" dirty="0"/>
              <a:t>注</a:t>
            </a:r>
            <a:r>
              <a:rPr lang="en-US" altLang="zh-CN" baseline="30000" dirty="0"/>
              <a:t>1]</a:t>
            </a:r>
            <a:r>
              <a:rPr lang="zh-CN" altLang="en-US" dirty="0"/>
              <a:t>；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442785"/>
              </p:ext>
            </p:extLst>
          </p:nvPr>
        </p:nvGraphicFramePr>
        <p:xfrm>
          <a:off x="472632" y="6172571"/>
          <a:ext cx="8275832" cy="410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75832">
                  <a:extLst>
                    <a:ext uri="{9D8B030D-6E8A-4147-A177-3AD203B41FA5}">
                      <a16:colId xmlns:a16="http://schemas.microsoft.com/office/drawing/2014/main" val="408314090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注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https://octoverse.github.com/projects#repositories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400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53214220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E89965E6-D79C-4964-A37B-1CF1D9A1B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56" y="2239897"/>
            <a:ext cx="8423920" cy="370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7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zh-CN" altLang="en-US" dirty="0"/>
              <a:t>召唤方式</a:t>
            </a:r>
            <a:r>
              <a:rPr lang="en-US" altLang="zh-CN" baseline="30000" dirty="0"/>
              <a:t>[</a:t>
            </a:r>
            <a:r>
              <a:rPr lang="zh-CN" altLang="en-US" baseline="30000" dirty="0"/>
              <a:t>注</a:t>
            </a:r>
            <a:r>
              <a:rPr lang="en-US" altLang="zh-CN" baseline="30000" dirty="0"/>
              <a:t>1]</a:t>
            </a:r>
          </a:p>
          <a:p>
            <a:pPr lvl="1"/>
            <a:r>
              <a:rPr lang="en-US" altLang="zh-CN" dirty="0" err="1"/>
              <a:t>Ctrl+C</a:t>
            </a:r>
            <a:r>
              <a:rPr lang="en-US" altLang="zh-CN" dirty="0"/>
              <a:t>  Copy line (empty selection)</a:t>
            </a:r>
          </a:p>
          <a:p>
            <a:pPr lvl="1"/>
            <a:r>
              <a:rPr lang="en-US" altLang="zh-CN" dirty="0" err="1"/>
              <a:t>Ctrl+X</a:t>
            </a:r>
            <a:r>
              <a:rPr lang="en-US" altLang="zh-CN" dirty="0"/>
              <a:t>  Cut line (empty selection)</a:t>
            </a:r>
          </a:p>
          <a:p>
            <a:pPr lvl="1"/>
            <a:r>
              <a:rPr lang="en-US" altLang="zh-CN" dirty="0"/>
              <a:t>Alt+ ↑ / ↓ Move line up/down</a:t>
            </a:r>
          </a:p>
          <a:p>
            <a:pPr lvl="1"/>
            <a:r>
              <a:rPr lang="en-US" altLang="zh-CN" dirty="0" err="1"/>
              <a:t>Shift+Alt</a:t>
            </a:r>
            <a:r>
              <a:rPr lang="en-US" altLang="zh-CN" dirty="0"/>
              <a:t> + ↓ / ↑  Copy line up/down</a:t>
            </a:r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r>
              <a:rPr lang="zh-CN" altLang="en-US" dirty="0"/>
              <a:t>原文本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Ctrl + C &amp;</a:t>
            </a:r>
            <a:r>
              <a:rPr lang="zh-CN" altLang="en-US" dirty="0"/>
              <a:t> </a:t>
            </a:r>
            <a:r>
              <a:rPr lang="en-US" altLang="zh-CN" dirty="0"/>
              <a:t>Ctrl + V</a:t>
            </a:r>
            <a:r>
              <a:rPr lang="zh-CN" altLang="en-US" dirty="0"/>
              <a:t> 复制粘贴行</a:t>
            </a:r>
          </a:p>
          <a:p>
            <a:pPr lvl="1"/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快捷键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007246"/>
              </p:ext>
            </p:extLst>
          </p:nvPr>
        </p:nvGraphicFramePr>
        <p:xfrm>
          <a:off x="472632" y="6172571"/>
          <a:ext cx="8275832" cy="410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75832">
                  <a:extLst>
                    <a:ext uri="{9D8B030D-6E8A-4147-A177-3AD203B41FA5}">
                      <a16:colId xmlns:a16="http://schemas.microsoft.com/office/drawing/2014/main" val="408314090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注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https://code.visualstudio.com/shortcuts/keyboard-shortcuts-windows.pdf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400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53214220"/>
                  </a:ext>
                </a:extLst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460795"/>
            <a:ext cx="3504762" cy="5523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5340915"/>
            <a:ext cx="3523809" cy="75238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736" y="4347441"/>
            <a:ext cx="2676190" cy="158095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932040" y="3632484"/>
            <a:ext cx="4211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VSCode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中文本复制时仍保留样式，如下图复制到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Word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中。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76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zh-CN" altLang="en-US" dirty="0"/>
              <a:t>召唤方式</a:t>
            </a:r>
            <a:endParaRPr lang="en-US" altLang="zh-CN" dirty="0"/>
          </a:p>
          <a:p>
            <a:pPr lvl="1"/>
            <a:r>
              <a:rPr lang="en-US" altLang="zh-CN" dirty="0"/>
              <a:t>Ctrl+] / [  Indent/</a:t>
            </a:r>
            <a:r>
              <a:rPr lang="en-US" altLang="zh-CN" dirty="0" err="1"/>
              <a:t>outdent</a:t>
            </a:r>
            <a:r>
              <a:rPr lang="en-US" altLang="zh-CN" dirty="0"/>
              <a:t> line </a:t>
            </a:r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r>
              <a:rPr lang="zh-CN" altLang="en-US" dirty="0"/>
              <a:t>原文本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Ctrl+] </a:t>
            </a:r>
            <a:r>
              <a:rPr lang="zh-CN" altLang="en-US" dirty="0"/>
              <a:t>向右缩进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Ctrl+] </a:t>
            </a:r>
            <a:r>
              <a:rPr lang="zh-CN" altLang="en-US" dirty="0"/>
              <a:t>向右缩进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快捷键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092643"/>
            <a:ext cx="3504762" cy="5523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734" y="3977469"/>
            <a:ext cx="3542857" cy="57142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4901534"/>
            <a:ext cx="3952381" cy="580952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 bwMode="auto">
          <a:xfrm flipH="1" flipV="1">
            <a:off x="2118697" y="5373216"/>
            <a:ext cx="288032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383884" y="58679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列对齐线</a:t>
            </a:r>
          </a:p>
        </p:txBody>
      </p:sp>
    </p:spTree>
    <p:extLst>
      <p:ext uri="{BB962C8B-B14F-4D97-AF65-F5344CB8AC3E}">
        <p14:creationId xmlns:p14="http://schemas.microsoft.com/office/powerpoint/2010/main" val="234053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zh-CN" altLang="en-US" dirty="0"/>
              <a:t>召唤方式</a:t>
            </a:r>
            <a:endParaRPr lang="en-US" altLang="zh-CN" dirty="0"/>
          </a:p>
          <a:p>
            <a:pPr lvl="1"/>
            <a:r>
              <a:rPr lang="en-US" altLang="zh-CN" dirty="0"/>
              <a:t>Alt+ ← / → Go back / forward</a:t>
            </a:r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r>
              <a:rPr lang="zh-CN" altLang="en-US" dirty="0"/>
              <a:t>原文本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Alt + ← </a:t>
            </a:r>
            <a:r>
              <a:rPr lang="zh-CN" altLang="en-US" dirty="0"/>
              <a:t>回退到上一编辑点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快捷键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081254"/>
            <a:ext cx="6104762" cy="9238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4523512"/>
            <a:ext cx="4790476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zh-CN" altLang="en-US" dirty="0"/>
              <a:t>召唤方式</a:t>
            </a:r>
            <a:endParaRPr lang="en-US" altLang="zh-CN" dirty="0"/>
          </a:p>
          <a:p>
            <a:pPr lvl="1"/>
            <a:r>
              <a:rPr lang="en-US" altLang="zh-CN" dirty="0" err="1"/>
              <a:t>Ctrl+Shift</a:t>
            </a:r>
            <a:r>
              <a:rPr lang="en-US" altLang="zh-CN" dirty="0"/>
              <a:t>+\  Jump to matching bracket</a:t>
            </a:r>
          </a:p>
          <a:p>
            <a:pPr lvl="1"/>
            <a:r>
              <a:rPr lang="en-US" altLang="zh-CN" dirty="0" err="1"/>
              <a:t>Ctrl+Shift</a:t>
            </a:r>
            <a:r>
              <a:rPr lang="en-US" altLang="zh-CN" dirty="0"/>
              <a:t>+[ / ] Fold (collapse) / Unfold (</a:t>
            </a:r>
            <a:r>
              <a:rPr lang="en-US" altLang="zh-CN" dirty="0" err="1"/>
              <a:t>uncollapse</a:t>
            </a:r>
            <a:r>
              <a:rPr lang="en-US" altLang="zh-CN" dirty="0"/>
              <a:t>) region</a:t>
            </a:r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r>
              <a:rPr lang="zh-CN" altLang="en-US" dirty="0"/>
              <a:t>原文本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 err="1"/>
              <a:t>Ctrl+Shift</a:t>
            </a:r>
            <a:r>
              <a:rPr lang="en-US" altLang="zh-CN" dirty="0"/>
              <a:t>+\ </a:t>
            </a:r>
            <a:r>
              <a:rPr lang="zh-CN" altLang="en-US" dirty="0"/>
              <a:t>跳到对应括号位置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Ctrl+Shift</a:t>
            </a:r>
            <a:r>
              <a:rPr lang="en-US" altLang="zh-CN" dirty="0"/>
              <a:t>+[ </a:t>
            </a:r>
            <a:r>
              <a:rPr lang="zh-CN" altLang="en-US" dirty="0"/>
              <a:t>折叠区域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快捷键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372549"/>
            <a:ext cx="2133333" cy="53333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5291141"/>
            <a:ext cx="6123809" cy="128571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3463366"/>
            <a:ext cx="6485714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30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zh-CN" altLang="en-US" dirty="0"/>
              <a:t>召唤方式</a:t>
            </a:r>
            <a:endParaRPr lang="en-US" altLang="zh-CN" dirty="0"/>
          </a:p>
          <a:p>
            <a:pPr lvl="1"/>
            <a:r>
              <a:rPr lang="en-US" altLang="zh-CN" dirty="0" err="1"/>
              <a:t>Ctrl+K</a:t>
            </a:r>
            <a:r>
              <a:rPr lang="en-US" altLang="zh-CN" dirty="0"/>
              <a:t> Ctrl+0  Fold (collapse) all regions</a:t>
            </a:r>
          </a:p>
          <a:p>
            <a:pPr lvl="1"/>
            <a:r>
              <a:rPr lang="en-US" altLang="zh-CN" dirty="0" err="1"/>
              <a:t>Ctrl+K</a:t>
            </a:r>
            <a:r>
              <a:rPr lang="en-US" altLang="zh-CN" dirty="0"/>
              <a:t> Ctrl+1  </a:t>
            </a:r>
            <a:r>
              <a:rPr lang="zh-CN" altLang="en-US" dirty="0"/>
              <a:t>折叠当前区域外所有区域（补充说明）</a:t>
            </a:r>
            <a:endParaRPr lang="en-US" altLang="zh-CN" dirty="0"/>
          </a:p>
          <a:p>
            <a:pPr lvl="1"/>
            <a:r>
              <a:rPr lang="en-US" altLang="zh-CN" dirty="0" err="1"/>
              <a:t>Ctrl+K</a:t>
            </a:r>
            <a:r>
              <a:rPr lang="en-US" altLang="zh-CN" dirty="0"/>
              <a:t> Ctrl+2  </a:t>
            </a:r>
            <a:r>
              <a:rPr lang="zh-CN" altLang="en-US" dirty="0"/>
              <a:t>折叠所有二级及以上的子区域（补充说明）</a:t>
            </a:r>
            <a:endParaRPr lang="en-US" altLang="zh-CN" dirty="0"/>
          </a:p>
          <a:p>
            <a:pPr lvl="1"/>
            <a:r>
              <a:rPr lang="en-US" altLang="zh-CN" dirty="0" err="1"/>
              <a:t>Ctrl+K</a:t>
            </a:r>
            <a:r>
              <a:rPr lang="en-US" altLang="zh-CN" dirty="0"/>
              <a:t> Ctrl+3  </a:t>
            </a:r>
            <a:r>
              <a:rPr lang="zh-CN" altLang="en-US" dirty="0"/>
              <a:t>折叠所有三级及以上的子区域（补充说明）</a:t>
            </a:r>
            <a:endParaRPr lang="en-US" altLang="zh-CN" dirty="0"/>
          </a:p>
          <a:p>
            <a:pPr lvl="1"/>
            <a:r>
              <a:rPr lang="en-US" altLang="zh-CN" dirty="0" err="1"/>
              <a:t>Ctrl+K</a:t>
            </a:r>
            <a:r>
              <a:rPr lang="en-US" altLang="zh-CN" dirty="0"/>
              <a:t> </a:t>
            </a:r>
            <a:r>
              <a:rPr lang="en-US" altLang="zh-CN" dirty="0" err="1"/>
              <a:t>Ctrl+J</a:t>
            </a:r>
            <a:r>
              <a:rPr lang="en-US" altLang="zh-CN" dirty="0"/>
              <a:t>  Unfold (</a:t>
            </a:r>
            <a:r>
              <a:rPr lang="en-US" altLang="zh-CN" dirty="0" err="1"/>
              <a:t>uncollapse</a:t>
            </a:r>
            <a:r>
              <a:rPr lang="en-US" altLang="zh-CN" dirty="0"/>
              <a:t>) all regions</a:t>
            </a:r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/>
            <a:r>
              <a:rPr lang="zh-CN" altLang="en-US" dirty="0"/>
              <a:t>折叠所有区域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快捷键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942907"/>
            <a:ext cx="6342857" cy="1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94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170112"/>
            <a:ext cx="8229600" cy="5002459"/>
          </a:xfrm>
        </p:spPr>
        <p:txBody>
          <a:bodyPr/>
          <a:lstStyle/>
          <a:p>
            <a:r>
              <a:rPr lang="zh-CN" altLang="en-US" dirty="0"/>
              <a:t>召唤方式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Alt+F12  Peek Definition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F12 Go to Definition</a:t>
            </a:r>
          </a:p>
          <a:p>
            <a:r>
              <a:rPr lang="zh-CN" altLang="en-US" dirty="0"/>
              <a:t>一次成功的示例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Alt+F12: </a:t>
            </a:r>
            <a:r>
              <a:rPr lang="zh-CN" altLang="en-US" dirty="0"/>
              <a:t>在选中符号下方显示符号定义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0D09A-ED5D-47CC-A45F-D492BA9A6C1B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快捷键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605224"/>
              </p:ext>
            </p:extLst>
          </p:nvPr>
        </p:nvGraphicFramePr>
        <p:xfrm>
          <a:off x="467544" y="4509120"/>
          <a:ext cx="8121244" cy="2298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1244">
                  <a:extLst>
                    <a:ext uri="{9D8B030D-6E8A-4147-A177-3AD203B41FA5}">
                      <a16:colId xmlns:a16="http://schemas.microsoft.com/office/drawing/2014/main" val="4083140909"/>
                    </a:ext>
                  </a:extLst>
                </a:gridCol>
              </a:tblGrid>
              <a:tr h="229884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注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：当</a:t>
                      </a:r>
                      <a:r>
                        <a:rPr lang="zh-CN" altLang="en-US" sz="16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include </a:t>
                      </a:r>
                      <a:r>
                        <a:rPr lang="zh-CN" altLang="en-US" sz="16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头文件失败时，代码感知引擎会自动切换到「</a:t>
                      </a:r>
                      <a:r>
                        <a:rPr lang="zh-CN" altLang="en-US" sz="1600" b="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上下文无关</a:t>
                      </a:r>
                      <a:r>
                        <a:rPr lang="zh-CN" altLang="en-US" sz="16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」的模式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。这在某些情况下十分有用，但如果你不知道这一点，那么代码跳转的结果可能会令你十分困惑。若要关闭自动切换，在设置里取消即可：</a:t>
                      </a:r>
                      <a:endParaRPr lang="en-US" altLang="zh-C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400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53214220"/>
                  </a:ext>
                </a:extLst>
              </a:tr>
            </a:tbl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97" y="5697840"/>
            <a:ext cx="7419048" cy="105714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740" y="3232930"/>
            <a:ext cx="6504762" cy="1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22650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Lucida Sans"/>
        <a:ea typeface="黑体"/>
        <a:cs typeface=""/>
      </a:majorFont>
      <a:minorFont>
        <a:latin typeface="Berlin Sans FB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t" anchorCtr="0" compatLnSpc="1">
        <a:spAutoFit/>
      </a:bodyPr>
      <a:lstStyle>
        <a:defPPr marL="276225" marR="0" indent="-276225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6FF"/>
          </a:buClr>
          <a:buSzPct val="75000"/>
          <a:buFont typeface="Wingdings" panose="05000000000000000000" pitchFamily="2" charset="2"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t" anchorCtr="0" compatLnSpc="1">
        <a:spAutoFit/>
      </a:bodyPr>
      <a:lstStyle>
        <a:defPPr marL="276225" marR="0" indent="-276225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6FF"/>
          </a:buClr>
          <a:buSzPct val="75000"/>
          <a:buFont typeface="Wingdings" panose="05000000000000000000" pitchFamily="2" charset="2"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1255</Words>
  <Application>Microsoft Office PowerPoint</Application>
  <PresentationFormat>全屏显示(4:3)</PresentationFormat>
  <Paragraphs>220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黑体</vt:lpstr>
      <vt:lpstr>楷体_GB2312</vt:lpstr>
      <vt:lpstr>宋体</vt:lpstr>
      <vt:lpstr>微软雅黑</vt:lpstr>
      <vt:lpstr>Arial</vt:lpstr>
      <vt:lpstr>Berlin Sans FB</vt:lpstr>
      <vt:lpstr>Comic Sans MS</vt:lpstr>
      <vt:lpstr>Lucida Bright</vt:lpstr>
      <vt:lpstr>Lucida Sans</vt:lpstr>
      <vt:lpstr>Tahoma</vt:lpstr>
      <vt:lpstr>Times New Roman</vt:lpstr>
      <vt:lpstr>Wingdings</vt:lpstr>
      <vt:lpstr>1_自定义设计方案</vt:lpstr>
      <vt:lpstr>朋友，你听过 VS Code 吗？</vt:lpstr>
      <vt:lpstr>Table of Contents</vt:lpstr>
      <vt:lpstr>简介</vt:lpstr>
      <vt:lpstr>基本操作</vt:lpstr>
      <vt:lpstr>基本操作</vt:lpstr>
      <vt:lpstr>基本操作</vt:lpstr>
      <vt:lpstr>基本操作</vt:lpstr>
      <vt:lpstr>基本操作</vt:lpstr>
      <vt:lpstr>基本操作</vt:lpstr>
      <vt:lpstr>基本操作</vt:lpstr>
      <vt:lpstr>基本操作</vt:lpstr>
      <vt:lpstr>基本操作</vt:lpstr>
      <vt:lpstr>基本操作</vt:lpstr>
      <vt:lpstr>这是高手</vt:lpstr>
      <vt:lpstr>这是高手</vt:lpstr>
      <vt:lpstr>这是高手</vt:lpstr>
      <vt:lpstr>这是高手</vt:lpstr>
      <vt:lpstr>这是高手</vt:lpstr>
      <vt:lpstr>这太厉害了</vt:lpstr>
      <vt:lpstr>这太厉害了</vt:lpstr>
      <vt:lpstr>这太厉害了</vt:lpstr>
      <vt:lpstr>这太厉害了</vt:lpstr>
      <vt:lpstr>这太厉害了</vt:lpstr>
      <vt:lpstr>这太厉害了</vt:lpstr>
      <vt:lpstr>谢谢</vt:lpstr>
    </vt:vector>
  </TitlesOfParts>
  <Company>WNLO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热烈欢迎各位领导莅临指导</dc:title>
  <dc:creator>Yans</dc:creator>
  <cp:lastModifiedBy>陈 劲龙</cp:lastModifiedBy>
  <cp:revision>879</cp:revision>
  <dcterms:created xsi:type="dcterms:W3CDTF">2007-06-21T01:14:00Z</dcterms:created>
  <dcterms:modified xsi:type="dcterms:W3CDTF">2020-04-26T06:39:30Z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