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344" r:id="rId5"/>
    <p:sldId id="367" r:id="rId6"/>
    <p:sldId id="387" r:id="rId7"/>
    <p:sldId id="388" r:id="rId8"/>
    <p:sldId id="259" r:id="rId9"/>
    <p:sldId id="411" r:id="rId10"/>
    <p:sldId id="408" r:id="rId11"/>
    <p:sldId id="354" r:id="rId12"/>
    <p:sldId id="409" r:id="rId13"/>
    <p:sldId id="260" r:id="rId14"/>
    <p:sldId id="410" r:id="rId15"/>
    <p:sldId id="356" r:id="rId16"/>
    <p:sldId id="357" r:id="rId17"/>
    <p:sldId id="412" r:id="rId18"/>
    <p:sldId id="413" r:id="rId19"/>
    <p:sldId id="414" r:id="rId21"/>
    <p:sldId id="415" r:id="rId22"/>
    <p:sldId id="416" r:id="rId23"/>
    <p:sldId id="417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343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3260C"/>
    <a:srgbClr val="F8F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76" y="392"/>
      </p:cViewPr>
      <p:guideLst>
        <p:guide orient="horz" pos="1621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32DD-74FD-45E7-AB38-1A4B06894C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1D6-47C6-48CA-B9E5-576F417615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8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58" y="279925"/>
            <a:ext cx="1534369" cy="253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1" y="162397"/>
            <a:ext cx="2036807" cy="336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46371" y="374416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1" y="162397"/>
            <a:ext cx="2036807" cy="336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1" y="162397"/>
            <a:ext cx="2036807" cy="336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21" y="162397"/>
            <a:ext cx="2036807" cy="3364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285C-99BB-489E-8D92-6B59793F6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4AC0-0BFE-46A4-916E-1FF91C0CEA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1574450" y="1734910"/>
            <a:ext cx="7297782" cy="119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勾正教育</a:t>
            </a:r>
            <a:endParaRPr lang="en-US" altLang="zh-CN" sz="3600" b="1" dirty="0">
              <a:solidFill>
                <a:srgbClr val="C326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3600" b="1" dirty="0" smtClean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讲义</a:t>
            </a:r>
            <a:endParaRPr lang="zh-CN" altLang="en-US" sz="3600" b="1" dirty="0">
              <a:solidFill>
                <a:srgbClr val="C326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1635410" y="3467514"/>
            <a:ext cx="136200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5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</a:t>
            </a:r>
            <a:r>
              <a:rPr lang="en-US" altLang="zh-CN" sz="1015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015" dirty="0">
              <a:solidFill>
                <a:srgbClr val="C326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3"/>
          <p:cNvSpPr txBox="1"/>
          <p:nvPr/>
        </p:nvSpPr>
        <p:spPr>
          <a:xfrm>
            <a:off x="1635410" y="3715723"/>
            <a:ext cx="116205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5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015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015" dirty="0">
              <a:solidFill>
                <a:srgbClr val="C326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58" y="279925"/>
            <a:ext cx="1534369" cy="253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" y="0"/>
            <a:ext cx="670558" cy="5143500"/>
          </a:xfrm>
          <a:prstGeom prst="rect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22"/>
          <p:cNvCxnSpPr/>
          <p:nvPr/>
        </p:nvCxnSpPr>
        <p:spPr>
          <a:xfrm flipH="1">
            <a:off x="4161740" y="2050026"/>
            <a:ext cx="3806603" cy="0"/>
          </a:xfrm>
          <a:prstGeom prst="line">
            <a:avLst/>
          </a:prstGeom>
          <a:ln w="6350">
            <a:solidFill>
              <a:srgbClr val="D90605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2"/>
          <p:cNvCxnSpPr/>
          <p:nvPr/>
        </p:nvCxnSpPr>
        <p:spPr>
          <a:xfrm flipH="1">
            <a:off x="1647141" y="3138597"/>
            <a:ext cx="6321202" cy="0"/>
          </a:xfrm>
          <a:prstGeom prst="line">
            <a:avLst/>
          </a:prstGeom>
          <a:ln w="6350">
            <a:solidFill>
              <a:srgbClr val="D90605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8261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3260C"/>
                </a:solidFill>
              </a:rPr>
              <a:t>03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097662" y="1912771"/>
            <a:ext cx="2759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JS</a:t>
            </a:r>
            <a:r>
              <a:rPr lang="zh-CN" altLang="en-US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编写位置</a:t>
            </a:r>
            <a:endParaRPr lang="zh-CN" altLang="en-US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30836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47864"/>
            <a:ext cx="784887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可以将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代码编写到标签的</a:t>
            </a:r>
            <a:r>
              <a:rPr lang="en-US" altLang="zh-CN" sz="1600" dirty="0" smtClean="0">
                <a:solidFill>
                  <a:schemeClr val="tx1"/>
                </a:solidFill>
              </a:rPr>
              <a:t>onclick</a:t>
            </a:r>
            <a:r>
              <a:rPr lang="zh-CN" altLang="en-US" sz="1600" dirty="0" smtClean="0">
                <a:solidFill>
                  <a:schemeClr val="tx1"/>
                </a:solidFill>
              </a:rPr>
              <a:t>属性中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onclick=”alert()”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可以将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代码写在超链接的</a:t>
            </a:r>
            <a:r>
              <a:rPr lang="en-US" altLang="zh-CN" sz="1600" dirty="0" smtClean="0">
                <a:solidFill>
                  <a:schemeClr val="tx1"/>
                </a:solidFill>
              </a:rPr>
              <a:t>href</a:t>
            </a:r>
            <a:r>
              <a:rPr lang="zh-CN" altLang="en-US" sz="1600" dirty="0" smtClean="0">
                <a:solidFill>
                  <a:schemeClr val="tx1"/>
                </a:solidFill>
              </a:rPr>
              <a:t>属性中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javascript:alert()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可以将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代码编写到</a:t>
            </a:r>
            <a:r>
              <a:rPr lang="en-US" altLang="zh-CN" sz="1600" dirty="0" smtClean="0">
                <a:solidFill>
                  <a:schemeClr val="tx1"/>
                </a:solidFill>
              </a:rPr>
              <a:t>&lt;script&gt;&lt;/script&gt;</a:t>
            </a:r>
            <a:r>
              <a:rPr lang="zh-CN" altLang="en-US" sz="1600" dirty="0" smtClean="0">
                <a:solidFill>
                  <a:schemeClr val="tx1"/>
                </a:solidFill>
              </a:rPr>
              <a:t>中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可以将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代码外部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文件中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</a:rPr>
              <a:t>script</a:t>
            </a:r>
            <a:r>
              <a:rPr lang="zh-CN" altLang="en-US" sz="1600" dirty="0" smtClean="0">
                <a:solidFill>
                  <a:schemeClr val="tx1"/>
                </a:solidFill>
              </a:rPr>
              <a:t>引入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可以被不同的页面同时引用 推荐使用方式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不可以编写代码 即使编写也会被浏览器忽略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779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C3260C"/>
                </a:solidFill>
              </a:rPr>
              <a:t>04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097662" y="1912771"/>
            <a:ext cx="2618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js</a:t>
            </a:r>
            <a:r>
              <a:rPr lang="zh-CN" altLang="en-US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基础语法</a:t>
            </a:r>
            <a:endParaRPr lang="zh-CN" altLang="en-US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30836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47864"/>
            <a:ext cx="784887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中严格区分大小写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中每一条语句以分号</a:t>
            </a:r>
            <a:r>
              <a:rPr lang="en-US" altLang="zh-CN" sz="1600" dirty="0" smtClean="0">
                <a:solidFill>
                  <a:schemeClr val="tx1"/>
                </a:solidFill>
              </a:rPr>
              <a:t>(;)</a:t>
            </a:r>
            <a:r>
              <a:rPr lang="zh-CN" altLang="en-US" sz="1600" dirty="0" smtClean="0">
                <a:solidFill>
                  <a:schemeClr val="tx1"/>
                </a:solidFill>
              </a:rPr>
              <a:t>结尾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+mn-ea"/>
              </a:rPr>
              <a:t>JS</a:t>
            </a:r>
            <a:r>
              <a:rPr lang="zh-CN" altLang="en-US" sz="1600" dirty="0" smtClean="0">
                <a:sym typeface="+mn-ea"/>
              </a:rPr>
              <a:t>中会忽略多个空格和换行 利用空格和换行对代码进行格式化</a:t>
            </a:r>
            <a:endParaRPr lang="zh-CN" altLang="en-US" sz="1600" dirty="0" smtClean="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8357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C3260C"/>
                </a:solidFill>
              </a:rPr>
              <a:t>05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097662" y="1912771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字面量和变量</a:t>
            </a:r>
            <a:endParaRPr lang="zh-CN" altLang="en-US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30836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字面量：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都是不可改变的值</a:t>
            </a:r>
            <a:endParaRPr lang="zh-CN" altLang="en-US" sz="1600" dirty="0"/>
          </a:p>
          <a:p>
            <a:pPr algn="just"/>
            <a:r>
              <a:rPr lang="en-US" altLang="zh-CN" sz="1600" dirty="0"/>
              <a:t>	2.</a:t>
            </a:r>
            <a:r>
              <a:rPr lang="zh-CN" altLang="en-US" sz="1600" dirty="0"/>
              <a:t>都是可以直接使用</a:t>
            </a:r>
            <a:endParaRPr lang="en-US" altLang="zh-CN" sz="1600" dirty="0"/>
          </a:p>
          <a:p>
            <a:pPr algn="just"/>
            <a:r>
              <a:rPr lang="zh-CN" altLang="en-US" sz="1600" dirty="0" smtClean="0">
                <a:solidFill>
                  <a:srgbClr val="00B0F0"/>
                </a:solidFill>
              </a:rPr>
              <a:t>变量：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可以用来保存字面量</a:t>
            </a:r>
            <a:endParaRPr lang="zh-CN" altLang="en-US" sz="1600" dirty="0"/>
          </a:p>
          <a:p>
            <a:pPr algn="just"/>
            <a:r>
              <a:rPr lang="en-US" altLang="zh-CN" sz="1600" dirty="0" smtClean="0"/>
              <a:t>	2.</a:t>
            </a:r>
            <a:r>
              <a:rPr lang="zh-CN" altLang="en-US" sz="1600" dirty="0" smtClean="0"/>
              <a:t>可以任意改变</a:t>
            </a:r>
            <a:endParaRPr lang="zh-CN" altLang="en-US" sz="1600" dirty="0" smtClean="0"/>
          </a:p>
          <a:p>
            <a:pPr algn="just"/>
            <a:r>
              <a:rPr lang="en-US" altLang="zh-CN" sz="1600" dirty="0" smtClean="0"/>
              <a:t>	3.</a:t>
            </a:r>
            <a:r>
              <a:rPr lang="zh-CN" altLang="en-US" sz="1600" dirty="0" smtClean="0"/>
              <a:t>通常使用一个变量去保存字面量</a:t>
            </a:r>
            <a:endParaRPr lang="zh-CN" altLang="en-US" sz="1600" dirty="0" smtClean="0"/>
          </a:p>
          <a:p>
            <a:pPr algn="just"/>
            <a:r>
              <a:rPr lang="zh-CN" altLang="en-US" sz="1600" dirty="0" smtClean="0">
                <a:solidFill>
                  <a:srgbClr val="00B0F0"/>
                </a:solidFill>
              </a:rPr>
              <a:t>声明变量：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rgbClr val="00B0F0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dirty="0" smtClean="0">
                <a:solidFill>
                  <a:schemeClr val="tx1"/>
                </a:solidFill>
              </a:rPr>
              <a:t>ar</a:t>
            </a:r>
            <a:r>
              <a:rPr lang="zh-CN" altLang="en-US" sz="1600" dirty="0" smtClean="0">
                <a:solidFill>
                  <a:schemeClr val="tx1"/>
                </a:solidFill>
              </a:rPr>
              <a:t>关键字来声明一个变量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</a:rPr>
              <a:t>声明和赋值可以同时进行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标识符：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在</a:t>
            </a:r>
            <a:r>
              <a:rPr lang="en-US" altLang="zh-CN" sz="1600" dirty="0"/>
              <a:t>js</a:t>
            </a:r>
            <a:r>
              <a:rPr lang="zh-CN" altLang="en-US" sz="1600" dirty="0"/>
              <a:t>中所有的可以自主命名的的可以成为标识符</a:t>
            </a:r>
            <a:endParaRPr lang="zh-CN" altLang="en-US" sz="1600" dirty="0"/>
          </a:p>
          <a:p>
            <a:pPr algn="just"/>
            <a:r>
              <a:rPr lang="en-US" altLang="zh-CN" sz="1600" dirty="0"/>
              <a:t>	2.</a:t>
            </a:r>
            <a:r>
              <a:rPr lang="zh-CN" altLang="en-US" sz="1600" dirty="0"/>
              <a:t>例如变量名 函数名 属性名等</a:t>
            </a:r>
            <a:endParaRPr lang="zh-CN" altLang="en-US" sz="1600" dirty="0"/>
          </a:p>
          <a:p>
            <a:pPr algn="just"/>
            <a:r>
              <a:rPr lang="zh-CN" altLang="en-US" sz="1600" dirty="0" smtClean="0">
                <a:solidFill>
                  <a:srgbClr val="00B0F0"/>
                </a:solidFill>
              </a:rPr>
              <a:t>标识符的命名规范：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1.</a:t>
            </a:r>
            <a:r>
              <a:rPr lang="zh-CN" altLang="en-US" sz="1600" dirty="0" smtClean="0">
                <a:solidFill>
                  <a:schemeClr val="tx1"/>
                </a:solidFill>
              </a:rPr>
              <a:t>标识符中可以含有字母、数字、下划线、</a:t>
            </a:r>
            <a:r>
              <a:rPr lang="en-US" altLang="zh-CN" sz="1600" dirty="0" smtClean="0">
                <a:solidFill>
                  <a:schemeClr val="tx1"/>
                </a:solidFill>
              </a:rPr>
              <a:t>$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</a:rPr>
              <a:t>标识符不能以数字开头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3.</a:t>
            </a:r>
            <a:r>
              <a:rPr lang="zh-CN" altLang="en-US" sz="1600" dirty="0" smtClean="0">
                <a:solidFill>
                  <a:schemeClr val="tx1"/>
                </a:solidFill>
              </a:rPr>
              <a:t>标识符不能是</a:t>
            </a:r>
            <a:r>
              <a:rPr lang="en-US" altLang="zh-CN" sz="1600" dirty="0" smtClean="0">
                <a:solidFill>
                  <a:schemeClr val="tx1"/>
                </a:solidFill>
              </a:rPr>
              <a:t>ES</a:t>
            </a:r>
            <a:r>
              <a:rPr lang="zh-CN" altLang="en-US" sz="1600" dirty="0" smtClean="0">
                <a:solidFill>
                  <a:schemeClr val="tx1"/>
                </a:solidFill>
              </a:rPr>
              <a:t>中的关键字或是保留字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4.</a:t>
            </a:r>
            <a:r>
              <a:rPr lang="zh-CN" altLang="en-US" sz="1600" dirty="0" smtClean="0">
                <a:solidFill>
                  <a:schemeClr val="tx1"/>
                </a:solidFill>
              </a:rPr>
              <a:t>标识符一般采用驼峰命名法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96950"/>
            <a:ext cx="5721350" cy="3418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8256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C3260C"/>
                </a:solidFill>
              </a:rPr>
              <a:t>06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097662" y="191277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数据类型</a:t>
            </a:r>
            <a:endParaRPr lang="zh-CN" altLang="en-US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30836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数据类型：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就是字面量的类型</a:t>
            </a:r>
            <a:endParaRPr lang="en-US" altLang="zh-CN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2.String</a:t>
            </a:r>
            <a:r>
              <a:rPr lang="zh-CN" altLang="en-US" sz="1600" dirty="0" smtClean="0">
                <a:solidFill>
                  <a:schemeClr val="tx1"/>
                </a:solidFill>
              </a:rPr>
              <a:t>字符串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3.Number</a:t>
            </a:r>
            <a:r>
              <a:rPr lang="zh-CN" altLang="en-US" sz="1600" dirty="0" smtClean="0">
                <a:solidFill>
                  <a:schemeClr val="tx1"/>
                </a:solidFill>
              </a:rPr>
              <a:t>数值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4.Boolean</a:t>
            </a:r>
            <a:r>
              <a:rPr lang="zh-CN" altLang="en-US" sz="1600" dirty="0" smtClean="0">
                <a:solidFill>
                  <a:schemeClr val="tx1"/>
                </a:solidFill>
              </a:rPr>
              <a:t>布尔值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5.Null</a:t>
            </a:r>
            <a:r>
              <a:rPr lang="zh-CN" altLang="en-US" sz="1600" dirty="0" smtClean="0">
                <a:solidFill>
                  <a:schemeClr val="tx1"/>
                </a:solidFill>
              </a:rPr>
              <a:t>空值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6.Undefined </a:t>
            </a:r>
            <a:r>
              <a:rPr lang="zh-CN" altLang="en-US" sz="1600" dirty="0" smtClean="0">
                <a:solidFill>
                  <a:schemeClr val="tx1"/>
                </a:solidFill>
              </a:rPr>
              <a:t>未定义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7.Object</a:t>
            </a:r>
            <a:r>
              <a:rPr lang="zh-CN" altLang="en-US" sz="1600" dirty="0" smtClean="0">
                <a:solidFill>
                  <a:schemeClr val="tx1"/>
                </a:solidFill>
              </a:rPr>
              <a:t>对象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596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3260C"/>
                </a:solidFill>
              </a:rPr>
              <a:t>01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211962" y="1912771"/>
            <a:ext cx="3731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Javascript</a:t>
            </a:r>
            <a:r>
              <a:rPr lang="zh-CN" altLang="en-US" sz="4000" b="1" dirty="0" smtClean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简介</a:t>
            </a:r>
            <a:endParaRPr lang="zh-CN" altLang="en-US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40329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 smtClean="0">
                <a:solidFill>
                  <a:srgbClr val="00B0F0"/>
                </a:solidFill>
                <a:sym typeface="+mn-ea"/>
              </a:rPr>
              <a:t>String</a:t>
            </a:r>
            <a:r>
              <a:rPr lang="zh-CN" altLang="en-US" sz="1600" dirty="0" smtClean="0">
                <a:solidFill>
                  <a:srgbClr val="00B0F0"/>
                </a:solidFill>
                <a:sym typeface="+mn-ea"/>
              </a:rPr>
              <a:t>字符串</a:t>
            </a:r>
            <a:r>
              <a:rPr lang="zh-CN" altLang="en-US" sz="1600" dirty="0" smtClean="0">
                <a:solidFill>
                  <a:srgbClr val="00B0F0"/>
                </a:solidFill>
              </a:rPr>
              <a:t>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在</a:t>
            </a:r>
            <a:r>
              <a:rPr lang="en-US" altLang="zh-CN" sz="1600" dirty="0"/>
              <a:t>JS</a:t>
            </a:r>
            <a:r>
              <a:rPr lang="zh-CN" altLang="en-US" sz="1600" dirty="0"/>
              <a:t>中字符串需要使用引号引起来</a:t>
            </a:r>
            <a:endParaRPr lang="en-US" altLang="zh-CN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使用双引号或单引号都可以 但是不要混着用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3.</a:t>
            </a:r>
            <a:r>
              <a:rPr lang="zh-CN" altLang="en-US" sz="1600" dirty="0" smtClean="0">
                <a:solidFill>
                  <a:schemeClr val="tx1"/>
                </a:solidFill>
              </a:rPr>
              <a:t>引号不能嵌套 双引号不可以嵌套双引号 单引号不能嵌套单引号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4.</a:t>
            </a:r>
            <a:r>
              <a:rPr lang="zh-CN" altLang="en-US" sz="1600" dirty="0" smtClean="0">
                <a:solidFill>
                  <a:schemeClr val="tx1"/>
                </a:solidFill>
              </a:rPr>
              <a:t>转义字符</a:t>
            </a:r>
            <a:r>
              <a:rPr lang="en-US" altLang="zh-CN" sz="1600" dirty="0" smtClean="0">
                <a:solidFill>
                  <a:schemeClr val="tx1"/>
                </a:solidFill>
              </a:rPr>
              <a:t>\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 smtClean="0">
                <a:solidFill>
                  <a:srgbClr val="00B0F0"/>
                </a:solidFill>
                <a:sym typeface="+mn-ea"/>
              </a:rPr>
              <a:t>Number</a:t>
            </a:r>
            <a:r>
              <a:rPr lang="zh-CN" altLang="en-US" sz="1600" dirty="0" smtClean="0">
                <a:solidFill>
                  <a:srgbClr val="00B0F0"/>
                </a:solidFill>
                <a:sym typeface="+mn-ea"/>
              </a:rPr>
              <a:t>数值</a:t>
            </a:r>
            <a:r>
              <a:rPr lang="zh-CN" altLang="en-US" sz="1600" dirty="0" smtClean="0">
                <a:solidFill>
                  <a:srgbClr val="00B0F0"/>
                </a:solidFill>
              </a:rPr>
              <a:t>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在</a:t>
            </a:r>
            <a:r>
              <a:rPr lang="en-US" altLang="zh-CN" sz="1600" dirty="0"/>
              <a:t>JS</a:t>
            </a:r>
            <a:r>
              <a:rPr lang="zh-CN" altLang="en-US" sz="1600" dirty="0"/>
              <a:t>中所有的数值都是</a:t>
            </a:r>
            <a:r>
              <a:rPr lang="en-US" altLang="zh-CN" sz="1600" dirty="0" smtClean="0">
                <a:sym typeface="+mn-ea"/>
              </a:rPr>
              <a:t>Number</a:t>
            </a:r>
            <a:r>
              <a:rPr lang="zh-CN" altLang="en-US" sz="1600" dirty="0" smtClean="0">
                <a:sym typeface="+mn-ea"/>
              </a:rPr>
              <a:t>类型 包括整数个浮点数</a:t>
            </a:r>
            <a:endParaRPr lang="en-US" altLang="zh-CN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</a:t>
            </a:r>
            <a:r>
              <a:rPr lang="en-US" altLang="zh-CN" sz="1600" dirty="0" smtClean="0">
                <a:solidFill>
                  <a:schemeClr val="tx1"/>
                </a:solidFill>
              </a:rPr>
              <a:t>typeof</a:t>
            </a:r>
            <a:r>
              <a:rPr lang="zh-CN" altLang="en-US" sz="1600" dirty="0" smtClean="0">
                <a:solidFill>
                  <a:schemeClr val="tx1"/>
                </a:solidFill>
              </a:rPr>
              <a:t>来检查一个变量的类型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3.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中可以表示的数字的最大值</a:t>
            </a:r>
            <a:r>
              <a:rPr lang="en-US" altLang="zh-CN" sz="1600" dirty="0" smtClean="0">
                <a:solidFill>
                  <a:schemeClr val="tx1"/>
                </a:solidFill>
              </a:rPr>
              <a:t>Number.MAX_VALUE </a:t>
            </a:r>
            <a:r>
              <a:rPr lang="zh-CN" altLang="en-US" sz="1600" dirty="0" smtClean="0">
                <a:solidFill>
                  <a:schemeClr val="tx1"/>
                </a:solidFill>
              </a:rPr>
              <a:t>超过最大值返回</a:t>
            </a:r>
            <a:r>
              <a:rPr lang="en-US" altLang="zh-CN" sz="1600" dirty="0" smtClean="0">
                <a:solidFill>
                  <a:schemeClr val="tx1"/>
                </a:solidFill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</a:rPr>
              <a:t>nfinity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4.NaN</a:t>
            </a:r>
            <a:r>
              <a:rPr lang="zh-CN" altLang="en-US" sz="1600" dirty="0" smtClean="0">
                <a:solidFill>
                  <a:schemeClr val="tx1"/>
                </a:solidFill>
              </a:rPr>
              <a:t>是一个特殊的数字 表示</a:t>
            </a:r>
            <a:r>
              <a:rPr lang="en-US" altLang="zh-CN" sz="1600" dirty="0" smtClean="0">
                <a:solidFill>
                  <a:schemeClr val="tx1"/>
                </a:solidFill>
              </a:rPr>
              <a:t>Not A Number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5.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中整数的计算基本上可以保证精确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6.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</a:t>
            </a: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进行浮点运算 可能得到一个不精确的结果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 smtClean="0">
                <a:solidFill>
                  <a:srgbClr val="00B0F0"/>
                </a:solidFill>
              </a:rPr>
              <a:t>Boolean</a:t>
            </a:r>
            <a:r>
              <a:rPr lang="zh-CN" altLang="en-US" sz="1600" dirty="0" smtClean="0">
                <a:solidFill>
                  <a:srgbClr val="00B0F0"/>
                </a:solidFill>
              </a:rPr>
              <a:t>布尔值：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布尔值只有两个 主要用来做逻辑判断</a:t>
            </a:r>
            <a:endParaRPr lang="en-US" altLang="zh-CN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2.true</a:t>
            </a:r>
            <a:r>
              <a:rPr lang="zh-CN" altLang="en-US" sz="1600" dirty="0" smtClean="0">
                <a:solidFill>
                  <a:schemeClr val="tx1"/>
                </a:solidFill>
              </a:rPr>
              <a:t>表示真 </a:t>
            </a:r>
            <a:r>
              <a:rPr lang="en-US" altLang="zh-CN" sz="1600" dirty="0" smtClean="0">
                <a:solidFill>
                  <a:schemeClr val="tx1"/>
                </a:solidFill>
              </a:rPr>
              <a:t>false</a:t>
            </a:r>
            <a:r>
              <a:rPr lang="zh-CN" altLang="en-US" sz="1600" dirty="0" smtClean="0">
                <a:solidFill>
                  <a:schemeClr val="tx1"/>
                </a:solidFill>
              </a:rPr>
              <a:t>表示值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3.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dirty="0" smtClean="0">
                <a:solidFill>
                  <a:srgbClr val="00B0F0"/>
                </a:solidFill>
              </a:rPr>
              <a:t>Null</a:t>
            </a:r>
            <a:r>
              <a:rPr lang="zh-CN" altLang="en-US" sz="1600" dirty="0" smtClean="0">
                <a:solidFill>
                  <a:srgbClr val="00B0F0"/>
                </a:solidFill>
              </a:rPr>
              <a:t>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1.Null</a:t>
            </a:r>
            <a:r>
              <a:rPr lang="zh-CN" altLang="en-US" sz="1600" dirty="0"/>
              <a:t>类型 的值只有一个 用来表示一个为空的对象</a:t>
            </a:r>
            <a:endParaRPr lang="en-US" altLang="zh-CN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</a:rPr>
              <a:t>使用</a:t>
            </a:r>
            <a:r>
              <a:rPr lang="en-US" altLang="zh-CN" sz="1600" dirty="0" smtClean="0">
                <a:solidFill>
                  <a:schemeClr val="tx1"/>
                </a:solidFill>
              </a:rPr>
              <a:t>typeof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</a:t>
            </a:r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r>
              <a:rPr lang="zh-CN" altLang="en-US" sz="1600" dirty="0" smtClean="0">
                <a:solidFill>
                  <a:schemeClr val="tx1"/>
                </a:solidFill>
              </a:rPr>
              <a:t>时 返回</a:t>
            </a:r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/>
            <a:endParaRPr lang="zh-CN" alt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600" dirty="0" smtClean="0">
                <a:solidFill>
                  <a:srgbClr val="00B0F0"/>
                </a:solidFill>
                <a:sym typeface="+mn-ea"/>
              </a:rPr>
              <a:t>Undefined</a:t>
            </a:r>
            <a:r>
              <a:rPr lang="zh-CN" altLang="en-US" sz="1600" dirty="0" smtClean="0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1600" dirty="0" smtClean="0">
              <a:solidFill>
                <a:srgbClr val="00B0F0"/>
              </a:solidFill>
              <a:sym typeface="+mn-ea"/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1.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类型只有一个值</a:t>
            </a: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当声明一个变量 但是并不给变量赋值是 他的值就是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59702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C3260C"/>
                </a:solidFill>
              </a:rPr>
              <a:t>07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097662" y="1912771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数据类型转换</a:t>
            </a:r>
            <a:endParaRPr lang="en-US" altLang="zh-CN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30836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976414"/>
            <a:ext cx="784887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强制类型转换：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1.</a:t>
            </a:r>
            <a:r>
              <a:rPr lang="zh-CN" altLang="en-US" sz="1600" dirty="0"/>
              <a:t>指将一个数据类型强制转换为其他的数据类型</a:t>
            </a:r>
            <a:endParaRPr lang="zh-CN" altLang="en-US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2.</a:t>
            </a:r>
            <a:r>
              <a:rPr lang="zh-CN" altLang="en-US" sz="1600" dirty="0" smtClean="0">
                <a:solidFill>
                  <a:schemeClr val="tx1"/>
                </a:solidFill>
              </a:rPr>
              <a:t>类型转换主要指将其他的数据类型装换为</a:t>
            </a:r>
            <a:r>
              <a:rPr lang="en-US" altLang="zh-CN" sz="1600" dirty="0" smtClean="0">
                <a:solidFill>
                  <a:schemeClr val="tx1"/>
                </a:solidFill>
              </a:rPr>
              <a:t>String Number Boolean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5470" y="976630"/>
            <a:ext cx="80187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转换为</a:t>
            </a:r>
            <a:r>
              <a:rPr lang="en-US" altLang="zh-CN" sz="1600" dirty="0" smtClean="0">
                <a:solidFill>
                  <a:srgbClr val="00B0F0"/>
                </a:solidFill>
              </a:rPr>
              <a:t>String</a:t>
            </a:r>
            <a:r>
              <a:rPr lang="zh-CN" altLang="en-US" sz="1600" dirty="0" smtClean="0">
                <a:solidFill>
                  <a:srgbClr val="00B0F0"/>
                </a:solidFill>
              </a:rPr>
              <a:t>：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 smtClean="0">
                <a:solidFill>
                  <a:srgbClr val="00B0F0"/>
                </a:solidFill>
              </a:rPr>
              <a:t>	</a:t>
            </a:r>
            <a:r>
              <a:rPr lang="zh-CN" altLang="en-US" sz="1600" dirty="0" smtClean="0">
                <a:solidFill>
                  <a:srgbClr val="00B0F0"/>
                </a:solidFill>
              </a:rPr>
              <a:t>方法一：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调用被转换数据类型的</a:t>
            </a:r>
            <a:r>
              <a:rPr lang="en-US" altLang="zh-CN" sz="1600" dirty="0"/>
              <a:t>toString()</a:t>
            </a:r>
            <a:r>
              <a:rPr lang="zh-CN" altLang="en-US" sz="1600" dirty="0"/>
              <a:t>方法 </a:t>
            </a:r>
            <a:endParaRPr lang="zh-CN" altLang="en-US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该方法不会影响原变量 会将转换结果返回</a:t>
            </a:r>
            <a:endParaRPr lang="zh-CN" altLang="en-US" sz="1600" dirty="0"/>
          </a:p>
          <a:p>
            <a:pPr algn="just"/>
            <a:r>
              <a:rPr lang="en-US" altLang="zh-CN" sz="1600" dirty="0"/>
              <a:t>	-Null</a:t>
            </a:r>
            <a:r>
              <a:rPr lang="zh-CN" altLang="en-US" sz="1600" dirty="0"/>
              <a:t>和</a:t>
            </a:r>
            <a:r>
              <a:rPr lang="en-US" altLang="zh-CN" sz="1600" dirty="0"/>
              <a:t>Undefined</a:t>
            </a:r>
            <a:r>
              <a:rPr lang="zh-CN" altLang="en-US" sz="1600" dirty="0"/>
              <a:t>这两个你没有</a:t>
            </a:r>
            <a:r>
              <a:rPr lang="en-US" altLang="zh-CN" sz="1600" dirty="0"/>
              <a:t>toString()</a:t>
            </a:r>
            <a:r>
              <a:rPr lang="zh-CN" altLang="en-US" sz="1600" dirty="0"/>
              <a:t>方法</a:t>
            </a:r>
            <a:endParaRPr lang="zh-CN" altLang="en-US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r>
              <a:rPr lang="zh-CN" altLang="en-US" sz="1600" dirty="0" smtClean="0">
                <a:solidFill>
                  <a:srgbClr val="00B0F0"/>
                </a:solidFill>
              </a:rPr>
              <a:t>方法二：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>
                <a:sym typeface="+mn-ea"/>
              </a:rPr>
              <a:t>	-</a:t>
            </a:r>
            <a:r>
              <a:rPr lang="zh-CN" altLang="en-US" sz="1600" dirty="0">
                <a:sym typeface="+mn-ea"/>
              </a:rPr>
              <a:t>调用</a:t>
            </a:r>
            <a:r>
              <a:rPr lang="en-US" sz="1600" dirty="0">
                <a:sym typeface="+mn-ea"/>
              </a:rPr>
              <a:t>String()</a:t>
            </a:r>
            <a:r>
              <a:rPr lang="zh-CN" altLang="en-US" sz="1600" dirty="0">
                <a:sym typeface="+mn-ea"/>
              </a:rPr>
              <a:t>函数 并将被转换的数据作为参数传递给函数 </a:t>
            </a:r>
            <a:endParaRPr lang="zh-CN" altLang="en-US" sz="1600" dirty="0"/>
          </a:p>
          <a:p>
            <a:pPr algn="just"/>
            <a:r>
              <a:rPr lang="en-US" altLang="zh-CN" sz="1600" dirty="0">
                <a:sym typeface="+mn-ea"/>
              </a:rPr>
              <a:t>	-</a:t>
            </a:r>
            <a:r>
              <a:rPr lang="zh-CN" altLang="en-US" sz="1600" dirty="0">
                <a:sym typeface="+mn-ea"/>
              </a:rPr>
              <a:t>使用</a:t>
            </a:r>
            <a:r>
              <a:rPr lang="en-US" altLang="zh-CN" sz="1600" dirty="0">
                <a:sym typeface="+mn-ea"/>
              </a:rPr>
              <a:t>String()</a:t>
            </a:r>
            <a:r>
              <a:rPr lang="zh-CN" altLang="en-US" sz="1600" dirty="0">
                <a:sym typeface="+mn-ea"/>
              </a:rPr>
              <a:t>函数做强制类型转换</a:t>
            </a:r>
            <a:endParaRPr lang="en-US" altLang="zh-CN" sz="1600" dirty="0" smtClean="0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5470" y="976630"/>
            <a:ext cx="801878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转换为</a:t>
            </a:r>
            <a:r>
              <a:rPr lang="en-US" altLang="zh-CN" sz="1600" dirty="0" smtClean="0">
                <a:solidFill>
                  <a:srgbClr val="00B0F0"/>
                </a:solidFill>
              </a:rPr>
              <a:t>Number</a:t>
            </a:r>
            <a:r>
              <a:rPr lang="zh-CN" altLang="en-US" sz="1600" dirty="0" smtClean="0">
                <a:solidFill>
                  <a:srgbClr val="00B0F0"/>
                </a:solidFill>
              </a:rPr>
              <a:t>：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dirty="0" smtClean="0">
                <a:solidFill>
                  <a:srgbClr val="00B0F0"/>
                </a:solidFill>
              </a:rPr>
              <a:t>	</a:t>
            </a:r>
            <a:r>
              <a:rPr lang="zh-CN" altLang="en-US" sz="1600" dirty="0" smtClean="0">
                <a:solidFill>
                  <a:srgbClr val="00B0F0"/>
                </a:solidFill>
              </a:rPr>
              <a:t>方法一：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使用</a:t>
            </a:r>
            <a:r>
              <a:rPr lang="en-US" altLang="zh-CN" sz="1600" dirty="0"/>
              <a:t>Number()</a:t>
            </a:r>
            <a:r>
              <a:rPr lang="zh-CN" altLang="en-US" sz="1600" dirty="0"/>
              <a:t>函数</a:t>
            </a:r>
            <a:r>
              <a:rPr lang="zh-CN" altLang="en-US" sz="1600" dirty="0"/>
              <a:t>方法 </a:t>
            </a:r>
            <a:endParaRPr lang="zh-CN" altLang="en-US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如果是纯数字的字符串直接转换为数字</a:t>
            </a:r>
            <a:endParaRPr lang="zh-CN" altLang="en-US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如果字符串中有非数字的内容 则转换为</a:t>
            </a:r>
            <a:r>
              <a:rPr lang="en-US" altLang="zh-CN" sz="1600" dirty="0"/>
              <a:t>NaN</a:t>
            </a:r>
            <a:endParaRPr lang="en-US" altLang="zh-CN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如果字符串是空或者一个全是空格的字符转 则转换为</a:t>
            </a:r>
            <a:r>
              <a:rPr lang="en-US" altLang="zh-CN" sz="1600" dirty="0"/>
              <a:t>0</a:t>
            </a:r>
            <a:endParaRPr lang="en-US" altLang="zh-CN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布尔转数字 </a:t>
            </a:r>
            <a:r>
              <a:rPr lang="en-US" altLang="zh-CN" sz="1600" dirty="0"/>
              <a:t>true</a:t>
            </a:r>
            <a:r>
              <a:rPr lang="zh-CN" altLang="en-US" sz="1600" dirty="0"/>
              <a:t>转成</a:t>
            </a:r>
            <a:r>
              <a:rPr lang="en-US" altLang="zh-CN" sz="1600" dirty="0"/>
              <a:t>1 false</a:t>
            </a:r>
            <a:r>
              <a:rPr lang="zh-CN" altLang="en-US" sz="1600" dirty="0"/>
              <a:t>转成</a:t>
            </a:r>
            <a:r>
              <a:rPr lang="en-US" altLang="zh-CN" sz="1600" dirty="0"/>
              <a:t>0</a:t>
            </a:r>
            <a:endParaRPr lang="en-US" altLang="zh-CN" sz="1600" dirty="0"/>
          </a:p>
          <a:p>
            <a:pPr algn="just"/>
            <a:r>
              <a:rPr lang="en-US" altLang="zh-CN" sz="1600" dirty="0"/>
              <a:t>	-Null</a:t>
            </a:r>
            <a:r>
              <a:rPr lang="zh-CN" altLang="en-US" sz="1600" dirty="0"/>
              <a:t>转换数字 为</a:t>
            </a:r>
            <a:r>
              <a:rPr lang="en-US" altLang="zh-CN" sz="1600" dirty="0"/>
              <a:t>0</a:t>
            </a:r>
            <a:endParaRPr lang="en-US" altLang="zh-CN" sz="1600" dirty="0"/>
          </a:p>
          <a:p>
            <a:pPr algn="just"/>
            <a:r>
              <a:rPr lang="en-US" altLang="zh-CN" sz="1600" dirty="0"/>
              <a:t>	-Undfined</a:t>
            </a:r>
            <a:r>
              <a:rPr lang="zh-CN" altLang="en-US" sz="1600" dirty="0"/>
              <a:t>转换数字 </a:t>
            </a:r>
            <a:r>
              <a:rPr lang="en-US" altLang="zh-CN" sz="1600" dirty="0"/>
              <a:t>NaN</a:t>
            </a:r>
            <a:endParaRPr lang="zh-CN" altLang="en-US" sz="1600" dirty="0"/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r>
              <a:rPr lang="zh-CN" altLang="en-US" sz="1600" dirty="0" smtClean="0">
                <a:solidFill>
                  <a:srgbClr val="00B0F0"/>
                </a:solidFill>
              </a:rPr>
              <a:t>方法二：</a:t>
            </a:r>
            <a:endParaRPr lang="zh-CN" altLang="en-US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>
                <a:sym typeface="+mn-ea"/>
              </a:rPr>
              <a:t>	-</a:t>
            </a:r>
            <a:r>
              <a:rPr lang="zh-CN" altLang="en-US" sz="1600" dirty="0">
                <a:sym typeface="+mn-ea"/>
              </a:rPr>
              <a:t>专门对付字符串</a:t>
            </a:r>
            <a:r>
              <a:rPr lang="zh-CN" altLang="en-US" sz="1600" dirty="0">
                <a:sym typeface="+mn-ea"/>
              </a:rPr>
              <a:t> </a:t>
            </a:r>
            <a:endParaRPr lang="zh-CN" altLang="en-US" sz="1600" dirty="0"/>
          </a:p>
          <a:p>
            <a:pPr algn="just"/>
            <a:r>
              <a:rPr lang="en-US" altLang="zh-CN" sz="1600" dirty="0">
                <a:sym typeface="+mn-ea"/>
              </a:rPr>
              <a:t>	-parseInt()</a:t>
            </a:r>
            <a:r>
              <a:rPr lang="zh-CN" altLang="en-US" sz="1600" dirty="0">
                <a:sym typeface="+mn-ea"/>
              </a:rPr>
              <a:t>把一个字符串转换为一个整数</a:t>
            </a:r>
            <a:endParaRPr lang="zh-CN" altLang="en-US" sz="1600" dirty="0">
              <a:sym typeface="+mn-ea"/>
            </a:endParaRPr>
          </a:p>
          <a:p>
            <a:pPr algn="just"/>
            <a:r>
              <a:rPr lang="en-US" altLang="zh-CN" sz="1600" dirty="0" smtClean="0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-parseFloat()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把一个字符串转换为一个浮点数</a:t>
            </a: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  <a:p>
            <a:pPr algn="just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	-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如果对非</a:t>
            </a:r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1600" dirty="0">
                <a:sym typeface="+mn-ea"/>
              </a:rPr>
              <a:t>parseInt()</a:t>
            </a:r>
            <a:r>
              <a:rPr lang="zh-CN" altLang="en-US" sz="1600" dirty="0">
                <a:sym typeface="+mn-ea"/>
              </a:rPr>
              <a:t>或</a:t>
            </a:r>
            <a:r>
              <a:rPr lang="en-US" altLang="zh-CN" sz="1600" dirty="0" smtClean="0">
                <a:sym typeface="+mn-ea"/>
              </a:rPr>
              <a:t>parseFloat()</a:t>
            </a:r>
            <a:r>
              <a:rPr lang="zh-CN" altLang="en-US" sz="1600" dirty="0" smtClean="0">
                <a:sym typeface="+mn-ea"/>
              </a:rPr>
              <a:t>将先转化为</a:t>
            </a:r>
            <a:r>
              <a:rPr lang="en-US" altLang="zh-CN" sz="1600" dirty="0" smtClean="0">
                <a:sym typeface="+mn-ea"/>
              </a:rPr>
              <a:t>String </a:t>
            </a:r>
            <a:r>
              <a:rPr lang="zh-CN" altLang="en-US" sz="1600" dirty="0" smtClean="0">
                <a:sym typeface="+mn-ea"/>
              </a:rPr>
              <a:t>然后在操作</a:t>
            </a: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5470" y="976630"/>
            <a:ext cx="801878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 smtClean="0">
                <a:solidFill>
                  <a:srgbClr val="00B0F0"/>
                </a:solidFill>
              </a:rPr>
              <a:t>转换为</a:t>
            </a:r>
            <a:r>
              <a:rPr lang="en-US" altLang="zh-CN" sz="1600" dirty="0" smtClean="0">
                <a:solidFill>
                  <a:srgbClr val="00B0F0"/>
                </a:solidFill>
              </a:rPr>
              <a:t>Boolean</a:t>
            </a:r>
            <a:r>
              <a:rPr lang="zh-CN" altLang="en-US" sz="1600" dirty="0" smtClean="0">
                <a:solidFill>
                  <a:srgbClr val="00B0F0"/>
                </a:solidFill>
              </a:rPr>
              <a:t>：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使用</a:t>
            </a:r>
            <a:r>
              <a:rPr lang="en-US" altLang="zh-CN" sz="1600" dirty="0"/>
              <a:t>Boolean()</a:t>
            </a:r>
            <a:r>
              <a:rPr lang="zh-CN" altLang="en-US" sz="1600" dirty="0"/>
              <a:t>函数</a:t>
            </a:r>
            <a:r>
              <a:rPr lang="zh-CN" altLang="en-US" sz="1600" dirty="0"/>
              <a:t>方法 </a:t>
            </a:r>
            <a:endParaRPr lang="zh-CN" altLang="en-US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数字转布尔除了</a:t>
            </a:r>
            <a:r>
              <a:rPr lang="en-US" altLang="zh-CN" sz="1600" dirty="0"/>
              <a:t>0</a:t>
            </a:r>
            <a:r>
              <a:rPr lang="zh-CN" altLang="en-US" sz="1600" dirty="0"/>
              <a:t>和</a:t>
            </a:r>
            <a:r>
              <a:rPr lang="en-US" altLang="zh-CN" sz="1600" dirty="0"/>
              <a:t>NaN</a:t>
            </a:r>
            <a:r>
              <a:rPr lang="zh-CN" altLang="en-US" sz="1600" dirty="0"/>
              <a:t>其余的都是</a:t>
            </a:r>
            <a:r>
              <a:rPr lang="en-US" altLang="zh-CN" sz="1600" dirty="0"/>
              <a:t>true</a:t>
            </a:r>
            <a:endParaRPr lang="en-US" altLang="zh-CN" sz="1600" dirty="0"/>
          </a:p>
          <a:p>
            <a:pPr algn="just"/>
            <a:r>
              <a:rPr lang="en-US" altLang="zh-CN" sz="1600" dirty="0"/>
              <a:t>	-</a:t>
            </a:r>
            <a:r>
              <a:rPr lang="zh-CN" altLang="en-US" sz="1600" dirty="0"/>
              <a:t>字符串转布尔 除了空其他都是</a:t>
            </a:r>
            <a:r>
              <a:rPr lang="en-US" altLang="zh-CN" sz="1600" dirty="0"/>
              <a:t>true</a:t>
            </a:r>
            <a:endParaRPr lang="en-US" altLang="zh-CN" sz="1600" dirty="0"/>
          </a:p>
          <a:p>
            <a:pPr algn="just"/>
            <a:r>
              <a:rPr lang="en-US" altLang="zh-CN" sz="1600" dirty="0"/>
              <a:t>	-Null</a:t>
            </a:r>
            <a:r>
              <a:rPr lang="zh-CN" altLang="en-US" sz="1600" dirty="0"/>
              <a:t>和</a:t>
            </a:r>
            <a:r>
              <a:rPr lang="en-US" altLang="zh-CN" sz="1600" dirty="0"/>
              <a:t>Undfined</a:t>
            </a:r>
            <a:r>
              <a:rPr lang="zh-CN" altLang="en-US" sz="1600" dirty="0"/>
              <a:t>都是</a:t>
            </a:r>
            <a:r>
              <a:rPr lang="en-US" altLang="zh-CN" sz="1600" dirty="0"/>
              <a:t>false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1132114" y="1959221"/>
            <a:ext cx="2928257" cy="76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solidFill>
                <a:srgbClr val="C326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" y="0"/>
            <a:ext cx="670558" cy="5143500"/>
          </a:xfrm>
          <a:prstGeom prst="rect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22"/>
          <p:cNvCxnSpPr/>
          <p:nvPr/>
        </p:nvCxnSpPr>
        <p:spPr>
          <a:xfrm flipH="1">
            <a:off x="4161740" y="2343941"/>
            <a:ext cx="3806603" cy="0"/>
          </a:xfrm>
          <a:prstGeom prst="line">
            <a:avLst/>
          </a:prstGeom>
          <a:ln w="6350">
            <a:solidFill>
              <a:srgbClr val="D90605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2"/>
          <p:cNvCxnSpPr/>
          <p:nvPr/>
        </p:nvCxnSpPr>
        <p:spPr>
          <a:xfrm flipH="1">
            <a:off x="1480458" y="3138598"/>
            <a:ext cx="6487885" cy="0"/>
          </a:xfrm>
          <a:prstGeom prst="line">
            <a:avLst/>
          </a:prstGeom>
          <a:ln w="6350">
            <a:solidFill>
              <a:srgbClr val="D90605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1132114" y="2631083"/>
            <a:ext cx="1534886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C32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1800" b="1" dirty="0">
              <a:solidFill>
                <a:srgbClr val="C326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什么是语言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47864"/>
            <a:ext cx="7848872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/>
              <a:t>我们要学习的语言就是人和计算机交流的工具 人类通过语言来控制、操作计算机</a:t>
            </a:r>
            <a:endParaRPr lang="en-US" altLang="zh-CN" sz="1600" dirty="0" smtClean="0"/>
          </a:p>
          <a:p>
            <a:pPr algn="just">
              <a:spcAft>
                <a:spcPts val="0"/>
              </a:spcAft>
            </a:pPr>
            <a:endParaRPr lang="en-US" altLang="zh-CN" sz="1600" dirty="0"/>
          </a:p>
          <a:p>
            <a:pPr algn="just">
              <a:spcAft>
                <a:spcPts val="0"/>
              </a:spcAft>
            </a:pPr>
            <a:r>
              <a:rPr lang="zh-CN" altLang="en-US" sz="1600" dirty="0" smtClean="0"/>
              <a:t>编程语言和我们说的中文 英语本质上没有区别 只是语法比较特殊</a:t>
            </a:r>
            <a:endParaRPr lang="en-US" altLang="zh-CN" sz="1600" dirty="0" smtClean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1600" dirty="0" smtClean="0"/>
              <a:t>语言的发展：</a:t>
            </a:r>
            <a:endParaRPr lang="zh-CN" altLang="en-US" sz="1600" dirty="0" smtClean="0"/>
          </a:p>
          <a:p>
            <a:pPr algn="just"/>
            <a:r>
              <a:rPr lang="en-US" altLang="zh-CN" sz="1600" dirty="0" smtClean="0"/>
              <a:t>        -</a:t>
            </a:r>
            <a:r>
              <a:rPr lang="zh-CN" altLang="en-US" sz="1600" dirty="0" smtClean="0"/>
              <a:t>纸带机： 机器语言</a:t>
            </a:r>
            <a:endParaRPr lang="zh-CN" altLang="en-US" sz="1600" dirty="0" smtClean="0"/>
          </a:p>
          <a:p>
            <a:pPr algn="just"/>
            <a:r>
              <a:rPr lang="en-US" altLang="zh-CN" sz="1600" dirty="0" smtClean="0"/>
              <a:t>        -</a:t>
            </a:r>
            <a:r>
              <a:rPr lang="zh-CN" altLang="en-US" sz="1600" dirty="0" smtClean="0"/>
              <a:t>汇编语言：符号语言</a:t>
            </a:r>
            <a:endParaRPr lang="zh-CN" altLang="en-US" sz="1600" dirty="0" smtClean="0"/>
          </a:p>
          <a:p>
            <a:pPr algn="just"/>
            <a:r>
              <a:rPr lang="en-US" altLang="zh-CN" sz="1600" dirty="0" smtClean="0"/>
              <a:t>        -</a:t>
            </a:r>
            <a:r>
              <a:rPr lang="zh-CN" altLang="en-US" sz="1600" dirty="0" smtClean="0"/>
              <a:t>现在语言：高级语言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起源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47864"/>
            <a:ext cx="7848872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1.JavacSript</a:t>
            </a:r>
            <a:r>
              <a:rPr lang="zh-CN" altLang="en-US" sz="1600" dirty="0" smtClean="0"/>
              <a:t>诞生于</a:t>
            </a:r>
            <a:r>
              <a:rPr lang="en-US" altLang="zh-CN" sz="1600" dirty="0" smtClean="0"/>
              <a:t>1995</a:t>
            </a:r>
            <a:r>
              <a:rPr lang="zh-CN" altLang="en-US" sz="1600" dirty="0" smtClean="0"/>
              <a:t>年，他的出现主要用于处理网页中的前端验证</a:t>
            </a:r>
            <a:endParaRPr lang="en-US" altLang="zh-CN" sz="1600" dirty="0" smtClean="0"/>
          </a:p>
          <a:p>
            <a:pPr algn="just">
              <a:spcAft>
                <a:spcPts val="0"/>
              </a:spcAft>
            </a:pPr>
            <a:endParaRPr lang="en-US" altLang="zh-CN" sz="1600" dirty="0"/>
          </a:p>
          <a:p>
            <a:pPr algn="just">
              <a:spcAft>
                <a:spcPts val="0"/>
              </a:spcAft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所谓的前端验证就是指检查用户输入的内容是否符合一定的规则 比如：用户名的长度 密码的长度 邮箱的格式</a:t>
            </a:r>
            <a:endParaRPr lang="en-US" alt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简史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985520"/>
            <a:ext cx="784796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1.JavacSript</a:t>
            </a:r>
            <a:r>
              <a:rPr lang="zh-CN" altLang="en-US" sz="1600" dirty="0" smtClean="0"/>
              <a:t>是由网景公司发明 初识命名为</a:t>
            </a:r>
            <a:r>
              <a:rPr lang="en-US" altLang="zh-CN" sz="1600" dirty="0" smtClean="0"/>
              <a:t>livescript </a:t>
            </a:r>
            <a:r>
              <a:rPr lang="zh-CN" altLang="en-US" sz="1600" dirty="0" smtClean="0"/>
              <a:t>后来由</a:t>
            </a:r>
            <a:r>
              <a:rPr lang="en-US" altLang="zh-CN" sz="1600" dirty="0" smtClean="0"/>
              <a:t>SUN</a:t>
            </a:r>
            <a:r>
              <a:rPr lang="zh-CN" altLang="en-US" sz="1600" dirty="0" smtClean="0"/>
              <a:t>公司的介入更名</a:t>
            </a:r>
            <a:endParaRPr lang="zh-CN" altLang="en-US" sz="1600" dirty="0" smtClean="0"/>
          </a:p>
          <a:p>
            <a:pPr algn="just"/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2.1996</a:t>
            </a:r>
            <a:r>
              <a:rPr lang="zh-CN" altLang="en-US" sz="1600" dirty="0" smtClean="0"/>
              <a:t>年微软公司在其最新的</a:t>
            </a:r>
            <a:r>
              <a:rPr lang="en-US" altLang="zh-CN" sz="1600" dirty="0" smtClean="0"/>
              <a:t>ie3</a:t>
            </a:r>
            <a:r>
              <a:rPr lang="zh-CN" altLang="en-US" sz="1600" dirty="0" smtClean="0"/>
              <a:t>浏览器中引入了自己对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的实现</a:t>
            </a:r>
            <a:r>
              <a:rPr lang="en-US" altLang="zh-CN" sz="1600" dirty="0" smtClean="0"/>
              <a:t>JSscript</a:t>
            </a:r>
            <a:endParaRPr lang="en-US" altLang="zh-CN" sz="1600" dirty="0" smtClean="0"/>
          </a:p>
          <a:p>
            <a:pPr algn="just"/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3.</a:t>
            </a:r>
            <a:r>
              <a:rPr lang="zh-CN" altLang="en-US" sz="1600" dirty="0" smtClean="0"/>
              <a:t>为了确保不同浏览器上运行的</a:t>
            </a:r>
            <a:r>
              <a:rPr lang="en-US" altLang="zh-CN" sz="1600" dirty="0" smtClean="0">
                <a:sym typeface="+mn-ea"/>
              </a:rPr>
              <a:t>JavacSript</a:t>
            </a:r>
            <a:r>
              <a:rPr lang="zh-CN" altLang="en-US" sz="1600" dirty="0" smtClean="0">
                <a:sym typeface="+mn-ea"/>
              </a:rPr>
              <a:t>标准一致 所以共同制定</a:t>
            </a:r>
            <a:r>
              <a:rPr lang="en-US" altLang="zh-CN" sz="1600" dirty="0" smtClean="0">
                <a:sym typeface="+mn-ea"/>
              </a:rPr>
              <a:t>js</a:t>
            </a:r>
            <a:r>
              <a:rPr lang="zh-CN" altLang="en-US" sz="1600" dirty="0" smtClean="0">
                <a:sym typeface="+mn-ea"/>
              </a:rPr>
              <a:t>的标准</a:t>
            </a:r>
            <a:r>
              <a:rPr lang="en-US" altLang="zh-CN" sz="1600" dirty="0" smtClean="0">
                <a:sym typeface="+mn-ea"/>
              </a:rPr>
              <a:t>ECMAScript</a:t>
            </a:r>
            <a:endParaRPr lang="en-US" altLang="zh-CN" sz="16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1005205"/>
            <a:ext cx="784796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1.</a:t>
            </a:r>
            <a:r>
              <a:rPr lang="en-US" altLang="zh-CN" sz="1600" dirty="0" smtClean="0">
                <a:sym typeface="+mn-ea"/>
              </a:rPr>
              <a:t>ECMAScript</a:t>
            </a:r>
            <a:r>
              <a:rPr lang="zh-CN" altLang="en-US" sz="1600" dirty="0" smtClean="0">
                <a:sym typeface="+mn-ea"/>
              </a:rPr>
              <a:t>是</a:t>
            </a:r>
            <a:r>
              <a:rPr lang="en-US" altLang="zh-CN" sz="1600" dirty="0" smtClean="0"/>
              <a:t>JavacSript</a:t>
            </a:r>
            <a:r>
              <a:rPr lang="zh-CN" altLang="en-US" sz="1600" dirty="0" smtClean="0"/>
              <a:t>标准  实际上</a:t>
            </a:r>
            <a:r>
              <a:rPr lang="en-US" altLang="zh-CN" sz="1600" dirty="0" smtClean="0">
                <a:sym typeface="+mn-ea"/>
              </a:rPr>
              <a:t>JavacSript</a:t>
            </a:r>
            <a:r>
              <a:rPr lang="zh-CN" altLang="en-US" sz="1600" dirty="0" smtClean="0">
                <a:sym typeface="+mn-ea"/>
              </a:rPr>
              <a:t>含义更大一些</a:t>
            </a:r>
            <a:endParaRPr lang="zh-CN" altLang="en-US" sz="1600" dirty="0" smtClean="0">
              <a:sym typeface="+mn-ea"/>
            </a:endParaRPr>
          </a:p>
          <a:p>
            <a:pPr algn="just"/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2.</a:t>
            </a:r>
            <a:r>
              <a:rPr lang="zh-CN" altLang="en-US" sz="1600" dirty="0" smtClean="0"/>
              <a:t>一个完整的</a:t>
            </a:r>
            <a:r>
              <a:rPr lang="en-US" altLang="zh-CN" sz="1600" dirty="0" smtClean="0">
                <a:sym typeface="+mn-ea"/>
              </a:rPr>
              <a:t>JavacSript</a:t>
            </a:r>
            <a:r>
              <a:rPr lang="zh-CN" altLang="en-US" sz="1600" dirty="0" smtClean="0">
                <a:sym typeface="+mn-ea"/>
              </a:rPr>
              <a:t>实现由以下三部分组成</a:t>
            </a:r>
            <a:endParaRPr lang="en-US" altLang="zh-CN" sz="1600" dirty="0" smtClean="0"/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600" dirty="0" smtClean="0">
                <a:sym typeface="+mn-ea"/>
              </a:rPr>
              <a:t>	-ECMAScript</a:t>
            </a:r>
            <a:endParaRPr lang="en-US" altLang="zh-CN" sz="1600" dirty="0" smtClean="0"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600" dirty="0" smtClean="0">
                <a:sym typeface="+mn-ea"/>
              </a:rPr>
              <a:t>	-DOM</a:t>
            </a:r>
            <a:endParaRPr lang="en-US" altLang="zh-CN" sz="1600" dirty="0" smtClean="0"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600" dirty="0" smtClean="0">
                <a:sym typeface="+mn-ea"/>
              </a:rPr>
              <a:t>	-BOM</a:t>
            </a:r>
            <a:endParaRPr lang="en-US" altLang="zh-CN" sz="16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>
            <a:off x="2030065" y="1671490"/>
            <a:ext cx="2376264" cy="2025056"/>
          </a:xfrm>
          <a:prstGeom prst="triangle">
            <a:avLst/>
          </a:prstGeom>
          <a:solidFill>
            <a:schemeClr val="tx1">
              <a:lumMod val="65000"/>
              <a:lumOff val="3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19741" y="1856894"/>
            <a:ext cx="1782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0">
                <a:solidFill>
                  <a:schemeClr val="accent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3260C"/>
                </a:solidFill>
              </a:rPr>
              <a:t>02</a:t>
            </a:r>
            <a:endParaRPr lang="zh-CN" altLang="en-US" dirty="0">
              <a:solidFill>
                <a:srgbClr val="C3260C"/>
              </a:solidFill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211962" y="1912771"/>
            <a:ext cx="39611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JS</a:t>
            </a:r>
            <a:r>
              <a:rPr lang="zh-CN" altLang="en-US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的</a:t>
            </a:r>
            <a:r>
              <a:rPr lang="en-US" altLang="zh-CN" sz="4000" b="1" dirty="0">
                <a:solidFill>
                  <a:prstClr val="black">
                    <a:lumMod val="65000"/>
                    <a:lumOff val="35000"/>
                    <a:alpha val="91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豪体简体" panose="03000509000000000000" pitchFamily="65" charset="-122"/>
              </a:rPr>
              <a:t>helloworld</a:t>
            </a:r>
            <a:endParaRPr lang="en-US" altLang="zh-CN" sz="4000" b="1" dirty="0">
              <a:solidFill>
                <a:prstClr val="black">
                  <a:lumMod val="65000"/>
                  <a:lumOff val="35000"/>
                  <a:alpha val="91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豪体简体" panose="03000509000000000000" pitchFamily="65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2688" y="2826390"/>
            <a:ext cx="4182420" cy="13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8035669">
            <a:off x="2382961" y="1282355"/>
            <a:ext cx="360040" cy="310379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rot="21283757">
            <a:off x="1968925" y="1497553"/>
            <a:ext cx="191945" cy="165470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5968008">
            <a:off x="1663187" y="1888656"/>
            <a:ext cx="304349" cy="227352"/>
          </a:xfrm>
          <a:prstGeom prst="triangle">
            <a:avLst/>
          </a:prstGeom>
          <a:solidFill>
            <a:srgbClr val="C32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260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47864"/>
            <a:ext cx="784887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js</a:t>
            </a:r>
            <a:r>
              <a:rPr lang="zh-CN" altLang="en-US" sz="1600" dirty="0" smtClean="0">
                <a:solidFill>
                  <a:schemeClr val="tx1"/>
                </a:solidFill>
              </a:rPr>
              <a:t>注释</a:t>
            </a:r>
            <a:r>
              <a:rPr lang="en-US" altLang="zh-CN" sz="1600" dirty="0" smtClean="0">
                <a:solidFill>
                  <a:schemeClr val="tx1"/>
                </a:solidFill>
              </a:rPr>
              <a:t>--</a:t>
            </a:r>
            <a:r>
              <a:rPr lang="zh-CN" altLang="en-US" sz="1600" dirty="0" smtClean="0">
                <a:solidFill>
                  <a:schemeClr val="tx1"/>
                </a:solidFill>
              </a:rPr>
              <a:t>注释中的内容不会被执行 但是可以在源代码中查看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多行注释</a:t>
            </a:r>
            <a:r>
              <a:rPr lang="en-US" altLang="zh-CN" sz="1600" dirty="0" smtClean="0">
                <a:solidFill>
                  <a:schemeClr val="tx1"/>
                </a:solidFill>
              </a:rPr>
              <a:t>/**/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7429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</a:rPr>
              <a:t>单行注释 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 bwMode="auto">
          <a:xfrm>
            <a:off x="323528" y="292895"/>
            <a:ext cx="390372" cy="205979"/>
            <a:chOff x="0" y="0"/>
            <a:chExt cx="1041399" cy="549275"/>
          </a:xfrm>
          <a:solidFill>
            <a:srgbClr val="C3260C"/>
          </a:solidFill>
        </p:grpSpPr>
        <p:sp>
          <p:nvSpPr>
            <p:cNvPr id="8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7811" y="1147864"/>
            <a:ext cx="7848872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alert()</a:t>
            </a:r>
            <a:r>
              <a:rPr lang="zh-CN" altLang="en-US" sz="1600" dirty="0" smtClean="0">
                <a:solidFill>
                  <a:schemeClr val="tx1"/>
                </a:solidFill>
              </a:rPr>
              <a:t>控制浏览器弹出一个警告框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document.write()</a:t>
            </a:r>
            <a:r>
              <a:rPr lang="zh-CN" altLang="en-US" sz="1600" dirty="0" smtClean="0">
                <a:solidFill>
                  <a:schemeClr val="tx1"/>
                </a:solidFill>
              </a:rPr>
              <a:t>可以向</a:t>
            </a:r>
            <a:r>
              <a:rPr lang="en-US" altLang="zh-CN" sz="1600" dirty="0" smtClean="0">
                <a:solidFill>
                  <a:schemeClr val="tx1"/>
                </a:solidFill>
              </a:rPr>
              <a:t>body</a:t>
            </a:r>
            <a:r>
              <a:rPr lang="zh-CN" altLang="en-US" sz="1600" dirty="0" smtClean="0">
                <a:solidFill>
                  <a:schemeClr val="tx1"/>
                </a:solidFill>
              </a:rPr>
              <a:t>中输出一个内容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/>
                </a:solidFill>
              </a:rPr>
              <a:t>console.log()</a:t>
            </a:r>
            <a:r>
              <a:rPr lang="zh-CN" altLang="en-US" sz="1600" dirty="0" smtClean="0">
                <a:solidFill>
                  <a:schemeClr val="tx1"/>
                </a:solidFill>
              </a:rPr>
              <a:t>向控制台输出一个内容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2314</Words>
  <Application>WPS 演示</Application>
  <PresentationFormat>全屏显示(16:9)</PresentationFormat>
  <Paragraphs>194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Times New Roman</vt:lpstr>
      <vt:lpstr>黑体</vt:lpstr>
      <vt:lpstr>Impact</vt:lpstr>
      <vt:lpstr>方正豪体简体</vt:lpstr>
      <vt:lpstr>U.S. 101</vt:lpstr>
      <vt:lpstr>Roboto</vt:lpstr>
      <vt:lpstr>Open Sans Light</vt:lpstr>
      <vt:lpstr>Arial Unicode MS</vt:lpstr>
      <vt:lpstr>Calibri Light</vt:lpstr>
      <vt:lpstr>Menk Garqag Tig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</dc:title>
  <dc:creator>Owen</dc:creator>
  <cp:keywords>Owen</cp:keywords>
  <cp:lastModifiedBy>越努力越幸运</cp:lastModifiedBy>
  <cp:revision>139</cp:revision>
  <dcterms:created xsi:type="dcterms:W3CDTF">2016-12-22T12:12:00Z</dcterms:created>
  <dcterms:modified xsi:type="dcterms:W3CDTF">2019-12-26T09:01:59Z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