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12"/>
  </p:notesMasterIdLst>
  <p:handoutMasterIdLst>
    <p:handoutMasterId r:id="rId13"/>
  </p:handoutMasterIdLst>
  <p:sldIdLst>
    <p:sldId id="355" r:id="rId7"/>
    <p:sldId id="356" r:id="rId8"/>
    <p:sldId id="357" r:id="rId9"/>
    <p:sldId id="358" r:id="rId10"/>
    <p:sldId id="359" r:id="rId11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20" autoAdjust="0"/>
    <p:restoredTop sz="87531" autoAdjust="0"/>
  </p:normalViewPr>
  <p:slideViewPr>
    <p:cSldViewPr snapToGrid="0">
      <p:cViewPr varScale="1">
        <p:scale>
          <a:sx n="86" d="100"/>
          <a:sy n="86" d="100"/>
        </p:scale>
        <p:origin x="152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13/01/2020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13/01/2020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Questions: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Can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measure</a:t>
            </a:r>
            <a:r>
              <a:rPr lang="de-DE" dirty="0"/>
              <a:t> </a:t>
            </a:r>
            <a:r>
              <a:rPr lang="de-DE" dirty="0" err="1"/>
              <a:t>joint</a:t>
            </a:r>
            <a:r>
              <a:rPr lang="de-DE" dirty="0"/>
              <a:t> </a:t>
            </a:r>
            <a:r>
              <a:rPr lang="de-DE" dirty="0" err="1"/>
              <a:t>velocities</a:t>
            </a:r>
            <a:r>
              <a:rPr lang="de-DE" dirty="0"/>
              <a:t> &amp; </a:t>
            </a:r>
            <a:r>
              <a:rPr lang="de-DE" dirty="0" err="1"/>
              <a:t>accelerations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sensors</a:t>
            </a:r>
            <a:r>
              <a:rPr lang="de-DE" dirty="0"/>
              <a:t>? (</a:t>
            </a:r>
            <a:r>
              <a:rPr lang="de-DE" dirty="0" err="1"/>
              <a:t>Or</a:t>
            </a:r>
            <a:r>
              <a:rPr lang="de-DE" dirty="0"/>
              <a:t> do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define</a:t>
            </a:r>
            <a:r>
              <a:rPr lang="de-DE" dirty="0"/>
              <a:t> a </a:t>
            </a:r>
            <a:r>
              <a:rPr lang="de-DE" dirty="0" err="1"/>
              <a:t>dynamic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?)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Sign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skin</a:t>
            </a:r>
            <a:r>
              <a:rPr lang="de-DE" dirty="0"/>
              <a:t> </a:t>
            </a:r>
            <a:r>
              <a:rPr lang="de-DE" dirty="0" err="1"/>
              <a:t>force</a:t>
            </a:r>
            <a:r>
              <a:rPr lang="de-DE" dirty="0"/>
              <a:t> </a:t>
            </a:r>
            <a:r>
              <a:rPr lang="de-DE" dirty="0" err="1"/>
              <a:t>correct</a:t>
            </a:r>
            <a:r>
              <a:rPr lang="de-DE" dirty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Transformation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</a:t>
            </a:r>
            <a:r>
              <a:rPr lang="de-DE" baseline="-25000" dirty="0" err="1"/>
              <a:t>skin</a:t>
            </a:r>
            <a:r>
              <a:rPr lang="de-DE" dirty="0"/>
              <a:t> -&gt; F</a:t>
            </a:r>
            <a:r>
              <a:rPr lang="de-DE" baseline="-25000" dirty="0"/>
              <a:t>EF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homogeneous</a:t>
            </a:r>
            <a:r>
              <a:rPr lang="de-DE" dirty="0"/>
              <a:t> </a:t>
            </a:r>
            <a:r>
              <a:rPr lang="de-DE" dirty="0" err="1"/>
              <a:t>transformation</a:t>
            </a:r>
            <a:r>
              <a:rPr lang="de-DE" dirty="0"/>
              <a:t>, but (4,4) </a:t>
            </a:r>
            <a:r>
              <a:rPr lang="de-DE" dirty="0" err="1"/>
              <a:t>entry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matrix</a:t>
            </a:r>
            <a:r>
              <a:rPr lang="de-DE" dirty="0"/>
              <a:t> =0?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How</a:t>
            </a:r>
            <a:r>
              <a:rPr lang="de-DE" dirty="0"/>
              <a:t> do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active</a:t>
            </a:r>
            <a:r>
              <a:rPr lang="de-DE" dirty="0"/>
              <a:t> </a:t>
            </a:r>
            <a:r>
              <a:rPr lang="de-DE" dirty="0" err="1"/>
              <a:t>controller</a:t>
            </a:r>
            <a:r>
              <a:rPr lang="de-DE" dirty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When</a:t>
            </a:r>
            <a:r>
              <a:rPr lang="de-DE" dirty="0"/>
              <a:t> do I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recalculate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trajectory</a:t>
            </a:r>
            <a:r>
              <a:rPr lang="de-DE" dirty="0"/>
              <a:t>, </a:t>
            </a:r>
            <a:r>
              <a:rPr lang="de-DE" dirty="0" err="1"/>
              <a:t>if</a:t>
            </a:r>
            <a:r>
              <a:rPr lang="de-DE" dirty="0"/>
              <a:t> an </a:t>
            </a:r>
            <a:r>
              <a:rPr lang="de-DE" dirty="0" err="1"/>
              <a:t>outer</a:t>
            </a:r>
            <a:r>
              <a:rPr lang="de-DE" dirty="0"/>
              <a:t> </a:t>
            </a:r>
            <a:r>
              <a:rPr lang="de-DE" dirty="0" err="1"/>
              <a:t>force</a:t>
            </a:r>
            <a:r>
              <a:rPr lang="de-DE" dirty="0"/>
              <a:t> </a:t>
            </a:r>
            <a:r>
              <a:rPr lang="de-DE" dirty="0" err="1"/>
              <a:t>acts</a:t>
            </a:r>
            <a:r>
              <a:rPr lang="de-DE" dirty="0"/>
              <a:t> on </a:t>
            </a:r>
            <a:r>
              <a:rPr lang="de-DE" err="1"/>
              <a:t>the</a:t>
            </a:r>
            <a:r>
              <a:rPr lang="de-DE"/>
              <a:t> arm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856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Bader, Urbaniak, Wang, Zjalic | MSBRDM - Final Project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Bader, Urbaniak, Wang, Zjalic | MSBRDM - Final Project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5256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Bader, Urbaniak, Wang, Zjalic | MSBRDM - Final Project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0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Bader, Urbaniak, Wang, Zjalic | MSBRDM - Final Project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Bader, Urbaniak, Wang, Zjalic | MSBRDM - Final Project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Bader, Urbaniak, Wang, Zjalic | MSBRDM - Final Project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Bader, Urbaniak, Wang, Zjalic | MSBRDM - Final Project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Bader, Urbaniak, Wang, Zjalic | MSBRDM - Final Project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Bader, Urbaniak, Wang, Zjalic | MSBRDM - Final Project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Bader, Urbaniak, Wang, Zjalic | MSBRDM - Final Project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Bader, Urbaniak, Wang, Zjalic | MSBRDM - Final Project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Bader, Urbaniak, Wang, Zjalic | MSBRDM - Final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Bader, Urbaniak, Wang, Zjalic | MSBRDM - Final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Bader, Urbaniak, Wang, Zjalic | MSBRDM - Final Project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Bader, Urbaniak, Wang, Zjalic | MSBRDM - Final Project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Bader, Urbaniak, Wang, Zjalic | MSBRDM - Final Project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589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Bader, Urbaniak, Wang, Zjalic | MSBRDM - Final Project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4797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Überschriften +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Bader, Urbaniak, Wang, Zjalic | MSBRDM - Final Project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23023"/>
            <a:ext cx="4244400" cy="405029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9" name="Textplatzhalter 1">
            <a:extLst>
              <a:ext uri="{FF2B5EF4-FFF2-40B4-BE49-F238E27FC236}">
                <a16:creationId xmlns:a16="http://schemas.microsoft.com/office/drawing/2014/main" id="{782AA76C-4349-49B1-846F-D3FB3088C7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9691" y="1776982"/>
            <a:ext cx="8508999" cy="288554"/>
          </a:xfrm>
          <a:prstGeom prst="rect">
            <a:avLst/>
          </a:prstGeom>
        </p:spPr>
        <p:txBody>
          <a:bodyPr lIns="0"/>
          <a:lstStyle>
            <a:lvl1pPr>
              <a:defRPr/>
            </a:lvl1pPr>
          </a:lstStyle>
          <a:p>
            <a:r>
              <a:rPr lang="de-DE" sz="1800" b="1" dirty="0"/>
              <a:t>Überschrift durch Klicken bearbeiten</a:t>
            </a:r>
          </a:p>
        </p:txBody>
      </p:sp>
      <p:sp>
        <p:nvSpPr>
          <p:cNvPr id="13" name="Inhaltsplatzhalter 3">
            <a:extLst>
              <a:ext uri="{FF2B5EF4-FFF2-40B4-BE49-F238E27FC236}">
                <a16:creationId xmlns:a16="http://schemas.microsoft.com/office/drawing/2014/main" id="{44917145-A09E-4097-9B29-F38829E8E4F3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27594" y="2423023"/>
            <a:ext cx="4242816" cy="4050426"/>
          </a:xfrm>
          <a:prstGeom prst="rect">
            <a:avLst/>
          </a:prstGeom>
        </p:spPr>
        <p:txBody>
          <a:bodyPr lIns="0"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2149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Bader, Urbaniak, Wang, Zjalic | MSBRDM - Final Project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94489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Bader, Urbaniak, Wang, Zjalic | MSBRDM - Final Project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2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Bader, Urbaniak, Wang, Zjalic | MSBRDM - Final Project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532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7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20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Bader, Urbaniak, Wang, Zjalic | MSBRDM - Final Project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Bader, Urbaniak, Wang, Zjalic | MSBRDM - Final Project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Bader, Urbaniak, Wang, Zjalic | MSBRDM - Final Project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Chair </a:t>
            </a:r>
            <a:r>
              <a:rPr lang="de-DE" sz="800" dirty="0" err="1">
                <a:solidFill>
                  <a:schemeClr val="tx2"/>
                </a:solidFill>
                <a:latin typeface="+mn-lt"/>
              </a:rPr>
              <a:t>of</a:t>
            </a:r>
            <a:r>
              <a:rPr lang="de-DE" sz="800" dirty="0">
                <a:solidFill>
                  <a:schemeClr val="tx2"/>
                </a:solidFill>
                <a:latin typeface="+mn-lt"/>
              </a:rPr>
              <a:t> </a:t>
            </a:r>
            <a:r>
              <a:rPr lang="de-DE" sz="800" dirty="0" err="1">
                <a:solidFill>
                  <a:schemeClr val="tx2"/>
                </a:solidFill>
                <a:latin typeface="+mn-lt"/>
              </a:rPr>
              <a:t>Cognitive</a:t>
            </a:r>
            <a:r>
              <a:rPr lang="de-DE" sz="800" dirty="0">
                <a:solidFill>
                  <a:schemeClr val="tx2"/>
                </a:solidFill>
                <a:latin typeface="+mn-lt"/>
              </a:rPr>
              <a:t> Systems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Department </a:t>
            </a:r>
            <a:r>
              <a:rPr lang="de-DE" sz="800" dirty="0" err="1">
                <a:solidFill>
                  <a:schemeClr val="tx2"/>
                </a:solidFill>
                <a:latin typeface="+mn-lt"/>
              </a:rPr>
              <a:t>of</a:t>
            </a:r>
            <a:r>
              <a:rPr lang="de-DE" sz="800" dirty="0">
                <a:solidFill>
                  <a:schemeClr val="tx2"/>
                </a:solidFill>
                <a:latin typeface="+mn-lt"/>
              </a:rPr>
              <a:t> </a:t>
            </a:r>
            <a:r>
              <a:rPr lang="de-DE" sz="800" dirty="0" err="1">
                <a:solidFill>
                  <a:schemeClr val="tx2"/>
                </a:solidFill>
                <a:latin typeface="+mn-lt"/>
              </a:rPr>
              <a:t>Electrical</a:t>
            </a:r>
            <a:r>
              <a:rPr lang="de-DE" sz="800" dirty="0">
                <a:solidFill>
                  <a:schemeClr val="tx2"/>
                </a:solidFill>
                <a:latin typeface="+mn-lt"/>
              </a:rPr>
              <a:t> and Computer Engineering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Technical University </a:t>
            </a:r>
            <a:r>
              <a:rPr lang="de-DE" sz="800" dirty="0" err="1">
                <a:solidFill>
                  <a:schemeClr val="tx2"/>
                </a:solidFill>
                <a:latin typeface="+mn-lt"/>
              </a:rPr>
              <a:t>of</a:t>
            </a:r>
            <a:r>
              <a:rPr lang="de-DE" sz="800" dirty="0">
                <a:solidFill>
                  <a:schemeClr val="tx2"/>
                </a:solidFill>
                <a:latin typeface="+mn-lt"/>
              </a:rPr>
              <a:t> Munich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3" r:id="rId3"/>
    <p:sldLayoutId id="2147483719" r:id="rId4"/>
    <p:sldLayoutId id="2147483714" r:id="rId5"/>
    <p:sldLayoutId id="2147483715" r:id="rId6"/>
    <p:sldLayoutId id="2147483716" r:id="rId7"/>
    <p:sldLayoutId id="2147483717" r:id="rId8"/>
    <p:sldLayoutId id="2147483718" r:id="rId9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Bader, Urbaniak, Wang, Zjalic | MSBRDM - Final Project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Bader, Urbaniak, Wang, Zjalic | MSBRDM - Final Project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Bader, Urbaniak, Wang, Zjalic | MSBRDM - Final Project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3.png"/><Relationship Id="rId18" Type="http://schemas.openxmlformats.org/officeDocument/2006/relationships/image" Target="../media/image16.png"/><Relationship Id="rId39" Type="http://schemas.openxmlformats.org/officeDocument/2006/relationships/image" Target="../media/image160.png"/><Relationship Id="rId51" Type="http://schemas.openxmlformats.org/officeDocument/2006/relationships/image" Target="../media/image45.png"/><Relationship Id="rId34" Type="http://schemas.openxmlformats.org/officeDocument/2006/relationships/image" Target="../media/image37.png"/><Relationship Id="rId42" Type="http://schemas.openxmlformats.org/officeDocument/2006/relationships/image" Target="../media/image24.png"/><Relationship Id="rId47" Type="http://schemas.openxmlformats.org/officeDocument/2006/relationships/image" Target="../media/image41.png"/><Relationship Id="rId50" Type="http://schemas.openxmlformats.org/officeDocument/2006/relationships/image" Target="../media/image44.png"/><Relationship Id="rId55" Type="http://schemas.openxmlformats.org/officeDocument/2006/relationships/image" Target="../media/image49.png"/><Relationship Id="rId7" Type="http://schemas.openxmlformats.org/officeDocument/2006/relationships/image" Target="../media/image10.png"/><Relationship Id="rId12" Type="http://schemas.openxmlformats.org/officeDocument/2006/relationships/image" Target="../media/image7.png"/><Relationship Id="rId17" Type="http://schemas.openxmlformats.org/officeDocument/2006/relationships/image" Target="../media/image15.png"/><Relationship Id="rId33" Type="http://schemas.openxmlformats.org/officeDocument/2006/relationships/image" Target="../media/image36.png"/><Relationship Id="rId38" Type="http://schemas.openxmlformats.org/officeDocument/2006/relationships/image" Target="../media/image21.png"/><Relationship Id="rId25" Type="http://schemas.openxmlformats.org/officeDocument/2006/relationships/image" Target="../media/image28.png"/><Relationship Id="rId46" Type="http://schemas.openxmlformats.org/officeDocument/2006/relationships/image" Target="../media/image4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9.png"/><Relationship Id="rId41" Type="http://schemas.openxmlformats.org/officeDocument/2006/relationships/image" Target="../media/image23.png"/><Relationship Id="rId20" Type="http://schemas.openxmlformats.org/officeDocument/2006/relationships/image" Target="../media/image230.png"/><Relationship Id="rId29" Type="http://schemas.openxmlformats.org/officeDocument/2006/relationships/image" Target="../media/image32.png"/><Relationship Id="rId54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37" Type="http://schemas.openxmlformats.org/officeDocument/2006/relationships/image" Target="../media/image20.png"/><Relationship Id="rId40" Type="http://schemas.openxmlformats.org/officeDocument/2006/relationships/image" Target="../media/image22.png"/><Relationship Id="rId24" Type="http://schemas.openxmlformats.org/officeDocument/2006/relationships/image" Target="../media/image27.png"/><Relationship Id="rId45" Type="http://schemas.openxmlformats.org/officeDocument/2006/relationships/image" Target="../media/image30.png"/><Relationship Id="rId53" Type="http://schemas.openxmlformats.org/officeDocument/2006/relationships/image" Target="../media/image47.png"/><Relationship Id="rId5" Type="http://schemas.openxmlformats.org/officeDocument/2006/relationships/image" Target="../media/image8.png"/><Relationship Id="rId36" Type="http://schemas.openxmlformats.org/officeDocument/2006/relationships/image" Target="../media/image18.png"/><Relationship Id="rId23" Type="http://schemas.openxmlformats.org/officeDocument/2006/relationships/image" Target="../media/image26.png"/><Relationship Id="rId28" Type="http://schemas.openxmlformats.org/officeDocument/2006/relationships/image" Target="../media/image31.png"/><Relationship Id="rId49" Type="http://schemas.openxmlformats.org/officeDocument/2006/relationships/image" Target="../media/image38.png"/><Relationship Id="rId19" Type="http://schemas.openxmlformats.org/officeDocument/2006/relationships/image" Target="../media/image220.png"/><Relationship Id="rId31" Type="http://schemas.openxmlformats.org/officeDocument/2006/relationships/image" Target="../media/image34.png"/><Relationship Id="rId44" Type="http://schemas.openxmlformats.org/officeDocument/2006/relationships/image" Target="../media/image29.png"/><Relationship Id="rId52" Type="http://schemas.openxmlformats.org/officeDocument/2006/relationships/image" Target="../media/image46.png"/><Relationship Id="rId9" Type="http://schemas.openxmlformats.org/officeDocument/2006/relationships/image" Target="../media/image12.png"/><Relationship Id="rId35" Type="http://schemas.openxmlformats.org/officeDocument/2006/relationships/image" Target="../media/image17.png"/><Relationship Id="rId4" Type="http://schemas.openxmlformats.org/officeDocument/2006/relationships/image" Target="../media/image70.png"/><Relationship Id="rId14" Type="http://schemas.openxmlformats.org/officeDocument/2006/relationships/image" Target="../media/image170.png"/><Relationship Id="rId43" Type="http://schemas.openxmlformats.org/officeDocument/2006/relationships/image" Target="../media/image25.png"/><Relationship Id="rId30" Type="http://schemas.openxmlformats.org/officeDocument/2006/relationships/image" Target="../media/image33.png"/><Relationship Id="rId48" Type="http://schemas.openxmlformats.org/officeDocument/2006/relationships/image" Target="../media/image35.png"/><Relationship Id="rId56" Type="http://schemas.openxmlformats.org/officeDocument/2006/relationships/image" Target="../media/image5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3" Type="http://schemas.openxmlformats.org/officeDocument/2006/relationships/image" Target="../media/image42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43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Maximilian Bader, Dominik Urbaniak, </a:t>
            </a:r>
            <a:r>
              <a:rPr lang="de-DE" dirty="0" err="1"/>
              <a:t>Hanyu</a:t>
            </a:r>
            <a:r>
              <a:rPr lang="de-DE" dirty="0"/>
              <a:t> Wang, Kazuki </a:t>
            </a:r>
            <a:r>
              <a:rPr lang="de-DE" dirty="0" err="1"/>
              <a:t>Zjalic</a:t>
            </a:r>
            <a:endParaRPr lang="de-DE" dirty="0"/>
          </a:p>
          <a:p>
            <a:r>
              <a:rPr lang="de-DE" dirty="0"/>
              <a:t>Technical University </a:t>
            </a:r>
            <a:r>
              <a:rPr lang="de-DE" dirty="0" err="1"/>
              <a:t>of</a:t>
            </a:r>
            <a:r>
              <a:rPr lang="de-DE" dirty="0"/>
              <a:t> Munich</a:t>
            </a:r>
          </a:p>
          <a:p>
            <a:r>
              <a:rPr lang="de-DE" dirty="0"/>
              <a:t>Department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Electrical</a:t>
            </a:r>
            <a:r>
              <a:rPr lang="de-DE" dirty="0"/>
              <a:t> and Computer Engineering</a:t>
            </a:r>
          </a:p>
          <a:p>
            <a:r>
              <a:rPr lang="de-DE" dirty="0"/>
              <a:t>Chair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Cognitive</a:t>
            </a:r>
            <a:r>
              <a:rPr lang="de-DE" dirty="0"/>
              <a:t> Systems </a:t>
            </a:r>
          </a:p>
          <a:p>
            <a:r>
              <a:rPr lang="de-DE" dirty="0"/>
              <a:t>Munich, </a:t>
            </a:r>
            <a:r>
              <a:rPr lang="de-DE" dirty="0" err="1"/>
              <a:t>January</a:t>
            </a:r>
            <a:r>
              <a:rPr lang="de-DE" dirty="0"/>
              <a:t> 14</a:t>
            </a:r>
            <a:r>
              <a:rPr lang="de-DE" baseline="30000" dirty="0"/>
              <a:t>th</a:t>
            </a:r>
            <a:r>
              <a:rPr lang="de-DE" dirty="0"/>
              <a:t> 2020</a:t>
            </a:r>
            <a:endParaRPr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MSBRDM - Group Project</a:t>
            </a:r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6E8F513-60CE-433C-976F-DE3984881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Bartender‘s</a:t>
            </a:r>
            <a:r>
              <a:rPr lang="de-DE" dirty="0"/>
              <a:t> Little Helper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69BB0D7-D649-4E4F-B2D6-34D3FDC426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b="1" dirty="0"/>
              <a:t>1. Motivation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3D9021E-6DA7-436B-81E0-B15F20D0D5E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27593" y="2423023"/>
            <a:ext cx="4581757" cy="405042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Ever waited too long for your drink in a bar?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1" dirty="0"/>
              <a:t>Ever got a awful mixture from your barkeeper?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à"/>
            </a:pPr>
            <a:r>
              <a:rPr lang="en-US" b="1" dirty="0"/>
              <a:t>Here comes „</a:t>
            </a:r>
            <a:r>
              <a:rPr lang="en-US" b="1" i="1" dirty="0"/>
              <a:t>Bartender‘s Little Helper</a:t>
            </a:r>
            <a:r>
              <a:rPr lang="en-US" b="1" dirty="0"/>
              <a:t>“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Fast &amp; customized drinks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Transparent pricing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Safe human-robot interaction utilizing robot skin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61F9B76-1922-4290-8EF9-6F8CEC768E9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 dirty="0"/>
              <a:t>Bader, Urbaniak, Wang, </a:t>
            </a:r>
            <a:r>
              <a:rPr lang="de-DE" noProof="0" dirty="0" err="1"/>
              <a:t>Zjalic</a:t>
            </a:r>
            <a:r>
              <a:rPr lang="de-DE" noProof="0" dirty="0"/>
              <a:t> | MSBRDM - Final Project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C6F7CFB-569B-4BAC-8C7F-EE0D74BF73C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FE2CB5C2-EDA6-4147-AC0C-8BD9B12133F0}"/>
              </a:ext>
            </a:extLst>
          </p:cNvPr>
          <p:cNvGrpSpPr/>
          <p:nvPr/>
        </p:nvGrpSpPr>
        <p:grpSpPr>
          <a:xfrm>
            <a:off x="4884893" y="3260226"/>
            <a:ext cx="3994683" cy="2501164"/>
            <a:chOff x="4884893" y="3260226"/>
            <a:chExt cx="3994683" cy="2501164"/>
          </a:xfrm>
        </p:grpSpPr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4E4EE39B-A793-4C32-BA48-C14A0AC4C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25781" y="3260226"/>
              <a:ext cx="3912909" cy="2197889"/>
            </a:xfrm>
            <a:prstGeom prst="rect">
              <a:avLst/>
            </a:prstGeom>
          </p:spPr>
        </p:pic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4A89C631-721C-47CC-9E0C-F41DD46666EA}"/>
                </a:ext>
              </a:extLst>
            </p:cNvPr>
            <p:cNvSpPr txBox="1"/>
            <p:nvPr/>
          </p:nvSpPr>
          <p:spPr>
            <a:xfrm>
              <a:off x="4884893" y="5458871"/>
              <a:ext cx="3994683" cy="30251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de-DE" sz="900" dirty="0">
                  <a:latin typeface="+mn-lt"/>
                </a:rPr>
                <a:t>Image source: https://www.augsburger-allgemeine.de/wirtschaft/Hat-Kuka-die-</a:t>
              </a:r>
            </a:p>
            <a:p>
              <a:pPr algn="ctr">
                <a:lnSpc>
                  <a:spcPct val="114000"/>
                </a:lnSpc>
              </a:pPr>
              <a:r>
                <a:rPr lang="de-DE" sz="900" dirty="0">
                  <a:latin typeface="+mn-lt"/>
                </a:rPr>
                <a:t>Zukunft-verschlafen-id52970466.html [</a:t>
              </a:r>
              <a:r>
                <a:rPr lang="de-DE" sz="900" dirty="0" err="1">
                  <a:latin typeface="+mn-lt"/>
                </a:rPr>
                <a:t>Accessed</a:t>
              </a:r>
              <a:r>
                <a:rPr lang="de-DE" sz="900" dirty="0">
                  <a:latin typeface="+mn-lt"/>
                </a:rPr>
                <a:t>: 01/13/2019]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8629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3D9021E-6DA7-436B-81E0-B15F20D0D5E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27594" y="2423023"/>
            <a:ext cx="4742117" cy="405042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Teaching task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Moving end effector to desired position &amp; orientation (separate adjustability)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Switching between states by intuitive skin handling</a:t>
            </a:r>
          </a:p>
          <a:p>
            <a:pPr marL="461963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Storing of grasping position &amp; orientation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Movement task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Movement along trajectory to stored position</a:t>
            </a:r>
          </a:p>
          <a:p>
            <a:pPr marL="461963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Compensation of outer force influences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Pouring task</a:t>
            </a:r>
          </a:p>
          <a:p>
            <a:pPr marL="461963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Grasp bottle &amp; pour drink into cup </a:t>
            </a:r>
            <a:br>
              <a:rPr lang="en-US" dirty="0"/>
            </a:br>
            <a:r>
              <a:rPr lang="en-US" dirty="0"/>
              <a:t>(position &amp; orientation fixed)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Advanced option: Computer vision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Improved robustness (e.g. visual based detection of orientation &amp; position) 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36E8F513-60CE-433C-976F-DE3984881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Bartender‘s</a:t>
            </a:r>
            <a:r>
              <a:rPr lang="de-DE" dirty="0"/>
              <a:t> Little Helper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69BB0D7-D649-4E4F-B2D6-34D3FDC426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b="1" dirty="0"/>
              <a:t>2. </a:t>
            </a:r>
            <a:r>
              <a:rPr lang="en-US" b="1" dirty="0"/>
              <a:t>Functionalities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61F9B76-1922-4290-8EF9-6F8CEC768E9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Bader, Urbaniak, Wang, Zjalic | MSBRDM - Final Project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C6F7CFB-569B-4BAC-8C7F-EE0D74BF73C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1D5BC580-FB60-4E57-AFB8-A9A596730D6B}"/>
              </a:ext>
            </a:extLst>
          </p:cNvPr>
          <p:cNvGrpSpPr/>
          <p:nvPr/>
        </p:nvGrpSpPr>
        <p:grpSpPr>
          <a:xfrm>
            <a:off x="4973136" y="2838139"/>
            <a:ext cx="3865554" cy="2862571"/>
            <a:chOff x="4973136" y="2789756"/>
            <a:chExt cx="3865554" cy="2862571"/>
          </a:xfrm>
        </p:grpSpPr>
        <p:pic>
          <p:nvPicPr>
            <p:cNvPr id="1026" name="Picture 2" descr="Bildergebnis für lead through programming">
              <a:extLst>
                <a:ext uri="{FF2B5EF4-FFF2-40B4-BE49-F238E27FC236}">
                  <a16:creationId xmlns:a16="http://schemas.microsoft.com/office/drawing/2014/main" id="{E918FA4B-91CA-4746-87ED-402A02D2C0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3136" y="2789756"/>
              <a:ext cx="3843270" cy="25600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7EF93448-DA60-458E-859B-DF18A580DE24}"/>
                </a:ext>
              </a:extLst>
            </p:cNvPr>
            <p:cNvSpPr txBox="1"/>
            <p:nvPr/>
          </p:nvSpPr>
          <p:spPr>
            <a:xfrm>
              <a:off x="4995420" y="5349808"/>
              <a:ext cx="3843270" cy="30251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de-DE" sz="900" dirty="0">
                  <a:latin typeface="+mn-lt"/>
                </a:rPr>
                <a:t>Image source: http://www.abb.de/cawp/seitp202/143b844927 b6e0bcc125738b00348d1b.aspx [</a:t>
              </a:r>
              <a:r>
                <a:rPr lang="de-DE" sz="900" dirty="0" err="1">
                  <a:latin typeface="+mn-lt"/>
                </a:rPr>
                <a:t>Accessed</a:t>
              </a:r>
              <a:r>
                <a:rPr lang="de-DE" sz="900" dirty="0">
                  <a:latin typeface="+mn-lt"/>
                </a:rPr>
                <a:t>: 01/13/2019]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8142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6E8F513-60CE-433C-976F-DE3984881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Bartender‘s</a:t>
            </a:r>
            <a:r>
              <a:rPr lang="de-DE" dirty="0"/>
              <a:t> Little Helper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69BB0D7-D649-4E4F-B2D6-34D3FDC426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9691" y="1776982"/>
            <a:ext cx="8508999" cy="288554"/>
          </a:xfrm>
        </p:spPr>
        <p:txBody>
          <a:bodyPr/>
          <a:lstStyle/>
          <a:p>
            <a:r>
              <a:rPr lang="de-DE" b="1" dirty="0"/>
              <a:t>3. Block </a:t>
            </a:r>
            <a:r>
              <a:rPr lang="de-DE" b="1" dirty="0" err="1"/>
              <a:t>Diagram</a:t>
            </a:r>
            <a:r>
              <a:rPr lang="de-DE" b="1" dirty="0"/>
              <a:t> (1)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61F9B76-1922-4290-8EF9-6F8CEC768E9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 dirty="0"/>
              <a:t>Bader, Urbaniak, Wang, </a:t>
            </a:r>
            <a:r>
              <a:rPr lang="de-DE" noProof="0" dirty="0" err="1"/>
              <a:t>Zjalic</a:t>
            </a:r>
            <a:r>
              <a:rPr lang="de-DE" noProof="0" dirty="0"/>
              <a:t> | MSBRDM - Final Project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C6F7CFB-569B-4BAC-8C7F-EE0D74BF73C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AC40C291-FA07-4B58-8BA8-05F506A40981}"/>
              </a:ext>
            </a:extLst>
          </p:cNvPr>
          <p:cNvGrpSpPr/>
          <p:nvPr/>
        </p:nvGrpSpPr>
        <p:grpSpPr>
          <a:xfrm>
            <a:off x="98939" y="1928282"/>
            <a:ext cx="4704078" cy="2593389"/>
            <a:chOff x="98939" y="1928282"/>
            <a:chExt cx="4704078" cy="2593389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3070CB7A-E3CD-470D-9441-19C0136258F8}"/>
                </a:ext>
              </a:extLst>
            </p:cNvPr>
            <p:cNvSpPr/>
            <p:nvPr/>
          </p:nvSpPr>
          <p:spPr>
            <a:xfrm>
              <a:off x="590172" y="2392865"/>
              <a:ext cx="692458" cy="55298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r>
                <a:rPr lang="de-DE" sz="1200" dirty="0">
                  <a:solidFill>
                    <a:schemeClr val="tx1"/>
                  </a:solidFill>
                </a:rPr>
                <a:t>Skin </a:t>
              </a:r>
              <a:r>
                <a:rPr lang="de-DE" sz="1200" dirty="0" err="1">
                  <a:solidFill>
                    <a:schemeClr val="tx1"/>
                  </a:solidFill>
                </a:rPr>
                <a:t>sensor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122A31A5-31C3-4DAC-A156-DC2639C0ED7A}"/>
                </a:ext>
              </a:extLst>
            </p:cNvPr>
            <p:cNvGrpSpPr/>
            <p:nvPr/>
          </p:nvGrpSpPr>
          <p:grpSpPr>
            <a:xfrm>
              <a:off x="98939" y="2411153"/>
              <a:ext cx="491233" cy="258205"/>
              <a:chOff x="76202" y="2698812"/>
              <a:chExt cx="491233" cy="25820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feld 9">
                    <a:extLst>
                      <a:ext uri="{FF2B5EF4-FFF2-40B4-BE49-F238E27FC236}">
                        <a16:creationId xmlns:a16="http://schemas.microsoft.com/office/drawing/2014/main" id="{6AEEC9ED-F57D-4BC6-B9D8-27DFC6E5BB7B}"/>
                      </a:ext>
                    </a:extLst>
                  </p:cNvPr>
                  <p:cNvSpPr txBox="1"/>
                  <p:nvPr/>
                </p:nvSpPr>
                <p:spPr>
                  <a:xfrm>
                    <a:off x="76202" y="2698812"/>
                    <a:ext cx="480966" cy="2056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lnSpc>
                        <a:spcPct val="114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120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de-DE" sz="1200" i="1" baseline="-25000" dirty="0" err="1" smtClean="0">
                              <a:latin typeface="Cambria Math" panose="02040503050406030204" pitchFamily="18" charset="0"/>
                            </a:rPr>
                            <m:t>𝑚𝑎𝑛𝑢𝑎𝑙</m:t>
                          </m:r>
                        </m:oMath>
                      </m:oMathPara>
                    </a14:m>
                    <a:endParaRPr lang="de-DE" sz="1200" baseline="-25000" dirty="0">
                      <a:latin typeface="+mn-lt"/>
                    </a:endParaRPr>
                  </a:p>
                </p:txBody>
              </p:sp>
            </mc:Choice>
            <mc:Fallback xmlns="">
              <p:sp>
                <p:nvSpPr>
                  <p:cNvPr id="10" name="Textfeld 9">
                    <a:extLst>
                      <a:ext uri="{FF2B5EF4-FFF2-40B4-BE49-F238E27FC236}">
                        <a16:creationId xmlns:a16="http://schemas.microsoft.com/office/drawing/2014/main" id="{6AEEC9ED-F57D-4BC6-B9D8-27DFC6E5BB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202" y="2698812"/>
                    <a:ext cx="480966" cy="20569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7595" r="-3797" b="-9091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" name="Gerade Verbindung mit Pfeil 7">
                <a:extLst>
                  <a:ext uri="{FF2B5EF4-FFF2-40B4-BE49-F238E27FC236}">
                    <a16:creationId xmlns:a16="http://schemas.microsoft.com/office/drawing/2014/main" id="{D1D9A088-0951-4134-B58E-6BE8F213F469}"/>
                  </a:ext>
                </a:extLst>
              </p:cNvPr>
              <p:cNvCxnSpPr>
                <a:cxnSpLocks/>
                <a:endCxn id="6" idx="1"/>
              </p:cNvCxnSpPr>
              <p:nvPr/>
            </p:nvCxnSpPr>
            <p:spPr>
              <a:xfrm>
                <a:off x="76202" y="2957017"/>
                <a:ext cx="49123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9CFCDF57-94C5-4AC8-BB6C-5D9017E24031}"/>
                </a:ext>
              </a:extLst>
            </p:cNvPr>
            <p:cNvSpPr/>
            <p:nvPr/>
          </p:nvSpPr>
          <p:spPr>
            <a:xfrm>
              <a:off x="590172" y="3194426"/>
              <a:ext cx="692458" cy="25301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r>
                <a:rPr lang="de-DE" sz="1200" dirty="0">
                  <a:solidFill>
                    <a:schemeClr val="tx1"/>
                  </a:solidFill>
                </a:rPr>
                <a:t>Filter</a:t>
              </a: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5B98C450-2B07-4C92-8ECD-03DC69F18D1D}"/>
                </a:ext>
              </a:extLst>
            </p:cNvPr>
            <p:cNvSpPr/>
            <p:nvPr/>
          </p:nvSpPr>
          <p:spPr>
            <a:xfrm>
              <a:off x="1824015" y="2395460"/>
              <a:ext cx="692458" cy="25301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r>
                <a:rPr lang="de-DE" sz="1200" dirty="0">
                  <a:solidFill>
                    <a:schemeClr val="tx1"/>
                  </a:solidFill>
                </a:rPr>
                <a:t>Filter</a:t>
              </a: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68D01819-79D1-4C2A-93D5-2F52232424CB}"/>
                </a:ext>
              </a:extLst>
            </p:cNvPr>
            <p:cNvSpPr/>
            <p:nvPr/>
          </p:nvSpPr>
          <p:spPr>
            <a:xfrm>
              <a:off x="1824015" y="2692838"/>
              <a:ext cx="692458" cy="25301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r>
                <a:rPr lang="de-DE" sz="1200" dirty="0">
                  <a:solidFill>
                    <a:schemeClr val="tx1"/>
                  </a:solidFill>
                </a:rPr>
                <a:t>Filter</a:t>
              </a:r>
            </a:p>
          </p:txBody>
        </p: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99BA5C57-9BE2-4AB6-BD4C-E865DE27A902}"/>
                </a:ext>
              </a:extLst>
            </p:cNvPr>
            <p:cNvGrpSpPr/>
            <p:nvPr/>
          </p:nvGrpSpPr>
          <p:grpSpPr>
            <a:xfrm>
              <a:off x="98939" y="3092784"/>
              <a:ext cx="491233" cy="228149"/>
              <a:chOff x="76202" y="3380443"/>
              <a:chExt cx="491233" cy="228149"/>
            </a:xfrm>
          </p:grpSpPr>
          <p:cxnSp>
            <p:nvCxnSpPr>
              <p:cNvPr id="19" name="Gerade Verbindung mit Pfeil 18">
                <a:extLst>
                  <a:ext uri="{FF2B5EF4-FFF2-40B4-BE49-F238E27FC236}">
                    <a16:creationId xmlns:a16="http://schemas.microsoft.com/office/drawing/2014/main" id="{3B0584A1-8156-4ADA-89E4-19B30CBBAE21}"/>
                  </a:ext>
                </a:extLst>
              </p:cNvPr>
              <p:cNvCxnSpPr>
                <a:cxnSpLocks/>
                <a:endCxn id="13" idx="1"/>
              </p:cNvCxnSpPr>
              <p:nvPr/>
            </p:nvCxnSpPr>
            <p:spPr>
              <a:xfrm>
                <a:off x="76202" y="3608592"/>
                <a:ext cx="49123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feld 21">
                    <a:extLst>
                      <a:ext uri="{FF2B5EF4-FFF2-40B4-BE49-F238E27FC236}">
                        <a16:creationId xmlns:a16="http://schemas.microsoft.com/office/drawing/2014/main" id="{FC4C5FBD-657C-493F-AC54-D404A0145AAE}"/>
                      </a:ext>
                    </a:extLst>
                  </p:cNvPr>
                  <p:cNvSpPr txBox="1"/>
                  <p:nvPr/>
                </p:nvSpPr>
                <p:spPr>
                  <a:xfrm>
                    <a:off x="242393" y="3380443"/>
                    <a:ext cx="137538" cy="2056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lnSpc>
                        <a:spcPct val="114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120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oMath>
                      </m:oMathPara>
                    </a14:m>
                    <a:endParaRPr lang="de-DE" sz="1200" baseline="-25000" dirty="0">
                      <a:latin typeface="+mn-lt"/>
                    </a:endParaRPr>
                  </a:p>
                </p:txBody>
              </p:sp>
            </mc:Choice>
            <mc:Fallback xmlns="">
              <p:sp>
                <p:nvSpPr>
                  <p:cNvPr id="22" name="Textfeld 21">
                    <a:extLst>
                      <a:ext uri="{FF2B5EF4-FFF2-40B4-BE49-F238E27FC236}">
                        <a16:creationId xmlns:a16="http://schemas.microsoft.com/office/drawing/2014/main" id="{FC4C5FBD-657C-493F-AC54-D404A0145AA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2393" y="3380443"/>
                    <a:ext cx="137538" cy="20569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39130" r="-30435" b="-17647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81C9F62C-E3E5-43BA-B62E-CE577EFB1BA8}"/>
                </a:ext>
              </a:extLst>
            </p:cNvPr>
            <p:cNvSpPr/>
            <p:nvPr/>
          </p:nvSpPr>
          <p:spPr>
            <a:xfrm>
              <a:off x="590172" y="4265205"/>
              <a:ext cx="692458" cy="253013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r>
                <a:rPr lang="de-DE" sz="1200" dirty="0">
                  <a:solidFill>
                    <a:schemeClr val="tx1"/>
                  </a:solidFill>
                </a:rPr>
                <a:t>Filter</a:t>
              </a:r>
            </a:p>
          </p:txBody>
        </p:sp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003980E3-DF17-4A7B-BC97-9FD87B64BF2E}"/>
                </a:ext>
              </a:extLst>
            </p:cNvPr>
            <p:cNvGrpSpPr/>
            <p:nvPr/>
          </p:nvGrpSpPr>
          <p:grpSpPr>
            <a:xfrm>
              <a:off x="160097" y="4170464"/>
              <a:ext cx="430075" cy="217071"/>
              <a:chOff x="-15040" y="3824495"/>
              <a:chExt cx="430075" cy="217071"/>
            </a:xfrm>
          </p:grpSpPr>
          <p:cxnSp>
            <p:nvCxnSpPr>
              <p:cNvPr id="27" name="Gerade Verbindung mit Pfeil 26">
                <a:extLst>
                  <a:ext uri="{FF2B5EF4-FFF2-40B4-BE49-F238E27FC236}">
                    <a16:creationId xmlns:a16="http://schemas.microsoft.com/office/drawing/2014/main" id="{7D2DB315-F697-45B0-852E-494DC5832EE3}"/>
                  </a:ext>
                </a:extLst>
              </p:cNvPr>
              <p:cNvCxnSpPr>
                <a:cxnSpLocks/>
                <a:endCxn id="25" idx="1"/>
              </p:cNvCxnSpPr>
              <p:nvPr/>
            </p:nvCxnSpPr>
            <p:spPr>
              <a:xfrm>
                <a:off x="-15040" y="4041566"/>
                <a:ext cx="43007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feld 27">
                    <a:extLst>
                      <a:ext uri="{FF2B5EF4-FFF2-40B4-BE49-F238E27FC236}">
                        <a16:creationId xmlns:a16="http://schemas.microsoft.com/office/drawing/2014/main" id="{1594AAA9-BF35-413C-9DDB-EF22937DD708}"/>
                      </a:ext>
                    </a:extLst>
                  </p:cNvPr>
                  <p:cNvSpPr txBox="1"/>
                  <p:nvPr/>
                </p:nvSpPr>
                <p:spPr>
                  <a:xfrm>
                    <a:off x="100188" y="3824495"/>
                    <a:ext cx="117148" cy="21050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lnSpc>
                        <a:spcPct val="114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oMath>
                      </m:oMathPara>
                    </a14:m>
                    <a:endParaRPr lang="de-DE" sz="1200" dirty="0">
                      <a:latin typeface="+mn-lt"/>
                    </a:endParaRPr>
                  </a:p>
                </p:txBody>
              </p:sp>
            </mc:Choice>
            <mc:Fallback xmlns="">
              <p:sp>
                <p:nvSpPr>
                  <p:cNvPr id="28" name="Textfeld 27">
                    <a:extLst>
                      <a:ext uri="{FF2B5EF4-FFF2-40B4-BE49-F238E27FC236}">
                        <a16:creationId xmlns:a16="http://schemas.microsoft.com/office/drawing/2014/main" id="{1594AAA9-BF35-413C-9DDB-EF22937DD7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188" y="3824495"/>
                    <a:ext cx="117148" cy="21050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0526" r="-15789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987E1C7E-D209-473F-AE29-A61AE5322354}"/>
                </a:ext>
              </a:extLst>
            </p:cNvPr>
            <p:cNvGrpSpPr/>
            <p:nvPr/>
          </p:nvGrpSpPr>
          <p:grpSpPr>
            <a:xfrm>
              <a:off x="1312968" y="2264531"/>
              <a:ext cx="511047" cy="257436"/>
              <a:chOff x="113287" y="2699581"/>
              <a:chExt cx="511047" cy="257436"/>
            </a:xfrm>
          </p:grpSpPr>
          <p:cxnSp>
            <p:nvCxnSpPr>
              <p:cNvPr id="30" name="Gerade Verbindung mit Pfeil 29">
                <a:extLst>
                  <a:ext uri="{FF2B5EF4-FFF2-40B4-BE49-F238E27FC236}">
                    <a16:creationId xmlns:a16="http://schemas.microsoft.com/office/drawing/2014/main" id="{4E2E5941-52F7-489C-BBFA-9E90360EBCF3}"/>
                  </a:ext>
                </a:extLst>
              </p:cNvPr>
              <p:cNvCxnSpPr>
                <a:cxnSpLocks/>
                <a:endCxn id="15" idx="1"/>
              </p:cNvCxnSpPr>
              <p:nvPr/>
            </p:nvCxnSpPr>
            <p:spPr>
              <a:xfrm>
                <a:off x="113287" y="2956408"/>
                <a:ext cx="511047" cy="6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feld 30">
                    <a:extLst>
                      <a:ext uri="{FF2B5EF4-FFF2-40B4-BE49-F238E27FC236}">
                        <a16:creationId xmlns:a16="http://schemas.microsoft.com/office/drawing/2014/main" id="{893DB40C-4E31-4A6E-8C12-D1FB616B0CDA}"/>
                      </a:ext>
                    </a:extLst>
                  </p:cNvPr>
                  <p:cNvSpPr txBox="1"/>
                  <p:nvPr/>
                </p:nvSpPr>
                <p:spPr>
                  <a:xfrm>
                    <a:off x="178336" y="2699581"/>
                    <a:ext cx="350609" cy="2056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lnSpc>
                        <a:spcPct val="114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de-DE" sz="1200" b="0" i="1" dirty="0" smtClean="0">
                                  <a:latin typeface="Cambria Math" panose="02040503050406030204" pitchFamily="18" charset="0"/>
                                </a:rPr>
                                <m:t>𝑠𝑘𝑖𝑛</m:t>
                              </m:r>
                            </m:sub>
                          </m:sSub>
                        </m:oMath>
                      </m:oMathPara>
                    </a14:m>
                    <a:endParaRPr lang="de-DE" sz="1200" baseline="-25000" dirty="0">
                      <a:latin typeface="+mn-lt"/>
                    </a:endParaRPr>
                  </a:p>
                </p:txBody>
              </p:sp>
            </mc:Choice>
            <mc:Fallback xmlns="">
              <p:sp>
                <p:nvSpPr>
                  <p:cNvPr id="31" name="Textfeld 30">
                    <a:extLst>
                      <a:ext uri="{FF2B5EF4-FFF2-40B4-BE49-F238E27FC236}">
                        <a16:creationId xmlns:a16="http://schemas.microsoft.com/office/drawing/2014/main" id="{893DB40C-4E31-4A6E-8C12-D1FB616B0CD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8336" y="2699581"/>
                    <a:ext cx="350609" cy="20569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0345" r="-3448" b="-8824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4" name="Gruppieren 33">
              <a:extLst>
                <a:ext uri="{FF2B5EF4-FFF2-40B4-BE49-F238E27FC236}">
                  <a16:creationId xmlns:a16="http://schemas.microsoft.com/office/drawing/2014/main" id="{137DC12C-496C-499C-A63E-D2C12EFCC75E}"/>
                </a:ext>
              </a:extLst>
            </p:cNvPr>
            <p:cNvGrpSpPr/>
            <p:nvPr/>
          </p:nvGrpSpPr>
          <p:grpSpPr>
            <a:xfrm>
              <a:off x="1282630" y="2562662"/>
              <a:ext cx="541386" cy="260351"/>
              <a:chOff x="82949" y="2696666"/>
              <a:chExt cx="541386" cy="260351"/>
            </a:xfrm>
          </p:grpSpPr>
          <p:cxnSp>
            <p:nvCxnSpPr>
              <p:cNvPr id="35" name="Gerade Verbindung mit Pfeil 34">
                <a:extLst>
                  <a:ext uri="{FF2B5EF4-FFF2-40B4-BE49-F238E27FC236}">
                    <a16:creationId xmlns:a16="http://schemas.microsoft.com/office/drawing/2014/main" id="{BDBAC6ED-5576-4A33-9D48-3C82AC36B0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49" y="2957017"/>
                <a:ext cx="54138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feld 35">
                    <a:extLst>
                      <a:ext uri="{FF2B5EF4-FFF2-40B4-BE49-F238E27FC236}">
                        <a16:creationId xmlns:a16="http://schemas.microsoft.com/office/drawing/2014/main" id="{875E868C-9C83-4673-A4C3-DE2373E62299}"/>
                      </a:ext>
                    </a:extLst>
                  </p:cNvPr>
                  <p:cNvSpPr txBox="1"/>
                  <p:nvPr/>
                </p:nvSpPr>
                <p:spPr>
                  <a:xfrm>
                    <a:off x="113287" y="2696666"/>
                    <a:ext cx="480709" cy="22679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lnSpc>
                        <a:spcPct val="114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b="0" i="1" dirty="0" smtClean="0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de-DE" sz="1200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de-DE" sz="1200" b="0" i="1" dirty="0" smtClean="0">
                                  <a:latin typeface="Cambria Math" panose="02040503050406030204" pitchFamily="18" charset="0"/>
                                </a:rPr>
                                <m:t>𝑝𝑟𝑜𝑥</m:t>
                              </m:r>
                            </m:sub>
                          </m:sSub>
                        </m:oMath>
                      </m:oMathPara>
                    </a14:m>
                    <a:endParaRPr lang="de-DE" sz="1200" baseline="-25000" dirty="0">
                      <a:latin typeface="+mn-lt"/>
                    </a:endParaRPr>
                  </a:p>
                </p:txBody>
              </p:sp>
            </mc:Choice>
            <mc:Fallback xmlns="">
              <p:sp>
                <p:nvSpPr>
                  <p:cNvPr id="36" name="Textfeld 35">
                    <a:extLst>
                      <a:ext uri="{FF2B5EF4-FFF2-40B4-BE49-F238E27FC236}">
                        <a16:creationId xmlns:a16="http://schemas.microsoft.com/office/drawing/2014/main" id="{875E868C-9C83-4673-A4C3-DE2373E6229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287" y="2696666"/>
                    <a:ext cx="480709" cy="226793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7595" r="-3797" b="-10526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0" name="Gruppieren 39">
              <a:extLst>
                <a:ext uri="{FF2B5EF4-FFF2-40B4-BE49-F238E27FC236}">
                  <a16:creationId xmlns:a16="http://schemas.microsoft.com/office/drawing/2014/main" id="{77F16AD3-099B-47C9-9D5F-167B822F1906}"/>
                </a:ext>
              </a:extLst>
            </p:cNvPr>
            <p:cNvGrpSpPr/>
            <p:nvPr/>
          </p:nvGrpSpPr>
          <p:grpSpPr>
            <a:xfrm>
              <a:off x="2516473" y="2278424"/>
              <a:ext cx="617385" cy="245159"/>
              <a:chOff x="82949" y="2705910"/>
              <a:chExt cx="617385" cy="245159"/>
            </a:xfrm>
          </p:grpSpPr>
          <p:cxnSp>
            <p:nvCxnSpPr>
              <p:cNvPr id="41" name="Gerade Verbindung mit Pfeil 40">
                <a:extLst>
                  <a:ext uri="{FF2B5EF4-FFF2-40B4-BE49-F238E27FC236}">
                    <a16:creationId xmlns:a16="http://schemas.microsoft.com/office/drawing/2014/main" id="{61C6953C-9732-49B0-91D1-6D697F11253E}"/>
                  </a:ext>
                </a:extLst>
              </p:cNvPr>
              <p:cNvCxnSpPr>
                <a:cxnSpLocks/>
                <a:stCxn id="15" idx="3"/>
              </p:cNvCxnSpPr>
              <p:nvPr/>
            </p:nvCxnSpPr>
            <p:spPr>
              <a:xfrm>
                <a:off x="82949" y="2949453"/>
                <a:ext cx="617385" cy="16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feld 41">
                    <a:extLst>
                      <a:ext uri="{FF2B5EF4-FFF2-40B4-BE49-F238E27FC236}">
                        <a16:creationId xmlns:a16="http://schemas.microsoft.com/office/drawing/2014/main" id="{CCBEB3E2-2B50-4465-991C-9631102A05EB}"/>
                      </a:ext>
                    </a:extLst>
                  </p:cNvPr>
                  <p:cNvSpPr txBox="1"/>
                  <p:nvPr/>
                </p:nvSpPr>
                <p:spPr>
                  <a:xfrm>
                    <a:off x="157597" y="2705910"/>
                    <a:ext cx="350609" cy="2056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lnSpc>
                        <a:spcPct val="114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de-DE" sz="1200" b="0" i="1" dirty="0" smtClean="0">
                                  <a:latin typeface="Cambria Math" panose="02040503050406030204" pitchFamily="18" charset="0"/>
                                </a:rPr>
                                <m:t>𝑠𝑘𝑖𝑛</m:t>
                              </m:r>
                            </m:sub>
                          </m:sSub>
                        </m:oMath>
                      </m:oMathPara>
                    </a14:m>
                    <a:endParaRPr lang="de-DE" sz="1200" baseline="-25000" dirty="0">
                      <a:latin typeface="+mn-lt"/>
                    </a:endParaRPr>
                  </a:p>
                </p:txBody>
              </p:sp>
            </mc:Choice>
            <mc:Fallback xmlns="">
              <p:sp>
                <p:nvSpPr>
                  <p:cNvPr id="42" name="Textfeld 41">
                    <a:extLst>
                      <a:ext uri="{FF2B5EF4-FFF2-40B4-BE49-F238E27FC236}">
                        <a16:creationId xmlns:a16="http://schemas.microsoft.com/office/drawing/2014/main" id="{CCBEB3E2-2B50-4465-991C-9631102A05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7597" y="2705910"/>
                    <a:ext cx="350609" cy="20569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0345" r="-3448" b="-8824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6" name="Verbinder: gewinkelt 45">
              <a:extLst>
                <a:ext uri="{FF2B5EF4-FFF2-40B4-BE49-F238E27FC236}">
                  <a16:creationId xmlns:a16="http://schemas.microsoft.com/office/drawing/2014/main" id="{E15A6CAF-2BF7-4E51-898D-591A1BBE7435}"/>
                </a:ext>
              </a:extLst>
            </p:cNvPr>
            <p:cNvCxnSpPr>
              <a:cxnSpLocks/>
              <a:stCxn id="49" idx="2"/>
            </p:cNvCxnSpPr>
            <p:nvPr/>
          </p:nvCxnSpPr>
          <p:spPr>
            <a:xfrm rot="16200000" flipH="1">
              <a:off x="2908954" y="2160657"/>
              <a:ext cx="251584" cy="198227"/>
            </a:xfrm>
            <a:prstGeom prst="bentConnector3">
              <a:avLst>
                <a:gd name="adj1" fmla="val 9846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feld 48">
                  <a:extLst>
                    <a:ext uri="{FF2B5EF4-FFF2-40B4-BE49-F238E27FC236}">
                      <a16:creationId xmlns:a16="http://schemas.microsoft.com/office/drawing/2014/main" id="{50640BAF-B701-49F2-BA87-475679B97732}"/>
                    </a:ext>
                  </a:extLst>
                </p:cNvPr>
                <p:cNvSpPr txBox="1"/>
                <p:nvPr/>
              </p:nvSpPr>
              <p:spPr>
                <a:xfrm>
                  <a:off x="2638596" y="1928282"/>
                  <a:ext cx="594073" cy="2056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  <m:t>𝑠𝑡𝑎𝑡𝑒</m:t>
                            </m:r>
                          </m:e>
                          <m:sub>
                            <m: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  <m:t>𝑐𝑡𝑟𝑙</m:t>
                            </m:r>
                          </m:sub>
                        </m:sSub>
                      </m:oMath>
                    </m:oMathPara>
                  </a14:m>
                  <a:endParaRPr lang="de-DE" sz="1200" baseline="-25000" dirty="0">
                    <a:latin typeface="+mn-lt"/>
                  </a:endParaRPr>
                </a:p>
              </p:txBody>
            </p:sp>
          </mc:Choice>
          <mc:Fallback>
            <p:sp>
              <p:nvSpPr>
                <p:cNvPr id="49" name="Textfeld 48">
                  <a:extLst>
                    <a:ext uri="{FF2B5EF4-FFF2-40B4-BE49-F238E27FC236}">
                      <a16:creationId xmlns:a16="http://schemas.microsoft.com/office/drawing/2014/main" id="{50640BAF-B701-49F2-BA87-475679B977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8596" y="1928282"/>
                  <a:ext cx="594073" cy="205697"/>
                </a:xfrm>
                <a:prstGeom prst="rect">
                  <a:avLst/>
                </a:prstGeom>
                <a:blipFill>
                  <a:blip r:embed="rId12"/>
                  <a:stretch>
                    <a:fillRect l="-5155" r="-2062" b="-8824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BE5633E1-8E85-424C-BC39-3EBD11C6B909}"/>
                </a:ext>
              </a:extLst>
            </p:cNvPr>
            <p:cNvSpPr/>
            <p:nvPr/>
          </p:nvSpPr>
          <p:spPr>
            <a:xfrm>
              <a:off x="1824015" y="3196165"/>
              <a:ext cx="951741" cy="55298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r>
                <a:rPr lang="de-DE" sz="1200" dirty="0">
                  <a:solidFill>
                    <a:schemeClr val="tx1"/>
                  </a:solidFill>
                </a:rPr>
                <a:t>Forward kinematics </a:t>
              </a:r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469AC8CF-0AF4-40AD-9A9A-59427776614B}"/>
                </a:ext>
              </a:extLst>
            </p:cNvPr>
            <p:cNvSpPr/>
            <p:nvPr/>
          </p:nvSpPr>
          <p:spPr>
            <a:xfrm>
              <a:off x="1824015" y="3968685"/>
              <a:ext cx="951741" cy="55298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r>
                <a:rPr lang="de-DE" sz="1200" dirty="0">
                  <a:solidFill>
                    <a:schemeClr val="tx1"/>
                  </a:solidFill>
                </a:rPr>
                <a:t>Dynamic </a:t>
              </a:r>
              <a:r>
                <a:rPr lang="de-DE" sz="1200" dirty="0" err="1">
                  <a:solidFill>
                    <a:schemeClr val="tx1"/>
                  </a:solidFill>
                </a:rPr>
                <a:t>model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</a:p>
          </p:txBody>
        </p:sp>
        <p:grpSp>
          <p:nvGrpSpPr>
            <p:cNvPr id="89" name="Gruppieren 88">
              <a:extLst>
                <a:ext uri="{FF2B5EF4-FFF2-40B4-BE49-F238E27FC236}">
                  <a16:creationId xmlns:a16="http://schemas.microsoft.com/office/drawing/2014/main" id="{92CB5A77-B422-426F-828E-5AD691E15301}"/>
                </a:ext>
              </a:extLst>
            </p:cNvPr>
            <p:cNvGrpSpPr/>
            <p:nvPr/>
          </p:nvGrpSpPr>
          <p:grpSpPr>
            <a:xfrm>
              <a:off x="1282630" y="3472658"/>
              <a:ext cx="576105" cy="919054"/>
              <a:chOff x="1259893" y="3540394"/>
              <a:chExt cx="576105" cy="919054"/>
            </a:xfrm>
          </p:grpSpPr>
          <p:grpSp>
            <p:nvGrpSpPr>
              <p:cNvPr id="66" name="Gruppieren 65">
                <a:extLst>
                  <a:ext uri="{FF2B5EF4-FFF2-40B4-BE49-F238E27FC236}">
                    <a16:creationId xmlns:a16="http://schemas.microsoft.com/office/drawing/2014/main" id="{48D816AD-526A-4F82-AC6D-BC2CB23D63A0}"/>
                  </a:ext>
                </a:extLst>
              </p:cNvPr>
              <p:cNvGrpSpPr/>
              <p:nvPr/>
            </p:nvGrpSpPr>
            <p:grpSpPr>
              <a:xfrm>
                <a:off x="1259893" y="4244764"/>
                <a:ext cx="576105" cy="214684"/>
                <a:chOff x="-30961" y="3543577"/>
                <a:chExt cx="576105" cy="214684"/>
              </a:xfrm>
            </p:grpSpPr>
            <p:cxnSp>
              <p:nvCxnSpPr>
                <p:cNvPr id="67" name="Gerade Verbindung mit Pfeil 66">
                  <a:extLst>
                    <a:ext uri="{FF2B5EF4-FFF2-40B4-BE49-F238E27FC236}">
                      <a16:creationId xmlns:a16="http://schemas.microsoft.com/office/drawing/2014/main" id="{1B0B40B0-DF6D-4454-8ADE-22C89E304FB8}"/>
                    </a:ext>
                  </a:extLst>
                </p:cNvPr>
                <p:cNvCxnSpPr>
                  <a:cxnSpLocks/>
                  <a:stCxn id="25" idx="3"/>
                </p:cNvCxnSpPr>
                <p:nvPr/>
              </p:nvCxnSpPr>
              <p:spPr>
                <a:xfrm>
                  <a:off x="-30961" y="3758261"/>
                  <a:ext cx="576105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8" name="Textfeld 67">
                      <a:extLst>
                        <a:ext uri="{FF2B5EF4-FFF2-40B4-BE49-F238E27FC236}">
                          <a16:creationId xmlns:a16="http://schemas.microsoft.com/office/drawing/2014/main" id="{72BE8CC2-F6B2-4690-802F-5DF84C11299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0677" y="3543577"/>
                      <a:ext cx="117148" cy="21050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>
                        <a:lnSpc>
                          <a:spcPct val="114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oMath>
                        </m:oMathPara>
                      </a14:m>
                      <a:endParaRPr lang="de-DE" sz="1200" dirty="0">
                        <a:latin typeface="+mn-lt"/>
                      </a:endParaRPr>
                    </a:p>
                  </p:txBody>
                </p:sp>
              </mc:Choice>
              <mc:Fallback xmlns="">
                <p:sp>
                  <p:nvSpPr>
                    <p:cNvPr id="68" name="Textfeld 67">
                      <a:extLst>
                        <a:ext uri="{FF2B5EF4-FFF2-40B4-BE49-F238E27FC236}">
                          <a16:creationId xmlns:a16="http://schemas.microsoft.com/office/drawing/2014/main" id="{72BE8CC2-F6B2-4690-802F-5DF84C11299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0677" y="3543577"/>
                      <a:ext cx="117148" cy="210507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10526" r="-157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75" name="Verbinder: gewinkelt 74">
                <a:extLst>
                  <a:ext uri="{FF2B5EF4-FFF2-40B4-BE49-F238E27FC236}">
                    <a16:creationId xmlns:a16="http://schemas.microsoft.com/office/drawing/2014/main" id="{C3F39CA0-C7D0-4497-B685-8DFC98A6A5DC}"/>
                  </a:ext>
                </a:extLst>
              </p:cNvPr>
              <p:cNvCxnSpPr>
                <a:cxnSpLocks/>
                <a:endCxn id="50" idx="1"/>
              </p:cNvCxnSpPr>
              <p:nvPr/>
            </p:nvCxnSpPr>
            <p:spPr>
              <a:xfrm rot="5400000" flipH="1" flipV="1">
                <a:off x="1130083" y="3777516"/>
                <a:ext cx="908317" cy="434074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0" name="Rechteck 99">
                  <a:extLst>
                    <a:ext uri="{FF2B5EF4-FFF2-40B4-BE49-F238E27FC236}">
                      <a16:creationId xmlns:a16="http://schemas.microsoft.com/office/drawing/2014/main" id="{83CC0095-94B5-46E9-ACEF-C5956167E551}"/>
                    </a:ext>
                  </a:extLst>
                </p:cNvPr>
                <p:cNvSpPr/>
                <p:nvPr/>
              </p:nvSpPr>
              <p:spPr>
                <a:xfrm>
                  <a:off x="3059731" y="4030261"/>
                  <a:ext cx="437551" cy="413851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de-DE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de-DE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e>
                        </m:nary>
                      </m:oMath>
                    </m:oMathPara>
                  </a14:m>
                  <a:endParaRPr lang="de-DE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0" name="Rechteck 99">
                  <a:extLst>
                    <a:ext uri="{FF2B5EF4-FFF2-40B4-BE49-F238E27FC236}">
                      <a16:creationId xmlns:a16="http://schemas.microsoft.com/office/drawing/2014/main" id="{83CC0095-94B5-46E9-ACEF-C5956167E5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9731" y="4030261"/>
                  <a:ext cx="437551" cy="413851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1" name="Gruppieren 100">
              <a:extLst>
                <a:ext uri="{FF2B5EF4-FFF2-40B4-BE49-F238E27FC236}">
                  <a16:creationId xmlns:a16="http://schemas.microsoft.com/office/drawing/2014/main" id="{1A7BC0C1-9933-4036-8B49-371C37965895}"/>
                </a:ext>
              </a:extLst>
            </p:cNvPr>
            <p:cNvGrpSpPr/>
            <p:nvPr/>
          </p:nvGrpSpPr>
          <p:grpSpPr>
            <a:xfrm>
              <a:off x="2775756" y="4015258"/>
              <a:ext cx="272146" cy="232995"/>
              <a:chOff x="82949" y="2724022"/>
              <a:chExt cx="272146" cy="232995"/>
            </a:xfrm>
          </p:grpSpPr>
          <p:cxnSp>
            <p:nvCxnSpPr>
              <p:cNvPr id="102" name="Gerade Verbindung mit Pfeil 101">
                <a:extLst>
                  <a:ext uri="{FF2B5EF4-FFF2-40B4-BE49-F238E27FC236}">
                    <a16:creationId xmlns:a16="http://schemas.microsoft.com/office/drawing/2014/main" id="{273D3F61-1CAB-4CE3-ADE0-C28E9BC2AB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49" y="2957017"/>
                <a:ext cx="27214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Textfeld 102">
                    <a:extLst>
                      <a:ext uri="{FF2B5EF4-FFF2-40B4-BE49-F238E27FC236}">
                        <a16:creationId xmlns:a16="http://schemas.microsoft.com/office/drawing/2014/main" id="{B9136AB1-4800-46A6-8E1C-45D9EC801FD6}"/>
                      </a:ext>
                    </a:extLst>
                  </p:cNvPr>
                  <p:cNvSpPr txBox="1"/>
                  <p:nvPr/>
                </p:nvSpPr>
                <p:spPr>
                  <a:xfrm>
                    <a:off x="113403" y="2724022"/>
                    <a:ext cx="151965" cy="21845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lnSpc>
                        <a:spcPct val="114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̈"/>
                              <m:ctrlPr>
                                <a:rPr lang="de-DE" sz="1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oMath>
                      </m:oMathPara>
                    </a14:m>
                    <a:endParaRPr lang="de-DE" sz="1200" dirty="0">
                      <a:latin typeface="+mn-lt"/>
                    </a:endParaRPr>
                  </a:p>
                </p:txBody>
              </p:sp>
            </mc:Choice>
            <mc:Fallback xmlns="">
              <p:sp>
                <p:nvSpPr>
                  <p:cNvPr id="103" name="Textfeld 102">
                    <a:extLst>
                      <a:ext uri="{FF2B5EF4-FFF2-40B4-BE49-F238E27FC236}">
                        <a16:creationId xmlns:a16="http://schemas.microsoft.com/office/drawing/2014/main" id="{B9136AB1-4800-46A6-8E1C-45D9EC801F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403" y="2724022"/>
                    <a:ext cx="151965" cy="218458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8000" t="-8333" r="-100000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59" name="Gerade Verbindung mit Pfeil 158">
              <a:extLst>
                <a:ext uri="{FF2B5EF4-FFF2-40B4-BE49-F238E27FC236}">
                  <a16:creationId xmlns:a16="http://schemas.microsoft.com/office/drawing/2014/main" id="{89841A57-3648-4211-A3EC-9EAABE3F3A02}"/>
                </a:ext>
              </a:extLst>
            </p:cNvPr>
            <p:cNvCxnSpPr>
              <a:cxnSpLocks/>
            </p:cNvCxnSpPr>
            <p:nvPr/>
          </p:nvCxnSpPr>
          <p:spPr>
            <a:xfrm>
              <a:off x="2775756" y="3415059"/>
              <a:ext cx="3916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0" name="Textfeld 159">
                  <a:extLst>
                    <a:ext uri="{FF2B5EF4-FFF2-40B4-BE49-F238E27FC236}">
                      <a16:creationId xmlns:a16="http://schemas.microsoft.com/office/drawing/2014/main" id="{07A67F3C-A177-4DAB-8618-7CB4B2FE31D6}"/>
                    </a:ext>
                  </a:extLst>
                </p:cNvPr>
                <p:cNvSpPr txBox="1"/>
                <p:nvPr/>
              </p:nvSpPr>
              <p:spPr>
                <a:xfrm>
                  <a:off x="2668266" y="2585882"/>
                  <a:ext cx="146450" cy="2171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oMath>
                    </m:oMathPara>
                  </a14:m>
                  <a:endParaRPr lang="de-DE" sz="1200" dirty="0">
                    <a:latin typeface="+mn-lt"/>
                  </a:endParaRPr>
                </a:p>
              </p:txBody>
            </p:sp>
          </mc:Choice>
          <mc:Fallback>
            <p:sp>
              <p:nvSpPr>
                <p:cNvPr id="160" name="Textfeld 159">
                  <a:extLst>
                    <a:ext uri="{FF2B5EF4-FFF2-40B4-BE49-F238E27FC236}">
                      <a16:creationId xmlns:a16="http://schemas.microsoft.com/office/drawing/2014/main" id="{07A67F3C-A177-4DAB-8618-7CB4B2FE31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8266" y="2585882"/>
                  <a:ext cx="146450" cy="217175"/>
                </a:xfrm>
                <a:prstGeom prst="rect">
                  <a:avLst/>
                </a:prstGeom>
                <a:blipFill>
                  <a:blip r:embed="rId17"/>
                  <a:stretch>
                    <a:fillRect l="-20833" t="-8333" r="-5000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9" name="Verbinder: gewinkelt 168">
              <a:extLst>
                <a:ext uri="{FF2B5EF4-FFF2-40B4-BE49-F238E27FC236}">
                  <a16:creationId xmlns:a16="http://schemas.microsoft.com/office/drawing/2014/main" id="{F779660C-0FE9-4749-8803-26A57A41E85B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2622032" y="2906311"/>
              <a:ext cx="703979" cy="319673"/>
            </a:xfrm>
            <a:prstGeom prst="bentConnector3">
              <a:avLst>
                <a:gd name="adj1" fmla="val 10006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Verbinder: gewinkelt 174">
              <a:extLst>
                <a:ext uri="{FF2B5EF4-FFF2-40B4-BE49-F238E27FC236}">
                  <a16:creationId xmlns:a16="http://schemas.microsoft.com/office/drawing/2014/main" id="{1D7E40F8-514F-400A-BA65-78DE97DEC9C4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2629511" y="3131927"/>
              <a:ext cx="782066" cy="242552"/>
            </a:xfrm>
            <a:prstGeom prst="bentConnector3">
              <a:avLst>
                <a:gd name="adj1" fmla="val 10017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0" name="Textfeld 189">
                  <a:extLst>
                    <a:ext uri="{FF2B5EF4-FFF2-40B4-BE49-F238E27FC236}">
                      <a16:creationId xmlns:a16="http://schemas.microsoft.com/office/drawing/2014/main" id="{FB22A9B8-03BD-4A65-9BEF-E0267F0CDD81}"/>
                    </a:ext>
                  </a:extLst>
                </p:cNvPr>
                <p:cNvSpPr txBox="1"/>
                <p:nvPr/>
              </p:nvSpPr>
              <p:spPr>
                <a:xfrm>
                  <a:off x="2902725" y="2855205"/>
                  <a:ext cx="144270" cy="21845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de-DE" sz="1200" b="0" i="0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</m:acc>
                      </m:oMath>
                    </m:oMathPara>
                  </a14:m>
                  <a:endParaRPr lang="de-DE" sz="1200" dirty="0">
                    <a:latin typeface="+mn-lt"/>
                  </a:endParaRPr>
                </a:p>
              </p:txBody>
            </p:sp>
          </mc:Choice>
          <mc:Fallback>
            <p:sp>
              <p:nvSpPr>
                <p:cNvPr id="190" name="Textfeld 189">
                  <a:extLst>
                    <a:ext uri="{FF2B5EF4-FFF2-40B4-BE49-F238E27FC236}">
                      <a16:creationId xmlns:a16="http://schemas.microsoft.com/office/drawing/2014/main" id="{FB22A9B8-03BD-4A65-9BEF-E0267F0CDD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2725" y="2855205"/>
                  <a:ext cx="144270" cy="218458"/>
                </a:xfrm>
                <a:prstGeom prst="rect">
                  <a:avLst/>
                </a:prstGeom>
                <a:blipFill>
                  <a:blip r:embed="rId18"/>
                  <a:stretch>
                    <a:fillRect l="-20833" t="-5556" r="-4583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1" name="Gruppieren 120">
              <a:extLst>
                <a:ext uri="{FF2B5EF4-FFF2-40B4-BE49-F238E27FC236}">
                  <a16:creationId xmlns:a16="http://schemas.microsoft.com/office/drawing/2014/main" id="{4615F506-FF71-4F21-BF2E-6938E56C674E}"/>
                </a:ext>
              </a:extLst>
            </p:cNvPr>
            <p:cNvGrpSpPr/>
            <p:nvPr/>
          </p:nvGrpSpPr>
          <p:grpSpPr>
            <a:xfrm>
              <a:off x="1668832" y="3618865"/>
              <a:ext cx="3134185" cy="629388"/>
              <a:chOff x="1646095" y="3906524"/>
              <a:chExt cx="3134185" cy="629388"/>
            </a:xfrm>
          </p:grpSpPr>
          <p:grpSp>
            <p:nvGrpSpPr>
              <p:cNvPr id="107" name="Gruppieren 106">
                <a:extLst>
                  <a:ext uri="{FF2B5EF4-FFF2-40B4-BE49-F238E27FC236}">
                    <a16:creationId xmlns:a16="http://schemas.microsoft.com/office/drawing/2014/main" id="{3FD509EB-73B8-4719-8682-0D3E39F44781}"/>
                  </a:ext>
                </a:extLst>
              </p:cNvPr>
              <p:cNvGrpSpPr/>
              <p:nvPr/>
            </p:nvGrpSpPr>
            <p:grpSpPr>
              <a:xfrm>
                <a:off x="3474128" y="4302917"/>
                <a:ext cx="1306152" cy="232995"/>
                <a:chOff x="82923" y="2724022"/>
                <a:chExt cx="1306152" cy="232995"/>
              </a:xfrm>
            </p:grpSpPr>
            <p:cxnSp>
              <p:nvCxnSpPr>
                <p:cNvPr id="108" name="Gerade Verbindung mit Pfeil 107">
                  <a:extLst>
                    <a:ext uri="{FF2B5EF4-FFF2-40B4-BE49-F238E27FC236}">
                      <a16:creationId xmlns:a16="http://schemas.microsoft.com/office/drawing/2014/main" id="{2283D891-D847-4AD3-9C44-780AF00327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949" y="2957017"/>
                  <a:ext cx="1306126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9" name="Textfeld 108">
                      <a:extLst>
                        <a:ext uri="{FF2B5EF4-FFF2-40B4-BE49-F238E27FC236}">
                          <a16:creationId xmlns:a16="http://schemas.microsoft.com/office/drawing/2014/main" id="{275FBCEC-6A39-4CD3-9968-196AD3CB2B4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2923" y="2724022"/>
                      <a:ext cx="151965" cy="21845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>
                        <a:lnSpc>
                          <a:spcPct val="114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̇"/>
                                <m:ctrlPr>
                                  <a:rPr lang="de-DE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acc>
                          </m:oMath>
                        </m:oMathPara>
                      </a14:m>
                      <a:endParaRPr lang="de-DE" sz="1200" dirty="0">
                        <a:latin typeface="+mn-lt"/>
                      </a:endParaRPr>
                    </a:p>
                  </p:txBody>
                </p:sp>
              </mc:Choice>
              <mc:Fallback xmlns="">
                <p:sp>
                  <p:nvSpPr>
                    <p:cNvPr id="109" name="Textfeld 108">
                      <a:extLst>
                        <a:ext uri="{FF2B5EF4-FFF2-40B4-BE49-F238E27FC236}">
                          <a16:creationId xmlns:a16="http://schemas.microsoft.com/office/drawing/2014/main" id="{275FBCEC-6A39-4CD3-9968-196AD3CB2B4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2923" y="2724022"/>
                      <a:ext cx="151965" cy="218458"/>
                    </a:xfrm>
                    <a:prstGeom prst="rect">
                      <a:avLst/>
                    </a:prstGeom>
                    <a:blipFill>
                      <a:blip r:embed="rId33"/>
                      <a:stretch>
                        <a:fillRect l="-28000" t="-8333" r="-44000" b="-1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0" name="Gruppieren 119">
                <a:extLst>
                  <a:ext uri="{FF2B5EF4-FFF2-40B4-BE49-F238E27FC236}">
                    <a16:creationId xmlns:a16="http://schemas.microsoft.com/office/drawing/2014/main" id="{BCF2F37F-726B-4D8C-88F4-0AF7D763D993}"/>
                  </a:ext>
                </a:extLst>
              </p:cNvPr>
              <p:cNvGrpSpPr/>
              <p:nvPr/>
            </p:nvGrpSpPr>
            <p:grpSpPr>
              <a:xfrm>
                <a:off x="1646095" y="3906524"/>
                <a:ext cx="2005790" cy="626314"/>
                <a:chOff x="1646095" y="3906524"/>
                <a:chExt cx="2005790" cy="626314"/>
              </a:xfrm>
            </p:grpSpPr>
            <p:cxnSp>
              <p:nvCxnSpPr>
                <p:cNvPr id="91" name="Verbinder: gewinkelt 90">
                  <a:extLst>
                    <a:ext uri="{FF2B5EF4-FFF2-40B4-BE49-F238E27FC236}">
                      <a16:creationId xmlns:a16="http://schemas.microsoft.com/office/drawing/2014/main" id="{9B85084E-D780-4C09-BBBB-B65B499D6E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1601315" y="3951304"/>
                  <a:ext cx="235776" cy="146215"/>
                </a:xfrm>
                <a:prstGeom prst="bentConnector3">
                  <a:avLst>
                    <a:gd name="adj1" fmla="val 99825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Verbinder: gewinkelt 115">
                  <a:extLst>
                    <a:ext uri="{FF2B5EF4-FFF2-40B4-BE49-F238E27FC236}">
                      <a16:creationId xmlns:a16="http://schemas.microsoft.com/office/drawing/2014/main" id="{FD2868E5-91F2-4FD6-B099-B62A5585DE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1646098" y="4142301"/>
                  <a:ext cx="2005787" cy="390537"/>
                </a:xfrm>
                <a:prstGeom prst="bentConnector3">
                  <a:avLst>
                    <a:gd name="adj1" fmla="val 233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8" name="Gruppieren 87">
              <a:extLst>
                <a:ext uri="{FF2B5EF4-FFF2-40B4-BE49-F238E27FC236}">
                  <a16:creationId xmlns:a16="http://schemas.microsoft.com/office/drawing/2014/main" id="{FE673319-8B4E-43F9-A405-8BEA470FA374}"/>
                </a:ext>
              </a:extLst>
            </p:cNvPr>
            <p:cNvGrpSpPr/>
            <p:nvPr/>
          </p:nvGrpSpPr>
          <p:grpSpPr>
            <a:xfrm>
              <a:off x="1281511" y="3092784"/>
              <a:ext cx="542504" cy="1053163"/>
              <a:chOff x="1258774" y="3380443"/>
              <a:chExt cx="542504" cy="1053163"/>
            </a:xfrm>
          </p:grpSpPr>
          <p:grpSp>
            <p:nvGrpSpPr>
              <p:cNvPr id="51" name="Gruppieren 50">
                <a:extLst>
                  <a:ext uri="{FF2B5EF4-FFF2-40B4-BE49-F238E27FC236}">
                    <a16:creationId xmlns:a16="http://schemas.microsoft.com/office/drawing/2014/main" id="{4549EAC9-54DB-4B71-B218-A8C57A396065}"/>
                  </a:ext>
                </a:extLst>
              </p:cNvPr>
              <p:cNvGrpSpPr/>
              <p:nvPr/>
            </p:nvGrpSpPr>
            <p:grpSpPr>
              <a:xfrm>
                <a:off x="1258774" y="3380443"/>
                <a:ext cx="542504" cy="228149"/>
                <a:chOff x="106682" y="3380443"/>
                <a:chExt cx="542504" cy="228149"/>
              </a:xfrm>
            </p:grpSpPr>
            <p:cxnSp>
              <p:nvCxnSpPr>
                <p:cNvPr id="52" name="Gerade Verbindung mit Pfeil 51">
                  <a:extLst>
                    <a:ext uri="{FF2B5EF4-FFF2-40B4-BE49-F238E27FC236}">
                      <a16:creationId xmlns:a16="http://schemas.microsoft.com/office/drawing/2014/main" id="{4D70B3D2-A2C9-4AF4-B5D8-5DD4507BF2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6682" y="3608592"/>
                  <a:ext cx="542504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3" name="Textfeld 52">
                      <a:extLst>
                        <a:ext uri="{FF2B5EF4-FFF2-40B4-BE49-F238E27FC236}">
                          <a16:creationId xmlns:a16="http://schemas.microsoft.com/office/drawing/2014/main" id="{BE61D1B4-123A-45F3-BF81-8E20D96B833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8500" y="3380443"/>
                      <a:ext cx="137538" cy="20569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>
                        <a:lnSpc>
                          <a:spcPct val="114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1200" i="1" dirty="0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oMath>
                        </m:oMathPara>
                      </a14:m>
                      <a:endParaRPr lang="de-DE" sz="1200" baseline="-25000" dirty="0">
                        <a:latin typeface="+mn-lt"/>
                      </a:endParaRPr>
                    </a:p>
                  </p:txBody>
                </p:sp>
              </mc:Choice>
              <mc:Fallback xmlns="">
                <p:sp>
                  <p:nvSpPr>
                    <p:cNvPr id="53" name="Textfeld 52">
                      <a:extLst>
                        <a:ext uri="{FF2B5EF4-FFF2-40B4-BE49-F238E27FC236}">
                          <a16:creationId xmlns:a16="http://schemas.microsoft.com/office/drawing/2014/main" id="{BE61D1B4-123A-45F3-BF81-8E20D96B833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8500" y="3380443"/>
                      <a:ext cx="137538" cy="205697"/>
                    </a:xfrm>
                    <a:prstGeom prst="rect">
                      <a:avLst/>
                    </a:prstGeom>
                    <a:blipFill>
                      <a:blip r:embed="rId34"/>
                      <a:stretch>
                        <a:fillRect l="-39130" r="-30435" b="-1764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70" name="Verbinder: gewinkelt 69">
                <a:extLst>
                  <a:ext uri="{FF2B5EF4-FFF2-40B4-BE49-F238E27FC236}">
                    <a16:creationId xmlns:a16="http://schemas.microsoft.com/office/drawing/2014/main" id="{A8F0D98F-78D0-4996-80E1-085D9DF8C68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255388" y="3887715"/>
                <a:ext cx="820528" cy="271253"/>
              </a:xfrm>
              <a:prstGeom prst="bentConnector3">
                <a:avLst>
                  <a:gd name="adj1" fmla="val 99916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48" name="Textfeld 447">
                <a:extLst>
                  <a:ext uri="{FF2B5EF4-FFF2-40B4-BE49-F238E27FC236}">
                    <a16:creationId xmlns:a16="http://schemas.microsoft.com/office/drawing/2014/main" id="{37B52993-B92E-42FA-9DBD-808EC15B6973}"/>
                  </a:ext>
                </a:extLst>
              </p:cNvPr>
              <p:cNvSpPr txBox="1"/>
              <p:nvPr/>
            </p:nvSpPr>
            <p:spPr>
              <a:xfrm>
                <a:off x="340172" y="5642644"/>
                <a:ext cx="2332641" cy="726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de-DE" sz="900" baseline="30000" dirty="0">
                    <a:latin typeface="+mn-lt"/>
                  </a:rPr>
                  <a:t>1)</a:t>
                </a:r>
                <a:r>
                  <a:rPr lang="de-DE" sz="900" dirty="0">
                    <a:latin typeface="+mn-lt"/>
                  </a:rPr>
                  <a:t> </a:t>
                </a:r>
                <a:r>
                  <a:rPr lang="de-DE" sz="900" dirty="0" err="1">
                    <a:latin typeface="+mn-lt"/>
                  </a:rPr>
                  <a:t>Eq</a:t>
                </a:r>
                <a:r>
                  <a:rPr lang="de-DE" sz="900" dirty="0">
                    <a:latin typeface="+mn-lt"/>
                  </a:rPr>
                  <a:t>.: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9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de-DE" sz="9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9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de-DE" sz="9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de-DE" sz="9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sz="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9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p>
                        <m:r>
                          <a:rPr lang="de-DE" sz="9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de-DE" sz="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de-DE" sz="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de-DE" sz="9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de-DE" sz="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DE" sz="9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mr>
                              <m:m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de-DE" sz="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de-DE" sz="900"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</m:acc>
                                </m:e>
                              </m:mr>
                            </m:m>
                          </m:e>
                        </m:d>
                        <m:r>
                          <a:rPr lang="de-DE" sz="9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de-DE" sz="9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sz="9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900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de-DE" sz="9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sz="9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900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de-DE" sz="9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de-DE" sz="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de-DE" sz="9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de-DE" sz="900" i="1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de-DE" sz="9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de-DE" sz="900" i="1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de-DE" sz="900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de-DE" sz="9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de-DE" sz="9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sz="9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900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de-DE" sz="9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sz="9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900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de-DE" sz="9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den>
                        </m:f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de-DE" sz="9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de-DE" sz="9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de-DE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de-DE" sz="900" i="1">
                                          <a:latin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a:rPr lang="de-DE" sz="9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de-DE" sz="900" i="1">
                                          <a:latin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de-DE" sz="900"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lang="de-DE" sz="900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e>
                        </m:nary>
                      </m:e>
                    </m:d>
                  </m:oMath>
                </a14:m>
                <a:r>
                  <a:rPr lang="de-DE" sz="900" dirty="0">
                    <a:latin typeface="+mn-lt"/>
                  </a:rPr>
                  <a:t>, </a:t>
                </a:r>
                <a:br>
                  <a:rPr lang="de-DE" sz="900" dirty="0">
                    <a:latin typeface="+mn-lt"/>
                  </a:rPr>
                </a:br>
                <a:r>
                  <a:rPr lang="de-DE" sz="900" dirty="0">
                    <a:latin typeface="+mn-lt"/>
                  </a:rPr>
                  <a:t>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de-DE" sz="9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9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de-DE" sz="9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de-DE" sz="9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sz="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9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p>
                        <m:r>
                          <a:rPr lang="de-DE" sz="9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de-DE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de-DE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de-DE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acc>
                                    <m:accPr>
                                      <m:chr m:val="̈"/>
                                      <m:ctrlPr>
                                        <a:rPr lang="de-DE" sz="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DE" sz="9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mr>
                              <m:mr>
                                <m:e>
                                  <m:acc>
                                    <m:accPr>
                                      <m:chr m:val="̈"/>
                                      <m:ctrlPr>
                                        <a:rPr lang="de-DE" sz="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DE" sz="900" b="0" i="1" smtClean="0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</m:mr>
                            </m:m>
                          </m:e>
                        </m:d>
                        <m:r>
                          <a:rPr lang="de-DE" sz="9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de-DE" sz="9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sz="9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900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de-DE" sz="9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sz="9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900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de-DE" sz="9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de-DE" sz="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de-DE" sz="9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de-DE" sz="900" i="1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de-DE" sz="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DE" sz="9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mr>
                              <m:mr>
                                <m:e>
                                  <m:r>
                                    <a:rPr lang="de-DE" sz="900" i="1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de-DE" sz="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de-DE" sz="900" b="0" i="0" smtClean="0"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</m:acc>
                                </m:e>
                              </m:mr>
                            </m:m>
                          </m:e>
                        </m:d>
                        <m:r>
                          <a:rPr lang="de-DE" sz="9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de-DE" sz="9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sz="9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900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de-DE" sz="9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sz="9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900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de-DE" sz="9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de-DE" sz="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de-DE" sz="9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de-DE" sz="900" i="1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de-DE" sz="9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de-DE" sz="900" i="1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de-DE" sz="900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de-DE" sz="9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̇"/>
                            <m:ctrlPr>
                              <a:rPr lang="de-DE" sz="9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9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</m:acc>
                        <m:sSub>
                          <m:sSubPr>
                            <m:ctrlPr>
                              <a:rPr lang="de-DE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de-DE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DE" sz="9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de-DE" sz="9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sz="900" dirty="0">
                    <a:latin typeface="+mn-lt"/>
                  </a:rPr>
                  <a:t> </a:t>
                </a:r>
              </a:p>
              <a:p>
                <a:pPr>
                  <a:lnSpc>
                    <a:spcPct val="114000"/>
                  </a:lnSpc>
                </a:pPr>
                <a:endParaRPr lang="de-DE" sz="1600" dirty="0" err="1">
                  <a:latin typeface="+mn-lt"/>
                </a:endParaRPr>
              </a:p>
            </p:txBody>
          </p:sp>
        </mc:Choice>
        <mc:Fallback>
          <p:sp>
            <p:nvSpPr>
              <p:cNvPr id="448" name="Textfeld 447">
                <a:extLst>
                  <a:ext uri="{FF2B5EF4-FFF2-40B4-BE49-F238E27FC236}">
                    <a16:creationId xmlns:a16="http://schemas.microsoft.com/office/drawing/2014/main" id="{37B52993-B92E-42FA-9DBD-808EC15B6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172" y="5642644"/>
                <a:ext cx="2332641" cy="726797"/>
              </a:xfrm>
              <a:prstGeom prst="rect">
                <a:avLst/>
              </a:prstGeom>
              <a:blipFill>
                <a:blip r:embed="rId35"/>
                <a:stretch>
                  <a:fillRect l="-2356" t="-30252" r="-31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3E9D3FAE-1975-43CC-8233-8E753D7FDE7F}"/>
              </a:ext>
            </a:extLst>
          </p:cNvPr>
          <p:cNvGrpSpPr/>
          <p:nvPr/>
        </p:nvGrpSpPr>
        <p:grpSpPr>
          <a:xfrm>
            <a:off x="1698208" y="2164110"/>
            <a:ext cx="7346853" cy="2710088"/>
            <a:chOff x="1698208" y="2164110"/>
            <a:chExt cx="7346853" cy="2710088"/>
          </a:xfrm>
        </p:grpSpPr>
        <p:cxnSp>
          <p:nvCxnSpPr>
            <p:cNvPr id="468" name="Gerade Verbindung mit Pfeil 467">
              <a:extLst>
                <a:ext uri="{FF2B5EF4-FFF2-40B4-BE49-F238E27FC236}">
                  <a16:creationId xmlns:a16="http://schemas.microsoft.com/office/drawing/2014/main" id="{D12DC5BF-072D-4AA2-A000-EBE247A32C48}"/>
                </a:ext>
              </a:extLst>
            </p:cNvPr>
            <p:cNvCxnSpPr>
              <a:cxnSpLocks/>
            </p:cNvCxnSpPr>
            <p:nvPr/>
          </p:nvCxnSpPr>
          <p:spPr>
            <a:xfrm>
              <a:off x="7475992" y="4071266"/>
              <a:ext cx="0" cy="68352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Gerade Verbindung mit Pfeil 471">
              <a:extLst>
                <a:ext uri="{FF2B5EF4-FFF2-40B4-BE49-F238E27FC236}">
                  <a16:creationId xmlns:a16="http://schemas.microsoft.com/office/drawing/2014/main" id="{7B88594C-C7FF-415E-99F8-BE0F06082E90}"/>
                </a:ext>
              </a:extLst>
            </p:cNvPr>
            <p:cNvCxnSpPr>
              <a:cxnSpLocks/>
            </p:cNvCxnSpPr>
            <p:nvPr/>
          </p:nvCxnSpPr>
          <p:spPr>
            <a:xfrm>
              <a:off x="7661412" y="4071265"/>
              <a:ext cx="0" cy="80293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2A21305C-82FA-4ECC-9BD0-601B613945FA}"/>
                </a:ext>
              </a:extLst>
            </p:cNvPr>
            <p:cNvGrpSpPr/>
            <p:nvPr/>
          </p:nvGrpSpPr>
          <p:grpSpPr>
            <a:xfrm>
              <a:off x="1698208" y="2164110"/>
              <a:ext cx="7346853" cy="2710087"/>
              <a:chOff x="1698208" y="2164110"/>
              <a:chExt cx="7346853" cy="271008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6" name="Textfeld 285">
                    <a:extLst>
                      <a:ext uri="{FF2B5EF4-FFF2-40B4-BE49-F238E27FC236}">
                        <a16:creationId xmlns:a16="http://schemas.microsoft.com/office/drawing/2014/main" id="{51153A37-BA05-46E0-B28E-CF2346C1D52C}"/>
                      </a:ext>
                    </a:extLst>
                  </p:cNvPr>
                  <p:cNvSpPr txBox="1"/>
                  <p:nvPr/>
                </p:nvSpPr>
                <p:spPr>
                  <a:xfrm>
                    <a:off x="1722091" y="4658852"/>
                    <a:ext cx="137538" cy="2056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lnSpc>
                        <a:spcPct val="114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120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oMath>
                      </m:oMathPara>
                    </a14:m>
                    <a:endParaRPr lang="de-DE" sz="1200" baseline="-25000" dirty="0">
                      <a:latin typeface="+mn-lt"/>
                    </a:endParaRPr>
                  </a:p>
                </p:txBody>
              </p:sp>
            </mc:Choice>
            <mc:Fallback>
              <p:sp>
                <p:nvSpPr>
                  <p:cNvPr id="286" name="Textfeld 285">
                    <a:extLst>
                      <a:ext uri="{FF2B5EF4-FFF2-40B4-BE49-F238E27FC236}">
                        <a16:creationId xmlns:a16="http://schemas.microsoft.com/office/drawing/2014/main" id="{51153A37-BA05-46E0-B28E-CF2346C1D5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22091" y="4658852"/>
                    <a:ext cx="137538" cy="205697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 l="-39130" r="-30435" b="-17647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4" name="Gruppieren 13">
                <a:extLst>
                  <a:ext uri="{FF2B5EF4-FFF2-40B4-BE49-F238E27FC236}">
                    <a16:creationId xmlns:a16="http://schemas.microsoft.com/office/drawing/2014/main" id="{31280976-C72F-4F3A-8641-4692B7B9D4A2}"/>
                  </a:ext>
                </a:extLst>
              </p:cNvPr>
              <p:cNvGrpSpPr/>
              <p:nvPr/>
            </p:nvGrpSpPr>
            <p:grpSpPr>
              <a:xfrm>
                <a:off x="1698208" y="2164110"/>
                <a:ext cx="7346853" cy="2710087"/>
                <a:chOff x="1698208" y="2164110"/>
                <a:chExt cx="7346853" cy="2710087"/>
              </a:xfrm>
            </p:grpSpPr>
            <p:cxnSp>
              <p:nvCxnSpPr>
                <p:cNvPr id="324" name="Verbinder: gewinkelt 323">
                  <a:extLst>
                    <a:ext uri="{FF2B5EF4-FFF2-40B4-BE49-F238E27FC236}">
                      <a16:creationId xmlns:a16="http://schemas.microsoft.com/office/drawing/2014/main" id="{6E02131E-07E0-4539-A053-B36E1A3B38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96547" y="4248252"/>
                  <a:ext cx="2679445" cy="506541"/>
                </a:xfrm>
                <a:prstGeom prst="bentConnector3">
                  <a:avLst>
                    <a:gd name="adj1" fmla="val 6204"/>
                  </a:avLst>
                </a:prstGeom>
                <a:ln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3" name="Verbinder: gewinkelt 282">
                  <a:extLst>
                    <a:ext uri="{FF2B5EF4-FFF2-40B4-BE49-F238E27FC236}">
                      <a16:creationId xmlns:a16="http://schemas.microsoft.com/office/drawing/2014/main" id="{DBFF0F66-7DB9-4FE4-8885-B4F5DF492F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98208" y="4147392"/>
                  <a:ext cx="5963204" cy="726805"/>
                </a:xfrm>
                <a:prstGeom prst="bentConnector3">
                  <a:avLst>
                    <a:gd name="adj1" fmla="val -432"/>
                  </a:avLst>
                </a:prstGeom>
                <a:ln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44" name="Rechteck 343">
                      <a:extLst>
                        <a:ext uri="{FF2B5EF4-FFF2-40B4-BE49-F238E27FC236}">
                          <a16:creationId xmlns:a16="http://schemas.microsoft.com/office/drawing/2014/main" id="{7B85A7DC-AA7B-42A0-8F9B-3376189223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30417" y="3603559"/>
                      <a:ext cx="437551" cy="413851"/>
                    </a:xfrm>
                    <a:prstGeom prst="rect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14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nary>
                              <m:naryPr>
                                <m:limLoc m:val="undOvr"/>
                                <m:subHide m:val="on"/>
                                <m:supHide m:val="on"/>
                                <m:ctrlPr>
                                  <a:rPr lang="de-DE" sz="1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de-DE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e>
                            </m:nary>
                          </m:oMath>
                        </m:oMathPara>
                      </a14:m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344" name="Rechteck 343">
                      <a:extLst>
                        <a:ext uri="{FF2B5EF4-FFF2-40B4-BE49-F238E27FC236}">
                          <a16:creationId xmlns:a16="http://schemas.microsoft.com/office/drawing/2014/main" id="{7B85A7DC-AA7B-42A0-8F9B-33761892232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30417" y="3603559"/>
                      <a:ext cx="437551" cy="413851"/>
                    </a:xfrm>
                    <a:prstGeom prst="rect">
                      <a:avLst/>
                    </a:prstGeom>
                    <a:blipFill>
                      <a:blip r:embed="rId37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254" name="Gruppieren 253">
                  <a:extLst>
                    <a:ext uri="{FF2B5EF4-FFF2-40B4-BE49-F238E27FC236}">
                      <a16:creationId xmlns:a16="http://schemas.microsoft.com/office/drawing/2014/main" id="{2C7E4103-4E6B-4BDC-AE8E-0699C937AA25}"/>
                    </a:ext>
                  </a:extLst>
                </p:cNvPr>
                <p:cNvGrpSpPr/>
                <p:nvPr/>
              </p:nvGrpSpPr>
              <p:grpSpPr>
                <a:xfrm>
                  <a:off x="6371306" y="3049098"/>
                  <a:ext cx="328566" cy="218458"/>
                  <a:chOff x="80014" y="2740401"/>
                  <a:chExt cx="328566" cy="218458"/>
                </a:xfrm>
              </p:grpSpPr>
              <p:cxnSp>
                <p:nvCxnSpPr>
                  <p:cNvPr id="255" name="Gerade Verbindung mit Pfeil 254">
                    <a:extLst>
                      <a:ext uri="{FF2B5EF4-FFF2-40B4-BE49-F238E27FC236}">
                        <a16:creationId xmlns:a16="http://schemas.microsoft.com/office/drawing/2014/main" id="{1DE23C00-E1AA-4832-9F82-74E47683605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2949" y="2957017"/>
                    <a:ext cx="325631" cy="1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56" name="Textfeld 255">
                        <a:extLst>
                          <a:ext uri="{FF2B5EF4-FFF2-40B4-BE49-F238E27FC236}">
                            <a16:creationId xmlns:a16="http://schemas.microsoft.com/office/drawing/2014/main" id="{4E536E6F-C92E-4F95-9A67-E6DFD740C10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0014" y="2740401"/>
                        <a:ext cx="235641" cy="21845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>
                          <a:lnSpc>
                            <a:spcPct val="114000"/>
                          </a:lnSpc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acc>
                                <m:accPr>
                                  <m:chr m:val="̇"/>
                                  <m:ctrlP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 sz="1200" b="0" i="0" smtClean="0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de-DE" sz="1200" dirty="0">
                          <a:latin typeface="+mn-lt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56" name="Textfeld 255">
                        <a:extLst>
                          <a:ext uri="{FF2B5EF4-FFF2-40B4-BE49-F238E27FC236}">
                            <a16:creationId xmlns:a16="http://schemas.microsoft.com/office/drawing/2014/main" id="{4E536E6F-C92E-4F95-9A67-E6DFD740C10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0014" y="2740401"/>
                        <a:ext cx="235641" cy="218458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12821" t="-5556" r="-2820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de-DE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9" name="Rechteck 38">
                      <a:extLst>
                        <a:ext uri="{FF2B5EF4-FFF2-40B4-BE49-F238E27FC236}">
                          <a16:creationId xmlns:a16="http://schemas.microsoft.com/office/drawing/2014/main" id="{D18350B2-6104-4F6B-8243-276E47AE46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46427" y="2172030"/>
                      <a:ext cx="1427359" cy="874263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14000"/>
                        </a:lnSpc>
                      </a:pPr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Admittance </a:t>
                      </a:r>
                      <a:r>
                        <a:rPr lang="de-DE" sz="1200" dirty="0" err="1">
                          <a:solidFill>
                            <a:schemeClr val="tx1"/>
                          </a:solidFill>
                        </a:rPr>
                        <a:t>control</a:t>
                      </a:r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lnSpc>
                          <a:spcPct val="114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̈"/>
                                <m:ctrlPr>
                                  <a:rPr lang="de-DE" sz="1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DE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  <m: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de-DE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p>
                                <m:r>
                                  <a:rPr lang="de-DE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de-DE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de-DE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𝑠𝑘𝑖𝑛</m:t>
                                    </m:r>
                                  </m:sub>
                                </m:sSub>
                                <m:r>
                                  <a:rPr lang="de-DE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de-DE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de-DE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</m:d>
                          </m:oMath>
                        </m:oMathPara>
                      </a14:m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lnSpc>
                          <a:spcPct val="114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̈"/>
                                <m:ctrlPr>
                                  <a:rPr lang="de-DE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de-DE" sz="1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</m:acc>
                            <m: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de-DE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p>
                                <m:r>
                                  <a:rPr lang="de-DE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de-DE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de-DE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𝑠𝑘𝑖𝑛</m:t>
                                </m:r>
                              </m:sub>
                            </m:sSub>
                            <m:r>
                              <a:rPr lang="de-DE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  <m:acc>
                              <m:accPr>
                                <m:chr m:val="̇"/>
                                <m:ctrlPr>
                                  <a:rPr lang="de-DE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DE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  <m: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39" name="Rechteck 38">
                      <a:extLst>
                        <a:ext uri="{FF2B5EF4-FFF2-40B4-BE49-F238E27FC236}">
                          <a16:creationId xmlns:a16="http://schemas.microsoft.com/office/drawing/2014/main" id="{D18350B2-6104-4F6B-8243-276E47AE463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46427" y="2172030"/>
                      <a:ext cx="1427359" cy="874263"/>
                    </a:xfrm>
                    <a:prstGeom prst="rect">
                      <a:avLst/>
                    </a:prstGeom>
                    <a:blipFill>
                      <a:blip r:embed="rId38"/>
                      <a:stretch>
                        <a:fillRect b="-694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55" name="Gruppieren 54">
                  <a:extLst>
                    <a:ext uri="{FF2B5EF4-FFF2-40B4-BE49-F238E27FC236}">
                      <a16:creationId xmlns:a16="http://schemas.microsoft.com/office/drawing/2014/main" id="{BD3A08DA-3866-4A2A-9585-5F5A7B0BD2A9}"/>
                    </a:ext>
                  </a:extLst>
                </p:cNvPr>
                <p:cNvGrpSpPr/>
                <p:nvPr/>
              </p:nvGrpSpPr>
              <p:grpSpPr>
                <a:xfrm>
                  <a:off x="4563400" y="2169468"/>
                  <a:ext cx="266332" cy="217175"/>
                  <a:chOff x="99873" y="2756397"/>
                  <a:chExt cx="266332" cy="217175"/>
                </a:xfrm>
              </p:grpSpPr>
              <p:cxnSp>
                <p:nvCxnSpPr>
                  <p:cNvPr id="56" name="Gerade Verbindung mit Pfeil 55">
                    <a:extLst>
                      <a:ext uri="{FF2B5EF4-FFF2-40B4-BE49-F238E27FC236}">
                        <a16:creationId xmlns:a16="http://schemas.microsoft.com/office/drawing/2014/main" id="{7C82C56D-5EF4-48D0-9912-9B5C8F44178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5895" y="2965885"/>
                    <a:ext cx="260310" cy="1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7" name="Textfeld 56">
                        <a:extLst>
                          <a:ext uri="{FF2B5EF4-FFF2-40B4-BE49-F238E27FC236}">
                            <a16:creationId xmlns:a16="http://schemas.microsoft.com/office/drawing/2014/main" id="{E03F79C4-7613-403D-AD03-E7638C2AECB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9873" y="2756397"/>
                        <a:ext cx="218072" cy="2171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>
                          <a:lnSpc>
                            <a:spcPct val="114000"/>
                          </a:lnSpc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̈"/>
                                      <m:ctrlPr>
                                        <a:rPr lang="de-DE" sz="1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DE" sz="12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de-DE" sz="1200" dirty="0">
                          <a:latin typeface="+mn-lt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7" name="Textfeld 56">
                        <a:extLst>
                          <a:ext uri="{FF2B5EF4-FFF2-40B4-BE49-F238E27FC236}">
                            <a16:creationId xmlns:a16="http://schemas.microsoft.com/office/drawing/2014/main" id="{E03F79C4-7613-403D-AD03-E7638C2AECB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9873" y="2756397"/>
                        <a:ext cx="218072" cy="217175"/>
                      </a:xfrm>
                      <a:prstGeom prst="rect">
                        <a:avLst/>
                      </a:prstGeom>
                      <a:blipFill>
                        <a:blip r:embed="rId39"/>
                        <a:stretch>
                          <a:fillRect l="-14286" t="-11111" r="-71429" b="-277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de-DE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58" name="Gruppieren 57">
                  <a:extLst>
                    <a:ext uri="{FF2B5EF4-FFF2-40B4-BE49-F238E27FC236}">
                      <a16:creationId xmlns:a16="http://schemas.microsoft.com/office/drawing/2014/main" id="{2A675A83-4E0F-4EA1-9C2C-0AE9F9F2963F}"/>
                    </a:ext>
                  </a:extLst>
                </p:cNvPr>
                <p:cNvGrpSpPr/>
                <p:nvPr/>
              </p:nvGrpSpPr>
              <p:grpSpPr>
                <a:xfrm>
                  <a:off x="4555064" y="2616850"/>
                  <a:ext cx="274668" cy="222521"/>
                  <a:chOff x="91537" y="2723429"/>
                  <a:chExt cx="274668" cy="222521"/>
                </a:xfrm>
              </p:grpSpPr>
              <p:cxnSp>
                <p:nvCxnSpPr>
                  <p:cNvPr id="59" name="Gerade Verbindung mit Pfeil 58">
                    <a:extLst>
                      <a:ext uri="{FF2B5EF4-FFF2-40B4-BE49-F238E27FC236}">
                        <a16:creationId xmlns:a16="http://schemas.microsoft.com/office/drawing/2014/main" id="{C03D0ADB-3EB7-4356-BD8E-842DFBD2D6A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5809" y="2945950"/>
                    <a:ext cx="260396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" name="Textfeld 59">
                        <a:extLst>
                          <a:ext uri="{FF2B5EF4-FFF2-40B4-BE49-F238E27FC236}">
                            <a16:creationId xmlns:a16="http://schemas.microsoft.com/office/drawing/2014/main" id="{4DB80DFC-BDA5-43E9-9D7B-47705F503A0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1537" y="2723429"/>
                        <a:ext cx="226408" cy="21845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>
                          <a:lnSpc>
                            <a:spcPct val="114000"/>
                          </a:lnSpc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̈"/>
                                      <m:ctrlPr>
                                        <a:rPr lang="de-DE" sz="1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de-DE" sz="1200" b="0" i="0" smtClean="0"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de-DE" sz="1200" dirty="0">
                          <a:latin typeface="+mn-lt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0" name="Textfeld 59">
                        <a:extLst>
                          <a:ext uri="{FF2B5EF4-FFF2-40B4-BE49-F238E27FC236}">
                            <a16:creationId xmlns:a16="http://schemas.microsoft.com/office/drawing/2014/main" id="{4DB80DFC-BDA5-43E9-9D7B-47705F503A0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1537" y="2723429"/>
                        <a:ext cx="226408" cy="218458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 l="-13514" t="-5556" r="-59459" b="-8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de-DE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22" name="Rechteck 121">
                      <a:extLst>
                        <a:ext uri="{FF2B5EF4-FFF2-40B4-BE49-F238E27FC236}">
                          <a16:creationId xmlns:a16="http://schemas.microsoft.com/office/drawing/2014/main" id="{503DA72E-CB84-4F01-A47B-847CE6AB98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24894" y="2172031"/>
                      <a:ext cx="437551" cy="413851"/>
                    </a:xfrm>
                    <a:prstGeom prst="rect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14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nary>
                              <m:naryPr>
                                <m:limLoc m:val="undOvr"/>
                                <m:subHide m:val="on"/>
                                <m:supHide m:val="on"/>
                                <m:ctrlPr>
                                  <a:rPr lang="de-DE" sz="1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de-DE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e>
                            </m:nary>
                          </m:oMath>
                        </m:oMathPara>
                      </a14:m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22" name="Rechteck 121">
                      <a:extLst>
                        <a:ext uri="{FF2B5EF4-FFF2-40B4-BE49-F238E27FC236}">
                          <a16:creationId xmlns:a16="http://schemas.microsoft.com/office/drawing/2014/main" id="{503DA72E-CB84-4F01-A47B-847CE6AB98C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24894" y="2172031"/>
                      <a:ext cx="437551" cy="413851"/>
                    </a:xfrm>
                    <a:prstGeom prst="rect">
                      <a:avLst/>
                    </a:prstGeom>
                    <a:blipFill>
                      <a:blip r:embed="rId40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23" name="Rechteck 122">
                      <a:extLst>
                        <a:ext uri="{FF2B5EF4-FFF2-40B4-BE49-F238E27FC236}">
                          <a16:creationId xmlns:a16="http://schemas.microsoft.com/office/drawing/2014/main" id="{A1D689B1-1974-4F41-AAC1-4E058BEA5D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47288" y="3312832"/>
                      <a:ext cx="437551" cy="413851"/>
                    </a:xfrm>
                    <a:prstGeom prst="rect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14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nary>
                              <m:naryPr>
                                <m:limLoc m:val="undOvr"/>
                                <m:subHide m:val="on"/>
                                <m:supHide m:val="on"/>
                                <m:ctrlPr>
                                  <a:rPr lang="de-DE" sz="1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de-DE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e>
                            </m:nary>
                          </m:oMath>
                        </m:oMathPara>
                      </a14:m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23" name="Rechteck 122">
                      <a:extLst>
                        <a:ext uri="{FF2B5EF4-FFF2-40B4-BE49-F238E27FC236}">
                          <a16:creationId xmlns:a16="http://schemas.microsoft.com/office/drawing/2014/main" id="{A1D689B1-1974-4F41-AAC1-4E058BEA5D1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47288" y="3312832"/>
                      <a:ext cx="437551" cy="413851"/>
                    </a:xfrm>
                    <a:prstGeom prst="rect">
                      <a:avLst/>
                    </a:prstGeom>
                    <a:blipFill>
                      <a:blip r:embed="rId41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24" name="Gruppieren 123">
                  <a:extLst>
                    <a:ext uri="{FF2B5EF4-FFF2-40B4-BE49-F238E27FC236}">
                      <a16:creationId xmlns:a16="http://schemas.microsoft.com/office/drawing/2014/main" id="{B9BB0EE5-1606-4B2A-8069-CED8A49D3EDC}"/>
                    </a:ext>
                  </a:extLst>
                </p:cNvPr>
                <p:cNvGrpSpPr/>
                <p:nvPr/>
              </p:nvGrpSpPr>
              <p:grpSpPr>
                <a:xfrm>
                  <a:off x="5984839" y="3314557"/>
                  <a:ext cx="272146" cy="216616"/>
                  <a:chOff x="82949" y="2740401"/>
                  <a:chExt cx="272146" cy="216616"/>
                </a:xfrm>
              </p:grpSpPr>
              <p:cxnSp>
                <p:nvCxnSpPr>
                  <p:cNvPr id="125" name="Gerade Verbindung mit Pfeil 124">
                    <a:extLst>
                      <a:ext uri="{FF2B5EF4-FFF2-40B4-BE49-F238E27FC236}">
                        <a16:creationId xmlns:a16="http://schemas.microsoft.com/office/drawing/2014/main" id="{336EA877-9AC3-4758-9724-930C1A319FF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2949" y="2957017"/>
                    <a:ext cx="272146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6" name="Textfeld 125">
                        <a:extLst>
                          <a:ext uri="{FF2B5EF4-FFF2-40B4-BE49-F238E27FC236}">
                            <a16:creationId xmlns:a16="http://schemas.microsoft.com/office/drawing/2014/main" id="{74E33411-8A54-4CDA-A45F-87234B1DBDD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2206" y="2740401"/>
                        <a:ext cx="218072" cy="21050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>
                          <a:lnSpc>
                            <a:spcPct val="114000"/>
                          </a:lnSpc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de-DE" sz="1200" dirty="0">
                          <a:latin typeface="+mn-lt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6" name="Textfeld 125">
                        <a:extLst>
                          <a:ext uri="{FF2B5EF4-FFF2-40B4-BE49-F238E27FC236}">
                            <a16:creationId xmlns:a16="http://schemas.microsoft.com/office/drawing/2014/main" id="{74E33411-8A54-4CDA-A45F-87234B1DBDD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2206" y="2740401"/>
                        <a:ext cx="218072" cy="210507"/>
                      </a:xfrm>
                      <a:prstGeom prst="rect">
                        <a:avLst/>
                      </a:prstGeom>
                      <a:blipFill>
                        <a:blip r:embed="rId19"/>
                        <a:stretch>
                          <a:fillRect l="-13889" r="-5556" b="-882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de-DE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28" name="Gruppieren 127">
                  <a:extLst>
                    <a:ext uri="{FF2B5EF4-FFF2-40B4-BE49-F238E27FC236}">
                      <a16:creationId xmlns:a16="http://schemas.microsoft.com/office/drawing/2014/main" id="{57D9C67C-2101-47BB-BD9C-0DA50A53EE23}"/>
                    </a:ext>
                  </a:extLst>
                </p:cNvPr>
                <p:cNvGrpSpPr/>
                <p:nvPr/>
              </p:nvGrpSpPr>
              <p:grpSpPr>
                <a:xfrm>
                  <a:off x="5269674" y="2169836"/>
                  <a:ext cx="1738264" cy="217175"/>
                  <a:chOff x="82949" y="2736830"/>
                  <a:chExt cx="1738264" cy="217175"/>
                </a:xfrm>
              </p:grpSpPr>
              <p:cxnSp>
                <p:nvCxnSpPr>
                  <p:cNvPr id="132" name="Gerade Verbindung mit Pfeil 131">
                    <a:extLst>
                      <a:ext uri="{FF2B5EF4-FFF2-40B4-BE49-F238E27FC236}">
                        <a16:creationId xmlns:a16="http://schemas.microsoft.com/office/drawing/2014/main" id="{7B9E8628-20D2-4AA7-ACB2-F901E806AF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2949" y="2945950"/>
                    <a:ext cx="1738264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3" name="Textfeld 132">
                        <a:extLst>
                          <a:ext uri="{FF2B5EF4-FFF2-40B4-BE49-F238E27FC236}">
                            <a16:creationId xmlns:a16="http://schemas.microsoft.com/office/drawing/2014/main" id="{B8E4FDFA-6A56-4DEF-90AD-2FFFB6C8FB0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77347" y="2736830"/>
                        <a:ext cx="218072" cy="2171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>
                          <a:lnSpc>
                            <a:spcPct val="114000"/>
                          </a:lnSpc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de-DE" sz="1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DE" sz="12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de-DE" sz="1200" dirty="0">
                          <a:latin typeface="+mn-lt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33" name="Textfeld 132">
                        <a:extLst>
                          <a:ext uri="{FF2B5EF4-FFF2-40B4-BE49-F238E27FC236}">
                            <a16:creationId xmlns:a16="http://schemas.microsoft.com/office/drawing/2014/main" id="{B8E4FDFA-6A56-4DEF-90AD-2FFFB6C8FB0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77347" y="2736830"/>
                        <a:ext cx="218072" cy="217175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 l="-13889" t="-11111" r="-5556" b="-277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de-DE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36" name="Rechteck 135">
                      <a:extLst>
                        <a:ext uri="{FF2B5EF4-FFF2-40B4-BE49-F238E27FC236}">
                          <a16:creationId xmlns:a16="http://schemas.microsoft.com/office/drawing/2014/main" id="{216F03EA-1D95-4DEA-907F-3EE654B9F9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24894" y="2632446"/>
                      <a:ext cx="437551" cy="413851"/>
                    </a:xfrm>
                    <a:prstGeom prst="rect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14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nary>
                              <m:naryPr>
                                <m:limLoc m:val="undOvr"/>
                                <m:subHide m:val="on"/>
                                <m:supHide m:val="on"/>
                                <m:ctrlPr>
                                  <a:rPr lang="de-DE" sz="1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de-DE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e>
                            </m:nary>
                          </m:oMath>
                        </m:oMathPara>
                      </a14:m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36" name="Rechteck 135">
                      <a:extLst>
                        <a:ext uri="{FF2B5EF4-FFF2-40B4-BE49-F238E27FC236}">
                          <a16:creationId xmlns:a16="http://schemas.microsoft.com/office/drawing/2014/main" id="{216F03EA-1D95-4DEA-907F-3EE654B9F99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24894" y="2632446"/>
                      <a:ext cx="437551" cy="413851"/>
                    </a:xfrm>
                    <a:prstGeom prst="rect">
                      <a:avLst/>
                    </a:prstGeom>
                    <a:blipFill>
                      <a:blip r:embed="rId42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37" name="Rechteck 136">
                      <a:extLst>
                        <a:ext uri="{FF2B5EF4-FFF2-40B4-BE49-F238E27FC236}">
                          <a16:creationId xmlns:a16="http://schemas.microsoft.com/office/drawing/2014/main" id="{5AB5B922-00D7-4611-BCAC-E76C25FD65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51346" y="3981867"/>
                      <a:ext cx="437551" cy="413851"/>
                    </a:xfrm>
                    <a:prstGeom prst="rect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14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nary>
                              <m:naryPr>
                                <m:limLoc m:val="undOvr"/>
                                <m:subHide m:val="on"/>
                                <m:supHide m:val="on"/>
                                <m:ctrlPr>
                                  <a:rPr lang="de-DE" sz="1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de-DE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e>
                            </m:nary>
                          </m:oMath>
                        </m:oMathPara>
                      </a14:m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37" name="Rechteck 136">
                      <a:extLst>
                        <a:ext uri="{FF2B5EF4-FFF2-40B4-BE49-F238E27FC236}">
                          <a16:creationId xmlns:a16="http://schemas.microsoft.com/office/drawing/2014/main" id="{5AB5B922-00D7-4611-BCAC-E76C25FD651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51346" y="3981867"/>
                      <a:ext cx="437551" cy="413851"/>
                    </a:xfrm>
                    <a:prstGeom prst="rect">
                      <a:avLst/>
                    </a:prstGeom>
                    <a:blipFill>
                      <a:blip r:embed="rId43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38" name="Gruppieren 137">
                  <a:extLst>
                    <a:ext uri="{FF2B5EF4-FFF2-40B4-BE49-F238E27FC236}">
                      <a16:creationId xmlns:a16="http://schemas.microsoft.com/office/drawing/2014/main" id="{798CABDB-E564-4565-951F-896325E2D439}"/>
                    </a:ext>
                  </a:extLst>
                </p:cNvPr>
                <p:cNvGrpSpPr/>
                <p:nvPr/>
              </p:nvGrpSpPr>
              <p:grpSpPr>
                <a:xfrm>
                  <a:off x="5989760" y="3989352"/>
                  <a:ext cx="272146" cy="210507"/>
                  <a:chOff x="82949" y="2746510"/>
                  <a:chExt cx="272146" cy="210507"/>
                </a:xfrm>
              </p:grpSpPr>
              <p:cxnSp>
                <p:nvCxnSpPr>
                  <p:cNvPr id="139" name="Gerade Verbindung mit Pfeil 138">
                    <a:extLst>
                      <a:ext uri="{FF2B5EF4-FFF2-40B4-BE49-F238E27FC236}">
                        <a16:creationId xmlns:a16="http://schemas.microsoft.com/office/drawing/2014/main" id="{309D19AD-D988-40FD-8AF8-247030039E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2949" y="2957017"/>
                    <a:ext cx="272146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0" name="Textfeld 139">
                        <a:extLst>
                          <a:ext uri="{FF2B5EF4-FFF2-40B4-BE49-F238E27FC236}">
                            <a16:creationId xmlns:a16="http://schemas.microsoft.com/office/drawing/2014/main" id="{42DBAD4F-2B28-4433-BFBF-596467C6716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6184" y="2746510"/>
                        <a:ext cx="226408" cy="21050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>
                          <a:lnSpc>
                            <a:spcPct val="114000"/>
                          </a:lnSpc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 sz="1200" b="0" i="0" smtClean="0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de-DE" sz="1200" dirty="0">
                          <a:latin typeface="+mn-lt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40" name="Textfeld 139">
                        <a:extLst>
                          <a:ext uri="{FF2B5EF4-FFF2-40B4-BE49-F238E27FC236}">
                            <a16:creationId xmlns:a16="http://schemas.microsoft.com/office/drawing/2014/main" id="{42DBAD4F-2B28-4433-BFBF-596467C6716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6184" y="2746510"/>
                        <a:ext cx="226408" cy="210507"/>
                      </a:xfrm>
                      <a:prstGeom prst="rect">
                        <a:avLst/>
                      </a:prstGeom>
                      <a:blipFill>
                        <a:blip r:embed="rId23"/>
                        <a:stretch>
                          <a:fillRect l="-13514" r="-5405" b="-857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de-DE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41" name="Gruppieren 140">
                  <a:extLst>
                    <a:ext uri="{FF2B5EF4-FFF2-40B4-BE49-F238E27FC236}">
                      <a16:creationId xmlns:a16="http://schemas.microsoft.com/office/drawing/2014/main" id="{8F1E48FB-FCC8-4125-97C3-A934E967C17A}"/>
                    </a:ext>
                  </a:extLst>
                </p:cNvPr>
                <p:cNvGrpSpPr/>
                <p:nvPr/>
              </p:nvGrpSpPr>
              <p:grpSpPr>
                <a:xfrm>
                  <a:off x="5262054" y="2630071"/>
                  <a:ext cx="1051347" cy="220370"/>
                  <a:chOff x="82949" y="2736650"/>
                  <a:chExt cx="1051347" cy="220370"/>
                </a:xfrm>
              </p:grpSpPr>
              <p:cxnSp>
                <p:nvCxnSpPr>
                  <p:cNvPr id="142" name="Gerade Verbindung mit Pfeil 141">
                    <a:extLst>
                      <a:ext uri="{FF2B5EF4-FFF2-40B4-BE49-F238E27FC236}">
                        <a16:creationId xmlns:a16="http://schemas.microsoft.com/office/drawing/2014/main" id="{4789099C-8AF0-42CD-B508-3B6828798A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2949" y="2952095"/>
                    <a:ext cx="1051347" cy="4925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3" name="Textfeld 142">
                        <a:extLst>
                          <a:ext uri="{FF2B5EF4-FFF2-40B4-BE49-F238E27FC236}">
                            <a16:creationId xmlns:a16="http://schemas.microsoft.com/office/drawing/2014/main" id="{9245CDF9-0C31-4798-A645-D7418248F60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4967" y="2736650"/>
                        <a:ext cx="226408" cy="21845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>
                          <a:lnSpc>
                            <a:spcPct val="114000"/>
                          </a:lnSpc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de-DE" sz="1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de-DE" sz="1200" b="0" i="0" smtClean="0"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de-DE" sz="1200" dirty="0">
                          <a:latin typeface="+mn-lt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43" name="Textfeld 142">
                        <a:extLst>
                          <a:ext uri="{FF2B5EF4-FFF2-40B4-BE49-F238E27FC236}">
                            <a16:creationId xmlns:a16="http://schemas.microsoft.com/office/drawing/2014/main" id="{9245CDF9-0C31-4798-A645-D7418248F60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4967" y="2736650"/>
                        <a:ext cx="226408" cy="218458"/>
                      </a:xfrm>
                      <a:prstGeom prst="rect">
                        <a:avLst/>
                      </a:prstGeom>
                      <a:blipFill>
                        <a:blip r:embed="rId24"/>
                        <a:stretch>
                          <a:fillRect l="-13514" t="-5556" r="-5405" b="-8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de-DE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17" name="Gruppieren 216">
                  <a:extLst>
                    <a:ext uri="{FF2B5EF4-FFF2-40B4-BE49-F238E27FC236}">
                      <a16:creationId xmlns:a16="http://schemas.microsoft.com/office/drawing/2014/main" id="{FB548695-EEC3-496A-810B-2DC0551D389A}"/>
                    </a:ext>
                  </a:extLst>
                </p:cNvPr>
                <p:cNvGrpSpPr/>
                <p:nvPr/>
              </p:nvGrpSpPr>
              <p:grpSpPr>
                <a:xfrm>
                  <a:off x="2775756" y="3114392"/>
                  <a:ext cx="2394867" cy="210507"/>
                  <a:chOff x="2753019" y="3402051"/>
                  <a:chExt cx="2394867" cy="210507"/>
                </a:xfrm>
              </p:grpSpPr>
              <p:cxnSp>
                <p:nvCxnSpPr>
                  <p:cNvPr id="154" name="Gerade Verbindung mit Pfeil 153">
                    <a:extLst>
                      <a:ext uri="{FF2B5EF4-FFF2-40B4-BE49-F238E27FC236}">
                        <a16:creationId xmlns:a16="http://schemas.microsoft.com/office/drawing/2014/main" id="{3DCCFC57-CB18-4B98-923E-BE4F747CF8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53019" y="3586140"/>
                    <a:ext cx="2394867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5" name="Textfeld 154">
                        <a:extLst>
                          <a:ext uri="{FF2B5EF4-FFF2-40B4-BE49-F238E27FC236}">
                            <a16:creationId xmlns:a16="http://schemas.microsoft.com/office/drawing/2014/main" id="{439CB374-34AD-4A1D-946F-0A8FFCB1465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919270" y="3402051"/>
                        <a:ext cx="146450" cy="21050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>
                          <a:lnSpc>
                            <a:spcPct val="114000"/>
                          </a:lnSpc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oMath>
                          </m:oMathPara>
                        </a14:m>
                        <a:endParaRPr lang="de-DE" sz="1200" dirty="0">
                          <a:latin typeface="+mn-lt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55" name="Textfeld 154">
                        <a:extLst>
                          <a:ext uri="{FF2B5EF4-FFF2-40B4-BE49-F238E27FC236}">
                            <a16:creationId xmlns:a16="http://schemas.microsoft.com/office/drawing/2014/main" id="{439CB374-34AD-4A1D-946F-0A8FFCB1465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19270" y="3402051"/>
                        <a:ext cx="146450" cy="210507"/>
                      </a:xfrm>
                      <a:prstGeom prst="rect">
                        <a:avLst/>
                      </a:prstGeom>
                      <a:blipFill>
                        <a:blip r:embed="rId25"/>
                        <a:stretch>
                          <a:fillRect l="-20833" r="-20833" b="-294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de-DE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168" name="Gerade Verbindung mit Pfeil 167">
                  <a:extLst>
                    <a:ext uri="{FF2B5EF4-FFF2-40B4-BE49-F238E27FC236}">
                      <a16:creationId xmlns:a16="http://schemas.microsoft.com/office/drawing/2014/main" id="{2E251752-C3BA-4D94-917E-8E795E808D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75756" y="3648215"/>
                  <a:ext cx="1001188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16" name="Gruppieren 215">
                  <a:extLst>
                    <a:ext uri="{FF2B5EF4-FFF2-40B4-BE49-F238E27FC236}">
                      <a16:creationId xmlns:a16="http://schemas.microsoft.com/office/drawing/2014/main" id="{2B289F71-9B93-4ADA-BA18-7F1E5CF655E2}"/>
                    </a:ext>
                  </a:extLst>
                </p:cNvPr>
                <p:cNvGrpSpPr/>
                <p:nvPr/>
              </p:nvGrpSpPr>
              <p:grpSpPr>
                <a:xfrm>
                  <a:off x="2775756" y="3323970"/>
                  <a:ext cx="2294855" cy="210507"/>
                  <a:chOff x="2753019" y="3611629"/>
                  <a:chExt cx="2294855" cy="210507"/>
                </a:xfrm>
              </p:grpSpPr>
              <p:cxnSp>
                <p:nvCxnSpPr>
                  <p:cNvPr id="167" name="Gerade Verbindung mit Pfeil 166">
                    <a:extLst>
                      <a:ext uri="{FF2B5EF4-FFF2-40B4-BE49-F238E27FC236}">
                        <a16:creationId xmlns:a16="http://schemas.microsoft.com/office/drawing/2014/main" id="{FA34CFEE-A959-4BB4-881C-04139E8092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53019" y="3819296"/>
                    <a:ext cx="2294855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2" name="Textfeld 191">
                        <a:extLst>
                          <a:ext uri="{FF2B5EF4-FFF2-40B4-BE49-F238E27FC236}">
                            <a16:creationId xmlns:a16="http://schemas.microsoft.com/office/drawing/2014/main" id="{3728334D-8A89-4549-A22E-488E2EF4BDE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919270" y="3611629"/>
                        <a:ext cx="144270" cy="21050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>
                          <a:lnSpc>
                            <a:spcPct val="114000"/>
                          </a:lnSpc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de-DE" sz="1200" b="0" i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oMath>
                          </m:oMathPara>
                        </a14:m>
                        <a:endParaRPr lang="de-DE" sz="1200" dirty="0">
                          <a:latin typeface="+mn-lt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92" name="Textfeld 191">
                        <a:extLst>
                          <a:ext uri="{FF2B5EF4-FFF2-40B4-BE49-F238E27FC236}">
                            <a16:creationId xmlns:a16="http://schemas.microsoft.com/office/drawing/2014/main" id="{3728334D-8A89-4549-A22E-488E2EF4BDE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19270" y="3611629"/>
                        <a:ext cx="144270" cy="210507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l="-21739" r="-2608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de-DE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195" name="Verbinder: gewinkelt 194">
                  <a:extLst>
                    <a:ext uri="{FF2B5EF4-FFF2-40B4-BE49-F238E27FC236}">
                      <a16:creationId xmlns:a16="http://schemas.microsoft.com/office/drawing/2014/main" id="{7D91C93C-A267-4751-8431-7F74B7E6767B}"/>
                    </a:ext>
                  </a:extLst>
                </p:cNvPr>
                <p:cNvCxnSpPr>
                  <a:cxnSpLocks/>
                  <a:endCxn id="137" idx="1"/>
                </p:cNvCxnSpPr>
                <p:nvPr/>
              </p:nvCxnSpPr>
              <p:spPr>
                <a:xfrm rot="16200000" flipH="1">
                  <a:off x="4755370" y="3392816"/>
                  <a:ext cx="1333609" cy="258344"/>
                </a:xfrm>
                <a:prstGeom prst="bentConnector2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Verbinder: gewinkelt 198">
                  <a:extLst>
                    <a:ext uri="{FF2B5EF4-FFF2-40B4-BE49-F238E27FC236}">
                      <a16:creationId xmlns:a16="http://schemas.microsoft.com/office/drawing/2014/main" id="{F4C32AC2-5700-41EB-9BB8-B775354413E2}"/>
                    </a:ext>
                  </a:extLst>
                </p:cNvPr>
                <p:cNvCxnSpPr>
                  <a:cxnSpLocks/>
                  <a:endCxn id="123" idx="1"/>
                </p:cNvCxnSpPr>
                <p:nvPr/>
              </p:nvCxnSpPr>
              <p:spPr>
                <a:xfrm rot="16200000" flipH="1">
                  <a:off x="4890716" y="2863185"/>
                  <a:ext cx="1140803" cy="172342"/>
                </a:xfrm>
                <a:prstGeom prst="bentConnector2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Verbinder: gewinkelt 220">
                  <a:extLst>
                    <a:ext uri="{FF2B5EF4-FFF2-40B4-BE49-F238E27FC236}">
                      <a16:creationId xmlns:a16="http://schemas.microsoft.com/office/drawing/2014/main" id="{561F868C-B22F-4488-9346-A3A2DEE9477B}"/>
                    </a:ext>
                  </a:extLst>
                </p:cNvPr>
                <p:cNvCxnSpPr>
                  <a:cxnSpLocks/>
                  <a:endCxn id="212" idx="4"/>
                </p:cNvCxnSpPr>
                <p:nvPr/>
              </p:nvCxnSpPr>
              <p:spPr>
                <a:xfrm flipV="1">
                  <a:off x="5170623" y="3585736"/>
                  <a:ext cx="1131947" cy="204392"/>
                </a:xfrm>
                <a:prstGeom prst="bentConnector2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Verbinder: gewinkelt 223">
                  <a:extLst>
                    <a:ext uri="{FF2B5EF4-FFF2-40B4-BE49-F238E27FC236}">
                      <a16:creationId xmlns:a16="http://schemas.microsoft.com/office/drawing/2014/main" id="{18D5D445-AC55-49BC-9D18-E6431B22AA9A}"/>
                    </a:ext>
                  </a:extLst>
                </p:cNvPr>
                <p:cNvCxnSpPr>
                  <a:cxnSpLocks/>
                  <a:endCxn id="213" idx="4"/>
                </p:cNvCxnSpPr>
                <p:nvPr/>
              </p:nvCxnSpPr>
              <p:spPr>
                <a:xfrm flipV="1">
                  <a:off x="5070611" y="4251199"/>
                  <a:ext cx="1231959" cy="200398"/>
                </a:xfrm>
                <a:prstGeom prst="bentConnector2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Gerade Verbindung mit Pfeil 225">
                  <a:extLst>
                    <a:ext uri="{FF2B5EF4-FFF2-40B4-BE49-F238E27FC236}">
                      <a16:creationId xmlns:a16="http://schemas.microsoft.com/office/drawing/2014/main" id="{F51FF656-E7D2-49C7-93AD-794DBD5BD6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74668" y="3531638"/>
                  <a:ext cx="0" cy="91247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Gerade Verbindung mit Pfeil 229">
                  <a:extLst>
                    <a:ext uri="{FF2B5EF4-FFF2-40B4-BE49-F238E27FC236}">
                      <a16:creationId xmlns:a16="http://schemas.microsoft.com/office/drawing/2014/main" id="{CD318C63-4AE2-44A6-86A3-0862FB4396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70623" y="3297976"/>
                  <a:ext cx="0" cy="49215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36" name="Gruppieren 235">
                  <a:extLst>
                    <a:ext uri="{FF2B5EF4-FFF2-40B4-BE49-F238E27FC236}">
                      <a16:creationId xmlns:a16="http://schemas.microsoft.com/office/drawing/2014/main" id="{59BE9272-32E4-4056-867B-BEC51EDBB25A}"/>
                    </a:ext>
                  </a:extLst>
                </p:cNvPr>
                <p:cNvGrpSpPr/>
                <p:nvPr/>
              </p:nvGrpSpPr>
              <p:grpSpPr>
                <a:xfrm>
                  <a:off x="6208725" y="3331972"/>
                  <a:ext cx="147332" cy="253764"/>
                  <a:chOff x="6668588" y="3412367"/>
                  <a:chExt cx="147332" cy="253764"/>
                </a:xfrm>
              </p:grpSpPr>
              <p:sp>
                <p:nvSpPr>
                  <p:cNvPr id="212" name="Ellipse 211">
                    <a:extLst>
                      <a:ext uri="{FF2B5EF4-FFF2-40B4-BE49-F238E27FC236}">
                        <a16:creationId xmlns:a16="http://schemas.microsoft.com/office/drawing/2014/main" id="{73736617-F45F-4B23-A55F-0FDE0AE2FF93}"/>
                      </a:ext>
                    </a:extLst>
                  </p:cNvPr>
                  <p:cNvSpPr/>
                  <p:nvPr/>
                </p:nvSpPr>
                <p:spPr>
                  <a:xfrm>
                    <a:off x="6708945" y="3558984"/>
                    <a:ext cx="106975" cy="107147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14000"/>
                      </a:lnSpc>
                    </a:pPr>
                    <a:endParaRPr lang="de-DE" dirty="0"/>
                  </a:p>
                </p:txBody>
              </p:sp>
              <p:sp>
                <p:nvSpPr>
                  <p:cNvPr id="233" name="Textfeld 232">
                    <a:extLst>
                      <a:ext uri="{FF2B5EF4-FFF2-40B4-BE49-F238E27FC236}">
                        <a16:creationId xmlns:a16="http://schemas.microsoft.com/office/drawing/2014/main" id="{AE2EFCB1-5146-4A3D-8098-F0865C89CAA0}"/>
                      </a:ext>
                    </a:extLst>
                  </p:cNvPr>
                  <p:cNvSpPr txBox="1"/>
                  <p:nvPr/>
                </p:nvSpPr>
                <p:spPr>
                  <a:xfrm>
                    <a:off x="6668588" y="3412367"/>
                    <a:ext cx="96520" cy="19300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>
                      <a:lnSpc>
                        <a:spcPct val="114000"/>
                      </a:lnSpc>
                    </a:pPr>
                    <a:r>
                      <a:rPr lang="de-DE" sz="1200" dirty="0">
                        <a:latin typeface="+mn-lt"/>
                      </a:rPr>
                      <a:t>-</a:t>
                    </a:r>
                  </a:p>
                </p:txBody>
              </p:sp>
            </p:grpSp>
            <p:grpSp>
              <p:nvGrpSpPr>
                <p:cNvPr id="235" name="Gruppieren 234">
                  <a:extLst>
                    <a:ext uri="{FF2B5EF4-FFF2-40B4-BE49-F238E27FC236}">
                      <a16:creationId xmlns:a16="http://schemas.microsoft.com/office/drawing/2014/main" id="{9CAFB19D-171A-4253-9286-5182DAAB18B6}"/>
                    </a:ext>
                  </a:extLst>
                </p:cNvPr>
                <p:cNvGrpSpPr/>
                <p:nvPr/>
              </p:nvGrpSpPr>
              <p:grpSpPr>
                <a:xfrm>
                  <a:off x="6216881" y="4004624"/>
                  <a:ext cx="139176" cy="246575"/>
                  <a:chOff x="6676744" y="3958019"/>
                  <a:chExt cx="139176" cy="246575"/>
                </a:xfrm>
              </p:grpSpPr>
              <p:sp>
                <p:nvSpPr>
                  <p:cNvPr id="213" name="Ellipse 212">
                    <a:extLst>
                      <a:ext uri="{FF2B5EF4-FFF2-40B4-BE49-F238E27FC236}">
                        <a16:creationId xmlns:a16="http://schemas.microsoft.com/office/drawing/2014/main" id="{62C29CF9-67AB-4221-8EBF-AB71E58B929F}"/>
                      </a:ext>
                    </a:extLst>
                  </p:cNvPr>
                  <p:cNvSpPr/>
                  <p:nvPr/>
                </p:nvSpPr>
                <p:spPr>
                  <a:xfrm>
                    <a:off x="6708945" y="4097447"/>
                    <a:ext cx="106975" cy="107147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14000"/>
                      </a:lnSpc>
                    </a:pPr>
                    <a:endParaRPr lang="de-DE" dirty="0"/>
                  </a:p>
                </p:txBody>
              </p:sp>
              <p:sp>
                <p:nvSpPr>
                  <p:cNvPr id="234" name="Textfeld 233">
                    <a:extLst>
                      <a:ext uri="{FF2B5EF4-FFF2-40B4-BE49-F238E27FC236}">
                        <a16:creationId xmlns:a16="http://schemas.microsoft.com/office/drawing/2014/main" id="{328E48F6-50A4-4FE4-8DDF-77F6BDBEEA98}"/>
                      </a:ext>
                    </a:extLst>
                  </p:cNvPr>
                  <p:cNvSpPr txBox="1"/>
                  <p:nvPr/>
                </p:nvSpPr>
                <p:spPr>
                  <a:xfrm>
                    <a:off x="6676744" y="3958019"/>
                    <a:ext cx="96520" cy="19300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>
                      <a:lnSpc>
                        <a:spcPct val="114000"/>
                      </a:lnSpc>
                    </a:pPr>
                    <a:r>
                      <a:rPr lang="de-DE" sz="1200" dirty="0">
                        <a:latin typeface="+mn-lt"/>
                      </a:rPr>
                      <a:t>-</a:t>
                    </a:r>
                  </a:p>
                </p:txBody>
              </p:sp>
            </p:grpSp>
            <p:grpSp>
              <p:nvGrpSpPr>
                <p:cNvPr id="237" name="Gruppieren 236">
                  <a:extLst>
                    <a:ext uri="{FF2B5EF4-FFF2-40B4-BE49-F238E27FC236}">
                      <a16:creationId xmlns:a16="http://schemas.microsoft.com/office/drawing/2014/main" id="{5C8BB5B9-9A5E-4E17-94BD-2B600617FA3D}"/>
                    </a:ext>
                  </a:extLst>
                </p:cNvPr>
                <p:cNvGrpSpPr/>
                <p:nvPr/>
              </p:nvGrpSpPr>
              <p:grpSpPr>
                <a:xfrm>
                  <a:off x="6353110" y="3314101"/>
                  <a:ext cx="378763" cy="216616"/>
                  <a:chOff x="80014" y="2740401"/>
                  <a:chExt cx="378763" cy="216616"/>
                </a:xfrm>
              </p:grpSpPr>
              <p:cxnSp>
                <p:nvCxnSpPr>
                  <p:cNvPr id="238" name="Gerade Verbindung mit Pfeil 237">
                    <a:extLst>
                      <a:ext uri="{FF2B5EF4-FFF2-40B4-BE49-F238E27FC236}">
                        <a16:creationId xmlns:a16="http://schemas.microsoft.com/office/drawing/2014/main" id="{FF231C9F-F780-4A61-9866-475EB36DAD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2949" y="2957017"/>
                    <a:ext cx="375828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39" name="Textfeld 238">
                        <a:extLst>
                          <a:ext uri="{FF2B5EF4-FFF2-40B4-BE49-F238E27FC236}">
                            <a16:creationId xmlns:a16="http://schemas.microsoft.com/office/drawing/2014/main" id="{37A9D1F8-6A59-4CDA-A363-AF6BB49B500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0014" y="2740401"/>
                        <a:ext cx="237822" cy="21050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>
                          <a:lnSpc>
                            <a:spcPct val="114000"/>
                          </a:lnSpc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oMath>
                          </m:oMathPara>
                        </a14:m>
                        <a:endParaRPr lang="de-DE" sz="1200" dirty="0">
                          <a:latin typeface="+mn-lt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39" name="Textfeld 238">
                        <a:extLst>
                          <a:ext uri="{FF2B5EF4-FFF2-40B4-BE49-F238E27FC236}">
                            <a16:creationId xmlns:a16="http://schemas.microsoft.com/office/drawing/2014/main" id="{37A9D1F8-6A59-4CDA-A363-AF6BB49B500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0014" y="2740401"/>
                        <a:ext cx="237822" cy="210507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12821" r="-12821" b="-294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de-DE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40" name="Gruppieren 239">
                  <a:extLst>
                    <a:ext uri="{FF2B5EF4-FFF2-40B4-BE49-F238E27FC236}">
                      <a16:creationId xmlns:a16="http://schemas.microsoft.com/office/drawing/2014/main" id="{5BF7CC39-9D4B-4C95-BA83-8CF02FD18EFF}"/>
                    </a:ext>
                  </a:extLst>
                </p:cNvPr>
                <p:cNvGrpSpPr/>
                <p:nvPr/>
              </p:nvGrpSpPr>
              <p:grpSpPr>
                <a:xfrm>
                  <a:off x="6353110" y="3978500"/>
                  <a:ext cx="514858" cy="216616"/>
                  <a:chOff x="80014" y="2740401"/>
                  <a:chExt cx="514858" cy="216616"/>
                </a:xfrm>
              </p:grpSpPr>
              <p:cxnSp>
                <p:nvCxnSpPr>
                  <p:cNvPr id="241" name="Gerade Verbindung mit Pfeil 240">
                    <a:extLst>
                      <a:ext uri="{FF2B5EF4-FFF2-40B4-BE49-F238E27FC236}">
                        <a16:creationId xmlns:a16="http://schemas.microsoft.com/office/drawing/2014/main" id="{09448FB6-9825-4F81-BFA4-FEBFE82B0E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2949" y="2957017"/>
                    <a:ext cx="511923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2" name="Textfeld 241">
                        <a:extLst>
                          <a:ext uri="{FF2B5EF4-FFF2-40B4-BE49-F238E27FC236}">
                            <a16:creationId xmlns:a16="http://schemas.microsoft.com/office/drawing/2014/main" id="{0B821954-16B9-4D87-AE12-CEA354A8F7C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0014" y="2740401"/>
                        <a:ext cx="235641" cy="21050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>
                          <a:lnSpc>
                            <a:spcPct val="114000"/>
                          </a:lnSpc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m:rPr>
                                  <m:sty m:val="p"/>
                                </m:rPr>
                                <a:rPr lang="de-DE" sz="1200" b="0" i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oMath>
                          </m:oMathPara>
                        </a14:m>
                        <a:endParaRPr lang="de-DE" sz="1200" dirty="0">
                          <a:latin typeface="+mn-lt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42" name="Textfeld 241">
                        <a:extLst>
                          <a:ext uri="{FF2B5EF4-FFF2-40B4-BE49-F238E27FC236}">
                            <a16:creationId xmlns:a16="http://schemas.microsoft.com/office/drawing/2014/main" id="{0B821954-16B9-4D87-AE12-CEA354A8F7C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0014" y="2740401"/>
                        <a:ext cx="235641" cy="210507"/>
                      </a:xfrm>
                      <a:prstGeom prst="rect">
                        <a:avLst/>
                      </a:prstGeom>
                      <a:blipFill>
                        <a:blip r:embed="rId30"/>
                        <a:stretch>
                          <a:fillRect l="-12821" r="-12821" b="-294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de-DE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45" name="Gruppieren 244">
                  <a:extLst>
                    <a:ext uri="{FF2B5EF4-FFF2-40B4-BE49-F238E27FC236}">
                      <a16:creationId xmlns:a16="http://schemas.microsoft.com/office/drawing/2014/main" id="{6E2CA6EA-4583-427F-98BF-4DD42B72FDD2}"/>
                    </a:ext>
                  </a:extLst>
                </p:cNvPr>
                <p:cNvGrpSpPr/>
                <p:nvPr/>
              </p:nvGrpSpPr>
              <p:grpSpPr>
                <a:xfrm>
                  <a:off x="5851124" y="2868275"/>
                  <a:ext cx="147332" cy="253764"/>
                  <a:chOff x="6668588" y="3412367"/>
                  <a:chExt cx="147332" cy="253764"/>
                </a:xfrm>
              </p:grpSpPr>
              <p:sp>
                <p:nvSpPr>
                  <p:cNvPr id="246" name="Ellipse 245">
                    <a:extLst>
                      <a:ext uri="{FF2B5EF4-FFF2-40B4-BE49-F238E27FC236}">
                        <a16:creationId xmlns:a16="http://schemas.microsoft.com/office/drawing/2014/main" id="{3C4E60B5-02C7-41E4-8856-33BF8E998088}"/>
                      </a:ext>
                    </a:extLst>
                  </p:cNvPr>
                  <p:cNvSpPr/>
                  <p:nvPr/>
                </p:nvSpPr>
                <p:spPr>
                  <a:xfrm>
                    <a:off x="6708945" y="3558984"/>
                    <a:ext cx="106975" cy="107147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14000"/>
                      </a:lnSpc>
                    </a:pPr>
                    <a:endParaRPr lang="de-DE" dirty="0"/>
                  </a:p>
                </p:txBody>
              </p:sp>
              <p:sp>
                <p:nvSpPr>
                  <p:cNvPr id="247" name="Textfeld 246">
                    <a:extLst>
                      <a:ext uri="{FF2B5EF4-FFF2-40B4-BE49-F238E27FC236}">
                        <a16:creationId xmlns:a16="http://schemas.microsoft.com/office/drawing/2014/main" id="{92942B83-D034-4A17-BA2A-C29441BBB3D0}"/>
                      </a:ext>
                    </a:extLst>
                  </p:cNvPr>
                  <p:cNvSpPr txBox="1"/>
                  <p:nvPr/>
                </p:nvSpPr>
                <p:spPr>
                  <a:xfrm>
                    <a:off x="6668588" y="3412367"/>
                    <a:ext cx="96520" cy="19300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>
                      <a:lnSpc>
                        <a:spcPct val="114000"/>
                      </a:lnSpc>
                    </a:pPr>
                    <a:r>
                      <a:rPr lang="de-DE" sz="1200" dirty="0">
                        <a:latin typeface="+mn-lt"/>
                      </a:rPr>
                      <a:t>-</a:t>
                    </a:r>
                  </a:p>
                </p:txBody>
              </p:sp>
            </p:grpSp>
            <p:grpSp>
              <p:nvGrpSpPr>
                <p:cNvPr id="248" name="Gruppieren 247">
                  <a:extLst>
                    <a:ext uri="{FF2B5EF4-FFF2-40B4-BE49-F238E27FC236}">
                      <a16:creationId xmlns:a16="http://schemas.microsoft.com/office/drawing/2014/main" id="{B15F20F6-381D-42C4-9AC2-7EE182EBC68C}"/>
                    </a:ext>
                  </a:extLst>
                </p:cNvPr>
                <p:cNvGrpSpPr/>
                <p:nvPr/>
              </p:nvGrpSpPr>
              <p:grpSpPr>
                <a:xfrm>
                  <a:off x="6229243" y="3066479"/>
                  <a:ext cx="139176" cy="246575"/>
                  <a:chOff x="6676744" y="3958019"/>
                  <a:chExt cx="139176" cy="246575"/>
                </a:xfrm>
              </p:grpSpPr>
              <p:sp>
                <p:nvSpPr>
                  <p:cNvPr id="250" name="Textfeld 249">
                    <a:extLst>
                      <a:ext uri="{FF2B5EF4-FFF2-40B4-BE49-F238E27FC236}">
                        <a16:creationId xmlns:a16="http://schemas.microsoft.com/office/drawing/2014/main" id="{05FEBEE1-B315-466F-BCF1-E98ACEF50F06}"/>
                      </a:ext>
                    </a:extLst>
                  </p:cNvPr>
                  <p:cNvSpPr txBox="1"/>
                  <p:nvPr/>
                </p:nvSpPr>
                <p:spPr>
                  <a:xfrm>
                    <a:off x="6676744" y="3958019"/>
                    <a:ext cx="96520" cy="19300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>
                      <a:lnSpc>
                        <a:spcPct val="114000"/>
                      </a:lnSpc>
                    </a:pPr>
                    <a:r>
                      <a:rPr lang="de-DE" sz="1200" dirty="0">
                        <a:latin typeface="+mn-lt"/>
                      </a:rPr>
                      <a:t>-</a:t>
                    </a:r>
                  </a:p>
                </p:txBody>
              </p:sp>
              <p:sp>
                <p:nvSpPr>
                  <p:cNvPr id="249" name="Ellipse 248">
                    <a:extLst>
                      <a:ext uri="{FF2B5EF4-FFF2-40B4-BE49-F238E27FC236}">
                        <a16:creationId xmlns:a16="http://schemas.microsoft.com/office/drawing/2014/main" id="{64EC0D97-5447-4194-BFD9-42631C0E7D31}"/>
                      </a:ext>
                    </a:extLst>
                  </p:cNvPr>
                  <p:cNvSpPr/>
                  <p:nvPr/>
                </p:nvSpPr>
                <p:spPr>
                  <a:xfrm>
                    <a:off x="6708945" y="4097447"/>
                    <a:ext cx="106975" cy="107147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14000"/>
                      </a:lnSpc>
                    </a:pPr>
                    <a:endParaRPr lang="de-DE" dirty="0"/>
                  </a:p>
                </p:txBody>
              </p:sp>
            </p:grpSp>
            <p:grpSp>
              <p:nvGrpSpPr>
                <p:cNvPr id="259" name="Gruppieren 258">
                  <a:extLst>
                    <a:ext uri="{FF2B5EF4-FFF2-40B4-BE49-F238E27FC236}">
                      <a16:creationId xmlns:a16="http://schemas.microsoft.com/office/drawing/2014/main" id="{9AEEB319-A2FB-419B-A197-E35FAA3CEDC8}"/>
                    </a:ext>
                  </a:extLst>
                </p:cNvPr>
                <p:cNvGrpSpPr/>
                <p:nvPr/>
              </p:nvGrpSpPr>
              <p:grpSpPr>
                <a:xfrm>
                  <a:off x="6005708" y="2850619"/>
                  <a:ext cx="640679" cy="217175"/>
                  <a:chOff x="6465571" y="3120498"/>
                  <a:chExt cx="640679" cy="217175"/>
                </a:xfrm>
              </p:grpSpPr>
              <p:cxnSp>
                <p:nvCxnSpPr>
                  <p:cNvPr id="252" name="Gerade Verbindung mit Pfeil 251">
                    <a:extLst>
                      <a:ext uri="{FF2B5EF4-FFF2-40B4-BE49-F238E27FC236}">
                        <a16:creationId xmlns:a16="http://schemas.microsoft.com/office/drawing/2014/main" id="{26A52BD1-0C99-4132-B818-E1519178B36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468506" y="3337114"/>
                    <a:ext cx="637744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53" name="Textfeld 252">
                        <a:extLst>
                          <a:ext uri="{FF2B5EF4-FFF2-40B4-BE49-F238E27FC236}">
                            <a16:creationId xmlns:a16="http://schemas.microsoft.com/office/drawing/2014/main" id="{83B3BBB7-6354-4A17-B470-5B739F3E995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65571" y="3120498"/>
                        <a:ext cx="237821" cy="2171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>
                          <a:lnSpc>
                            <a:spcPct val="114000"/>
                          </a:lnSpc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acc>
                                <m:accPr>
                                  <m:chr m:val="̇"/>
                                  <m:ctrlP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de-DE" sz="1200" dirty="0">
                          <a:latin typeface="+mn-lt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53" name="Textfeld 252">
                        <a:extLst>
                          <a:ext uri="{FF2B5EF4-FFF2-40B4-BE49-F238E27FC236}">
                            <a16:creationId xmlns:a16="http://schemas.microsoft.com/office/drawing/2014/main" id="{83B3BBB7-6354-4A17-B470-5B739F3E995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65571" y="3120498"/>
                        <a:ext cx="237821" cy="217175"/>
                      </a:xfrm>
                      <a:prstGeom prst="rect">
                        <a:avLst/>
                      </a:prstGeom>
                      <a:blipFill>
                        <a:blip r:embed="rId31"/>
                        <a:stretch>
                          <a:fillRect l="-12821" t="-11429" r="-3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de-DE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266" name="Gerade Verbindung mit Pfeil 265">
                  <a:extLst>
                    <a:ext uri="{FF2B5EF4-FFF2-40B4-BE49-F238E27FC236}">
                      <a16:creationId xmlns:a16="http://schemas.microsoft.com/office/drawing/2014/main" id="{8643566E-5FA6-43DD-B5F5-8851230014C8}"/>
                    </a:ext>
                  </a:extLst>
                </p:cNvPr>
                <p:cNvCxnSpPr>
                  <a:stCxn id="246" idx="0"/>
                </p:cNvCxnSpPr>
                <p:nvPr/>
              </p:nvCxnSpPr>
              <p:spPr>
                <a:xfrm flipH="1" flipV="1">
                  <a:off x="5944968" y="2389116"/>
                  <a:ext cx="1" cy="62577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Gerade Verbindung mit Pfeil 266">
                  <a:extLst>
                    <a:ext uri="{FF2B5EF4-FFF2-40B4-BE49-F238E27FC236}">
                      <a16:creationId xmlns:a16="http://schemas.microsoft.com/office/drawing/2014/main" id="{DEB1F5EC-846E-4B82-9DBB-EADCCE9074FD}"/>
                    </a:ext>
                  </a:extLst>
                </p:cNvPr>
                <p:cNvCxnSpPr>
                  <a:cxnSpLocks/>
                  <a:stCxn id="249" idx="0"/>
                </p:cNvCxnSpPr>
                <p:nvPr/>
              </p:nvCxnSpPr>
              <p:spPr>
                <a:xfrm flipV="1">
                  <a:off x="6314932" y="2562662"/>
                  <a:ext cx="0" cy="64324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Gerade Verbindung mit Pfeil 273">
                  <a:extLst>
                    <a:ext uri="{FF2B5EF4-FFF2-40B4-BE49-F238E27FC236}">
                      <a16:creationId xmlns:a16="http://schemas.microsoft.com/office/drawing/2014/main" id="{D4BA8F49-7E39-4D9F-A092-C24C62C55F20}"/>
                    </a:ext>
                  </a:extLst>
                </p:cNvPr>
                <p:cNvCxnSpPr>
                  <a:cxnSpLocks/>
                  <a:endCxn id="247" idx="2"/>
                </p:cNvCxnSpPr>
                <p:nvPr/>
              </p:nvCxnSpPr>
              <p:spPr>
                <a:xfrm>
                  <a:off x="2806210" y="3061277"/>
                  <a:ext cx="3093174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Gerade Verbindung mit Pfeil 277">
                  <a:extLst>
                    <a:ext uri="{FF2B5EF4-FFF2-40B4-BE49-F238E27FC236}">
                      <a16:creationId xmlns:a16="http://schemas.microsoft.com/office/drawing/2014/main" id="{F5C29724-180D-4DD8-B41D-19AE747410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5152" y="3122039"/>
                  <a:ext cx="2776992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1" name="Verbinder: gewinkelt 280">
                  <a:extLst>
                    <a:ext uri="{FF2B5EF4-FFF2-40B4-BE49-F238E27FC236}">
                      <a16:creationId xmlns:a16="http://schemas.microsoft.com/office/drawing/2014/main" id="{68CBB345-D3CD-4E31-9312-88C93A9180BC}"/>
                    </a:ext>
                  </a:extLst>
                </p:cNvPr>
                <p:cNvCxnSpPr>
                  <a:endCxn id="249" idx="2"/>
                </p:cNvCxnSpPr>
                <p:nvPr/>
              </p:nvCxnSpPr>
              <p:spPr>
                <a:xfrm>
                  <a:off x="5690480" y="3122039"/>
                  <a:ext cx="570964" cy="137442"/>
                </a:xfrm>
                <a:prstGeom prst="bentConnector3">
                  <a:avLst>
                    <a:gd name="adj1" fmla="val -714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87" name="Rechteck 286">
                      <a:extLst>
                        <a:ext uri="{FF2B5EF4-FFF2-40B4-BE49-F238E27FC236}">
                          <a16:creationId xmlns:a16="http://schemas.microsoft.com/office/drawing/2014/main" id="{77DC0DDC-209B-430A-8D2E-C9945E6582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10208" y="2164110"/>
                      <a:ext cx="1773428" cy="1906509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14000"/>
                        </a:lnSpc>
                      </a:pPr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Operational </a:t>
                      </a:r>
                      <a:r>
                        <a:rPr lang="de-DE" sz="1200" dirty="0" err="1">
                          <a:solidFill>
                            <a:schemeClr val="tx1"/>
                          </a:solidFill>
                        </a:rPr>
                        <a:t>space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 PID </a:t>
                      </a:r>
                      <a:r>
                        <a:rPr lang="de-DE" sz="1200" dirty="0" err="1">
                          <a:solidFill>
                            <a:schemeClr val="tx1"/>
                          </a:solidFill>
                        </a:rPr>
                        <a:t>control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aseline="30000" dirty="0">
                          <a:solidFill>
                            <a:schemeClr val="tx1"/>
                          </a:solidFill>
                        </a:rPr>
                        <a:t>1)</a:t>
                      </a:r>
                    </a:p>
                    <a:p>
                      <a:pPr algn="ctr">
                        <a:lnSpc>
                          <a:spcPct val="114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de-DE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de-DE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de-DE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oMath>
                        </m:oMathPara>
                      </a14:m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lnSpc>
                          <a:spcPct val="114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de-DE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̈"/>
                                    <m:ctrlPr>
                                      <a:rPr lang="de-DE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de-DE" sz="10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Q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de-DE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oMath>
                        </m:oMathPara>
                      </a14:m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287" name="Rechteck 286">
                      <a:extLst>
                        <a:ext uri="{FF2B5EF4-FFF2-40B4-BE49-F238E27FC236}">
                          <a16:creationId xmlns:a16="http://schemas.microsoft.com/office/drawing/2014/main" id="{77DC0DDC-209B-430A-8D2E-C9945E65823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10208" y="2164110"/>
                      <a:ext cx="1773428" cy="1906509"/>
                    </a:xfrm>
                    <a:prstGeom prst="rect">
                      <a:avLst/>
                    </a:prstGeom>
                    <a:blipFill>
                      <a:blip r:embed="rId44"/>
                      <a:stretch>
                        <a:fillRect r="-687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92" name="Gerade Verbindung mit Pfeil 291">
                  <a:extLst>
                    <a:ext uri="{FF2B5EF4-FFF2-40B4-BE49-F238E27FC236}">
                      <a16:creationId xmlns:a16="http://schemas.microsoft.com/office/drawing/2014/main" id="{E2A9FF87-F549-4DE0-861F-1435E304CC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313403" y="2562662"/>
                  <a:ext cx="701536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7" name="Verbinder: gewinkelt 296">
                  <a:extLst>
                    <a:ext uri="{FF2B5EF4-FFF2-40B4-BE49-F238E27FC236}">
                      <a16:creationId xmlns:a16="http://schemas.microsoft.com/office/drawing/2014/main" id="{C2125216-1EA4-4268-A299-5B86C0EC79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646385" y="2761141"/>
                  <a:ext cx="368554" cy="306655"/>
                </a:xfrm>
                <a:prstGeom prst="bentConnector3">
                  <a:avLst>
                    <a:gd name="adj1" fmla="val 379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Verbinder: gewinkelt 299">
                  <a:extLst>
                    <a:ext uri="{FF2B5EF4-FFF2-40B4-BE49-F238E27FC236}">
                      <a16:creationId xmlns:a16="http://schemas.microsoft.com/office/drawing/2014/main" id="{70235998-2392-4CC6-B904-2C9E572F52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6693454" y="2944234"/>
                  <a:ext cx="327904" cy="315069"/>
                </a:xfrm>
                <a:prstGeom prst="bentConnector3">
                  <a:avLst>
                    <a:gd name="adj1" fmla="val 99963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Verbinder: gewinkelt 307">
                  <a:extLst>
                    <a:ext uri="{FF2B5EF4-FFF2-40B4-BE49-F238E27FC236}">
                      <a16:creationId xmlns:a16="http://schemas.microsoft.com/office/drawing/2014/main" id="{0CAECCBE-6C1E-4F42-A3CA-1A06784ACCF1}"/>
                    </a:ext>
                  </a:extLst>
                </p:cNvPr>
                <p:cNvCxnSpPr>
                  <a:cxnSpLocks/>
                  <a:endCxn id="287" idx="1"/>
                </p:cNvCxnSpPr>
                <p:nvPr/>
              </p:nvCxnSpPr>
              <p:spPr>
                <a:xfrm rot="5400000" flipH="1" flipV="1">
                  <a:off x="6664359" y="3184878"/>
                  <a:ext cx="413361" cy="278337"/>
                </a:xfrm>
                <a:prstGeom prst="bentConnector2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5" name="Verbinder: gewinkelt 374">
                  <a:extLst>
                    <a:ext uri="{FF2B5EF4-FFF2-40B4-BE49-F238E27FC236}">
                      <a16:creationId xmlns:a16="http://schemas.microsoft.com/office/drawing/2014/main" id="{C8CC19B9-BAD3-45B6-8679-AFC27B92A451}"/>
                    </a:ext>
                  </a:extLst>
                </p:cNvPr>
                <p:cNvCxnSpPr>
                  <a:stCxn id="212" idx="6"/>
                  <a:endCxn id="344" idx="1"/>
                </p:cNvCxnSpPr>
                <p:nvPr/>
              </p:nvCxnSpPr>
              <p:spPr>
                <a:xfrm>
                  <a:off x="6356057" y="3532163"/>
                  <a:ext cx="74360" cy="278322"/>
                </a:xfrm>
                <a:prstGeom prst="bentConnector3">
                  <a:avLst>
                    <a:gd name="adj1" fmla="val -11485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04" name="Rechteck 403">
                      <a:extLst>
                        <a:ext uri="{FF2B5EF4-FFF2-40B4-BE49-F238E27FC236}">
                          <a16:creationId xmlns:a16="http://schemas.microsoft.com/office/drawing/2014/main" id="{6DFC38B1-B087-40AE-9FB9-6E518455E5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30417" y="4265205"/>
                      <a:ext cx="437551" cy="413851"/>
                    </a:xfrm>
                    <a:prstGeom prst="rect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14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nary>
                              <m:naryPr>
                                <m:limLoc m:val="undOvr"/>
                                <m:subHide m:val="on"/>
                                <m:supHide m:val="on"/>
                                <m:ctrlPr>
                                  <a:rPr lang="de-DE" sz="1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de-DE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e>
                            </m:nary>
                          </m:oMath>
                        </m:oMathPara>
                      </a14:m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404" name="Rechteck 403">
                      <a:extLst>
                        <a:ext uri="{FF2B5EF4-FFF2-40B4-BE49-F238E27FC236}">
                          <a16:creationId xmlns:a16="http://schemas.microsoft.com/office/drawing/2014/main" id="{6DFC38B1-B087-40AE-9FB9-6E518455E52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30417" y="4265205"/>
                      <a:ext cx="437551" cy="413851"/>
                    </a:xfrm>
                    <a:prstGeom prst="rect">
                      <a:avLst/>
                    </a:prstGeom>
                    <a:blipFill>
                      <a:blip r:embed="rId45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05" name="Verbinder: gewinkelt 404">
                  <a:extLst>
                    <a:ext uri="{FF2B5EF4-FFF2-40B4-BE49-F238E27FC236}">
                      <a16:creationId xmlns:a16="http://schemas.microsoft.com/office/drawing/2014/main" id="{785A1808-5067-4085-BD9F-0A9E51CBF0F8}"/>
                    </a:ext>
                  </a:extLst>
                </p:cNvPr>
                <p:cNvCxnSpPr>
                  <a:endCxn id="404" idx="1"/>
                </p:cNvCxnSpPr>
                <p:nvPr/>
              </p:nvCxnSpPr>
              <p:spPr>
                <a:xfrm>
                  <a:off x="6356057" y="4193809"/>
                  <a:ext cx="74360" cy="278322"/>
                </a:xfrm>
                <a:prstGeom prst="bentConnector3">
                  <a:avLst>
                    <a:gd name="adj1" fmla="val -11485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2" name="Gerade Verbindung mit Pfeil 431">
                  <a:extLst>
                    <a:ext uri="{FF2B5EF4-FFF2-40B4-BE49-F238E27FC236}">
                      <a16:creationId xmlns:a16="http://schemas.microsoft.com/office/drawing/2014/main" id="{8ECEDBB9-34D8-4F11-B3EC-CF0610D6AAAA}"/>
                    </a:ext>
                  </a:extLst>
                </p:cNvPr>
                <p:cNvCxnSpPr>
                  <a:cxnSpLocks/>
                  <a:endCxn id="344" idx="3"/>
                </p:cNvCxnSpPr>
                <p:nvPr/>
              </p:nvCxnSpPr>
              <p:spPr>
                <a:xfrm flipH="1">
                  <a:off x="6867968" y="3809816"/>
                  <a:ext cx="130504" cy="66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4" name="Verbinder: gewinkelt 453">
                  <a:extLst>
                    <a:ext uri="{FF2B5EF4-FFF2-40B4-BE49-F238E27FC236}">
                      <a16:creationId xmlns:a16="http://schemas.microsoft.com/office/drawing/2014/main" id="{D1CB0524-872A-4798-9874-78FFB820F1F3}"/>
                    </a:ext>
                  </a:extLst>
                </p:cNvPr>
                <p:cNvCxnSpPr>
                  <a:cxnSpLocks/>
                  <a:stCxn id="404" idx="3"/>
                </p:cNvCxnSpPr>
                <p:nvPr/>
              </p:nvCxnSpPr>
              <p:spPr>
                <a:xfrm flipV="1">
                  <a:off x="6867968" y="4070619"/>
                  <a:ext cx="441519" cy="401512"/>
                </a:xfrm>
                <a:prstGeom prst="bentConnector3">
                  <a:avLst>
                    <a:gd name="adj1" fmla="val 10005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8" name="Verbinder: gewinkelt 457">
                  <a:extLst>
                    <a:ext uri="{FF2B5EF4-FFF2-40B4-BE49-F238E27FC236}">
                      <a16:creationId xmlns:a16="http://schemas.microsoft.com/office/drawing/2014/main" id="{3F549853-C988-4F5B-A2E7-75AB7B4DEB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41697" y="4068081"/>
                  <a:ext cx="298978" cy="126324"/>
                </a:xfrm>
                <a:prstGeom prst="bentConnector3">
                  <a:avLst>
                    <a:gd name="adj1" fmla="val 100124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77" name="Gruppieren 476">
                  <a:extLst>
                    <a:ext uri="{FF2B5EF4-FFF2-40B4-BE49-F238E27FC236}">
                      <a16:creationId xmlns:a16="http://schemas.microsoft.com/office/drawing/2014/main" id="{9C6AF4F9-AA1A-417D-A9CC-5B7C08478166}"/>
                    </a:ext>
                  </a:extLst>
                </p:cNvPr>
                <p:cNvGrpSpPr/>
                <p:nvPr/>
              </p:nvGrpSpPr>
              <p:grpSpPr>
                <a:xfrm>
                  <a:off x="8784751" y="2584250"/>
                  <a:ext cx="260310" cy="218458"/>
                  <a:chOff x="105895" y="2756397"/>
                  <a:chExt cx="260310" cy="218458"/>
                </a:xfrm>
              </p:grpSpPr>
              <p:cxnSp>
                <p:nvCxnSpPr>
                  <p:cNvPr id="478" name="Gerade Verbindung mit Pfeil 477">
                    <a:extLst>
                      <a:ext uri="{FF2B5EF4-FFF2-40B4-BE49-F238E27FC236}">
                        <a16:creationId xmlns:a16="http://schemas.microsoft.com/office/drawing/2014/main" id="{C6B28718-4604-4D53-B243-2FD296EAC3F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5895" y="2965885"/>
                    <a:ext cx="260310" cy="1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79" name="Textfeld 478">
                        <a:extLst>
                          <a:ext uri="{FF2B5EF4-FFF2-40B4-BE49-F238E27FC236}">
                            <a16:creationId xmlns:a16="http://schemas.microsoft.com/office/drawing/2014/main" id="{0B203272-4838-48FF-B1E0-E5113404BA0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2573" y="2756397"/>
                        <a:ext cx="211916" cy="21845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>
                          <a:lnSpc>
                            <a:spcPct val="114000"/>
                          </a:lnSpc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de-DE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DE" sz="1200" b="0" i="1" smtClean="0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de-DE" sz="1200" dirty="0">
                          <a:latin typeface="+mn-lt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79" name="Textfeld 478">
                        <a:extLst>
                          <a:ext uri="{FF2B5EF4-FFF2-40B4-BE49-F238E27FC236}">
                            <a16:creationId xmlns:a16="http://schemas.microsoft.com/office/drawing/2014/main" id="{0B203272-4838-48FF-B1E0-E5113404BA0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2573" y="2756397"/>
                        <a:ext cx="211916" cy="218458"/>
                      </a:xfrm>
                      <a:prstGeom prst="rect">
                        <a:avLst/>
                      </a:prstGeom>
                      <a:blipFill>
                        <a:blip r:embed="rId46"/>
                        <a:stretch>
                          <a:fillRect l="-20000" t="-8333" r="-5714" b="-1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de-DE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480" name="Gruppieren 479">
                  <a:extLst>
                    <a:ext uri="{FF2B5EF4-FFF2-40B4-BE49-F238E27FC236}">
                      <a16:creationId xmlns:a16="http://schemas.microsoft.com/office/drawing/2014/main" id="{3DDCD999-0B2B-4080-BF53-37F7DCE09E30}"/>
                    </a:ext>
                  </a:extLst>
                </p:cNvPr>
                <p:cNvGrpSpPr/>
                <p:nvPr/>
              </p:nvGrpSpPr>
              <p:grpSpPr>
                <a:xfrm>
                  <a:off x="8782736" y="3307752"/>
                  <a:ext cx="261968" cy="222521"/>
                  <a:chOff x="104237" y="2723429"/>
                  <a:chExt cx="261968" cy="222521"/>
                </a:xfrm>
              </p:grpSpPr>
              <p:cxnSp>
                <p:nvCxnSpPr>
                  <p:cNvPr id="481" name="Gerade Verbindung mit Pfeil 480">
                    <a:extLst>
                      <a:ext uri="{FF2B5EF4-FFF2-40B4-BE49-F238E27FC236}">
                        <a16:creationId xmlns:a16="http://schemas.microsoft.com/office/drawing/2014/main" id="{976E968B-CA90-4525-9790-6D87660BA5D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5809" y="2945950"/>
                    <a:ext cx="260396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82" name="Textfeld 481">
                        <a:extLst>
                          <a:ext uri="{FF2B5EF4-FFF2-40B4-BE49-F238E27FC236}">
                            <a16:creationId xmlns:a16="http://schemas.microsoft.com/office/drawing/2014/main" id="{CECF609B-1984-4187-85C8-A64A3BC8E9A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4237" y="2723429"/>
                        <a:ext cx="218457" cy="21845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>
                          <a:lnSpc>
                            <a:spcPct val="114000"/>
                          </a:lnSpc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̈"/>
                                      <m:ctrlPr>
                                        <a:rPr lang="de-DE" sz="1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de-DE" sz="1200" b="0" i="0" smtClean="0">
                                          <a:latin typeface="Cambria Math" panose="02040503050406030204" pitchFamily="18" charset="0"/>
                                        </a:rPr>
                                        <m:t>Q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de-DE" sz="1200" dirty="0">
                          <a:latin typeface="+mn-lt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82" name="Textfeld 481">
                        <a:extLst>
                          <a:ext uri="{FF2B5EF4-FFF2-40B4-BE49-F238E27FC236}">
                            <a16:creationId xmlns:a16="http://schemas.microsoft.com/office/drawing/2014/main" id="{CECF609B-1984-4187-85C8-A64A3BC8E9A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4237" y="2723429"/>
                        <a:ext cx="218457" cy="218458"/>
                      </a:xfrm>
                      <a:prstGeom prst="rect">
                        <a:avLst/>
                      </a:prstGeom>
                      <a:blipFill>
                        <a:blip r:embed="rId47"/>
                        <a:stretch>
                          <a:fillRect l="-22222" t="-8571" r="-61111" b="-228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de-DE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483" name="Flussdiagramm: Magnetplattenspeicher 482">
                  <a:extLst>
                    <a:ext uri="{FF2B5EF4-FFF2-40B4-BE49-F238E27FC236}">
                      <a16:creationId xmlns:a16="http://schemas.microsoft.com/office/drawing/2014/main" id="{7F114B72-7699-4244-8491-475CA3ADEE8E}"/>
                    </a:ext>
                  </a:extLst>
                </p:cNvPr>
                <p:cNvSpPr/>
                <p:nvPr/>
              </p:nvSpPr>
              <p:spPr>
                <a:xfrm>
                  <a:off x="4006827" y="3639168"/>
                  <a:ext cx="665071" cy="496499"/>
                </a:xfrm>
                <a:prstGeom prst="flowChartMagneticDisk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:r>
                    <a:rPr lang="de-DE" sz="1200" dirty="0" err="1">
                      <a:solidFill>
                        <a:schemeClr val="tx1"/>
                      </a:solidFill>
                    </a:rPr>
                    <a:t>Poses</a:t>
                  </a:r>
                  <a:endParaRPr lang="de-DE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84" name="Gerade Verbindung mit Pfeil 483">
                  <a:extLst>
                    <a:ext uri="{FF2B5EF4-FFF2-40B4-BE49-F238E27FC236}">
                      <a16:creationId xmlns:a16="http://schemas.microsoft.com/office/drawing/2014/main" id="{FBDAEDFB-C4F9-4D33-A0EE-C2BF1CB65C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27464" y="3297976"/>
                  <a:ext cx="0" cy="35023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7" name="Gerade Verbindung mit Pfeil 486">
                  <a:extLst>
                    <a:ext uri="{FF2B5EF4-FFF2-40B4-BE49-F238E27FC236}">
                      <a16:creationId xmlns:a16="http://schemas.microsoft.com/office/drawing/2014/main" id="{FB9B11E0-5394-43D8-98CB-684BF54525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51261" y="3526210"/>
                  <a:ext cx="0" cy="12200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8" name="Verbinder: gewinkelt 527">
                  <a:extLst>
                    <a:ext uri="{FF2B5EF4-FFF2-40B4-BE49-F238E27FC236}">
                      <a16:creationId xmlns:a16="http://schemas.microsoft.com/office/drawing/2014/main" id="{4B2BB64A-9589-4E43-A68A-D71495373A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14185" y="3416981"/>
                  <a:ext cx="901712" cy="349200"/>
                </a:xfrm>
                <a:prstGeom prst="bentConnector3">
                  <a:avLst>
                    <a:gd name="adj1" fmla="val 142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4C9D1AF-08C1-4FF8-BFE7-6B97B01F3FFF}"/>
              </a:ext>
            </a:extLst>
          </p:cNvPr>
          <p:cNvGrpSpPr/>
          <p:nvPr/>
        </p:nvGrpSpPr>
        <p:grpSpPr>
          <a:xfrm>
            <a:off x="3720236" y="3303902"/>
            <a:ext cx="5311768" cy="3252624"/>
            <a:chOff x="3720236" y="3303902"/>
            <a:chExt cx="5311768" cy="3252624"/>
          </a:xfrm>
        </p:grpSpPr>
        <p:cxnSp>
          <p:nvCxnSpPr>
            <p:cNvPr id="500" name="Verbinder: gewinkelt 499">
              <a:extLst>
                <a:ext uri="{FF2B5EF4-FFF2-40B4-BE49-F238E27FC236}">
                  <a16:creationId xmlns:a16="http://schemas.microsoft.com/office/drawing/2014/main" id="{3030A83C-CED0-463D-A851-5A1CF8ADBD2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812634" y="4436770"/>
              <a:ext cx="1246463" cy="551022"/>
            </a:xfrm>
            <a:prstGeom prst="bentConnector3">
              <a:avLst>
                <a:gd name="adj1" fmla="val 9988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Verbinder: gewinkelt 497">
              <a:extLst>
                <a:ext uri="{FF2B5EF4-FFF2-40B4-BE49-F238E27FC236}">
                  <a16:creationId xmlns:a16="http://schemas.microsoft.com/office/drawing/2014/main" id="{117CE6B0-4FEA-43A8-88F9-2EF20F25A2B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094483" y="4526984"/>
              <a:ext cx="1049877" cy="183913"/>
            </a:xfrm>
            <a:prstGeom prst="bentConnector3">
              <a:avLst>
                <a:gd name="adj1" fmla="val 9935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5" name="Rechteck 494">
              <a:extLst>
                <a:ext uri="{FF2B5EF4-FFF2-40B4-BE49-F238E27FC236}">
                  <a16:creationId xmlns:a16="http://schemas.microsoft.com/office/drawing/2014/main" id="{C7A8607E-E04D-4E0E-871A-00B7685253AA}"/>
                </a:ext>
              </a:extLst>
            </p:cNvPr>
            <p:cNvSpPr/>
            <p:nvPr/>
          </p:nvSpPr>
          <p:spPr>
            <a:xfrm>
              <a:off x="4721034" y="4985808"/>
              <a:ext cx="1073274" cy="137117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r>
                <a:rPr lang="de-DE" sz="1200" dirty="0" err="1">
                  <a:solidFill>
                    <a:schemeClr val="tx1"/>
                  </a:solidFill>
                </a:rPr>
                <a:t>Trajectory</a:t>
              </a:r>
              <a:endParaRPr lang="de-DE" sz="1200" dirty="0">
                <a:solidFill>
                  <a:schemeClr val="tx1"/>
                </a:solidFill>
              </a:endParaRPr>
            </a:p>
            <a:p>
              <a:pPr algn="ctr">
                <a:lnSpc>
                  <a:spcPct val="114000"/>
                </a:lnSpc>
              </a:pPr>
              <a:r>
                <a:rPr lang="de-DE" sz="1200" dirty="0" err="1">
                  <a:solidFill>
                    <a:schemeClr val="tx1"/>
                  </a:solidFill>
                </a:rPr>
                <a:t>Computation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6" name="Rechteck 495">
                  <a:extLst>
                    <a:ext uri="{FF2B5EF4-FFF2-40B4-BE49-F238E27FC236}">
                      <a16:creationId xmlns:a16="http://schemas.microsoft.com/office/drawing/2014/main" id="{BA76B12E-6F10-4763-9B52-40D06816EC39}"/>
                    </a:ext>
                  </a:extLst>
                </p:cNvPr>
                <p:cNvSpPr/>
                <p:nvPr/>
              </p:nvSpPr>
              <p:spPr>
                <a:xfrm>
                  <a:off x="7014939" y="4989745"/>
                  <a:ext cx="1755097" cy="1546462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:r>
                    <a:rPr lang="de-DE" sz="1200" dirty="0">
                      <a:solidFill>
                        <a:schemeClr val="tx1"/>
                      </a:solidFill>
                    </a:rPr>
                    <a:t>Force Control</a:t>
                  </a:r>
                </a:p>
                <a:p>
                  <a:pPr algn="ctr"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de-DE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de-DE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de-DE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de-DE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de-DE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de-DE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de-DE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de-DE" sz="12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de-DE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de-DE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de-DE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de-DE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de-DE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de-DE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DE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mr>
                              <m:mr>
                                <m:e>
                                  <m:r>
                                    <a:rPr lang="de-DE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de-DE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de-DE" sz="12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</m:acc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de-DE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96" name="Rechteck 495">
                  <a:extLst>
                    <a:ext uri="{FF2B5EF4-FFF2-40B4-BE49-F238E27FC236}">
                      <a16:creationId xmlns:a16="http://schemas.microsoft.com/office/drawing/2014/main" id="{BA76B12E-6F10-4763-9B52-40D06816EC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4939" y="4989745"/>
                  <a:ext cx="1755097" cy="1546462"/>
                </a:xfrm>
                <a:prstGeom prst="rect">
                  <a:avLst/>
                </a:prstGeom>
                <a:blipFill>
                  <a:blip r:embed="rId4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4" name="Textfeld 513">
                  <a:extLst>
                    <a:ext uri="{FF2B5EF4-FFF2-40B4-BE49-F238E27FC236}">
                      <a16:creationId xmlns:a16="http://schemas.microsoft.com/office/drawing/2014/main" id="{97AA74F4-66D6-4178-8B77-B5D0B517D57A}"/>
                    </a:ext>
                  </a:extLst>
                </p:cNvPr>
                <p:cNvSpPr txBox="1"/>
                <p:nvPr/>
              </p:nvSpPr>
              <p:spPr>
                <a:xfrm>
                  <a:off x="7889678" y="4518218"/>
                  <a:ext cx="594073" cy="2056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  <m:t>𝑠𝑡𝑎𝑡𝑒</m:t>
                            </m:r>
                          </m:e>
                          <m:sub>
                            <m: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  <m:t>𝑐𝑡𝑟𝑙</m:t>
                            </m:r>
                          </m:sub>
                        </m:sSub>
                      </m:oMath>
                    </m:oMathPara>
                  </a14:m>
                  <a:endParaRPr lang="de-DE" sz="1200" baseline="-25000" dirty="0">
                    <a:latin typeface="+mn-lt"/>
                  </a:endParaRPr>
                </a:p>
              </p:txBody>
            </p:sp>
          </mc:Choice>
          <mc:Fallback>
            <p:sp>
              <p:nvSpPr>
                <p:cNvPr id="514" name="Textfeld 513">
                  <a:extLst>
                    <a:ext uri="{FF2B5EF4-FFF2-40B4-BE49-F238E27FC236}">
                      <a16:creationId xmlns:a16="http://schemas.microsoft.com/office/drawing/2014/main" id="{97AA74F4-66D6-4178-8B77-B5D0B517D5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9678" y="4518218"/>
                  <a:ext cx="594073" cy="205697"/>
                </a:xfrm>
                <a:prstGeom prst="rect">
                  <a:avLst/>
                </a:prstGeom>
                <a:blipFill>
                  <a:blip r:embed="rId49"/>
                  <a:stretch>
                    <a:fillRect l="-5102" r="-2041" b="-8824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7" name="Verbinder: gewinkelt 516">
              <a:extLst>
                <a:ext uri="{FF2B5EF4-FFF2-40B4-BE49-F238E27FC236}">
                  <a16:creationId xmlns:a16="http://schemas.microsoft.com/office/drawing/2014/main" id="{CC7E96C2-D3B7-43B8-B17D-70105BF4E6A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188775" y="4047178"/>
              <a:ext cx="2265877" cy="779326"/>
            </a:xfrm>
            <a:prstGeom prst="bentConnector3">
              <a:avLst>
                <a:gd name="adj1" fmla="val 10004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Verbinder: gewinkelt 518">
              <a:extLst>
                <a:ext uri="{FF2B5EF4-FFF2-40B4-BE49-F238E27FC236}">
                  <a16:creationId xmlns:a16="http://schemas.microsoft.com/office/drawing/2014/main" id="{033E968D-B5E1-49CD-B872-7EA7BFE2F1DC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153808" y="4238581"/>
              <a:ext cx="2265877" cy="849263"/>
            </a:xfrm>
            <a:prstGeom prst="bentConnector3">
              <a:avLst>
                <a:gd name="adj1" fmla="val 10004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Verbinder: gewinkelt 534">
              <a:extLst>
                <a:ext uri="{FF2B5EF4-FFF2-40B4-BE49-F238E27FC236}">
                  <a16:creationId xmlns:a16="http://schemas.microsoft.com/office/drawing/2014/main" id="{4918B9FB-329F-4DFC-ADE1-3B99760F6F2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050348" y="4380237"/>
              <a:ext cx="2387624" cy="934432"/>
            </a:xfrm>
            <a:prstGeom prst="bentConnector3">
              <a:avLst>
                <a:gd name="adj1" fmla="val 10004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Verbinder: gewinkelt 538">
              <a:extLst>
                <a:ext uri="{FF2B5EF4-FFF2-40B4-BE49-F238E27FC236}">
                  <a16:creationId xmlns:a16="http://schemas.microsoft.com/office/drawing/2014/main" id="{53E7AD42-9E73-40CD-9DC0-24189EDBB2E3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964501" y="4517911"/>
              <a:ext cx="2502612" cy="991141"/>
            </a:xfrm>
            <a:prstGeom prst="bentConnector3">
              <a:avLst>
                <a:gd name="adj1" fmla="val 9993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8" name="Gruppieren 647">
              <a:extLst>
                <a:ext uri="{FF2B5EF4-FFF2-40B4-BE49-F238E27FC236}">
                  <a16:creationId xmlns:a16="http://schemas.microsoft.com/office/drawing/2014/main" id="{34BA2059-EE7F-45D3-B965-B6EE2DDA48F0}"/>
                </a:ext>
              </a:extLst>
            </p:cNvPr>
            <p:cNvGrpSpPr/>
            <p:nvPr/>
          </p:nvGrpSpPr>
          <p:grpSpPr>
            <a:xfrm>
              <a:off x="5794308" y="4848868"/>
              <a:ext cx="1226243" cy="469956"/>
              <a:chOff x="5771571" y="5121287"/>
              <a:chExt cx="1226243" cy="469956"/>
            </a:xfrm>
          </p:grpSpPr>
          <p:grpSp>
            <p:nvGrpSpPr>
              <p:cNvPr id="626" name="Gruppieren 625">
                <a:extLst>
                  <a:ext uri="{FF2B5EF4-FFF2-40B4-BE49-F238E27FC236}">
                    <a16:creationId xmlns:a16="http://schemas.microsoft.com/office/drawing/2014/main" id="{36D95CC3-94CC-4550-8E2D-78FD69CD45B5}"/>
                  </a:ext>
                </a:extLst>
              </p:cNvPr>
              <p:cNvGrpSpPr/>
              <p:nvPr/>
            </p:nvGrpSpPr>
            <p:grpSpPr>
              <a:xfrm>
                <a:off x="5771571" y="5319823"/>
                <a:ext cx="1226243" cy="271420"/>
                <a:chOff x="5771571" y="5369353"/>
                <a:chExt cx="1226243" cy="271420"/>
              </a:xfrm>
            </p:grpSpPr>
            <p:cxnSp>
              <p:nvCxnSpPr>
                <p:cNvPr id="608" name="Gerade Verbindung mit Pfeil 607">
                  <a:extLst>
                    <a:ext uri="{FF2B5EF4-FFF2-40B4-BE49-F238E27FC236}">
                      <a16:creationId xmlns:a16="http://schemas.microsoft.com/office/drawing/2014/main" id="{312BEC5A-F0D7-476A-A6D9-90100275A8CF}"/>
                    </a:ext>
                  </a:extLst>
                </p:cNvPr>
                <p:cNvCxnSpPr/>
                <p:nvPr/>
              </p:nvCxnSpPr>
              <p:spPr>
                <a:xfrm>
                  <a:off x="5771571" y="5382918"/>
                  <a:ext cx="121363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25" name="Gruppieren 624">
                  <a:extLst>
                    <a:ext uri="{FF2B5EF4-FFF2-40B4-BE49-F238E27FC236}">
                      <a16:creationId xmlns:a16="http://schemas.microsoft.com/office/drawing/2014/main" id="{E334C3B4-9BB3-4A5F-A4EC-8624349349E5}"/>
                    </a:ext>
                  </a:extLst>
                </p:cNvPr>
                <p:cNvGrpSpPr/>
                <p:nvPr/>
              </p:nvGrpSpPr>
              <p:grpSpPr>
                <a:xfrm>
                  <a:off x="6202551" y="5369353"/>
                  <a:ext cx="795263" cy="271420"/>
                  <a:chOff x="6202551" y="5384593"/>
                  <a:chExt cx="795263" cy="271420"/>
                </a:xfrm>
              </p:grpSpPr>
              <p:grpSp>
                <p:nvGrpSpPr>
                  <p:cNvPr id="553" name="Gruppieren 552">
                    <a:extLst>
                      <a:ext uri="{FF2B5EF4-FFF2-40B4-BE49-F238E27FC236}">
                        <a16:creationId xmlns:a16="http://schemas.microsoft.com/office/drawing/2014/main" id="{9FD4D28B-2DC3-4B38-878B-09118D1452DF}"/>
                      </a:ext>
                    </a:extLst>
                  </p:cNvPr>
                  <p:cNvGrpSpPr/>
                  <p:nvPr/>
                </p:nvGrpSpPr>
                <p:grpSpPr>
                  <a:xfrm>
                    <a:off x="6202551" y="5402249"/>
                    <a:ext cx="147332" cy="253764"/>
                    <a:chOff x="6668588" y="3412367"/>
                    <a:chExt cx="147332" cy="253764"/>
                  </a:xfrm>
                </p:grpSpPr>
                <p:sp>
                  <p:nvSpPr>
                    <p:cNvPr id="554" name="Ellipse 553">
                      <a:extLst>
                        <a:ext uri="{FF2B5EF4-FFF2-40B4-BE49-F238E27FC236}">
                          <a16:creationId xmlns:a16="http://schemas.microsoft.com/office/drawing/2014/main" id="{8AF24554-D611-486F-A166-682775C4B2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08945" y="3558984"/>
                      <a:ext cx="106975" cy="107147"/>
                    </a:xfrm>
                    <a:prstGeom prst="ellips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14000"/>
                        </a:lnSpc>
                      </a:pPr>
                      <a:endParaRPr lang="de-DE" dirty="0"/>
                    </a:p>
                  </p:txBody>
                </p:sp>
                <p:sp>
                  <p:nvSpPr>
                    <p:cNvPr id="555" name="Textfeld 554">
                      <a:extLst>
                        <a:ext uri="{FF2B5EF4-FFF2-40B4-BE49-F238E27FC236}">
                          <a16:creationId xmlns:a16="http://schemas.microsoft.com/office/drawing/2014/main" id="{D4D8BC5E-BD04-4A42-B766-FEA650ECBFB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68588" y="3412367"/>
                      <a:ext cx="96520" cy="19300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>
                        <a:lnSpc>
                          <a:spcPct val="114000"/>
                        </a:lnSpc>
                      </a:pPr>
                      <a:r>
                        <a:rPr lang="de-DE" sz="1200" dirty="0">
                          <a:latin typeface="+mn-lt"/>
                        </a:rPr>
                        <a:t>-</a:t>
                      </a:r>
                    </a:p>
                  </p:txBody>
                </p:sp>
              </p:grpSp>
              <p:grpSp>
                <p:nvGrpSpPr>
                  <p:cNvPr id="556" name="Gruppieren 555">
                    <a:extLst>
                      <a:ext uri="{FF2B5EF4-FFF2-40B4-BE49-F238E27FC236}">
                        <a16:creationId xmlns:a16="http://schemas.microsoft.com/office/drawing/2014/main" id="{18B30F0C-D766-4262-93C4-82CDA1257567}"/>
                      </a:ext>
                    </a:extLst>
                  </p:cNvPr>
                  <p:cNvGrpSpPr/>
                  <p:nvPr/>
                </p:nvGrpSpPr>
                <p:grpSpPr>
                  <a:xfrm>
                    <a:off x="6357135" y="5384593"/>
                    <a:ext cx="640679" cy="216616"/>
                    <a:chOff x="6465571" y="3120498"/>
                    <a:chExt cx="640679" cy="216616"/>
                  </a:xfrm>
                </p:grpSpPr>
                <p:cxnSp>
                  <p:nvCxnSpPr>
                    <p:cNvPr id="557" name="Gerade Verbindung mit Pfeil 556">
                      <a:extLst>
                        <a:ext uri="{FF2B5EF4-FFF2-40B4-BE49-F238E27FC236}">
                          <a16:creationId xmlns:a16="http://schemas.microsoft.com/office/drawing/2014/main" id="{77E98053-A3DD-4D5A-98DA-55A0150D0B0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468506" y="3337114"/>
                      <a:ext cx="637744" cy="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58" name="Textfeld 557">
                          <a:extLst>
                            <a:ext uri="{FF2B5EF4-FFF2-40B4-BE49-F238E27FC236}">
                              <a16:creationId xmlns:a16="http://schemas.microsoft.com/office/drawing/2014/main" id="{F904D261-F6E2-46E9-A43F-E555DF197EE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465571" y="3120498"/>
                          <a:ext cx="237822" cy="21050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>
                            <a:lnSpc>
                              <a:spcPct val="114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oMath>
                            </m:oMathPara>
                          </a14:m>
                          <a:endParaRPr lang="de-DE" sz="1200" dirty="0">
                            <a:latin typeface="+mn-lt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558" name="Textfeld 557">
                          <a:extLst>
                            <a:ext uri="{FF2B5EF4-FFF2-40B4-BE49-F238E27FC236}">
                              <a16:creationId xmlns:a16="http://schemas.microsoft.com/office/drawing/2014/main" id="{F904D261-F6E2-46E9-A43F-E555DF197EE9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465571" y="3120498"/>
                          <a:ext cx="237822" cy="210507"/>
                        </a:xfrm>
                        <a:prstGeom prst="rect">
                          <a:avLst/>
                        </a:prstGeom>
                        <a:blipFill>
                          <a:blip r:embed="rId29"/>
                          <a:stretch>
                            <a:fillRect l="-12821" r="-1282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de-DE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615" name="Gerade Verbindung mit Pfeil 614">
                    <a:extLst>
                      <a:ext uri="{FF2B5EF4-FFF2-40B4-BE49-F238E27FC236}">
                        <a16:creationId xmlns:a16="http://schemas.microsoft.com/office/drawing/2014/main" id="{AEF68193-023F-4EED-A8E5-F8F0033D16E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296396" y="5397832"/>
                    <a:ext cx="0" cy="15120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7" name="Textfeld 646">
                    <a:extLst>
                      <a:ext uri="{FF2B5EF4-FFF2-40B4-BE49-F238E27FC236}">
                        <a16:creationId xmlns:a16="http://schemas.microsoft.com/office/drawing/2014/main" id="{54C608AF-E706-4D7D-A3BA-D77ABE1698D3}"/>
                      </a:ext>
                    </a:extLst>
                  </p:cNvPr>
                  <p:cNvSpPr txBox="1"/>
                  <p:nvPr/>
                </p:nvSpPr>
                <p:spPr>
                  <a:xfrm>
                    <a:off x="6352559" y="5121287"/>
                    <a:ext cx="218072" cy="21050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lnSpc>
                        <a:spcPct val="114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de-DE" sz="1200" dirty="0">
                      <a:latin typeface="+mn-lt"/>
                    </a:endParaRPr>
                  </a:p>
                </p:txBody>
              </p:sp>
            </mc:Choice>
            <mc:Fallback xmlns="">
              <p:sp>
                <p:nvSpPr>
                  <p:cNvPr id="647" name="Textfeld 646">
                    <a:extLst>
                      <a:ext uri="{FF2B5EF4-FFF2-40B4-BE49-F238E27FC236}">
                        <a16:creationId xmlns:a16="http://schemas.microsoft.com/office/drawing/2014/main" id="{54C608AF-E706-4D7D-A3BA-D77ABE1698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52559" y="5121287"/>
                    <a:ext cx="218072" cy="210507"/>
                  </a:xfrm>
                  <a:prstGeom prst="rect">
                    <a:avLst/>
                  </a:prstGeom>
                  <a:blipFill>
                    <a:blip r:embed="rId50"/>
                    <a:stretch>
                      <a:fillRect l="-13889" r="-2778" b="-8571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49" name="Gruppieren 648">
              <a:extLst>
                <a:ext uri="{FF2B5EF4-FFF2-40B4-BE49-F238E27FC236}">
                  <a16:creationId xmlns:a16="http://schemas.microsoft.com/office/drawing/2014/main" id="{33BBBFD7-0827-4A49-AC9F-BEDAD9BE726A}"/>
                </a:ext>
              </a:extLst>
            </p:cNvPr>
            <p:cNvGrpSpPr/>
            <p:nvPr/>
          </p:nvGrpSpPr>
          <p:grpSpPr>
            <a:xfrm>
              <a:off x="5794308" y="5247845"/>
              <a:ext cx="1226243" cy="469956"/>
              <a:chOff x="5771571" y="5121287"/>
              <a:chExt cx="1226243" cy="469956"/>
            </a:xfrm>
          </p:grpSpPr>
          <p:grpSp>
            <p:nvGrpSpPr>
              <p:cNvPr id="650" name="Gruppieren 649">
                <a:extLst>
                  <a:ext uri="{FF2B5EF4-FFF2-40B4-BE49-F238E27FC236}">
                    <a16:creationId xmlns:a16="http://schemas.microsoft.com/office/drawing/2014/main" id="{FC7E82E3-3BF4-4F9D-8F75-DA00969BA4D9}"/>
                  </a:ext>
                </a:extLst>
              </p:cNvPr>
              <p:cNvGrpSpPr/>
              <p:nvPr/>
            </p:nvGrpSpPr>
            <p:grpSpPr>
              <a:xfrm>
                <a:off x="5771571" y="5319823"/>
                <a:ext cx="1226243" cy="271420"/>
                <a:chOff x="5771571" y="5369353"/>
                <a:chExt cx="1226243" cy="271420"/>
              </a:xfrm>
            </p:grpSpPr>
            <p:cxnSp>
              <p:nvCxnSpPr>
                <p:cNvPr id="652" name="Gerade Verbindung mit Pfeil 651">
                  <a:extLst>
                    <a:ext uri="{FF2B5EF4-FFF2-40B4-BE49-F238E27FC236}">
                      <a16:creationId xmlns:a16="http://schemas.microsoft.com/office/drawing/2014/main" id="{BE7A7F88-2010-4CAB-8766-0F1E11F80874}"/>
                    </a:ext>
                  </a:extLst>
                </p:cNvPr>
                <p:cNvCxnSpPr/>
                <p:nvPr/>
              </p:nvCxnSpPr>
              <p:spPr>
                <a:xfrm>
                  <a:off x="5771571" y="5382918"/>
                  <a:ext cx="121363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53" name="Gruppieren 652">
                  <a:extLst>
                    <a:ext uri="{FF2B5EF4-FFF2-40B4-BE49-F238E27FC236}">
                      <a16:creationId xmlns:a16="http://schemas.microsoft.com/office/drawing/2014/main" id="{5CB158E7-0E9C-4E51-82C2-D3D188212D89}"/>
                    </a:ext>
                  </a:extLst>
                </p:cNvPr>
                <p:cNvGrpSpPr/>
                <p:nvPr/>
              </p:nvGrpSpPr>
              <p:grpSpPr>
                <a:xfrm>
                  <a:off x="6202551" y="5369353"/>
                  <a:ext cx="795263" cy="271420"/>
                  <a:chOff x="6202551" y="5384593"/>
                  <a:chExt cx="795263" cy="271420"/>
                </a:xfrm>
              </p:grpSpPr>
              <p:grpSp>
                <p:nvGrpSpPr>
                  <p:cNvPr id="654" name="Gruppieren 653">
                    <a:extLst>
                      <a:ext uri="{FF2B5EF4-FFF2-40B4-BE49-F238E27FC236}">
                        <a16:creationId xmlns:a16="http://schemas.microsoft.com/office/drawing/2014/main" id="{C29814C5-4E36-4356-8371-9C8A008EA8E9}"/>
                      </a:ext>
                    </a:extLst>
                  </p:cNvPr>
                  <p:cNvGrpSpPr/>
                  <p:nvPr/>
                </p:nvGrpSpPr>
                <p:grpSpPr>
                  <a:xfrm>
                    <a:off x="6202551" y="5402249"/>
                    <a:ext cx="147332" cy="253764"/>
                    <a:chOff x="6668588" y="3412367"/>
                    <a:chExt cx="147332" cy="253764"/>
                  </a:xfrm>
                </p:grpSpPr>
                <p:sp>
                  <p:nvSpPr>
                    <p:cNvPr id="659" name="Ellipse 658">
                      <a:extLst>
                        <a:ext uri="{FF2B5EF4-FFF2-40B4-BE49-F238E27FC236}">
                          <a16:creationId xmlns:a16="http://schemas.microsoft.com/office/drawing/2014/main" id="{0354A8CE-C0C9-46A7-860F-1339DE57F8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08945" y="3558984"/>
                      <a:ext cx="106975" cy="107147"/>
                    </a:xfrm>
                    <a:prstGeom prst="ellips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14000"/>
                        </a:lnSpc>
                      </a:pPr>
                      <a:endParaRPr lang="de-DE" dirty="0"/>
                    </a:p>
                  </p:txBody>
                </p:sp>
                <p:sp>
                  <p:nvSpPr>
                    <p:cNvPr id="660" name="Textfeld 659">
                      <a:extLst>
                        <a:ext uri="{FF2B5EF4-FFF2-40B4-BE49-F238E27FC236}">
                          <a16:creationId xmlns:a16="http://schemas.microsoft.com/office/drawing/2014/main" id="{063FEF80-C378-4204-95B8-484FFB01B9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68588" y="3412367"/>
                      <a:ext cx="96520" cy="19300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>
                        <a:lnSpc>
                          <a:spcPct val="114000"/>
                        </a:lnSpc>
                      </a:pPr>
                      <a:r>
                        <a:rPr lang="de-DE" sz="1200" dirty="0">
                          <a:latin typeface="+mn-lt"/>
                        </a:rPr>
                        <a:t>-</a:t>
                      </a:r>
                    </a:p>
                  </p:txBody>
                </p:sp>
              </p:grpSp>
              <p:grpSp>
                <p:nvGrpSpPr>
                  <p:cNvPr id="655" name="Gruppieren 654">
                    <a:extLst>
                      <a:ext uri="{FF2B5EF4-FFF2-40B4-BE49-F238E27FC236}">
                        <a16:creationId xmlns:a16="http://schemas.microsoft.com/office/drawing/2014/main" id="{B9F21937-78BF-43C8-92A6-0FE1769F7A0B}"/>
                      </a:ext>
                    </a:extLst>
                  </p:cNvPr>
                  <p:cNvGrpSpPr/>
                  <p:nvPr/>
                </p:nvGrpSpPr>
                <p:grpSpPr>
                  <a:xfrm>
                    <a:off x="6357135" y="5384593"/>
                    <a:ext cx="640679" cy="216616"/>
                    <a:chOff x="6465571" y="3120498"/>
                    <a:chExt cx="640679" cy="216616"/>
                  </a:xfrm>
                </p:grpSpPr>
                <p:cxnSp>
                  <p:nvCxnSpPr>
                    <p:cNvPr id="657" name="Gerade Verbindung mit Pfeil 656">
                      <a:extLst>
                        <a:ext uri="{FF2B5EF4-FFF2-40B4-BE49-F238E27FC236}">
                          <a16:creationId xmlns:a16="http://schemas.microsoft.com/office/drawing/2014/main" id="{5A4C1393-57D2-4FCA-B722-4CC0EE148D2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468506" y="3337114"/>
                      <a:ext cx="637744" cy="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58" name="Textfeld 657">
                          <a:extLst>
                            <a:ext uri="{FF2B5EF4-FFF2-40B4-BE49-F238E27FC236}">
                              <a16:creationId xmlns:a16="http://schemas.microsoft.com/office/drawing/2014/main" id="{3E5A76D0-0173-496F-9D77-DBA9141C9D8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465571" y="3120498"/>
                          <a:ext cx="235641" cy="21050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>
                            <a:lnSpc>
                              <a:spcPct val="114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m:rPr>
                                    <m:sty m:val="p"/>
                                  </m:rPr>
                                  <a:rPr lang="de-DE" sz="1200" b="0" i="0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oMath>
                            </m:oMathPara>
                          </a14:m>
                          <a:endParaRPr lang="de-DE" sz="1200" dirty="0">
                            <a:latin typeface="+mn-lt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58" name="Textfeld 657">
                          <a:extLst>
                            <a:ext uri="{FF2B5EF4-FFF2-40B4-BE49-F238E27FC236}">
                              <a16:creationId xmlns:a16="http://schemas.microsoft.com/office/drawing/2014/main" id="{3E5A76D0-0173-496F-9D77-DBA9141C9D8C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465571" y="3120498"/>
                          <a:ext cx="235641" cy="210507"/>
                        </a:xfrm>
                        <a:prstGeom prst="rect">
                          <a:avLst/>
                        </a:prstGeom>
                        <a:blipFill>
                          <a:blip r:embed="rId30"/>
                          <a:stretch>
                            <a:fillRect l="-13158" r="-1578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de-DE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656" name="Gerade Verbindung mit Pfeil 655">
                    <a:extLst>
                      <a:ext uri="{FF2B5EF4-FFF2-40B4-BE49-F238E27FC236}">
                        <a16:creationId xmlns:a16="http://schemas.microsoft.com/office/drawing/2014/main" id="{154EAC75-2B39-4A11-931C-7072DD60D8D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296396" y="5397832"/>
                    <a:ext cx="0" cy="15120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1" name="Textfeld 650">
                    <a:extLst>
                      <a:ext uri="{FF2B5EF4-FFF2-40B4-BE49-F238E27FC236}">
                        <a16:creationId xmlns:a16="http://schemas.microsoft.com/office/drawing/2014/main" id="{303732EE-E73A-408C-B078-87C6EF3DDB82}"/>
                      </a:ext>
                    </a:extLst>
                  </p:cNvPr>
                  <p:cNvSpPr txBox="1"/>
                  <p:nvPr/>
                </p:nvSpPr>
                <p:spPr>
                  <a:xfrm>
                    <a:off x="6352559" y="5121287"/>
                    <a:ext cx="226409" cy="21050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lnSpc>
                        <a:spcPct val="114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DE" sz="1200" b="0" i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de-DE" sz="1200" dirty="0">
                      <a:latin typeface="+mn-lt"/>
                    </a:endParaRPr>
                  </a:p>
                </p:txBody>
              </p:sp>
            </mc:Choice>
            <mc:Fallback xmlns="">
              <p:sp>
                <p:nvSpPr>
                  <p:cNvPr id="651" name="Textfeld 650">
                    <a:extLst>
                      <a:ext uri="{FF2B5EF4-FFF2-40B4-BE49-F238E27FC236}">
                        <a16:creationId xmlns:a16="http://schemas.microsoft.com/office/drawing/2014/main" id="{303732EE-E73A-408C-B078-87C6EF3DDB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52559" y="5121287"/>
                    <a:ext cx="226409" cy="210507"/>
                  </a:xfrm>
                  <a:prstGeom prst="rect">
                    <a:avLst/>
                  </a:prstGeom>
                  <a:blipFill>
                    <a:blip r:embed="rId51"/>
                    <a:stretch>
                      <a:fillRect l="-13514" r="-2703" b="-8824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61" name="Gruppieren 660">
              <a:extLst>
                <a:ext uri="{FF2B5EF4-FFF2-40B4-BE49-F238E27FC236}">
                  <a16:creationId xmlns:a16="http://schemas.microsoft.com/office/drawing/2014/main" id="{76FF3C9A-2DFE-4268-BC9D-BE0FA479CA56}"/>
                </a:ext>
              </a:extLst>
            </p:cNvPr>
            <p:cNvGrpSpPr/>
            <p:nvPr/>
          </p:nvGrpSpPr>
          <p:grpSpPr>
            <a:xfrm>
              <a:off x="5794308" y="5654659"/>
              <a:ext cx="1226243" cy="469956"/>
              <a:chOff x="5771571" y="5121287"/>
              <a:chExt cx="1226243" cy="469956"/>
            </a:xfrm>
          </p:grpSpPr>
          <p:grpSp>
            <p:nvGrpSpPr>
              <p:cNvPr id="662" name="Gruppieren 661">
                <a:extLst>
                  <a:ext uri="{FF2B5EF4-FFF2-40B4-BE49-F238E27FC236}">
                    <a16:creationId xmlns:a16="http://schemas.microsoft.com/office/drawing/2014/main" id="{A5AE8FAC-1B1D-446C-8FAE-5EBF27078398}"/>
                  </a:ext>
                </a:extLst>
              </p:cNvPr>
              <p:cNvGrpSpPr/>
              <p:nvPr/>
            </p:nvGrpSpPr>
            <p:grpSpPr>
              <a:xfrm>
                <a:off x="5771571" y="5319823"/>
                <a:ext cx="1226243" cy="271420"/>
                <a:chOff x="5771571" y="5369353"/>
                <a:chExt cx="1226243" cy="271420"/>
              </a:xfrm>
            </p:grpSpPr>
            <p:cxnSp>
              <p:nvCxnSpPr>
                <p:cNvPr id="664" name="Gerade Verbindung mit Pfeil 663">
                  <a:extLst>
                    <a:ext uri="{FF2B5EF4-FFF2-40B4-BE49-F238E27FC236}">
                      <a16:creationId xmlns:a16="http://schemas.microsoft.com/office/drawing/2014/main" id="{E03C1E58-3B5F-42FC-9CC5-A1486FDCB19C}"/>
                    </a:ext>
                  </a:extLst>
                </p:cNvPr>
                <p:cNvCxnSpPr/>
                <p:nvPr/>
              </p:nvCxnSpPr>
              <p:spPr>
                <a:xfrm>
                  <a:off x="5771571" y="5382918"/>
                  <a:ext cx="121363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65" name="Gruppieren 664">
                  <a:extLst>
                    <a:ext uri="{FF2B5EF4-FFF2-40B4-BE49-F238E27FC236}">
                      <a16:creationId xmlns:a16="http://schemas.microsoft.com/office/drawing/2014/main" id="{6F20188C-AF8E-4F72-9565-5EF41E26D6B6}"/>
                    </a:ext>
                  </a:extLst>
                </p:cNvPr>
                <p:cNvGrpSpPr/>
                <p:nvPr/>
              </p:nvGrpSpPr>
              <p:grpSpPr>
                <a:xfrm>
                  <a:off x="6202551" y="5369353"/>
                  <a:ext cx="795263" cy="271420"/>
                  <a:chOff x="6202551" y="5384593"/>
                  <a:chExt cx="795263" cy="271420"/>
                </a:xfrm>
              </p:grpSpPr>
              <p:grpSp>
                <p:nvGrpSpPr>
                  <p:cNvPr id="666" name="Gruppieren 665">
                    <a:extLst>
                      <a:ext uri="{FF2B5EF4-FFF2-40B4-BE49-F238E27FC236}">
                        <a16:creationId xmlns:a16="http://schemas.microsoft.com/office/drawing/2014/main" id="{EBA37AA8-3A69-4394-9F12-3F37570A3FA4}"/>
                      </a:ext>
                    </a:extLst>
                  </p:cNvPr>
                  <p:cNvGrpSpPr/>
                  <p:nvPr/>
                </p:nvGrpSpPr>
                <p:grpSpPr>
                  <a:xfrm>
                    <a:off x="6202551" y="5402249"/>
                    <a:ext cx="147332" cy="253764"/>
                    <a:chOff x="6668588" y="3412367"/>
                    <a:chExt cx="147332" cy="253764"/>
                  </a:xfrm>
                </p:grpSpPr>
                <p:sp>
                  <p:nvSpPr>
                    <p:cNvPr id="671" name="Ellipse 670">
                      <a:extLst>
                        <a:ext uri="{FF2B5EF4-FFF2-40B4-BE49-F238E27FC236}">
                          <a16:creationId xmlns:a16="http://schemas.microsoft.com/office/drawing/2014/main" id="{F39F8987-B139-4C21-B2E0-E539ADC021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08945" y="3558984"/>
                      <a:ext cx="106975" cy="107147"/>
                    </a:xfrm>
                    <a:prstGeom prst="ellips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14000"/>
                        </a:lnSpc>
                      </a:pPr>
                      <a:endParaRPr lang="de-DE" dirty="0"/>
                    </a:p>
                  </p:txBody>
                </p:sp>
                <p:sp>
                  <p:nvSpPr>
                    <p:cNvPr id="672" name="Textfeld 671">
                      <a:extLst>
                        <a:ext uri="{FF2B5EF4-FFF2-40B4-BE49-F238E27FC236}">
                          <a16:creationId xmlns:a16="http://schemas.microsoft.com/office/drawing/2014/main" id="{A4D51217-A4E4-4044-BDF3-0968CC0453F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68588" y="3412367"/>
                      <a:ext cx="96520" cy="19300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>
                        <a:lnSpc>
                          <a:spcPct val="114000"/>
                        </a:lnSpc>
                      </a:pPr>
                      <a:r>
                        <a:rPr lang="de-DE" sz="1200" dirty="0">
                          <a:latin typeface="+mn-lt"/>
                        </a:rPr>
                        <a:t>-</a:t>
                      </a:r>
                    </a:p>
                  </p:txBody>
                </p:sp>
              </p:grpSp>
              <p:grpSp>
                <p:nvGrpSpPr>
                  <p:cNvPr id="667" name="Gruppieren 666">
                    <a:extLst>
                      <a:ext uri="{FF2B5EF4-FFF2-40B4-BE49-F238E27FC236}">
                        <a16:creationId xmlns:a16="http://schemas.microsoft.com/office/drawing/2014/main" id="{54B67F49-43E1-4D13-8D92-0EE22BF77D79}"/>
                      </a:ext>
                    </a:extLst>
                  </p:cNvPr>
                  <p:cNvGrpSpPr/>
                  <p:nvPr/>
                </p:nvGrpSpPr>
                <p:grpSpPr>
                  <a:xfrm>
                    <a:off x="6357135" y="5384593"/>
                    <a:ext cx="640679" cy="217175"/>
                    <a:chOff x="6465571" y="3120498"/>
                    <a:chExt cx="640679" cy="217175"/>
                  </a:xfrm>
                </p:grpSpPr>
                <p:cxnSp>
                  <p:nvCxnSpPr>
                    <p:cNvPr id="669" name="Gerade Verbindung mit Pfeil 668">
                      <a:extLst>
                        <a:ext uri="{FF2B5EF4-FFF2-40B4-BE49-F238E27FC236}">
                          <a16:creationId xmlns:a16="http://schemas.microsoft.com/office/drawing/2014/main" id="{DAED0B6B-6342-4856-A6A0-E57AAA6C9D3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468506" y="3337114"/>
                      <a:ext cx="637744" cy="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70" name="Textfeld 669">
                          <a:extLst>
                            <a:ext uri="{FF2B5EF4-FFF2-40B4-BE49-F238E27FC236}">
                              <a16:creationId xmlns:a16="http://schemas.microsoft.com/office/drawing/2014/main" id="{87D3FE45-9327-4578-BBEA-812A90D9A52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465571" y="3120498"/>
                          <a:ext cx="237821" cy="21717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>
                            <a:lnSpc>
                              <a:spcPct val="114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de-DE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sz="12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de-DE" sz="1200" dirty="0">
                            <a:latin typeface="+mn-lt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70" name="Textfeld 669">
                          <a:extLst>
                            <a:ext uri="{FF2B5EF4-FFF2-40B4-BE49-F238E27FC236}">
                              <a16:creationId xmlns:a16="http://schemas.microsoft.com/office/drawing/2014/main" id="{87D3FE45-9327-4578-BBEA-812A90D9A520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465571" y="3120498"/>
                          <a:ext cx="237821" cy="217175"/>
                        </a:xfrm>
                        <a:prstGeom prst="rect">
                          <a:avLst/>
                        </a:prstGeom>
                        <a:blipFill>
                          <a:blip r:embed="rId52"/>
                          <a:stretch>
                            <a:fillRect l="-12821" t="-8333" r="-3076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de-DE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668" name="Gerade Verbindung mit Pfeil 667">
                    <a:extLst>
                      <a:ext uri="{FF2B5EF4-FFF2-40B4-BE49-F238E27FC236}">
                        <a16:creationId xmlns:a16="http://schemas.microsoft.com/office/drawing/2014/main" id="{AA095B73-3A9B-411D-84D2-751751A2B58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296396" y="5397832"/>
                    <a:ext cx="0" cy="15120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3" name="Textfeld 662">
                    <a:extLst>
                      <a:ext uri="{FF2B5EF4-FFF2-40B4-BE49-F238E27FC236}">
                        <a16:creationId xmlns:a16="http://schemas.microsoft.com/office/drawing/2014/main" id="{B38ADA06-8AC7-4C6D-813C-DFC02DD5FD9E}"/>
                      </a:ext>
                    </a:extLst>
                  </p:cNvPr>
                  <p:cNvSpPr txBox="1"/>
                  <p:nvPr/>
                </p:nvSpPr>
                <p:spPr>
                  <a:xfrm>
                    <a:off x="6352559" y="5121287"/>
                    <a:ext cx="218073" cy="21717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lnSpc>
                        <a:spcPct val="114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de-DE" sz="1200" dirty="0">
                      <a:latin typeface="+mn-lt"/>
                    </a:endParaRPr>
                  </a:p>
                </p:txBody>
              </p:sp>
            </mc:Choice>
            <mc:Fallback xmlns="">
              <p:sp>
                <p:nvSpPr>
                  <p:cNvPr id="663" name="Textfeld 662">
                    <a:extLst>
                      <a:ext uri="{FF2B5EF4-FFF2-40B4-BE49-F238E27FC236}">
                        <a16:creationId xmlns:a16="http://schemas.microsoft.com/office/drawing/2014/main" id="{B38ADA06-8AC7-4C6D-813C-DFC02DD5FD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52559" y="5121287"/>
                    <a:ext cx="218073" cy="217175"/>
                  </a:xfrm>
                  <a:prstGeom prst="rect">
                    <a:avLst/>
                  </a:prstGeom>
                  <a:blipFill>
                    <a:blip r:embed="rId53"/>
                    <a:stretch>
                      <a:fillRect l="-13889" t="-11429" r="-2778" b="-5714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73" name="Gruppieren 672">
              <a:extLst>
                <a:ext uri="{FF2B5EF4-FFF2-40B4-BE49-F238E27FC236}">
                  <a16:creationId xmlns:a16="http://schemas.microsoft.com/office/drawing/2014/main" id="{A6A5DB32-61F4-40C0-9856-80F794725828}"/>
                </a:ext>
              </a:extLst>
            </p:cNvPr>
            <p:cNvGrpSpPr/>
            <p:nvPr/>
          </p:nvGrpSpPr>
          <p:grpSpPr>
            <a:xfrm>
              <a:off x="5794308" y="6086570"/>
              <a:ext cx="1226243" cy="469956"/>
              <a:chOff x="5771571" y="5121287"/>
              <a:chExt cx="1226243" cy="469956"/>
            </a:xfrm>
          </p:grpSpPr>
          <p:grpSp>
            <p:nvGrpSpPr>
              <p:cNvPr id="674" name="Gruppieren 673">
                <a:extLst>
                  <a:ext uri="{FF2B5EF4-FFF2-40B4-BE49-F238E27FC236}">
                    <a16:creationId xmlns:a16="http://schemas.microsoft.com/office/drawing/2014/main" id="{7A1835EE-AC66-44B0-B768-D74179D2286D}"/>
                  </a:ext>
                </a:extLst>
              </p:cNvPr>
              <p:cNvGrpSpPr/>
              <p:nvPr/>
            </p:nvGrpSpPr>
            <p:grpSpPr>
              <a:xfrm>
                <a:off x="5771571" y="5319823"/>
                <a:ext cx="1226243" cy="271420"/>
                <a:chOff x="5771571" y="5369353"/>
                <a:chExt cx="1226243" cy="271420"/>
              </a:xfrm>
            </p:grpSpPr>
            <p:cxnSp>
              <p:nvCxnSpPr>
                <p:cNvPr id="676" name="Gerade Verbindung mit Pfeil 675">
                  <a:extLst>
                    <a:ext uri="{FF2B5EF4-FFF2-40B4-BE49-F238E27FC236}">
                      <a16:creationId xmlns:a16="http://schemas.microsoft.com/office/drawing/2014/main" id="{B10EBCFA-969C-4766-91E9-785BD59EC77B}"/>
                    </a:ext>
                  </a:extLst>
                </p:cNvPr>
                <p:cNvCxnSpPr/>
                <p:nvPr/>
              </p:nvCxnSpPr>
              <p:spPr>
                <a:xfrm>
                  <a:off x="5771571" y="5382918"/>
                  <a:ext cx="121363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77" name="Gruppieren 676">
                  <a:extLst>
                    <a:ext uri="{FF2B5EF4-FFF2-40B4-BE49-F238E27FC236}">
                      <a16:creationId xmlns:a16="http://schemas.microsoft.com/office/drawing/2014/main" id="{994D4BDD-4D12-47C9-B93D-C8AD0CDE6A0C}"/>
                    </a:ext>
                  </a:extLst>
                </p:cNvPr>
                <p:cNvGrpSpPr/>
                <p:nvPr/>
              </p:nvGrpSpPr>
              <p:grpSpPr>
                <a:xfrm>
                  <a:off x="6202551" y="5369353"/>
                  <a:ext cx="795263" cy="271420"/>
                  <a:chOff x="6202551" y="5384593"/>
                  <a:chExt cx="795263" cy="271420"/>
                </a:xfrm>
              </p:grpSpPr>
              <p:grpSp>
                <p:nvGrpSpPr>
                  <p:cNvPr id="678" name="Gruppieren 677">
                    <a:extLst>
                      <a:ext uri="{FF2B5EF4-FFF2-40B4-BE49-F238E27FC236}">
                        <a16:creationId xmlns:a16="http://schemas.microsoft.com/office/drawing/2014/main" id="{B77D724E-C250-453E-910B-651EFB7EB58D}"/>
                      </a:ext>
                    </a:extLst>
                  </p:cNvPr>
                  <p:cNvGrpSpPr/>
                  <p:nvPr/>
                </p:nvGrpSpPr>
                <p:grpSpPr>
                  <a:xfrm>
                    <a:off x="6202551" y="5402249"/>
                    <a:ext cx="147332" cy="253764"/>
                    <a:chOff x="6668588" y="3412367"/>
                    <a:chExt cx="147332" cy="253764"/>
                  </a:xfrm>
                </p:grpSpPr>
                <p:sp>
                  <p:nvSpPr>
                    <p:cNvPr id="683" name="Ellipse 682">
                      <a:extLst>
                        <a:ext uri="{FF2B5EF4-FFF2-40B4-BE49-F238E27FC236}">
                          <a16:creationId xmlns:a16="http://schemas.microsoft.com/office/drawing/2014/main" id="{3BAD2333-FD5A-47FC-B034-2C85877047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08945" y="3558984"/>
                      <a:ext cx="106975" cy="107147"/>
                    </a:xfrm>
                    <a:prstGeom prst="ellips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14000"/>
                        </a:lnSpc>
                      </a:pPr>
                      <a:endParaRPr lang="de-DE" dirty="0"/>
                    </a:p>
                  </p:txBody>
                </p:sp>
                <p:sp>
                  <p:nvSpPr>
                    <p:cNvPr id="684" name="Textfeld 683">
                      <a:extLst>
                        <a:ext uri="{FF2B5EF4-FFF2-40B4-BE49-F238E27FC236}">
                          <a16:creationId xmlns:a16="http://schemas.microsoft.com/office/drawing/2014/main" id="{D33A489A-3D1D-4B8D-AA58-7610A88B2DB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68588" y="3412367"/>
                      <a:ext cx="96520" cy="19300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>
                        <a:lnSpc>
                          <a:spcPct val="114000"/>
                        </a:lnSpc>
                      </a:pPr>
                      <a:r>
                        <a:rPr lang="de-DE" sz="1200" dirty="0">
                          <a:latin typeface="+mn-lt"/>
                        </a:rPr>
                        <a:t>-</a:t>
                      </a:r>
                    </a:p>
                  </p:txBody>
                </p:sp>
              </p:grpSp>
              <p:grpSp>
                <p:nvGrpSpPr>
                  <p:cNvPr id="679" name="Gruppieren 678">
                    <a:extLst>
                      <a:ext uri="{FF2B5EF4-FFF2-40B4-BE49-F238E27FC236}">
                        <a16:creationId xmlns:a16="http://schemas.microsoft.com/office/drawing/2014/main" id="{172EF7A9-7A88-4574-AAE1-28EAA8C9EBE3}"/>
                      </a:ext>
                    </a:extLst>
                  </p:cNvPr>
                  <p:cNvGrpSpPr/>
                  <p:nvPr/>
                </p:nvGrpSpPr>
                <p:grpSpPr>
                  <a:xfrm>
                    <a:off x="6357135" y="5384593"/>
                    <a:ext cx="640679" cy="218458"/>
                    <a:chOff x="6465571" y="3120498"/>
                    <a:chExt cx="640679" cy="218458"/>
                  </a:xfrm>
                </p:grpSpPr>
                <p:cxnSp>
                  <p:nvCxnSpPr>
                    <p:cNvPr id="681" name="Gerade Verbindung mit Pfeil 680">
                      <a:extLst>
                        <a:ext uri="{FF2B5EF4-FFF2-40B4-BE49-F238E27FC236}">
                          <a16:creationId xmlns:a16="http://schemas.microsoft.com/office/drawing/2014/main" id="{E96472D5-4C49-4625-A17A-0931752F7E2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468506" y="3337114"/>
                      <a:ext cx="637744" cy="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82" name="Textfeld 681">
                          <a:extLst>
                            <a:ext uri="{FF2B5EF4-FFF2-40B4-BE49-F238E27FC236}">
                              <a16:creationId xmlns:a16="http://schemas.microsoft.com/office/drawing/2014/main" id="{58F95820-6ADF-423E-B83E-EAE28BFD5B1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465571" y="3120498"/>
                          <a:ext cx="235641" cy="21845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>
                            <a:lnSpc>
                              <a:spcPct val="114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de-DE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de-DE" sz="1200" b="0" i="0" smtClean="0">
                                        <a:latin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de-DE" sz="1200" dirty="0">
                            <a:latin typeface="+mn-lt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82" name="Textfeld 681">
                          <a:extLst>
                            <a:ext uri="{FF2B5EF4-FFF2-40B4-BE49-F238E27FC236}">
                              <a16:creationId xmlns:a16="http://schemas.microsoft.com/office/drawing/2014/main" id="{58F95820-6ADF-423E-B83E-EAE28BFD5B17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465571" y="3120498"/>
                          <a:ext cx="235641" cy="218458"/>
                        </a:xfrm>
                        <a:prstGeom prst="rect">
                          <a:avLst/>
                        </a:prstGeom>
                        <a:blipFill>
                          <a:blip r:embed="rId54"/>
                          <a:stretch>
                            <a:fillRect l="-13158" t="-5556" r="-2894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de-DE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680" name="Gerade Verbindung mit Pfeil 679">
                    <a:extLst>
                      <a:ext uri="{FF2B5EF4-FFF2-40B4-BE49-F238E27FC236}">
                        <a16:creationId xmlns:a16="http://schemas.microsoft.com/office/drawing/2014/main" id="{95E9F653-EDBD-4FB8-9F86-250C51D88AD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296396" y="5397832"/>
                    <a:ext cx="0" cy="15120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5" name="Textfeld 674">
                    <a:extLst>
                      <a:ext uri="{FF2B5EF4-FFF2-40B4-BE49-F238E27FC236}">
                        <a16:creationId xmlns:a16="http://schemas.microsoft.com/office/drawing/2014/main" id="{ECC75473-2EF4-4A23-B2E4-E2BDD6B40092}"/>
                      </a:ext>
                    </a:extLst>
                  </p:cNvPr>
                  <p:cNvSpPr txBox="1"/>
                  <p:nvPr/>
                </p:nvSpPr>
                <p:spPr>
                  <a:xfrm>
                    <a:off x="6352559" y="5121287"/>
                    <a:ext cx="226408" cy="21845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lnSpc>
                        <a:spcPct val="114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 sz="1200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de-DE" sz="1200" dirty="0">
                      <a:latin typeface="+mn-lt"/>
                    </a:endParaRPr>
                  </a:p>
                </p:txBody>
              </p:sp>
            </mc:Choice>
            <mc:Fallback xmlns="">
              <p:sp>
                <p:nvSpPr>
                  <p:cNvPr id="675" name="Textfeld 674">
                    <a:extLst>
                      <a:ext uri="{FF2B5EF4-FFF2-40B4-BE49-F238E27FC236}">
                        <a16:creationId xmlns:a16="http://schemas.microsoft.com/office/drawing/2014/main" id="{ECC75473-2EF4-4A23-B2E4-E2BDD6B400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52559" y="5121287"/>
                    <a:ext cx="226408" cy="218458"/>
                  </a:xfrm>
                  <a:prstGeom prst="rect">
                    <a:avLst/>
                  </a:prstGeom>
                  <a:blipFill>
                    <a:blip r:embed="rId55"/>
                    <a:stretch>
                      <a:fillRect l="-13514" t="-5556" r="-2703" b="-8333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11" name="Gerade Verbindung mit Pfeil 710">
              <a:extLst>
                <a:ext uri="{FF2B5EF4-FFF2-40B4-BE49-F238E27FC236}">
                  <a16:creationId xmlns:a16="http://schemas.microsoft.com/office/drawing/2014/main" id="{24687902-8F73-4012-A803-2FF1FCCB94B8}"/>
                </a:ext>
              </a:extLst>
            </p:cNvPr>
            <p:cNvCxnSpPr>
              <a:stCxn id="514" idx="2"/>
            </p:cNvCxnSpPr>
            <p:nvPr/>
          </p:nvCxnSpPr>
          <p:spPr>
            <a:xfrm flipH="1">
              <a:off x="8168517" y="4723915"/>
              <a:ext cx="0" cy="2618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5" name="Gruppieren 724">
              <a:extLst>
                <a:ext uri="{FF2B5EF4-FFF2-40B4-BE49-F238E27FC236}">
                  <a16:creationId xmlns:a16="http://schemas.microsoft.com/office/drawing/2014/main" id="{C14F9872-BFF7-447B-8ED6-470E49D942E8}"/>
                </a:ext>
              </a:extLst>
            </p:cNvPr>
            <p:cNvGrpSpPr/>
            <p:nvPr/>
          </p:nvGrpSpPr>
          <p:grpSpPr>
            <a:xfrm>
              <a:off x="8771608" y="5541428"/>
              <a:ext cx="260396" cy="222521"/>
              <a:chOff x="105809" y="2723429"/>
              <a:chExt cx="260396" cy="222521"/>
            </a:xfrm>
          </p:grpSpPr>
          <p:cxnSp>
            <p:nvCxnSpPr>
              <p:cNvPr id="726" name="Gerade Verbindung mit Pfeil 725">
                <a:extLst>
                  <a:ext uri="{FF2B5EF4-FFF2-40B4-BE49-F238E27FC236}">
                    <a16:creationId xmlns:a16="http://schemas.microsoft.com/office/drawing/2014/main" id="{597F45E9-06E6-433A-AA2F-B323129EEE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09" y="2945950"/>
                <a:ext cx="26039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7" name="Textfeld 726">
                    <a:extLst>
                      <a:ext uri="{FF2B5EF4-FFF2-40B4-BE49-F238E27FC236}">
                        <a16:creationId xmlns:a16="http://schemas.microsoft.com/office/drawing/2014/main" id="{95FE095B-F574-4BCE-83FA-139A9A298165}"/>
                      </a:ext>
                    </a:extLst>
                  </p:cNvPr>
                  <p:cNvSpPr txBox="1"/>
                  <p:nvPr/>
                </p:nvSpPr>
                <p:spPr>
                  <a:xfrm>
                    <a:off x="134717" y="2723429"/>
                    <a:ext cx="143886" cy="21050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lnSpc>
                        <a:spcPct val="114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oMath>
                      </m:oMathPara>
                    </a14:m>
                    <a:endParaRPr lang="de-DE" sz="1200" dirty="0">
                      <a:latin typeface="+mn-lt"/>
                    </a:endParaRPr>
                  </a:p>
                </p:txBody>
              </p:sp>
            </mc:Choice>
            <mc:Fallback xmlns="">
              <p:sp>
                <p:nvSpPr>
                  <p:cNvPr id="727" name="Textfeld 726">
                    <a:extLst>
                      <a:ext uri="{FF2B5EF4-FFF2-40B4-BE49-F238E27FC236}">
                        <a16:creationId xmlns:a16="http://schemas.microsoft.com/office/drawing/2014/main" id="{95FE095B-F574-4BCE-83FA-139A9A29816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4717" y="2723429"/>
                    <a:ext cx="143886" cy="210507"/>
                  </a:xfrm>
                  <a:prstGeom prst="rect">
                    <a:avLst/>
                  </a:prstGeom>
                  <a:blipFill>
                    <a:blip r:embed="rId56"/>
                    <a:stretch>
                      <a:fillRect l="-21739" r="-21739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37" name="Verbinder: gewinkelt 736">
              <a:extLst>
                <a:ext uri="{FF2B5EF4-FFF2-40B4-BE49-F238E27FC236}">
                  <a16:creationId xmlns:a16="http://schemas.microsoft.com/office/drawing/2014/main" id="{05218BF7-898E-405F-89FB-DCD0042E591C}"/>
                </a:ext>
              </a:extLst>
            </p:cNvPr>
            <p:cNvCxnSpPr>
              <a:cxnSpLocks/>
              <a:endCxn id="683" idx="2"/>
            </p:cNvCxnSpPr>
            <p:nvPr/>
          </p:nvCxnSpPr>
          <p:spPr>
            <a:xfrm>
              <a:off x="4149954" y="6262197"/>
              <a:ext cx="2115691" cy="240756"/>
            </a:xfrm>
            <a:prstGeom prst="bentConnector3">
              <a:avLst>
                <a:gd name="adj1" fmla="val -24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5" name="Verbinder: gewinkelt 744">
              <a:extLst>
                <a:ext uri="{FF2B5EF4-FFF2-40B4-BE49-F238E27FC236}">
                  <a16:creationId xmlns:a16="http://schemas.microsoft.com/office/drawing/2014/main" id="{B3ADD271-4B05-4B4D-BC9F-319FF0E59249}"/>
                </a:ext>
              </a:extLst>
            </p:cNvPr>
            <p:cNvCxnSpPr>
              <a:cxnSpLocks/>
            </p:cNvCxnSpPr>
            <p:nvPr/>
          </p:nvCxnSpPr>
          <p:spPr>
            <a:xfrm>
              <a:off x="4184043" y="6049345"/>
              <a:ext cx="1928591" cy="413787"/>
            </a:xfrm>
            <a:prstGeom prst="bentConnector3">
              <a:avLst>
                <a:gd name="adj1" fmla="val 217"/>
              </a:avLst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" name="Verbinder: gewinkelt 747">
              <a:extLst>
                <a:ext uri="{FF2B5EF4-FFF2-40B4-BE49-F238E27FC236}">
                  <a16:creationId xmlns:a16="http://schemas.microsoft.com/office/drawing/2014/main" id="{80688F93-378E-4244-9666-DB10678FAA7B}"/>
                </a:ext>
              </a:extLst>
            </p:cNvPr>
            <p:cNvCxnSpPr>
              <a:cxnSpLocks/>
            </p:cNvCxnSpPr>
            <p:nvPr/>
          </p:nvCxnSpPr>
          <p:spPr>
            <a:xfrm>
              <a:off x="4244160" y="5795930"/>
              <a:ext cx="1798462" cy="630552"/>
            </a:xfrm>
            <a:prstGeom prst="bentConnector3">
              <a:avLst>
                <a:gd name="adj1" fmla="val -208"/>
              </a:avLst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" name="Verbinder: gewinkelt 756">
              <a:extLst>
                <a:ext uri="{FF2B5EF4-FFF2-40B4-BE49-F238E27FC236}">
                  <a16:creationId xmlns:a16="http://schemas.microsoft.com/office/drawing/2014/main" id="{F9289C5B-2C82-4DCE-B982-E7AE97909623}"/>
                </a:ext>
              </a:extLst>
            </p:cNvPr>
            <p:cNvCxnSpPr>
              <a:cxnSpLocks/>
            </p:cNvCxnSpPr>
            <p:nvPr/>
          </p:nvCxnSpPr>
          <p:spPr>
            <a:xfrm>
              <a:off x="4293648" y="5575688"/>
              <a:ext cx="1663316" cy="812917"/>
            </a:xfrm>
            <a:prstGeom prst="bentConnector3">
              <a:avLst>
                <a:gd name="adj1" fmla="val -164"/>
              </a:avLst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0" name="Verbinder: gewinkelt 759">
              <a:extLst>
                <a:ext uri="{FF2B5EF4-FFF2-40B4-BE49-F238E27FC236}">
                  <a16:creationId xmlns:a16="http://schemas.microsoft.com/office/drawing/2014/main" id="{DB6E57FA-54E4-4038-938A-E0338A900445}"/>
                </a:ext>
              </a:extLst>
            </p:cNvPr>
            <p:cNvCxnSpPr>
              <a:cxnSpLocks/>
              <a:endCxn id="671" idx="2"/>
            </p:cNvCxnSpPr>
            <p:nvPr/>
          </p:nvCxnSpPr>
          <p:spPr>
            <a:xfrm rot="5400000" flipH="1" flipV="1">
              <a:off x="5989886" y="6183530"/>
              <a:ext cx="388247" cy="163272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3" name="Verbinder: gewinkelt 762">
              <a:extLst>
                <a:ext uri="{FF2B5EF4-FFF2-40B4-BE49-F238E27FC236}">
                  <a16:creationId xmlns:a16="http://schemas.microsoft.com/office/drawing/2014/main" id="{1989A912-8075-43F1-8A78-61FBD52943D9}"/>
                </a:ext>
              </a:extLst>
            </p:cNvPr>
            <p:cNvCxnSpPr>
              <a:cxnSpLocks/>
              <a:endCxn id="659" idx="2"/>
            </p:cNvCxnSpPr>
            <p:nvPr/>
          </p:nvCxnSpPr>
          <p:spPr>
            <a:xfrm rot="5400000" flipH="1" flipV="1">
              <a:off x="5769995" y="5930832"/>
              <a:ext cx="762254" cy="229046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8" name="Verbinder: gewinkelt 767">
              <a:extLst>
                <a:ext uri="{FF2B5EF4-FFF2-40B4-BE49-F238E27FC236}">
                  <a16:creationId xmlns:a16="http://schemas.microsoft.com/office/drawing/2014/main" id="{60F72821-381B-4AA0-A52F-46D02C29E5BB}"/>
                </a:ext>
              </a:extLst>
            </p:cNvPr>
            <p:cNvCxnSpPr>
              <a:cxnSpLocks/>
              <a:endCxn id="554" idx="2"/>
            </p:cNvCxnSpPr>
            <p:nvPr/>
          </p:nvCxnSpPr>
          <p:spPr>
            <a:xfrm rot="5400000" flipH="1" flipV="1">
              <a:off x="5547264" y="5675075"/>
              <a:ext cx="1128204" cy="30855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5977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846785B-FB75-4E3D-B568-DF4CDCED2BA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13058A6-4329-41B3-AE1F-02E5DF3D992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Bader, Urbaniak, Wang, Zjalic | MSBRDM - Final Project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174EEDB-EAFF-44AC-8B90-A2A327ED7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Bartender‘s</a:t>
            </a:r>
            <a:r>
              <a:rPr lang="de-DE" dirty="0"/>
              <a:t> Little Helper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C51D0A1-D14A-401D-9FE1-F3BB07B934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b="1" dirty="0"/>
              <a:t>3. Block </a:t>
            </a:r>
            <a:r>
              <a:rPr lang="de-DE" b="1" dirty="0" err="1"/>
              <a:t>Diagram</a:t>
            </a:r>
            <a:r>
              <a:rPr lang="de-DE" b="1" dirty="0"/>
              <a:t> (2)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422F21DB-95C1-4114-97F4-AA3252214043}"/>
              </a:ext>
            </a:extLst>
          </p:cNvPr>
          <p:cNvGrpSpPr/>
          <p:nvPr/>
        </p:nvGrpSpPr>
        <p:grpSpPr>
          <a:xfrm>
            <a:off x="1515028" y="3154245"/>
            <a:ext cx="3864511" cy="1115180"/>
            <a:chOff x="1515028" y="3154245"/>
            <a:chExt cx="3864511" cy="111518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feld 8">
                  <a:extLst>
                    <a:ext uri="{FF2B5EF4-FFF2-40B4-BE49-F238E27FC236}">
                      <a16:creationId xmlns:a16="http://schemas.microsoft.com/office/drawing/2014/main" id="{7AA9B80D-9631-4529-A09B-76CBA8EEAC89}"/>
                    </a:ext>
                  </a:extLst>
                </p:cNvPr>
                <p:cNvSpPr txBox="1"/>
                <p:nvPr/>
              </p:nvSpPr>
              <p:spPr>
                <a:xfrm>
                  <a:off x="4211991" y="3517762"/>
                  <a:ext cx="455509" cy="2105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𝑇𝑒𝑎𝑐h</m:t>
                            </m:r>
                          </m:sub>
                        </m:sSub>
                      </m:oMath>
                    </m:oMathPara>
                  </a14:m>
                  <a:endParaRPr lang="de-DE" sz="1200" dirty="0">
                    <a:latin typeface="+mn-lt"/>
                  </a:endParaRPr>
                </a:p>
              </p:txBody>
            </p:sp>
          </mc:Choice>
          <mc:Fallback>
            <p:sp>
              <p:nvSpPr>
                <p:cNvPr id="9" name="Textfeld 8">
                  <a:extLst>
                    <a:ext uri="{FF2B5EF4-FFF2-40B4-BE49-F238E27FC236}">
                      <a16:creationId xmlns:a16="http://schemas.microsoft.com/office/drawing/2014/main" id="{7AA9B80D-9631-4529-A09B-76CBA8EEAC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1991" y="3517762"/>
                  <a:ext cx="455509" cy="210507"/>
                </a:xfrm>
                <a:prstGeom prst="rect">
                  <a:avLst/>
                </a:prstGeom>
                <a:blipFill>
                  <a:blip r:embed="rId2"/>
                  <a:stretch>
                    <a:fillRect l="-4000" b="-8571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8EFD2571-A74E-4F12-AD19-A93B9F9BBE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5030" y="3372703"/>
              <a:ext cx="72000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feld 12">
                  <a:extLst>
                    <a:ext uri="{FF2B5EF4-FFF2-40B4-BE49-F238E27FC236}">
                      <a16:creationId xmlns:a16="http://schemas.microsoft.com/office/drawing/2014/main" id="{A12505B9-62C2-41FE-84A8-FDDAA465A337}"/>
                    </a:ext>
                  </a:extLst>
                </p:cNvPr>
                <p:cNvSpPr txBox="1"/>
                <p:nvPr/>
              </p:nvSpPr>
              <p:spPr>
                <a:xfrm>
                  <a:off x="1568136" y="3154245"/>
                  <a:ext cx="211916" cy="21845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de-DE" sz="1200" dirty="0">
                    <a:latin typeface="+mn-lt"/>
                  </a:endParaRPr>
                </a:p>
              </p:txBody>
            </p:sp>
          </mc:Choice>
          <mc:Fallback>
            <p:sp>
              <p:nvSpPr>
                <p:cNvPr id="13" name="Textfeld 12">
                  <a:extLst>
                    <a:ext uri="{FF2B5EF4-FFF2-40B4-BE49-F238E27FC236}">
                      <a16:creationId xmlns:a16="http://schemas.microsoft.com/office/drawing/2014/main" id="{A12505B9-62C2-41FE-84A8-FDDAA465A3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8136" y="3154245"/>
                  <a:ext cx="211916" cy="218458"/>
                </a:xfrm>
                <a:prstGeom prst="rect">
                  <a:avLst/>
                </a:prstGeom>
                <a:blipFill>
                  <a:blip r:embed="rId3"/>
                  <a:stretch>
                    <a:fillRect l="-20000" t="-5556" r="-5714" b="-1666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feld 14">
                  <a:extLst>
                    <a:ext uri="{FF2B5EF4-FFF2-40B4-BE49-F238E27FC236}">
                      <a16:creationId xmlns:a16="http://schemas.microsoft.com/office/drawing/2014/main" id="{FBEE5D99-1D2E-4073-8A87-ABB15AAA1ECE}"/>
                    </a:ext>
                  </a:extLst>
                </p:cNvPr>
                <p:cNvSpPr txBox="1"/>
                <p:nvPr/>
              </p:nvSpPr>
              <p:spPr>
                <a:xfrm>
                  <a:off x="1564865" y="3394473"/>
                  <a:ext cx="218457" cy="21845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̈"/>
                                <m:ctrlPr>
                                  <a:rPr lang="de-DE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de-DE" sz="1200" b="0" i="0" smtClean="0">
                                    <a:latin typeface="Cambria Math" panose="02040503050406030204" pitchFamily="18" charset="0"/>
                                  </a:rPr>
                                  <m:t>Q</m:t>
                                </m:r>
                              </m:e>
                            </m:acc>
                          </m:e>
                          <m:sub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de-DE" sz="1200" dirty="0">
                    <a:latin typeface="+mn-lt"/>
                  </a:endParaRPr>
                </a:p>
              </p:txBody>
            </p:sp>
          </mc:Choice>
          <mc:Fallback>
            <p:sp>
              <p:nvSpPr>
                <p:cNvPr id="15" name="Textfeld 14">
                  <a:extLst>
                    <a:ext uri="{FF2B5EF4-FFF2-40B4-BE49-F238E27FC236}">
                      <a16:creationId xmlns:a16="http://schemas.microsoft.com/office/drawing/2014/main" id="{FBEE5D99-1D2E-4073-8A87-ABB15AAA1E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4865" y="3394473"/>
                  <a:ext cx="218457" cy="218458"/>
                </a:xfrm>
                <a:prstGeom prst="rect">
                  <a:avLst/>
                </a:prstGeom>
                <a:blipFill>
                  <a:blip r:embed="rId4"/>
                  <a:stretch>
                    <a:fillRect l="-22222" t="-8333" r="-61111" b="-19444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feld 18">
                  <a:extLst>
                    <a:ext uri="{FF2B5EF4-FFF2-40B4-BE49-F238E27FC236}">
                      <a16:creationId xmlns:a16="http://schemas.microsoft.com/office/drawing/2014/main" id="{10D56DB4-B195-47F4-A81C-032DA2EA81CB}"/>
                    </a:ext>
                  </a:extLst>
                </p:cNvPr>
                <p:cNvSpPr txBox="1"/>
                <p:nvPr/>
              </p:nvSpPr>
              <p:spPr>
                <a:xfrm>
                  <a:off x="1605323" y="3639641"/>
                  <a:ext cx="137538" cy="2056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20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de-DE" sz="1200" baseline="-25000" dirty="0">
                    <a:latin typeface="+mn-lt"/>
                  </a:endParaRPr>
                </a:p>
              </p:txBody>
            </p:sp>
          </mc:Choice>
          <mc:Fallback>
            <p:sp>
              <p:nvSpPr>
                <p:cNvPr id="19" name="Textfeld 18">
                  <a:extLst>
                    <a:ext uri="{FF2B5EF4-FFF2-40B4-BE49-F238E27FC236}">
                      <a16:creationId xmlns:a16="http://schemas.microsoft.com/office/drawing/2014/main" id="{10D56DB4-B195-47F4-A81C-032DA2EA81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5323" y="3639641"/>
                  <a:ext cx="137538" cy="205697"/>
                </a:xfrm>
                <a:prstGeom prst="rect">
                  <a:avLst/>
                </a:prstGeom>
                <a:blipFill>
                  <a:blip r:embed="rId5"/>
                  <a:stretch>
                    <a:fillRect l="-39130" r="-30435" b="-1764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feld 20">
                  <a:extLst>
                    <a:ext uri="{FF2B5EF4-FFF2-40B4-BE49-F238E27FC236}">
                      <a16:creationId xmlns:a16="http://schemas.microsoft.com/office/drawing/2014/main" id="{E7B34D24-0146-4BA8-85F7-5BC69712E292}"/>
                    </a:ext>
                  </a:extLst>
                </p:cNvPr>
                <p:cNvSpPr txBox="1"/>
                <p:nvPr/>
              </p:nvSpPr>
              <p:spPr>
                <a:xfrm>
                  <a:off x="1598110" y="3852508"/>
                  <a:ext cx="151965" cy="21845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oMath>
                    </m:oMathPara>
                  </a14:m>
                  <a:endParaRPr lang="de-DE" sz="1200" dirty="0">
                    <a:latin typeface="+mn-lt"/>
                  </a:endParaRPr>
                </a:p>
              </p:txBody>
            </p:sp>
          </mc:Choice>
          <mc:Fallback>
            <p:sp>
              <p:nvSpPr>
                <p:cNvPr id="21" name="Textfeld 20">
                  <a:extLst>
                    <a:ext uri="{FF2B5EF4-FFF2-40B4-BE49-F238E27FC236}">
                      <a16:creationId xmlns:a16="http://schemas.microsoft.com/office/drawing/2014/main" id="{E7B34D24-0146-4BA8-85F7-5BC69712E2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8110" y="3852508"/>
                  <a:ext cx="151965" cy="218458"/>
                </a:xfrm>
                <a:prstGeom prst="rect">
                  <a:avLst/>
                </a:prstGeom>
                <a:blipFill>
                  <a:blip r:embed="rId6"/>
                  <a:stretch>
                    <a:fillRect l="-28000" t="-8333" r="-48000" b="-1666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Rechteck 23">
                  <a:extLst>
                    <a:ext uri="{FF2B5EF4-FFF2-40B4-BE49-F238E27FC236}">
                      <a16:creationId xmlns:a16="http://schemas.microsoft.com/office/drawing/2014/main" id="{4DFBDC9F-AD33-4D09-9817-97D2C32DF695}"/>
                    </a:ext>
                  </a:extLst>
                </p:cNvPr>
                <p:cNvSpPr/>
                <p:nvPr/>
              </p:nvSpPr>
              <p:spPr>
                <a:xfrm>
                  <a:off x="2243141" y="3291138"/>
                  <a:ext cx="1905510" cy="874263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:r>
                    <a:rPr lang="de-DE" sz="1200" dirty="0">
                      <a:solidFill>
                        <a:schemeClr val="tx1"/>
                      </a:solidFill>
                    </a:rPr>
                    <a:t>Force Generation</a:t>
                  </a:r>
                </a:p>
                <a:p>
                  <a:pPr algn="ctr"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de-DE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=−</m:t>
                        </m:r>
                        <m:sSub>
                          <m:sSubPr>
                            <m:ctrlP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sSub>
                          <m:sSubPr>
                            <m:ctrlP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de-DE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de-DE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oMath>
                    </m:oMathPara>
                  </a14:m>
                  <a:endParaRPr lang="de-DE" sz="1000" b="0" dirty="0">
                    <a:solidFill>
                      <a:schemeClr val="tx1"/>
                    </a:solidFill>
                  </a:endParaRPr>
                </a:p>
                <a:p>
                  <a:pPr algn="ctr"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de-DE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de-DE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=−</m:t>
                        </m:r>
                        <m:sSup>
                          <m:sSupPr>
                            <m:ctrlP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de-DE" sz="1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p>
                            <m: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bSup>
                          <m:sSubSupPr>
                            <m:ctrlP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  <m:sup>
                            <m: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oMath>
                    </m:oMathPara>
                  </a14:m>
                  <a:endParaRPr lang="de-DE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4" name="Rechteck 23">
                  <a:extLst>
                    <a:ext uri="{FF2B5EF4-FFF2-40B4-BE49-F238E27FC236}">
                      <a16:creationId xmlns:a16="http://schemas.microsoft.com/office/drawing/2014/main" id="{4DFBDC9F-AD33-4D09-9817-97D2C32DF6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3141" y="3291138"/>
                  <a:ext cx="1905510" cy="87426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FC8FF8EF-BFFC-4CE1-8034-A30B9B5702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5030" y="3621256"/>
              <a:ext cx="72000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mit Pfeil 26">
              <a:extLst>
                <a:ext uri="{FF2B5EF4-FFF2-40B4-BE49-F238E27FC236}">
                  <a16:creationId xmlns:a16="http://schemas.microsoft.com/office/drawing/2014/main" id="{97EFACE9-43F5-4104-B6B2-60622ABE46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5030" y="3846111"/>
              <a:ext cx="72000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E914F559-5623-4D4A-A88C-5609F4A9A3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5028" y="4066482"/>
              <a:ext cx="72000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Verbinder: gewinkelt 59">
              <a:extLst>
                <a:ext uri="{FF2B5EF4-FFF2-40B4-BE49-F238E27FC236}">
                  <a16:creationId xmlns:a16="http://schemas.microsoft.com/office/drawing/2014/main" id="{FC4472C3-E071-43AF-8FA8-FECC7F735C73}"/>
                </a:ext>
              </a:extLst>
            </p:cNvPr>
            <p:cNvCxnSpPr>
              <a:stCxn id="24" idx="3"/>
              <a:endCxn id="58" idx="1"/>
            </p:cNvCxnSpPr>
            <p:nvPr/>
          </p:nvCxnSpPr>
          <p:spPr>
            <a:xfrm>
              <a:off x="4148651" y="3728270"/>
              <a:ext cx="1230888" cy="541155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0CCAE785-513E-44CD-988C-D228CE807313}"/>
              </a:ext>
            </a:extLst>
          </p:cNvPr>
          <p:cNvGrpSpPr/>
          <p:nvPr/>
        </p:nvGrpSpPr>
        <p:grpSpPr>
          <a:xfrm>
            <a:off x="1515028" y="3844939"/>
            <a:ext cx="3864510" cy="1539664"/>
            <a:chOff x="1515028" y="3844939"/>
            <a:chExt cx="3864510" cy="153966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feld 10">
                  <a:extLst>
                    <a:ext uri="{FF2B5EF4-FFF2-40B4-BE49-F238E27FC236}">
                      <a16:creationId xmlns:a16="http://schemas.microsoft.com/office/drawing/2014/main" id="{5D13D59C-83CA-4E04-8D8B-CCF580BE41C4}"/>
                    </a:ext>
                  </a:extLst>
                </p:cNvPr>
                <p:cNvSpPr txBox="1"/>
                <p:nvPr/>
              </p:nvSpPr>
              <p:spPr>
                <a:xfrm>
                  <a:off x="1574770" y="4850472"/>
                  <a:ext cx="350609" cy="2056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i="1" dirty="0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  <m:t>𝑠𝑘𝑖𝑛</m:t>
                            </m:r>
                          </m:sub>
                        </m:sSub>
                      </m:oMath>
                    </m:oMathPara>
                  </a14:m>
                  <a:endParaRPr lang="de-DE" sz="1200" baseline="-25000" dirty="0">
                    <a:latin typeface="+mn-lt"/>
                  </a:endParaRPr>
                </a:p>
              </p:txBody>
            </p:sp>
          </mc:Choice>
          <mc:Fallback>
            <p:sp>
              <p:nvSpPr>
                <p:cNvPr id="11" name="Textfeld 10">
                  <a:extLst>
                    <a:ext uri="{FF2B5EF4-FFF2-40B4-BE49-F238E27FC236}">
                      <a16:creationId xmlns:a16="http://schemas.microsoft.com/office/drawing/2014/main" id="{5D13D59C-83CA-4E04-8D8B-CCF580BE41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4770" y="4850472"/>
                  <a:ext cx="350609" cy="205697"/>
                </a:xfrm>
                <a:prstGeom prst="rect">
                  <a:avLst/>
                </a:prstGeom>
                <a:blipFill>
                  <a:blip r:embed="rId8"/>
                  <a:stretch>
                    <a:fillRect l="-10345" r="-3448" b="-12121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feld 16">
                  <a:extLst>
                    <a:ext uri="{FF2B5EF4-FFF2-40B4-BE49-F238E27FC236}">
                      <a16:creationId xmlns:a16="http://schemas.microsoft.com/office/drawing/2014/main" id="{C73EE7D5-7AFE-4173-A5F4-AA1BCE9E5EE0}"/>
                    </a:ext>
                  </a:extLst>
                </p:cNvPr>
                <p:cNvSpPr txBox="1"/>
                <p:nvPr/>
              </p:nvSpPr>
              <p:spPr>
                <a:xfrm>
                  <a:off x="1598110" y="5057343"/>
                  <a:ext cx="143886" cy="2105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de-DE" sz="1200" dirty="0">
                    <a:latin typeface="+mn-lt"/>
                  </a:endParaRPr>
                </a:p>
              </p:txBody>
            </p:sp>
          </mc:Choice>
          <mc:Fallback>
            <p:sp>
              <p:nvSpPr>
                <p:cNvPr id="17" name="Textfeld 16">
                  <a:extLst>
                    <a:ext uri="{FF2B5EF4-FFF2-40B4-BE49-F238E27FC236}">
                      <a16:creationId xmlns:a16="http://schemas.microsoft.com/office/drawing/2014/main" id="{C73EE7D5-7AFE-4173-A5F4-AA1BCE9E5E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8110" y="5057343"/>
                  <a:ext cx="143886" cy="210507"/>
                </a:xfrm>
                <a:prstGeom prst="rect">
                  <a:avLst/>
                </a:prstGeom>
                <a:blipFill>
                  <a:blip r:embed="rId9"/>
                  <a:stretch>
                    <a:fillRect l="-20833" r="-16667" b="-2941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Rechteck 32">
                  <a:extLst>
                    <a:ext uri="{FF2B5EF4-FFF2-40B4-BE49-F238E27FC236}">
                      <a16:creationId xmlns:a16="http://schemas.microsoft.com/office/drawing/2014/main" id="{EA4BD83C-E2C3-49C5-9910-F52CCF038895}"/>
                    </a:ext>
                  </a:extLst>
                </p:cNvPr>
                <p:cNvSpPr/>
                <p:nvPr/>
              </p:nvSpPr>
              <p:spPr>
                <a:xfrm>
                  <a:off x="2245452" y="4513796"/>
                  <a:ext cx="1905510" cy="870807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:r>
                    <a:rPr lang="de-DE" sz="1200" dirty="0">
                      <a:solidFill>
                        <a:schemeClr val="tx1"/>
                      </a:solidFill>
                    </a:rPr>
                    <a:t>Impedance Control</a:t>
                  </a:r>
                </a:p>
                <a:p>
                  <a:pPr algn="ctr"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de-DE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p>
                            <m:r>
                              <a:rPr lang="de-DE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de-DE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p>
                            <m:r>
                              <a:rPr lang="de-DE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de-DE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de-DE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𝑠𝑘𝑖𝑛</m:t>
                            </m:r>
                          </m:sub>
                        </m:sSub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de-DE" sz="12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3" name="Rechteck 32">
                  <a:extLst>
                    <a:ext uri="{FF2B5EF4-FFF2-40B4-BE49-F238E27FC236}">
                      <a16:creationId xmlns:a16="http://schemas.microsoft.com/office/drawing/2014/main" id="{EA4BD83C-E2C3-49C5-9910-F52CCF0388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5452" y="4513796"/>
                  <a:ext cx="1905510" cy="87080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Gerade Verbindung mit Pfeil 38">
              <a:extLst>
                <a:ext uri="{FF2B5EF4-FFF2-40B4-BE49-F238E27FC236}">
                  <a16:creationId xmlns:a16="http://schemas.microsoft.com/office/drawing/2014/main" id="{780CF664-6445-471B-AFBE-8CE0B557D5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5028" y="5056169"/>
              <a:ext cx="72000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C9F47609-79E5-4C5A-87B7-731CEC8797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3141" y="5268624"/>
              <a:ext cx="72000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Verbinder: gewinkelt 41">
              <a:extLst>
                <a:ext uri="{FF2B5EF4-FFF2-40B4-BE49-F238E27FC236}">
                  <a16:creationId xmlns:a16="http://schemas.microsoft.com/office/drawing/2014/main" id="{8A8B028F-6161-41B0-BF29-D2D3E3C1210D}"/>
                </a:ext>
              </a:extLst>
            </p:cNvPr>
            <p:cNvCxnSpPr/>
            <p:nvPr/>
          </p:nvCxnSpPr>
          <p:spPr>
            <a:xfrm rot="16200000" flipH="1">
              <a:off x="1827686" y="4250816"/>
              <a:ext cx="591677" cy="223008"/>
            </a:xfrm>
            <a:prstGeom prst="bentConnector3">
              <a:avLst>
                <a:gd name="adj1" fmla="val 9991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Verbinder: gewinkelt 43">
              <a:extLst>
                <a:ext uri="{FF2B5EF4-FFF2-40B4-BE49-F238E27FC236}">
                  <a16:creationId xmlns:a16="http://schemas.microsoft.com/office/drawing/2014/main" id="{B01D1D45-953F-4134-B0B8-DF162448669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542807" y="4166616"/>
              <a:ext cx="1013897" cy="370544"/>
            </a:xfrm>
            <a:prstGeom prst="bentConnector3">
              <a:avLst>
                <a:gd name="adj1" fmla="val 9984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Textfeld 55">
                  <a:extLst>
                    <a:ext uri="{FF2B5EF4-FFF2-40B4-BE49-F238E27FC236}">
                      <a16:creationId xmlns:a16="http://schemas.microsoft.com/office/drawing/2014/main" id="{D55B9E50-BA7D-4FCE-B9CE-2BE291445022}"/>
                    </a:ext>
                  </a:extLst>
                </p:cNvPr>
                <p:cNvSpPr txBox="1"/>
                <p:nvPr/>
              </p:nvSpPr>
              <p:spPr>
                <a:xfrm>
                  <a:off x="4211991" y="4728390"/>
                  <a:ext cx="413768" cy="2105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𝑀𝑜𝑣𝑒</m:t>
                            </m:r>
                          </m:sub>
                        </m:sSub>
                      </m:oMath>
                    </m:oMathPara>
                  </a14:m>
                  <a:endParaRPr lang="de-DE" sz="1200" dirty="0">
                    <a:latin typeface="+mn-lt"/>
                  </a:endParaRPr>
                </a:p>
              </p:txBody>
            </p:sp>
          </mc:Choice>
          <mc:Fallback>
            <p:sp>
              <p:nvSpPr>
                <p:cNvPr id="56" name="Textfeld 55">
                  <a:extLst>
                    <a:ext uri="{FF2B5EF4-FFF2-40B4-BE49-F238E27FC236}">
                      <a16:creationId xmlns:a16="http://schemas.microsoft.com/office/drawing/2014/main" id="{D55B9E50-BA7D-4FCE-B9CE-2BE2914450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1991" y="4728390"/>
                  <a:ext cx="413768" cy="210507"/>
                </a:xfrm>
                <a:prstGeom prst="rect">
                  <a:avLst/>
                </a:prstGeom>
                <a:blipFill>
                  <a:blip r:embed="rId11"/>
                  <a:stretch>
                    <a:fillRect l="-4412" b="-8824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Verbinder: gewinkelt 60">
              <a:extLst>
                <a:ext uri="{FF2B5EF4-FFF2-40B4-BE49-F238E27FC236}">
                  <a16:creationId xmlns:a16="http://schemas.microsoft.com/office/drawing/2014/main" id="{CD69B571-F96D-4937-8A1A-A2EC3D990FBD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 flipV="1">
              <a:off x="4150962" y="4513796"/>
              <a:ext cx="1228576" cy="435404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588D56CF-D0D5-4508-A9F4-87AC058B5D73}"/>
              </a:ext>
            </a:extLst>
          </p:cNvPr>
          <p:cNvGrpSpPr/>
          <p:nvPr/>
        </p:nvGrpSpPr>
        <p:grpSpPr>
          <a:xfrm>
            <a:off x="4869850" y="3565327"/>
            <a:ext cx="2759123" cy="1141229"/>
            <a:chOff x="4869850" y="3565327"/>
            <a:chExt cx="2759123" cy="1141229"/>
          </a:xfrm>
        </p:grpSpPr>
        <p:cxnSp>
          <p:nvCxnSpPr>
            <p:cNvPr id="31" name="Verbinder: gewinkelt 30">
              <a:extLst>
                <a:ext uri="{FF2B5EF4-FFF2-40B4-BE49-F238E27FC236}">
                  <a16:creationId xmlns:a16="http://schemas.microsoft.com/office/drawing/2014/main" id="{59FBBE47-CDE6-42FA-847C-C8A966045DCD}"/>
                </a:ext>
              </a:extLst>
            </p:cNvPr>
            <p:cNvCxnSpPr>
              <a:cxnSpLocks/>
              <a:stCxn id="32" idx="2"/>
            </p:cNvCxnSpPr>
            <p:nvPr/>
          </p:nvCxnSpPr>
          <p:spPr>
            <a:xfrm rot="16200000" flipH="1">
              <a:off x="5140208" y="3797702"/>
              <a:ext cx="251584" cy="198227"/>
            </a:xfrm>
            <a:prstGeom prst="bentConnector3">
              <a:avLst>
                <a:gd name="adj1" fmla="val 9953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feld 31">
                  <a:extLst>
                    <a:ext uri="{FF2B5EF4-FFF2-40B4-BE49-F238E27FC236}">
                      <a16:creationId xmlns:a16="http://schemas.microsoft.com/office/drawing/2014/main" id="{E83EC68B-A1B1-4D10-A163-9DEC50532181}"/>
                    </a:ext>
                  </a:extLst>
                </p:cNvPr>
                <p:cNvSpPr txBox="1"/>
                <p:nvPr/>
              </p:nvSpPr>
              <p:spPr>
                <a:xfrm>
                  <a:off x="4869850" y="3565327"/>
                  <a:ext cx="594073" cy="2056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  <m:t>𝑠𝑡𝑎𝑡𝑒</m:t>
                            </m:r>
                          </m:e>
                          <m:sub>
                            <m: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  <m:t>𝑐𝑡𝑟𝑙</m:t>
                            </m:r>
                          </m:sub>
                        </m:sSub>
                      </m:oMath>
                    </m:oMathPara>
                  </a14:m>
                  <a:endParaRPr lang="de-DE" sz="1200" baseline="-25000" dirty="0">
                    <a:latin typeface="+mn-lt"/>
                  </a:endParaRPr>
                </a:p>
              </p:txBody>
            </p:sp>
          </mc:Choice>
          <mc:Fallback>
            <p:sp>
              <p:nvSpPr>
                <p:cNvPr id="32" name="Textfeld 31">
                  <a:extLst>
                    <a:ext uri="{FF2B5EF4-FFF2-40B4-BE49-F238E27FC236}">
                      <a16:creationId xmlns:a16="http://schemas.microsoft.com/office/drawing/2014/main" id="{E83EC68B-A1B1-4D10-A163-9DEC505321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9850" y="3565327"/>
                  <a:ext cx="594073" cy="205697"/>
                </a:xfrm>
                <a:prstGeom prst="rect">
                  <a:avLst/>
                </a:prstGeom>
                <a:blipFill>
                  <a:blip r:embed="rId12"/>
                  <a:stretch>
                    <a:fillRect l="-5155" r="-2062" b="-5882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Rechteck 57">
                  <a:extLst>
                    <a:ext uri="{FF2B5EF4-FFF2-40B4-BE49-F238E27FC236}">
                      <a16:creationId xmlns:a16="http://schemas.microsoft.com/office/drawing/2014/main" id="{D3F32236-BEDC-45E7-8DCC-6CD9C02661DD}"/>
                    </a:ext>
                  </a:extLst>
                </p:cNvPr>
                <p:cNvSpPr/>
                <p:nvPr/>
              </p:nvSpPr>
              <p:spPr>
                <a:xfrm>
                  <a:off x="5379539" y="3832293"/>
                  <a:ext cx="1905510" cy="874263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:r>
                    <a:rPr lang="de-DE" sz="1200" dirty="0">
                      <a:solidFill>
                        <a:schemeClr val="tx1"/>
                      </a:solidFill>
                    </a:rPr>
                    <a:t>Force Generation</a:t>
                  </a:r>
                </a:p>
                <a:p>
                  <a:pPr algn="ctr"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de-DE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=−</m:t>
                        </m:r>
                        <m:sSub>
                          <m:sSubPr>
                            <m:ctrlP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sSub>
                          <m:sSubPr>
                            <m:ctrlP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de-DE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de-DE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oMath>
                    </m:oMathPara>
                  </a14:m>
                  <a:endParaRPr lang="de-DE" sz="1000" b="0" dirty="0">
                    <a:solidFill>
                      <a:schemeClr val="tx1"/>
                    </a:solidFill>
                  </a:endParaRPr>
                </a:p>
                <a:p>
                  <a:pPr algn="ctr"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de-DE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de-DE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=−</m:t>
                        </m:r>
                        <m:sSup>
                          <m:sSupPr>
                            <m:ctrlP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de-DE" sz="1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p>
                            <m: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bSup>
                          <m:sSubSupPr>
                            <m:ctrlP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  <m:sup>
                            <m: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oMath>
                    </m:oMathPara>
                  </a14:m>
                  <a:endParaRPr lang="de-DE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8" name="Rechteck 57">
                  <a:extLst>
                    <a:ext uri="{FF2B5EF4-FFF2-40B4-BE49-F238E27FC236}">
                      <a16:creationId xmlns:a16="http://schemas.microsoft.com/office/drawing/2014/main" id="{D3F32236-BEDC-45E7-8DCC-6CD9C02661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9539" y="3832293"/>
                  <a:ext cx="1905510" cy="874263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Gerade Verbindung mit Pfeil 68">
              <a:extLst>
                <a:ext uri="{FF2B5EF4-FFF2-40B4-BE49-F238E27FC236}">
                  <a16:creationId xmlns:a16="http://schemas.microsoft.com/office/drawing/2014/main" id="{37B754B8-6CFE-4DE1-B654-FAC9CDB09522}"/>
                </a:ext>
              </a:extLst>
            </p:cNvPr>
            <p:cNvCxnSpPr>
              <a:cxnSpLocks/>
              <a:stCxn id="58" idx="3"/>
            </p:cNvCxnSpPr>
            <p:nvPr/>
          </p:nvCxnSpPr>
          <p:spPr>
            <a:xfrm>
              <a:off x="7285049" y="4269425"/>
              <a:ext cx="3439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Textfeld 71">
                  <a:extLst>
                    <a:ext uri="{FF2B5EF4-FFF2-40B4-BE49-F238E27FC236}">
                      <a16:creationId xmlns:a16="http://schemas.microsoft.com/office/drawing/2014/main" id="{F45230AF-40FE-4FB6-ADBA-21E7861BA0D7}"/>
                    </a:ext>
                  </a:extLst>
                </p:cNvPr>
                <p:cNvSpPr txBox="1"/>
                <p:nvPr/>
              </p:nvSpPr>
              <p:spPr>
                <a:xfrm>
                  <a:off x="7398437" y="4058916"/>
                  <a:ext cx="117148" cy="2105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oMath>
                    </m:oMathPara>
                  </a14:m>
                  <a:endParaRPr lang="de-DE" sz="1200" dirty="0">
                    <a:latin typeface="+mn-lt"/>
                  </a:endParaRPr>
                </a:p>
              </p:txBody>
            </p:sp>
          </mc:Choice>
          <mc:Fallback>
            <p:sp>
              <p:nvSpPr>
                <p:cNvPr id="72" name="Textfeld 71">
                  <a:extLst>
                    <a:ext uri="{FF2B5EF4-FFF2-40B4-BE49-F238E27FC236}">
                      <a16:creationId xmlns:a16="http://schemas.microsoft.com/office/drawing/2014/main" id="{F45230AF-40FE-4FB6-ADBA-21E7861BA0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8437" y="4058916"/>
                  <a:ext cx="117148" cy="210507"/>
                </a:xfrm>
                <a:prstGeom prst="rect">
                  <a:avLst/>
                </a:prstGeom>
                <a:blipFill>
                  <a:blip r:embed="rId14"/>
                  <a:stretch>
                    <a:fillRect l="-15789" r="-10526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58226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D4FD95B4-ED9B-E343-B70F-8C404733D84C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E7490A93-BEAC-FC49-93F3-0CC1118C542C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DDB14AD-D1C4-854B-AC86-049FDE8761EC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F4851FE-32D1-2D41-BECA-D90EB3BB8DB1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13591B48-8E13-6247-8040-92522EC77656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BAD62DF3-579B-3B4C-BB35-887AD0E01A2D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</Template>
  <TotalTime>0</TotalTime>
  <Words>504</Words>
  <Application>Microsoft Office PowerPoint</Application>
  <PresentationFormat>Bildschirmpräsentation (4:3)</PresentationFormat>
  <Paragraphs>140</Paragraphs>
  <Slides>5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5</vt:i4>
      </vt:variant>
    </vt:vector>
  </HeadingPairs>
  <TitlesOfParts>
    <vt:vector size="17" baseType="lpstr">
      <vt:lpstr>Arial</vt:lpstr>
      <vt:lpstr>Calibri</vt:lpstr>
      <vt:lpstr>Cambria Math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MSBRDM - Group Project</vt:lpstr>
      <vt:lpstr>Bartender‘s Little Helper</vt:lpstr>
      <vt:lpstr>Bartender‘s Little Helper</vt:lpstr>
      <vt:lpstr>Bartender‘s Little Helper</vt:lpstr>
      <vt:lpstr>Bartender‘s Little Helper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Maximilian Bader</dc:creator>
  <cp:lastModifiedBy>Maximilian Bader</cp:lastModifiedBy>
  <cp:revision>46</cp:revision>
  <cp:lastPrinted>2015-07-30T14:04:45Z</cp:lastPrinted>
  <dcterms:created xsi:type="dcterms:W3CDTF">2019-04-27T09:13:56Z</dcterms:created>
  <dcterms:modified xsi:type="dcterms:W3CDTF">2020-01-13T21:22:56Z</dcterms:modified>
</cp:coreProperties>
</file>