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1"/>
  </p:notesMasterIdLst>
  <p:handoutMasterIdLst>
    <p:handoutMasterId r:id="rId12"/>
  </p:handoutMasterIdLst>
  <p:sldIdLst>
    <p:sldId id="355" r:id="rId7"/>
    <p:sldId id="356" r:id="rId8"/>
    <p:sldId id="357" r:id="rId9"/>
    <p:sldId id="358" r:id="rId1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79984" autoAdjust="0"/>
  </p:normalViewPr>
  <p:slideViewPr>
    <p:cSldViewPr snapToGrid="0">
      <p:cViewPr>
        <p:scale>
          <a:sx n="110" d="100"/>
          <a:sy n="110" d="100"/>
        </p:scale>
        <p:origin x="1896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-12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the arm is pushed by someone, skin sensor detect the forces and  the arm tries to go back to the desired trajectory</a:t>
            </a:r>
          </a:p>
          <a:p>
            <a:endParaRPr kumimoji="1" lang="de-DE" altLang="zh-CN" dirty="0"/>
          </a:p>
          <a:p>
            <a:r>
              <a:rPr kumimoji="1" lang="de-DE" altLang="zh-CN" dirty="0" err="1"/>
              <a:t>Question</a:t>
            </a:r>
            <a:r>
              <a:rPr kumimoji="1" lang="de-DE" altLang="zh-CN" dirty="0"/>
              <a:t>.</a:t>
            </a:r>
          </a:p>
          <a:p>
            <a:r>
              <a:rPr kumimoji="1" lang="de-DE" altLang="zh-CN" dirty="0" err="1"/>
              <a:t>Object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and</a:t>
            </a:r>
            <a:r>
              <a:rPr kumimoji="1" lang="en-US" altLang="zh-CN" dirty="0"/>
              <a:t> </a:t>
            </a:r>
            <a:r>
              <a:rPr kumimoji="1" lang="de-DE" altLang="zh-CN" dirty="0" err="1"/>
              <a:t>cups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info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is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fixed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or</a:t>
            </a:r>
            <a:r>
              <a:rPr kumimoji="1" lang="de-DE" altLang="zh-CN" dirty="0"/>
              <a:t> not??</a:t>
            </a:r>
          </a:p>
          <a:p>
            <a:r>
              <a:rPr kumimoji="1" lang="de-DE" altLang="zh-CN" dirty="0" err="1"/>
              <a:t>How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we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compensate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outer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force</a:t>
            </a:r>
            <a:r>
              <a:rPr kumimoji="1" lang="de-DE" altLang="zh-CN" dirty="0"/>
              <a:t>?</a:t>
            </a:r>
          </a:p>
          <a:p>
            <a:r>
              <a:rPr kumimoji="1" lang="de-DE" altLang="zh-CN" dirty="0"/>
              <a:t>Force </a:t>
            </a:r>
            <a:r>
              <a:rPr kumimoji="1" lang="de-DE" altLang="zh-CN" dirty="0" err="1"/>
              <a:t>sensor</a:t>
            </a:r>
            <a:r>
              <a:rPr kumimoji="1" lang="de-DE" altLang="zh-CN" dirty="0"/>
              <a:t> – </a:t>
            </a:r>
            <a:r>
              <a:rPr kumimoji="1" lang="de-DE" altLang="zh-CN" dirty="0" err="1"/>
              <a:t>gravity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compensation</a:t>
            </a:r>
            <a:endParaRPr kumimoji="1" lang="de-DE" altLang="zh-CN" dirty="0"/>
          </a:p>
          <a:p>
            <a:r>
              <a:rPr kumimoji="1" lang="de-DE" altLang="zh-CN" dirty="0"/>
              <a:t>Skin </a:t>
            </a:r>
            <a:r>
              <a:rPr kumimoji="1" lang="de-DE" altLang="zh-CN" dirty="0" err="1"/>
              <a:t>sensor</a:t>
            </a:r>
            <a:r>
              <a:rPr kumimoji="1" lang="de-DE" altLang="zh-CN" dirty="0"/>
              <a:t> – </a:t>
            </a:r>
            <a:r>
              <a:rPr kumimoji="1" lang="de-DE" altLang="zh-CN" dirty="0" err="1"/>
              <a:t>detecting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outer</a:t>
            </a:r>
            <a:r>
              <a:rPr kumimoji="1" lang="de-DE" altLang="zh-CN" dirty="0"/>
              <a:t> </a:t>
            </a:r>
            <a:r>
              <a:rPr kumimoji="1" lang="de-DE" altLang="zh-CN" dirty="0" err="1"/>
              <a:t>force</a:t>
            </a:r>
            <a:r>
              <a:rPr kumimoji="1" lang="de-DE" altLang="zh-CN" dirty="0"/>
              <a:t>??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velocities</a:t>
            </a:r>
            <a:r>
              <a:rPr lang="de-DE" dirty="0"/>
              <a:t> &amp; </a:t>
            </a:r>
            <a:r>
              <a:rPr lang="de-DE" dirty="0" err="1"/>
              <a:t>accelerations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? (</a:t>
            </a:r>
            <a:r>
              <a:rPr lang="de-DE" dirty="0" err="1"/>
              <a:t>Or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Transformation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</a:t>
            </a:r>
            <a:r>
              <a:rPr lang="de-DE" baseline="-25000" dirty="0" err="1"/>
              <a:t>skin</a:t>
            </a:r>
            <a:r>
              <a:rPr lang="de-DE" dirty="0"/>
              <a:t> -&gt; F</a:t>
            </a:r>
            <a:r>
              <a:rPr lang="de-DE" baseline="-25000" dirty="0"/>
              <a:t>EF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, but (4,4)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=0?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Überschriften +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23023"/>
            <a:ext cx="4244400" cy="405029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platzhalter 1">
            <a:extLst>
              <a:ext uri="{FF2B5EF4-FFF2-40B4-BE49-F238E27FC236}">
                <a16:creationId xmlns:a16="http://schemas.microsoft.com/office/drawing/2014/main" id="{782AA76C-4349-49B1-846F-D3FB3088C7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91" y="1776982"/>
            <a:ext cx="8508999" cy="288554"/>
          </a:xfrm>
          <a:prstGeom prst="rect">
            <a:avLst/>
          </a:prstGeom>
        </p:spPr>
        <p:txBody>
          <a:bodyPr lIns="0"/>
          <a:lstStyle>
            <a:lvl1pPr>
              <a:defRPr/>
            </a:lvl1pPr>
          </a:lstStyle>
          <a:p>
            <a:r>
              <a:rPr lang="de-DE" sz="1800" b="1" dirty="0"/>
              <a:t>Überschrift durch Klicken bearbeiten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44917145-A09E-4097-9B29-F38829E8E4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4242816" cy="4050426"/>
          </a:xfrm>
          <a:prstGeom prst="rect">
            <a:avLst/>
          </a:prstGeom>
        </p:spPr>
        <p:txBody>
          <a:bodyPr lIns="0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1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Cognitive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Systems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Department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Technical University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9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Bader, Urbaniak, Wang, Zjalic | MSBRDM - Final Project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Maximilian Bader, Dominik Urbaniak, </a:t>
            </a:r>
            <a:r>
              <a:rPr lang="de-DE" dirty="0" err="1"/>
              <a:t>Hanyu</a:t>
            </a:r>
            <a:r>
              <a:rPr lang="de-DE" dirty="0"/>
              <a:t> Wang, Kazuki </a:t>
            </a:r>
            <a:r>
              <a:rPr lang="de-DE" dirty="0" err="1"/>
              <a:t>Zjalic</a:t>
            </a:r>
            <a:endParaRPr lang="de-DE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and Computer Engineering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Systems </a:t>
            </a:r>
          </a:p>
          <a:p>
            <a:r>
              <a:rPr lang="de-DE" dirty="0"/>
              <a:t>Munich, </a:t>
            </a:r>
            <a:r>
              <a:rPr lang="de-DE" dirty="0" err="1"/>
              <a:t>January</a:t>
            </a:r>
            <a:r>
              <a:rPr lang="de-DE" dirty="0"/>
              <a:t> 14</a:t>
            </a:r>
            <a:r>
              <a:rPr lang="de-DE" baseline="30000" dirty="0"/>
              <a:t>th</a:t>
            </a:r>
            <a:r>
              <a:rPr lang="de-DE" dirty="0"/>
              <a:t> 2020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MSBRDM - Group Project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1. Motivation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 dirty="0"/>
              <a:t>Bader, Urbaniak, Wang, </a:t>
            </a:r>
            <a:r>
              <a:rPr lang="de-DE" noProof="0" dirty="0" err="1"/>
              <a:t>Zjalic</a:t>
            </a:r>
            <a:r>
              <a:rPr lang="de-DE" noProof="0" dirty="0"/>
              <a:t>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E2CB5C2-EDA6-4147-AC0C-8BD9B12133F0}"/>
              </a:ext>
            </a:extLst>
          </p:cNvPr>
          <p:cNvGrpSpPr/>
          <p:nvPr/>
        </p:nvGrpSpPr>
        <p:grpSpPr>
          <a:xfrm>
            <a:off x="4608895" y="3260226"/>
            <a:ext cx="4229795" cy="2678404"/>
            <a:chOff x="4608895" y="3260226"/>
            <a:chExt cx="4229795" cy="267840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E4EE39B-A793-4C32-BA48-C14A0AC4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8895" y="3260226"/>
              <a:ext cx="4229795" cy="2375885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89C631-721C-47CC-9E0C-F41DD46666EA}"/>
                </a:ext>
              </a:extLst>
            </p:cNvPr>
            <p:cNvSpPr txBox="1"/>
            <p:nvPr/>
          </p:nvSpPr>
          <p:spPr>
            <a:xfrm>
              <a:off x="4726451" y="5636111"/>
              <a:ext cx="3994683" cy="3025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Image source: https://www.augsburger-allgemeine.de/wirtschaft/Hat-Kuka-die-</a:t>
              </a:r>
            </a:p>
            <a:p>
              <a:pPr algn="ctr">
                <a:lnSpc>
                  <a:spcPct val="114000"/>
                </a:lnSpc>
              </a:pPr>
              <a:r>
                <a:rPr lang="de-DE" sz="900" dirty="0">
                  <a:latin typeface="+mn-lt"/>
                </a:rPr>
                <a:t>Zukunft-verschlafen-id52970466.html [</a:t>
              </a:r>
              <a:r>
                <a:rPr lang="de-DE" sz="900" dirty="0" err="1">
                  <a:latin typeface="+mn-lt"/>
                </a:rPr>
                <a:t>Accessed</a:t>
              </a:r>
              <a:r>
                <a:rPr lang="de-DE" sz="900" dirty="0">
                  <a:latin typeface="+mn-lt"/>
                </a:rPr>
                <a:t>: 01/13/2019]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2. </a:t>
            </a:r>
            <a:r>
              <a:rPr lang="de-DE" b="1" dirty="0" err="1"/>
              <a:t>Functionalities</a:t>
            </a:r>
            <a:endParaRPr lang="de-DE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D9021E-6DA7-436B-81E0-B15F20D0D5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7594" y="2423023"/>
            <a:ext cx="8499340" cy="4050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Teaching</a:t>
            </a:r>
            <a:r>
              <a:rPr lang="ja-JP" altLang="en-US" dirty="0"/>
              <a:t> </a:t>
            </a:r>
            <a:r>
              <a:rPr lang="en-US" altLang="ja-JP" dirty="0"/>
              <a:t>task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altLang="ja-JP" dirty="0"/>
              <a:t>Set end effector’s position to the object (position &amp; orientation fixed)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altLang="ja-JP" dirty="0"/>
              <a:t>Switch the state by touching the skin sensor and set the orientation</a:t>
            </a:r>
          </a:p>
          <a:p>
            <a:pPr marL="519113" lvl="1" indent="-342900">
              <a:buFont typeface="+mj-lt"/>
              <a:buAutoNum type="arabicPeriod"/>
            </a:pPr>
            <a:r>
              <a:rPr lang="en-US" altLang="ja-JP" dirty="0"/>
              <a:t>Store the pose information at the grasping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Set initial position of the robot arm and calculate desired trajectory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Compensate the influences of outer force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Pouring task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Grasp object and pour drink into a cup (position </a:t>
            </a:r>
            <a:r>
              <a:rPr lang="en-US" altLang="ja-JP" dirty="0"/>
              <a:t>&amp; orientation </a:t>
            </a:r>
            <a:r>
              <a:rPr lang="en-US" dirty="0"/>
              <a:t>fixed)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option : Computer vision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/>
              <a:t>Improve robustness</a:t>
            </a:r>
            <a:br>
              <a:rPr lang="en-US" dirty="0"/>
            </a:br>
            <a:r>
              <a:rPr lang="en-US" dirty="0"/>
              <a:t>e.g. detect orientation &amp; position of object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cup,</a:t>
            </a:r>
            <a:r>
              <a:rPr lang="ja-JP" altLang="en-US" dirty="0"/>
              <a:t> </a:t>
            </a:r>
            <a:r>
              <a:rPr lang="en-US" altLang="ja-JP" dirty="0"/>
              <a:t>then</a:t>
            </a:r>
            <a:r>
              <a:rPr lang="ja-JP" altLang="en-US" dirty="0"/>
              <a:t> </a:t>
            </a:r>
            <a:r>
              <a:rPr lang="en-US" altLang="ja-JP" dirty="0"/>
              <a:t>compute</a:t>
            </a:r>
            <a:r>
              <a:rPr lang="ja-JP" altLang="en-US" dirty="0"/>
              <a:t> </a:t>
            </a:r>
            <a:r>
              <a:rPr lang="en-US" altLang="ja-JP" dirty="0"/>
              <a:t>trajectory</a:t>
            </a:r>
            <a:r>
              <a:rPr lang="ja-JP" altLang="en-US" dirty="0"/>
              <a:t> </a:t>
            </a:r>
            <a:r>
              <a:rPr lang="en-US" altLang="ja-JP" dirty="0"/>
              <a:t>to</a:t>
            </a:r>
            <a:r>
              <a:rPr lang="ja-JP" altLang="en-US" dirty="0"/>
              <a:t> </a:t>
            </a:r>
            <a:r>
              <a:rPr lang="en-US" altLang="ja-JP" dirty="0"/>
              <a:t>move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pour</a:t>
            </a:r>
            <a:r>
              <a:rPr lang="ja-JP" altLang="en-US" dirty="0"/>
              <a:t> </a:t>
            </a:r>
            <a:r>
              <a:rPr lang="en-US" altLang="ja-JP" dirty="0"/>
              <a:t>drink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E8F513-60CE-433C-976F-DE39848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Bartender‘s</a:t>
            </a:r>
            <a:r>
              <a:rPr lang="de-DE" dirty="0"/>
              <a:t> Little Helper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B0D7-D649-4E4F-B2D6-34D3FDC4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691" y="1776982"/>
            <a:ext cx="8508999" cy="288554"/>
          </a:xfrm>
        </p:spPr>
        <p:txBody>
          <a:bodyPr/>
          <a:lstStyle/>
          <a:p>
            <a:r>
              <a:rPr lang="de-DE" b="1" dirty="0"/>
              <a:t>3. Block </a:t>
            </a:r>
            <a:r>
              <a:rPr lang="de-DE" b="1" dirty="0" err="1"/>
              <a:t>Diagram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61F9B76-1922-4290-8EF9-6F8CEC768E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Bader, Urbaniak, Wang, Zjalic | MSBRDM - Final Project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6F7CFB-569B-4BAC-8C7F-EE0D74BF7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70CB7A-E3CD-470D-9441-19C0136258F8}"/>
              </a:ext>
            </a:extLst>
          </p:cNvPr>
          <p:cNvSpPr/>
          <p:nvPr/>
        </p:nvSpPr>
        <p:spPr>
          <a:xfrm>
            <a:off x="567435" y="2680524"/>
            <a:ext cx="692458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Skin </a:t>
            </a:r>
            <a:r>
              <a:rPr lang="de-DE" sz="1200" dirty="0" err="1">
                <a:solidFill>
                  <a:schemeClr val="tx1"/>
                </a:solidFill>
              </a:rPr>
              <a:t>sensor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22A31A5-31C3-4DAC-A156-DC2639C0ED7A}"/>
              </a:ext>
            </a:extLst>
          </p:cNvPr>
          <p:cNvGrpSpPr/>
          <p:nvPr/>
        </p:nvGrpSpPr>
        <p:grpSpPr>
          <a:xfrm>
            <a:off x="76202" y="2698812"/>
            <a:ext cx="491233" cy="258205"/>
            <a:chOff x="76202" y="2698812"/>
            <a:chExt cx="491233" cy="258205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1D9A088-0951-4134-B58E-6BE8F213F46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06682" y="2957017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/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de-DE" sz="1200" i="1" baseline="-25000" dirty="0" err="1" smtClean="0">
                            <a:latin typeface="Cambria Math" panose="02040503050406030204" pitchFamily="18" charset="0"/>
                          </a:rPr>
                          <m:t>𝑚𝑎𝑛𝑢𝑎𝑙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6AEEC9ED-F57D-4BC6-B9D8-27DFC6E5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2" y="2698812"/>
                  <a:ext cx="480966" cy="205697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 b="-909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9CFCDF57-94C5-4AC8-BB6C-5D9017E24031}"/>
              </a:ext>
            </a:extLst>
          </p:cNvPr>
          <p:cNvSpPr/>
          <p:nvPr/>
        </p:nvSpPr>
        <p:spPr>
          <a:xfrm>
            <a:off x="567435" y="3482085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98C450-2B07-4C92-8ECD-03DC69F18D1D}"/>
              </a:ext>
            </a:extLst>
          </p:cNvPr>
          <p:cNvSpPr/>
          <p:nvPr/>
        </p:nvSpPr>
        <p:spPr>
          <a:xfrm>
            <a:off x="1801278" y="2683119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8D01819-79D1-4C2A-93D5-2F52232424CB}"/>
              </a:ext>
            </a:extLst>
          </p:cNvPr>
          <p:cNvSpPr/>
          <p:nvPr/>
        </p:nvSpPr>
        <p:spPr>
          <a:xfrm>
            <a:off x="1801278" y="2980497"/>
            <a:ext cx="692458" cy="2530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9BA5C57-9BE2-4AB6-BD4C-E865DE27A902}"/>
              </a:ext>
            </a:extLst>
          </p:cNvPr>
          <p:cNvGrpSpPr/>
          <p:nvPr/>
        </p:nvGrpSpPr>
        <p:grpSpPr>
          <a:xfrm>
            <a:off x="106682" y="3380443"/>
            <a:ext cx="460753" cy="228149"/>
            <a:chOff x="106682" y="3380443"/>
            <a:chExt cx="460753" cy="228149"/>
          </a:xfrm>
        </p:grpSpPr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3B0584A1-8156-4ADA-89E4-19B30CBBAE2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06682" y="3608592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/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C4C5FBD-657C-493F-AC54-D404A0145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93" y="3380443"/>
                  <a:ext cx="137538" cy="205697"/>
                </a:xfrm>
                <a:prstGeom prst="rect">
                  <a:avLst/>
                </a:prstGeom>
                <a:blipFill>
                  <a:blip r:embed="rId4"/>
                  <a:stretch>
                    <a:fillRect l="-40909" r="-36364" b="-2121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81C9F62C-E3E5-43BA-B62E-CE577EFB1BA8}"/>
              </a:ext>
            </a:extLst>
          </p:cNvPr>
          <p:cNvSpPr/>
          <p:nvPr/>
        </p:nvSpPr>
        <p:spPr>
          <a:xfrm>
            <a:off x="567435" y="4552864"/>
            <a:ext cx="692458" cy="2530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Filter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03980E3-DF17-4A7B-BC97-9FD87B64BF2E}"/>
              </a:ext>
            </a:extLst>
          </p:cNvPr>
          <p:cNvGrpSpPr/>
          <p:nvPr/>
        </p:nvGrpSpPr>
        <p:grpSpPr>
          <a:xfrm>
            <a:off x="106682" y="4458123"/>
            <a:ext cx="460753" cy="221248"/>
            <a:chOff x="-45718" y="3824495"/>
            <a:chExt cx="460753" cy="22124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7D2DB315-F697-45B0-852E-494DC5832EE3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-45718" y="4045743"/>
              <a:ext cx="460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/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1594AAA9-BF35-413C-9DDB-EF22937DD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8" y="3824495"/>
                  <a:ext cx="117148" cy="210507"/>
                </a:xfrm>
                <a:prstGeom prst="rect">
                  <a:avLst/>
                </a:prstGeom>
                <a:blipFill>
                  <a:blip r:embed="rId5"/>
                  <a:stretch>
                    <a:fillRect l="-10000" r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987E1C7E-D209-473F-AE29-A61AE5322354}"/>
              </a:ext>
            </a:extLst>
          </p:cNvPr>
          <p:cNvGrpSpPr/>
          <p:nvPr/>
        </p:nvGrpSpPr>
        <p:grpSpPr>
          <a:xfrm>
            <a:off x="1259893" y="2552190"/>
            <a:ext cx="541385" cy="257436"/>
            <a:chOff x="82949" y="2699581"/>
            <a:chExt cx="541385" cy="257436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E2E5941-52F7-489C-BBFA-9E90360EBCF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2949" y="2957017"/>
              <a:ext cx="5413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/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893DB40C-4E31-4A6E-8C12-D1FB616B0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36" y="2699581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1212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37DC12C-496C-499C-A63E-D2C12EFCC75E}"/>
              </a:ext>
            </a:extLst>
          </p:cNvPr>
          <p:cNvGrpSpPr/>
          <p:nvPr/>
        </p:nvGrpSpPr>
        <p:grpSpPr>
          <a:xfrm>
            <a:off x="1259893" y="2850321"/>
            <a:ext cx="541386" cy="260351"/>
            <a:chOff x="82949" y="2696666"/>
            <a:chExt cx="541386" cy="260351"/>
          </a:xfrm>
        </p:grpSpPr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DBAC6ED-5576-4A33-9D48-3C82AC3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5413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/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𝑝𝑟𝑜𝑥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875E868C-9C83-4673-A4C3-DE2373E62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87" y="2696666"/>
                  <a:ext cx="480709" cy="226793"/>
                </a:xfrm>
                <a:prstGeom prst="rect">
                  <a:avLst/>
                </a:prstGeom>
                <a:blipFill>
                  <a:blip r:embed="rId7"/>
                  <a:stretch>
                    <a:fillRect l="-7595" r="-2532" b="-1081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/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Admittance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18350B2-6104-4F6B-8243-276E47AE4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70" y="2459689"/>
                <a:ext cx="1773429" cy="874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77F16AD3-099B-47C9-9D5F-167B822F1906}"/>
              </a:ext>
            </a:extLst>
          </p:cNvPr>
          <p:cNvGrpSpPr/>
          <p:nvPr/>
        </p:nvGrpSpPr>
        <p:grpSpPr>
          <a:xfrm>
            <a:off x="2493736" y="2566083"/>
            <a:ext cx="762033" cy="243543"/>
            <a:chOff x="82949" y="2705910"/>
            <a:chExt cx="762033" cy="243543"/>
          </a:xfrm>
        </p:grpSpPr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1C6953C-9732-49B0-91D1-6D697F11253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2949" y="2949452"/>
              <a:ext cx="7620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/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1200" b="0" i="1" dirty="0" smtClean="0">
                                <a:latin typeface="Cambria Math" panose="02040503050406030204" pitchFamily="18" charset="0"/>
                              </a:rPr>
                              <m:t>𝑠𝑘𝑖𝑛</m:t>
                            </m:r>
                          </m:sub>
                        </m:sSub>
                      </m:oMath>
                    </m:oMathPara>
                  </a14:m>
                  <a:endParaRPr lang="de-DE" sz="1200" baseline="-25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CCBEB3E2-2B50-4465-991C-9631102A0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97" y="2705910"/>
                  <a:ext cx="350609" cy="205697"/>
                </a:xfrm>
                <a:prstGeom prst="rect">
                  <a:avLst/>
                </a:prstGeom>
                <a:blipFill>
                  <a:blip r:embed="rId6"/>
                  <a:stretch>
                    <a:fillRect l="-10345" r="-3448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E15A6CAF-2BF7-4E51-898D-591A1BBE7435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2896004" y="2296290"/>
            <a:ext cx="346176" cy="3733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/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de-DE" sz="1200" b="0" i="1" dirty="0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50640BAF-B701-49F2-BA87-475679B9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379" y="2104181"/>
                <a:ext cx="594073" cy="205697"/>
              </a:xfrm>
              <a:prstGeom prst="rect">
                <a:avLst/>
              </a:prstGeom>
              <a:blipFill>
                <a:blip r:embed="rId9"/>
                <a:stretch>
                  <a:fillRect l="-5102" r="-2041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hteck 49">
            <a:extLst>
              <a:ext uri="{FF2B5EF4-FFF2-40B4-BE49-F238E27FC236}">
                <a16:creationId xmlns:a16="http://schemas.microsoft.com/office/drawing/2014/main" id="{BE5633E1-8E85-424C-BC39-3EBD11C6B909}"/>
              </a:ext>
            </a:extLst>
          </p:cNvPr>
          <p:cNvSpPr/>
          <p:nvPr/>
        </p:nvSpPr>
        <p:spPr>
          <a:xfrm>
            <a:off x="1801278" y="348382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Forward kinematics 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BD3A08DA-3866-4A2A-9585-5F5A7B0BD2A9}"/>
              </a:ext>
            </a:extLst>
          </p:cNvPr>
          <p:cNvGrpSpPr/>
          <p:nvPr/>
        </p:nvGrpSpPr>
        <p:grpSpPr>
          <a:xfrm>
            <a:off x="5023263" y="2457127"/>
            <a:ext cx="266332" cy="217175"/>
            <a:chOff x="99873" y="2756397"/>
            <a:chExt cx="266332" cy="217175"/>
          </a:xfrm>
        </p:grpSpPr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7C82C56D-5EF4-48D0-9912-9B5C8F441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5" y="2965885"/>
              <a:ext cx="2603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/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03F79C4-7613-403D-AD03-E7638C2AE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3" y="2756397"/>
                  <a:ext cx="218072" cy="217175"/>
                </a:xfrm>
                <a:prstGeom prst="rect">
                  <a:avLst/>
                </a:prstGeom>
                <a:blipFill>
                  <a:blip r:embed="rId10"/>
                  <a:stretch>
                    <a:fillRect l="-13889" t="-8333" r="-69444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2A675A83-4E0F-4EA1-9C2C-0AE9F9F2963F}"/>
              </a:ext>
            </a:extLst>
          </p:cNvPr>
          <p:cNvGrpSpPr/>
          <p:nvPr/>
        </p:nvGrpSpPr>
        <p:grpSpPr>
          <a:xfrm>
            <a:off x="5014927" y="2904509"/>
            <a:ext cx="274668" cy="222521"/>
            <a:chOff x="91537" y="2723429"/>
            <a:chExt cx="274668" cy="222521"/>
          </a:xfrm>
        </p:grpSpPr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03D0ADB-3EB7-4356-BD8E-842DFBD2D6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9" y="2945950"/>
              <a:ext cx="260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/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60" name="Textfeld 59">
                  <a:extLst>
                    <a:ext uri="{FF2B5EF4-FFF2-40B4-BE49-F238E27FC236}">
                      <a16:creationId xmlns:a16="http://schemas.microsoft.com/office/drawing/2014/main" id="{4DB80DFC-BDA5-43E9-9D7B-47705F503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7" y="2723429"/>
                  <a:ext cx="226408" cy="218458"/>
                </a:xfrm>
                <a:prstGeom prst="rect">
                  <a:avLst/>
                </a:prstGeom>
                <a:blipFill>
                  <a:blip r:embed="rId11"/>
                  <a:stretch>
                    <a:fillRect l="-13514" t="-5556" r="-56757" b="-8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469AC8CF-0AF4-40AD-9A9A-59427776614B}"/>
              </a:ext>
            </a:extLst>
          </p:cNvPr>
          <p:cNvSpPr/>
          <p:nvPr/>
        </p:nvSpPr>
        <p:spPr>
          <a:xfrm>
            <a:off x="1801278" y="4256344"/>
            <a:ext cx="951741" cy="552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solidFill>
                  <a:schemeClr val="tx1"/>
                </a:solidFill>
              </a:rPr>
              <a:t>Dynamic </a:t>
            </a:r>
            <a:r>
              <a:rPr lang="de-DE" sz="1200" dirty="0" err="1">
                <a:solidFill>
                  <a:schemeClr val="tx1"/>
                </a:solidFill>
              </a:rPr>
              <a:t>model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FE673319-8B4E-43F9-A405-8BEA470FA374}"/>
              </a:ext>
            </a:extLst>
          </p:cNvPr>
          <p:cNvGrpSpPr/>
          <p:nvPr/>
        </p:nvGrpSpPr>
        <p:grpSpPr>
          <a:xfrm>
            <a:off x="1258774" y="3380443"/>
            <a:ext cx="542504" cy="1053163"/>
            <a:chOff x="1258774" y="3380443"/>
            <a:chExt cx="542504" cy="1053163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549EAC9-54DB-4B71-B218-A8C57A396065}"/>
                </a:ext>
              </a:extLst>
            </p:cNvPr>
            <p:cNvGrpSpPr/>
            <p:nvPr/>
          </p:nvGrpSpPr>
          <p:grpSpPr>
            <a:xfrm>
              <a:off x="1258774" y="3380443"/>
              <a:ext cx="542504" cy="228149"/>
              <a:chOff x="106682" y="3380443"/>
              <a:chExt cx="542504" cy="228149"/>
            </a:xfrm>
          </p:grpSpPr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4D70B3D2-A2C9-4AF4-B5D8-5DD4507BF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2" y="3608592"/>
                <a:ext cx="54250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de-DE" sz="1200" baseline="-250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3" name="Textfeld 52">
                    <a:extLst>
                      <a:ext uri="{FF2B5EF4-FFF2-40B4-BE49-F238E27FC236}">
                        <a16:creationId xmlns:a16="http://schemas.microsoft.com/office/drawing/2014/main" id="{BE61D1B4-123A-45F3-BF81-8E20D96B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500" y="3380443"/>
                    <a:ext cx="137538" cy="205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909" r="-3636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A8F0D98F-78D0-4996-80E1-085D9DF8C6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5388" y="3887715"/>
              <a:ext cx="820528" cy="271253"/>
            </a:xfrm>
            <a:prstGeom prst="bentConnector3">
              <a:avLst>
                <a:gd name="adj1" fmla="val 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2CB5A77-B422-426F-828E-5AD691E15301}"/>
              </a:ext>
            </a:extLst>
          </p:cNvPr>
          <p:cNvGrpSpPr/>
          <p:nvPr/>
        </p:nvGrpSpPr>
        <p:grpSpPr>
          <a:xfrm>
            <a:off x="1245136" y="3760317"/>
            <a:ext cx="556143" cy="913461"/>
            <a:chOff x="1245136" y="3760317"/>
            <a:chExt cx="556143" cy="913461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8D816AD-526A-4F82-AC6D-BC2CB23D63A0}"/>
                </a:ext>
              </a:extLst>
            </p:cNvPr>
            <p:cNvGrpSpPr/>
            <p:nvPr/>
          </p:nvGrpSpPr>
          <p:grpSpPr>
            <a:xfrm>
              <a:off x="1245136" y="4458124"/>
              <a:ext cx="556142" cy="215654"/>
              <a:chOff x="-45718" y="3756937"/>
              <a:chExt cx="556142" cy="215654"/>
            </a:xfrm>
          </p:grpSpPr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1B0B40B0-DF6D-4454-8ADE-22C89E304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5718" y="3972591"/>
                <a:ext cx="556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8" name="Textfeld 67">
                    <a:extLst>
                      <a:ext uri="{FF2B5EF4-FFF2-40B4-BE49-F238E27FC236}">
                        <a16:creationId xmlns:a16="http://schemas.microsoft.com/office/drawing/2014/main" id="{72BE8CC2-F6B2-4690-802F-5DF84C112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157" y="3756937"/>
                    <a:ext cx="117148" cy="21050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C3F39CA0-C7D0-4497-B685-8DFC98A6A5DC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rot="5400000" flipH="1" flipV="1">
              <a:off x="1130083" y="3997439"/>
              <a:ext cx="908317" cy="43407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/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83CC0095-94B5-46E9-ACEF-C5956167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94" y="4317920"/>
                <a:ext cx="437551" cy="4138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1A7BC0C1-9933-4036-8B49-371C37965895}"/>
              </a:ext>
            </a:extLst>
          </p:cNvPr>
          <p:cNvGrpSpPr/>
          <p:nvPr/>
        </p:nvGrpSpPr>
        <p:grpSpPr>
          <a:xfrm>
            <a:off x="2753019" y="4302917"/>
            <a:ext cx="272146" cy="232995"/>
            <a:chOff x="82949" y="2724022"/>
            <a:chExt cx="272146" cy="232995"/>
          </a:xfrm>
        </p:grpSpPr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273D3F61-1CAB-4CE3-ADE0-C28E9BC2AB61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/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B9136AB1-4800-46A6-8E1C-45D9EC801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3" y="2724022"/>
                  <a:ext cx="151965" cy="218458"/>
                </a:xfrm>
                <a:prstGeom prst="rect">
                  <a:avLst/>
                </a:prstGeom>
                <a:blipFill>
                  <a:blip r:embed="rId14"/>
                  <a:stretch>
                    <a:fillRect l="-28000" t="-8333" r="-96000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615F506-FF71-4F21-BF2E-6938E56C674E}"/>
              </a:ext>
            </a:extLst>
          </p:cNvPr>
          <p:cNvGrpSpPr/>
          <p:nvPr/>
        </p:nvGrpSpPr>
        <p:grpSpPr>
          <a:xfrm>
            <a:off x="1646095" y="3906524"/>
            <a:ext cx="2100205" cy="629388"/>
            <a:chOff x="1646095" y="3906524"/>
            <a:chExt cx="2100205" cy="629388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FD509EB-73B8-4719-8682-0D3E39F44781}"/>
                </a:ext>
              </a:extLst>
            </p:cNvPr>
            <p:cNvGrpSpPr/>
            <p:nvPr/>
          </p:nvGrpSpPr>
          <p:grpSpPr>
            <a:xfrm>
              <a:off x="3474128" y="4302917"/>
              <a:ext cx="272172" cy="232995"/>
              <a:chOff x="82923" y="2724022"/>
              <a:chExt cx="272172" cy="232995"/>
            </a:xfrm>
          </p:grpSpPr>
          <p:cxnSp>
            <p:nvCxnSpPr>
              <p:cNvPr id="108" name="Gerade Verbindung mit Pfeil 107">
                <a:extLst>
                  <a:ext uri="{FF2B5EF4-FFF2-40B4-BE49-F238E27FC236}">
                    <a16:creationId xmlns:a16="http://schemas.microsoft.com/office/drawing/2014/main" id="{2283D891-D847-4AD3-9C44-780AF0032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49" y="2957017"/>
                <a:ext cx="2721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de-DE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de-DE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09" name="Textfeld 108">
                    <a:extLst>
                      <a:ext uri="{FF2B5EF4-FFF2-40B4-BE49-F238E27FC236}">
                        <a16:creationId xmlns:a16="http://schemas.microsoft.com/office/drawing/2014/main" id="{275FBCEC-6A39-4CD3-9968-196AD3CB2B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" y="2724022"/>
                    <a:ext cx="151965" cy="21845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000" t="-8333" r="-44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BCF2F37F-726B-4D8C-88F4-0AF7D763D993}"/>
                </a:ext>
              </a:extLst>
            </p:cNvPr>
            <p:cNvGrpSpPr/>
            <p:nvPr/>
          </p:nvGrpSpPr>
          <p:grpSpPr>
            <a:xfrm>
              <a:off x="1646095" y="3906524"/>
              <a:ext cx="2005790" cy="626314"/>
              <a:chOff x="1646095" y="3906524"/>
              <a:chExt cx="2005790" cy="626314"/>
            </a:xfrm>
          </p:grpSpPr>
          <p:cxnSp>
            <p:nvCxnSpPr>
              <p:cNvPr id="91" name="Verbinder: gewinkelt 90">
                <a:extLst>
                  <a:ext uri="{FF2B5EF4-FFF2-40B4-BE49-F238E27FC236}">
                    <a16:creationId xmlns:a16="http://schemas.microsoft.com/office/drawing/2014/main" id="{9B85084E-D780-4C09-BBBB-B65B499D6E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01315" y="3951304"/>
                <a:ext cx="235776" cy="146215"/>
              </a:xfrm>
              <a:prstGeom prst="bentConnector3">
                <a:avLst>
                  <a:gd name="adj1" fmla="val 9982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Verbinder: gewinkelt 115">
                <a:extLst>
                  <a:ext uri="{FF2B5EF4-FFF2-40B4-BE49-F238E27FC236}">
                    <a16:creationId xmlns:a16="http://schemas.microsoft.com/office/drawing/2014/main" id="{FD2868E5-91F2-4FD6-B099-B62A5585DE7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46098" y="4142301"/>
                <a:ext cx="2005787" cy="390537"/>
              </a:xfrm>
              <a:prstGeom prst="bentConnector3">
                <a:avLst>
                  <a:gd name="adj1" fmla="val 23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/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503DA72E-CB84-4F01-A47B-847CE6AB9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459690"/>
                <a:ext cx="437551" cy="4138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/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A1D689B1-1974-4F41-AAC1-4E058BEA5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51" y="3600491"/>
                <a:ext cx="437551" cy="4138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B9BB0EE5-1606-4B2A-8069-CED8A49D3EDC}"/>
              </a:ext>
            </a:extLst>
          </p:cNvPr>
          <p:cNvGrpSpPr/>
          <p:nvPr/>
        </p:nvGrpSpPr>
        <p:grpSpPr>
          <a:xfrm>
            <a:off x="6444702" y="3602216"/>
            <a:ext cx="272146" cy="216616"/>
            <a:chOff x="82949" y="2740401"/>
            <a:chExt cx="272146" cy="216616"/>
          </a:xfrm>
        </p:grpSpPr>
        <p:cxnSp>
          <p:nvCxnSpPr>
            <p:cNvPr id="125" name="Gerade Verbindung mit Pfeil 124">
              <a:extLst>
                <a:ext uri="{FF2B5EF4-FFF2-40B4-BE49-F238E27FC236}">
                  <a16:creationId xmlns:a16="http://schemas.microsoft.com/office/drawing/2014/main" id="{336EA877-9AC3-4758-9724-930C1A319FFC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/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74E33411-8A54-4CDA-A45F-87234B1D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6" y="2740401"/>
                  <a:ext cx="218072" cy="210507"/>
                </a:xfrm>
                <a:prstGeom prst="rect">
                  <a:avLst/>
                </a:prstGeom>
                <a:blipFill>
                  <a:blip r:embed="rId18"/>
                  <a:stretch>
                    <a:fillRect l="-14286" r="-5714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57D9C67C-2101-47BB-BD9C-0DA50A53EE23}"/>
              </a:ext>
            </a:extLst>
          </p:cNvPr>
          <p:cNvGrpSpPr/>
          <p:nvPr/>
        </p:nvGrpSpPr>
        <p:grpSpPr>
          <a:xfrm>
            <a:off x="5729537" y="2457495"/>
            <a:ext cx="1376713" cy="220187"/>
            <a:chOff x="82949" y="2736830"/>
            <a:chExt cx="1376713" cy="220187"/>
          </a:xfrm>
        </p:grpSpPr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7B9E8628-20D2-4AA7-ACB2-F901E806AF18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13767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/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33" name="Textfeld 132">
                  <a:extLst>
                    <a:ext uri="{FF2B5EF4-FFF2-40B4-BE49-F238E27FC236}">
                      <a16:creationId xmlns:a16="http://schemas.microsoft.com/office/drawing/2014/main" id="{B8E4FDFA-6A56-4DEF-90AD-2FFFB6C8F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47" y="2736830"/>
                  <a:ext cx="218072" cy="217175"/>
                </a:xfrm>
                <a:prstGeom prst="rect">
                  <a:avLst/>
                </a:prstGeom>
                <a:blipFill>
                  <a:blip r:embed="rId19"/>
                  <a:stretch>
                    <a:fillRect l="-13889" t="-8333" r="-2778" b="-555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/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216F03EA-1D95-4DEA-907F-3EE654B9F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57" y="2920105"/>
                <a:ext cx="437551" cy="41385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/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5AB5B922-00D7-4611-BCAC-E76C25FD6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09" y="4142526"/>
                <a:ext cx="437551" cy="4138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798CABDB-E564-4565-951F-896325E2D439}"/>
              </a:ext>
            </a:extLst>
          </p:cNvPr>
          <p:cNvGrpSpPr/>
          <p:nvPr/>
        </p:nvGrpSpPr>
        <p:grpSpPr>
          <a:xfrm>
            <a:off x="6449623" y="4150011"/>
            <a:ext cx="272146" cy="210507"/>
            <a:chOff x="82949" y="2746510"/>
            <a:chExt cx="272146" cy="210507"/>
          </a:xfrm>
        </p:grpSpPr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309D19AD-D988-40FD-8AF8-247030039E8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/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42DBAD4F-2B28-4433-BFBF-596467C67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84" y="2746510"/>
                  <a:ext cx="226408" cy="210507"/>
                </a:xfrm>
                <a:prstGeom prst="rect">
                  <a:avLst/>
                </a:prstGeom>
                <a:blipFill>
                  <a:blip r:embed="rId22"/>
                  <a:stretch>
                    <a:fillRect l="-13514" r="-2703"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8F1E48FB-FCC8-4125-97C3-A934E967C17A}"/>
              </a:ext>
            </a:extLst>
          </p:cNvPr>
          <p:cNvGrpSpPr/>
          <p:nvPr/>
        </p:nvGrpSpPr>
        <p:grpSpPr>
          <a:xfrm>
            <a:off x="5721917" y="2917730"/>
            <a:ext cx="1384333" cy="220369"/>
            <a:chOff x="82949" y="2736650"/>
            <a:chExt cx="1384333" cy="220369"/>
          </a:xfrm>
        </p:grpSpPr>
        <p:cxnSp>
          <p:nvCxnSpPr>
            <p:cNvPr id="142" name="Gerade Verbindung mit Pfeil 141">
              <a:extLst>
                <a:ext uri="{FF2B5EF4-FFF2-40B4-BE49-F238E27FC236}">
                  <a16:creationId xmlns:a16="http://schemas.microsoft.com/office/drawing/2014/main" id="{4789099C-8AF0-42CD-B508-3B6828798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49" y="2957018"/>
              <a:ext cx="138433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/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de-DE" sz="12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9245CDF9-0C31-4798-A645-D7418248F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67" y="2736650"/>
                  <a:ext cx="226408" cy="218458"/>
                </a:xfrm>
                <a:prstGeom prst="rect">
                  <a:avLst/>
                </a:prstGeom>
                <a:blipFill>
                  <a:blip r:embed="rId23"/>
                  <a:stretch>
                    <a:fillRect l="-13514" t="-8571" r="-2703" b="-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FB548695-EEC3-496A-810B-2DC0551D389A}"/>
              </a:ext>
            </a:extLst>
          </p:cNvPr>
          <p:cNvGrpSpPr/>
          <p:nvPr/>
        </p:nvGrpSpPr>
        <p:grpSpPr>
          <a:xfrm>
            <a:off x="2753019" y="3402051"/>
            <a:ext cx="2572667" cy="210507"/>
            <a:chOff x="2753019" y="3402051"/>
            <a:chExt cx="2572667" cy="210507"/>
          </a:xfrm>
        </p:grpSpPr>
        <p:cxnSp>
          <p:nvCxnSpPr>
            <p:cNvPr id="154" name="Gerade Verbindung mit Pfeil 153">
              <a:extLst>
                <a:ext uri="{FF2B5EF4-FFF2-40B4-BE49-F238E27FC236}">
                  <a16:creationId xmlns:a16="http://schemas.microsoft.com/office/drawing/2014/main" id="{3DCCFC57-CB18-4B98-923E-BE4F747CF87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586140"/>
              <a:ext cx="25726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/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55" name="Textfeld 154">
                  <a:extLst>
                    <a:ext uri="{FF2B5EF4-FFF2-40B4-BE49-F238E27FC236}">
                      <a16:creationId xmlns:a16="http://schemas.microsoft.com/office/drawing/2014/main" id="{439CB374-34AD-4A1D-946F-0A8FFCB14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402051"/>
                  <a:ext cx="146450" cy="210507"/>
                </a:xfrm>
                <a:prstGeom prst="rect">
                  <a:avLst/>
                </a:prstGeom>
                <a:blipFill>
                  <a:blip r:embed="rId24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9841A57-3648-4211-A3EC-9EAABE3F3A02}"/>
              </a:ext>
            </a:extLst>
          </p:cNvPr>
          <p:cNvCxnSpPr>
            <a:cxnSpLocks/>
          </p:cNvCxnSpPr>
          <p:nvPr/>
        </p:nvCxnSpPr>
        <p:spPr>
          <a:xfrm>
            <a:off x="2753019" y="3702718"/>
            <a:ext cx="3916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/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7A67F3C-A177-4DAB-8618-7CB4B2FE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29" y="2873541"/>
                <a:ext cx="146450" cy="217175"/>
              </a:xfrm>
              <a:prstGeom prst="rect">
                <a:avLst/>
              </a:prstGeom>
              <a:blipFill>
                <a:blip r:embed="rId25"/>
                <a:stretch>
                  <a:fillRect l="-20833" t="-8333" r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E251752-C3BA-4D94-917E-8E795E808D5D}"/>
              </a:ext>
            </a:extLst>
          </p:cNvPr>
          <p:cNvCxnSpPr>
            <a:cxnSpLocks/>
          </p:cNvCxnSpPr>
          <p:nvPr/>
        </p:nvCxnSpPr>
        <p:spPr>
          <a:xfrm>
            <a:off x="2753019" y="3935874"/>
            <a:ext cx="12173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F779660C-0FE9-4749-8803-26A57A41E8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9817" y="3109840"/>
            <a:ext cx="727585" cy="464323"/>
          </a:xfrm>
          <a:prstGeom prst="bentConnector3">
            <a:avLst>
              <a:gd name="adj1" fmla="val 1000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er: gewinkelt 174">
            <a:extLst>
              <a:ext uri="{FF2B5EF4-FFF2-40B4-BE49-F238E27FC236}">
                <a16:creationId xmlns:a16="http://schemas.microsoft.com/office/drawing/2014/main" id="{1D7E40F8-514F-400A-BA65-78DE97DEC9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6655" y="3353641"/>
            <a:ext cx="778130" cy="378377"/>
          </a:xfrm>
          <a:prstGeom prst="bentConnector3">
            <a:avLst>
              <a:gd name="adj1" fmla="val 1002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/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</m:oMath>
                  </m:oMathPara>
                </a14:m>
                <a:endParaRPr lang="de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FB22A9B8-03BD-4A65-9BEF-E0267F0C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88" y="3142864"/>
                <a:ext cx="144270" cy="218458"/>
              </a:xfrm>
              <a:prstGeom prst="rect">
                <a:avLst/>
              </a:prstGeom>
              <a:blipFill>
                <a:blip r:embed="rId26"/>
                <a:stretch>
                  <a:fillRect l="-20833" t="-8571" r="-45833"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2B289F71-9B93-4ADA-BA18-7F1E5CF655E2}"/>
              </a:ext>
            </a:extLst>
          </p:cNvPr>
          <p:cNvGrpSpPr/>
          <p:nvPr/>
        </p:nvGrpSpPr>
        <p:grpSpPr>
          <a:xfrm>
            <a:off x="2753019" y="3611629"/>
            <a:ext cx="2375112" cy="210507"/>
            <a:chOff x="2753019" y="3611629"/>
            <a:chExt cx="2375112" cy="210507"/>
          </a:xfrm>
        </p:grpSpPr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FA34CFEE-A959-4BB4-881C-04139E80923E}"/>
                </a:ext>
              </a:extLst>
            </p:cNvPr>
            <p:cNvCxnSpPr>
              <a:cxnSpLocks/>
            </p:cNvCxnSpPr>
            <p:nvPr/>
          </p:nvCxnSpPr>
          <p:spPr>
            <a:xfrm>
              <a:off x="2753019" y="3819296"/>
              <a:ext cx="2375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/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3728334D-8A89-4549-A22E-488E2EF4B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270" y="3611629"/>
                  <a:ext cx="144270" cy="210507"/>
                </a:xfrm>
                <a:prstGeom prst="rect">
                  <a:avLst/>
                </a:prstGeom>
                <a:blipFill>
                  <a:blip r:embed="rId27"/>
                  <a:stretch>
                    <a:fillRect l="-20833" r="-208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5" name="Verbinder: gewinkelt 194">
            <a:extLst>
              <a:ext uri="{FF2B5EF4-FFF2-40B4-BE49-F238E27FC236}">
                <a16:creationId xmlns:a16="http://schemas.microsoft.com/office/drawing/2014/main" id="{7D91C93C-A267-4751-8431-7F74B7E6767B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5278878" y="3617120"/>
            <a:ext cx="1216275" cy="2483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Verbinder: gewinkelt 198">
            <a:extLst>
              <a:ext uri="{FF2B5EF4-FFF2-40B4-BE49-F238E27FC236}">
                <a16:creationId xmlns:a16="http://schemas.microsoft.com/office/drawing/2014/main" id="{F4C32AC2-5700-41EB-9BB8-B775354413E2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5353716" y="3153981"/>
            <a:ext cx="1129733" cy="1771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561F868C-B22F-4488-9346-A3A2DEE9477B}"/>
              </a:ext>
            </a:extLst>
          </p:cNvPr>
          <p:cNvCxnSpPr>
            <a:cxnSpLocks/>
            <a:endCxn id="212" idx="4"/>
          </p:cNvCxnSpPr>
          <p:nvPr/>
        </p:nvCxnSpPr>
        <p:spPr>
          <a:xfrm flipV="1">
            <a:off x="5325686" y="3873395"/>
            <a:ext cx="1436747" cy="2034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Verbinder: gewinkelt 223">
            <a:extLst>
              <a:ext uri="{FF2B5EF4-FFF2-40B4-BE49-F238E27FC236}">
                <a16:creationId xmlns:a16="http://schemas.microsoft.com/office/drawing/2014/main" id="{18D5D445-AC55-49BC-9D18-E6431B22AA9A}"/>
              </a:ext>
            </a:extLst>
          </p:cNvPr>
          <p:cNvCxnSpPr>
            <a:cxnSpLocks/>
            <a:endCxn id="213" idx="4"/>
          </p:cNvCxnSpPr>
          <p:nvPr/>
        </p:nvCxnSpPr>
        <p:spPr>
          <a:xfrm flipV="1">
            <a:off x="5128131" y="4411858"/>
            <a:ext cx="1634302" cy="227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mit Pfeil 225">
            <a:extLst>
              <a:ext uri="{FF2B5EF4-FFF2-40B4-BE49-F238E27FC236}">
                <a16:creationId xmlns:a16="http://schemas.microsoft.com/office/drawing/2014/main" id="{F51FF656-E7D2-49C7-93AD-794DBD5BD640}"/>
              </a:ext>
            </a:extLst>
          </p:cNvPr>
          <p:cNvCxnSpPr>
            <a:cxnSpLocks/>
          </p:cNvCxnSpPr>
          <p:nvPr/>
        </p:nvCxnSpPr>
        <p:spPr>
          <a:xfrm flipV="1">
            <a:off x="5128131" y="3819296"/>
            <a:ext cx="0" cy="8203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CD318C63-4AE2-44A6-86A3-0862FB439628}"/>
              </a:ext>
            </a:extLst>
          </p:cNvPr>
          <p:cNvCxnSpPr>
            <a:cxnSpLocks/>
          </p:cNvCxnSpPr>
          <p:nvPr/>
        </p:nvCxnSpPr>
        <p:spPr>
          <a:xfrm flipV="1">
            <a:off x="5325686" y="3584738"/>
            <a:ext cx="0" cy="49215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59BE9272-32E4-4056-867B-BEC51EDBB25A}"/>
              </a:ext>
            </a:extLst>
          </p:cNvPr>
          <p:cNvGrpSpPr/>
          <p:nvPr/>
        </p:nvGrpSpPr>
        <p:grpSpPr>
          <a:xfrm>
            <a:off x="6668588" y="3619631"/>
            <a:ext cx="147332" cy="253764"/>
            <a:chOff x="6668588" y="3412367"/>
            <a:chExt cx="147332" cy="253764"/>
          </a:xfrm>
        </p:grpSpPr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73736617-F45F-4B23-A55F-0FDE0AE2FF93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AE2EFCB1-5146-4A3D-8098-F0865C89CAA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9CAFB19D-171A-4253-9286-5182DAAB18B6}"/>
              </a:ext>
            </a:extLst>
          </p:cNvPr>
          <p:cNvGrpSpPr/>
          <p:nvPr/>
        </p:nvGrpSpPr>
        <p:grpSpPr>
          <a:xfrm>
            <a:off x="6676744" y="4165283"/>
            <a:ext cx="139176" cy="246575"/>
            <a:chOff x="6676744" y="3958019"/>
            <a:chExt cx="139176" cy="246575"/>
          </a:xfrm>
        </p:grpSpPr>
        <p:sp>
          <p:nvSpPr>
            <p:cNvPr id="213" name="Ellipse 212">
              <a:extLst>
                <a:ext uri="{FF2B5EF4-FFF2-40B4-BE49-F238E27FC236}">
                  <a16:creationId xmlns:a16="http://schemas.microsoft.com/office/drawing/2014/main" id="{62C29CF9-67AB-4221-8EBF-AB71E58B929F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34" name="Textfeld 233">
              <a:extLst>
                <a:ext uri="{FF2B5EF4-FFF2-40B4-BE49-F238E27FC236}">
                  <a16:creationId xmlns:a16="http://schemas.microsoft.com/office/drawing/2014/main" id="{328E48F6-50A4-4FE4-8DDF-77F6BDBEEA98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5C8BB5B9-9A5E-4E17-94BD-2B600617FA3D}"/>
              </a:ext>
            </a:extLst>
          </p:cNvPr>
          <p:cNvGrpSpPr/>
          <p:nvPr/>
        </p:nvGrpSpPr>
        <p:grpSpPr>
          <a:xfrm>
            <a:off x="6812973" y="3601760"/>
            <a:ext cx="293277" cy="216616"/>
            <a:chOff x="80014" y="2740401"/>
            <a:chExt cx="293277" cy="216616"/>
          </a:xfrm>
        </p:grpSpPr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FF231C9F-F780-4A61-9866-475EB36DADCE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39" name="Textfeld 238">
                  <a:extLst>
                    <a:ext uri="{FF2B5EF4-FFF2-40B4-BE49-F238E27FC236}">
                      <a16:creationId xmlns:a16="http://schemas.microsoft.com/office/drawing/2014/main" id="{37A9D1F8-6A59-4CDA-A363-AF6BB49B5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7822" cy="210507"/>
                </a:xfrm>
                <a:prstGeom prst="rect">
                  <a:avLst/>
                </a:prstGeom>
                <a:blipFill>
                  <a:blip r:embed="rId28"/>
                  <a:stretch>
                    <a:fillRect l="-12821" r="-12821" b="-294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5BF7CC39-9D4B-4C95-BA83-8CF02FD18EFF}"/>
              </a:ext>
            </a:extLst>
          </p:cNvPr>
          <p:cNvGrpSpPr/>
          <p:nvPr/>
        </p:nvGrpSpPr>
        <p:grpSpPr>
          <a:xfrm>
            <a:off x="6812973" y="4139159"/>
            <a:ext cx="293277" cy="216616"/>
            <a:chOff x="80014" y="2740401"/>
            <a:chExt cx="293277" cy="216616"/>
          </a:xfrm>
        </p:grpSpPr>
        <p:cxnSp>
          <p:nvCxnSpPr>
            <p:cNvPr id="241" name="Gerade Verbindung mit Pfeil 240">
              <a:extLst>
                <a:ext uri="{FF2B5EF4-FFF2-40B4-BE49-F238E27FC236}">
                  <a16:creationId xmlns:a16="http://schemas.microsoft.com/office/drawing/2014/main" id="{09448FB6-9825-4F81-BFA4-FEBFE82B0E27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903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42" name="Textfeld 241">
                  <a:extLst>
                    <a:ext uri="{FF2B5EF4-FFF2-40B4-BE49-F238E27FC236}">
                      <a16:creationId xmlns:a16="http://schemas.microsoft.com/office/drawing/2014/main" id="{0B821954-16B9-4D87-AE12-CEA354A8F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0507"/>
                </a:xfrm>
                <a:prstGeom prst="rect">
                  <a:avLst/>
                </a:prstGeom>
                <a:blipFill>
                  <a:blip r:embed="rId29"/>
                  <a:stretch>
                    <a:fillRect l="-13158" r="-157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6E2CA6EA-4583-427F-98BF-4DD42B72FDD2}"/>
              </a:ext>
            </a:extLst>
          </p:cNvPr>
          <p:cNvGrpSpPr/>
          <p:nvPr/>
        </p:nvGrpSpPr>
        <p:grpSpPr>
          <a:xfrm>
            <a:off x="6310987" y="3155934"/>
            <a:ext cx="147332" cy="253764"/>
            <a:chOff x="6668588" y="3412367"/>
            <a:chExt cx="147332" cy="253764"/>
          </a:xfrm>
        </p:grpSpPr>
        <p:sp>
          <p:nvSpPr>
            <p:cNvPr id="246" name="Ellipse 245">
              <a:extLst>
                <a:ext uri="{FF2B5EF4-FFF2-40B4-BE49-F238E27FC236}">
                  <a16:creationId xmlns:a16="http://schemas.microsoft.com/office/drawing/2014/main" id="{3C4E60B5-02C7-41E4-8856-33BF8E998088}"/>
                </a:ext>
              </a:extLst>
            </p:cNvPr>
            <p:cNvSpPr/>
            <p:nvPr/>
          </p:nvSpPr>
          <p:spPr>
            <a:xfrm>
              <a:off x="6708945" y="3558984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  <p:sp>
          <p:nvSpPr>
            <p:cNvPr id="247" name="Textfeld 246">
              <a:extLst>
                <a:ext uri="{FF2B5EF4-FFF2-40B4-BE49-F238E27FC236}">
                  <a16:creationId xmlns:a16="http://schemas.microsoft.com/office/drawing/2014/main" id="{92942B83-D034-4A17-BA2A-C29441BBB3D0}"/>
                </a:ext>
              </a:extLst>
            </p:cNvPr>
            <p:cNvSpPr txBox="1"/>
            <p:nvPr/>
          </p:nvSpPr>
          <p:spPr>
            <a:xfrm>
              <a:off x="6668588" y="3412367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</p:grp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B15F20F6-381D-42C4-9AC2-7EE182EBC68C}"/>
              </a:ext>
            </a:extLst>
          </p:cNvPr>
          <p:cNvGrpSpPr/>
          <p:nvPr/>
        </p:nvGrpSpPr>
        <p:grpSpPr>
          <a:xfrm>
            <a:off x="6689106" y="3354138"/>
            <a:ext cx="139176" cy="246575"/>
            <a:chOff x="6676744" y="3958019"/>
            <a:chExt cx="139176" cy="246575"/>
          </a:xfrm>
        </p:grpSpPr>
        <p:sp>
          <p:nvSpPr>
            <p:cNvPr id="250" name="Textfeld 249">
              <a:extLst>
                <a:ext uri="{FF2B5EF4-FFF2-40B4-BE49-F238E27FC236}">
                  <a16:creationId xmlns:a16="http://schemas.microsoft.com/office/drawing/2014/main" id="{05FEBEE1-B315-466F-BCF1-E98ACEF50F06}"/>
                </a:ext>
              </a:extLst>
            </p:cNvPr>
            <p:cNvSpPr txBox="1"/>
            <p:nvPr/>
          </p:nvSpPr>
          <p:spPr>
            <a:xfrm>
              <a:off x="6676744" y="3958019"/>
              <a:ext cx="96520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-</a:t>
              </a:r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64EC0D97-5447-4194-BFD9-42631C0E7D31}"/>
                </a:ext>
              </a:extLst>
            </p:cNvPr>
            <p:cNvSpPr/>
            <p:nvPr/>
          </p:nvSpPr>
          <p:spPr>
            <a:xfrm>
              <a:off x="6708945" y="4097447"/>
              <a:ext cx="106975" cy="10714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de-DE" dirty="0"/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9AEEB319-A2FB-419B-A197-E35FAA3CEDC8}"/>
              </a:ext>
            </a:extLst>
          </p:cNvPr>
          <p:cNvGrpSpPr/>
          <p:nvPr/>
        </p:nvGrpSpPr>
        <p:grpSpPr>
          <a:xfrm>
            <a:off x="6465571" y="3138278"/>
            <a:ext cx="640679" cy="217175"/>
            <a:chOff x="6465571" y="3120498"/>
            <a:chExt cx="640679" cy="217175"/>
          </a:xfrm>
        </p:grpSpPr>
        <p:cxnSp>
          <p:nvCxnSpPr>
            <p:cNvPr id="252" name="Gerade Verbindung mit Pfeil 251">
              <a:extLst>
                <a:ext uri="{FF2B5EF4-FFF2-40B4-BE49-F238E27FC236}">
                  <a16:creationId xmlns:a16="http://schemas.microsoft.com/office/drawing/2014/main" id="{26A52BD1-0C99-4132-B818-E1519178B362}"/>
                </a:ext>
              </a:extLst>
            </p:cNvPr>
            <p:cNvCxnSpPr>
              <a:cxnSpLocks/>
            </p:cNvCxnSpPr>
            <p:nvPr/>
          </p:nvCxnSpPr>
          <p:spPr>
            <a:xfrm>
              <a:off x="6468506" y="3337114"/>
              <a:ext cx="637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/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3" name="Textfeld 252">
                  <a:extLst>
                    <a:ext uri="{FF2B5EF4-FFF2-40B4-BE49-F238E27FC236}">
                      <a16:creationId xmlns:a16="http://schemas.microsoft.com/office/drawing/2014/main" id="{83B3BBB7-6354-4A17-B470-5B739F3E9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571" y="3120498"/>
                  <a:ext cx="237821" cy="217175"/>
                </a:xfrm>
                <a:prstGeom prst="rect">
                  <a:avLst/>
                </a:prstGeom>
                <a:blipFill>
                  <a:blip r:embed="rId30"/>
                  <a:stretch>
                    <a:fillRect l="-12821" t="-11429" r="-3076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C7E4103-4E6B-4BDC-AE8E-0699C937AA25}"/>
              </a:ext>
            </a:extLst>
          </p:cNvPr>
          <p:cNvGrpSpPr/>
          <p:nvPr/>
        </p:nvGrpSpPr>
        <p:grpSpPr>
          <a:xfrm>
            <a:off x="6831169" y="3336757"/>
            <a:ext cx="275081" cy="218458"/>
            <a:chOff x="80014" y="2740401"/>
            <a:chExt cx="275081" cy="218458"/>
          </a:xfrm>
        </p:grpSpPr>
        <p:cxnSp>
          <p:nvCxnSpPr>
            <p:cNvPr id="255" name="Gerade Verbindung mit Pfeil 254">
              <a:extLst>
                <a:ext uri="{FF2B5EF4-FFF2-40B4-BE49-F238E27FC236}">
                  <a16:creationId xmlns:a16="http://schemas.microsoft.com/office/drawing/2014/main" id="{1DE23C00-E1AA-4832-9F82-74E476836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949" y="2957017"/>
              <a:ext cx="2721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/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̇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de-DE" sz="12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oMath>
                    </m:oMathPara>
                  </a14:m>
                  <a:endParaRPr lang="de-DE" sz="12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56" name="Textfeld 255">
                  <a:extLst>
                    <a:ext uri="{FF2B5EF4-FFF2-40B4-BE49-F238E27FC236}">
                      <a16:creationId xmlns:a16="http://schemas.microsoft.com/office/drawing/2014/main" id="{4E536E6F-C92E-4F95-9A67-E6DFD740C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4" y="2740401"/>
                  <a:ext cx="235641" cy="218458"/>
                </a:xfrm>
                <a:prstGeom prst="rect">
                  <a:avLst/>
                </a:prstGeom>
                <a:blipFill>
                  <a:blip r:embed="rId31"/>
                  <a:stretch>
                    <a:fillRect l="-13158" t="-5556" r="-2894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8643566E-5FA6-43DD-B5F5-8851230014C8}"/>
              </a:ext>
            </a:extLst>
          </p:cNvPr>
          <p:cNvCxnSpPr>
            <a:stCxn id="246" idx="0"/>
          </p:cNvCxnSpPr>
          <p:nvPr/>
        </p:nvCxnSpPr>
        <p:spPr>
          <a:xfrm flipH="1" flipV="1">
            <a:off x="6404831" y="2676775"/>
            <a:ext cx="1" cy="625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DEB1F5EC-846E-4B82-9DBB-EADCCE9074FD}"/>
              </a:ext>
            </a:extLst>
          </p:cNvPr>
          <p:cNvCxnSpPr>
            <a:cxnSpLocks/>
            <a:stCxn id="249" idx="0"/>
          </p:cNvCxnSpPr>
          <p:nvPr/>
        </p:nvCxnSpPr>
        <p:spPr>
          <a:xfrm flipV="1">
            <a:off x="6774795" y="3142864"/>
            <a:ext cx="0" cy="35070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D4BA8F49-7E39-4D9F-A092-C24C62C55F20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2791448" y="3348936"/>
            <a:ext cx="356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 Verbindung mit Pfeil 277">
            <a:extLst>
              <a:ext uri="{FF2B5EF4-FFF2-40B4-BE49-F238E27FC236}">
                <a16:creationId xmlns:a16="http://schemas.microsoft.com/office/drawing/2014/main" id="{F5C29724-180D-4DD8-B41D-19AE747410D3}"/>
              </a:ext>
            </a:extLst>
          </p:cNvPr>
          <p:cNvCxnSpPr>
            <a:cxnSpLocks/>
          </p:cNvCxnSpPr>
          <p:nvPr/>
        </p:nvCxnSpPr>
        <p:spPr>
          <a:xfrm>
            <a:off x="2882415" y="3409698"/>
            <a:ext cx="3267928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8CBB345-D3CD-4E31-9312-88C93A9180BC}"/>
              </a:ext>
            </a:extLst>
          </p:cNvPr>
          <p:cNvCxnSpPr>
            <a:endCxn id="249" idx="2"/>
          </p:cNvCxnSpPr>
          <p:nvPr/>
        </p:nvCxnSpPr>
        <p:spPr>
          <a:xfrm>
            <a:off x="6150343" y="3409698"/>
            <a:ext cx="570964" cy="137442"/>
          </a:xfrm>
          <a:prstGeom prst="bentConnector3">
            <a:avLst>
              <a:gd name="adj1" fmla="val -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Verbinder: gewinkelt 282">
            <a:extLst>
              <a:ext uri="{FF2B5EF4-FFF2-40B4-BE49-F238E27FC236}">
                <a16:creationId xmlns:a16="http://schemas.microsoft.com/office/drawing/2014/main" id="{DBFF0F66-7DB9-4FE4-8885-B4F5DF492F6D}"/>
              </a:ext>
            </a:extLst>
          </p:cNvPr>
          <p:cNvCxnSpPr>
            <a:cxnSpLocks/>
          </p:cNvCxnSpPr>
          <p:nvPr/>
        </p:nvCxnSpPr>
        <p:spPr>
          <a:xfrm>
            <a:off x="1638610" y="4433606"/>
            <a:ext cx="2114830" cy="463889"/>
          </a:xfrm>
          <a:prstGeom prst="bentConnector3">
            <a:avLst>
              <a:gd name="adj1" fmla="val 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/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de-DE" sz="1200" baseline="-25000" dirty="0">
                  <a:latin typeface="+mn-lt"/>
                </a:endParaRPr>
              </a:p>
            </p:txBody>
          </p:sp>
        </mc:Choice>
        <mc:Fallback xmlns="">
          <p:sp>
            <p:nvSpPr>
              <p:cNvPr id="286" name="Textfeld 285">
                <a:extLst>
                  <a:ext uri="{FF2B5EF4-FFF2-40B4-BE49-F238E27FC236}">
                    <a16:creationId xmlns:a16="http://schemas.microsoft.com/office/drawing/2014/main" id="{51153A37-BA05-46E0-B28E-CF2346C1D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66" y="4690222"/>
                <a:ext cx="137538" cy="205697"/>
              </a:xfrm>
              <a:prstGeom prst="rect">
                <a:avLst/>
              </a:prstGeom>
              <a:blipFill>
                <a:blip r:embed="rId4"/>
                <a:stretch>
                  <a:fillRect l="-40909" r="-36364" b="-176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/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de-DE" sz="1200" dirty="0">
                    <a:solidFill>
                      <a:schemeClr val="tx1"/>
                    </a:solidFill>
                  </a:rPr>
                  <a:t>Operational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space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control</a:t>
                </a:r>
                <a:endParaRPr lang="de-DE" sz="12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𝑠𝑘𝑖𝑛</m:t>
                              </m:r>
                            </m:sub>
                          </m:s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DE" sz="1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de-DE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</m:acc>
                        </m:e>
                        <m:sub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𝑠𝑘𝑖𝑛</m:t>
                          </m:r>
                        </m:sub>
                      </m:sSub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̇"/>
                          <m:ctrlPr>
                            <a:rPr lang="de-D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7" name="Rechteck 286">
                <a:extLst>
                  <a:ext uri="{FF2B5EF4-FFF2-40B4-BE49-F238E27FC236}">
                    <a16:creationId xmlns:a16="http://schemas.microsoft.com/office/drawing/2014/main" id="{77DC0DDC-209B-430A-8D2E-C9945E658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979" y="2451770"/>
                <a:ext cx="1773429" cy="135564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77542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129</TotalTime>
  <Words>409</Words>
  <Application>Microsoft Macintosh PowerPoint</Application>
  <PresentationFormat>全屏显示(4:3)</PresentationFormat>
  <Paragraphs>97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MSBRDM - Group Project</vt:lpstr>
      <vt:lpstr>Bartender‘s Little Helper</vt:lpstr>
      <vt:lpstr>Bartender‘s Little Helper</vt:lpstr>
      <vt:lpstr>Bartender‘s Little Helper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Bader</dc:creator>
  <cp:lastModifiedBy>ge69vab</cp:lastModifiedBy>
  <cp:revision>43</cp:revision>
  <cp:lastPrinted>2015-07-30T14:04:45Z</cp:lastPrinted>
  <dcterms:created xsi:type="dcterms:W3CDTF">2019-04-27T09:13:56Z</dcterms:created>
  <dcterms:modified xsi:type="dcterms:W3CDTF">2020-01-13T17:53:44Z</dcterms:modified>
</cp:coreProperties>
</file>