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f0ca682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f0ca682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f0ca682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f0ca682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f0ca682b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f0ca682b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f0ca682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f0ca682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f0ca682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f0ca682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f0ca682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f0ca682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f0ca682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f0ca682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f0ca682b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f0ca682b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f0ca682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f0ca682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3917400" cy="74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rebuchet MS"/>
                <a:ea typeface="Trebuchet MS"/>
                <a:cs typeface="Trebuchet MS"/>
                <a:sym typeface="Trebuchet MS"/>
              </a:rPr>
              <a:t>In with the New</a:t>
            </a:r>
            <a:endParaRPr>
              <a:latin typeface="Trebuchet MS"/>
              <a:ea typeface="Trebuchet MS"/>
              <a:cs typeface="Trebuchet MS"/>
              <a:sym typeface="Trebuchet MS"/>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a:latin typeface="Trebuchet MS"/>
                <a:ea typeface="Trebuchet MS"/>
                <a:cs typeface="Trebuchet MS"/>
                <a:sym typeface="Trebuchet MS"/>
              </a:rPr>
              <a:t>A study of Old vs New Urban Areas</a:t>
            </a:r>
            <a:endParaRPr i="1">
              <a:latin typeface="Trebuchet MS"/>
              <a:ea typeface="Trebuchet MS"/>
              <a:cs typeface="Trebuchet MS"/>
              <a:sym typeface="Trebuchet MS"/>
            </a:endParaRPr>
          </a:p>
          <a:p>
            <a:pPr indent="0" lvl="0" marL="0" rtl="0" algn="l">
              <a:spcBef>
                <a:spcPts val="0"/>
              </a:spcBef>
              <a:spcAft>
                <a:spcPts val="0"/>
              </a:spcAft>
              <a:buNone/>
            </a:pPr>
            <a:r>
              <a:rPr i="1" lang="en">
                <a:latin typeface="Trebuchet MS"/>
                <a:ea typeface="Trebuchet MS"/>
                <a:cs typeface="Trebuchet MS"/>
                <a:sym typeface="Trebuchet MS"/>
              </a:rPr>
              <a:t>By: William Kilcoyne</a:t>
            </a:r>
            <a:endParaRPr i="1">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3387475" y="2096150"/>
            <a:ext cx="1774200" cy="59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Build database to study trends in urban areas</a:t>
            </a:r>
            <a:endParaRPr/>
          </a:p>
          <a:p>
            <a:pPr indent="-311150" lvl="0" marL="457200" rtl="0" algn="l">
              <a:spcBef>
                <a:spcPts val="0"/>
              </a:spcBef>
              <a:spcAft>
                <a:spcPts val="0"/>
              </a:spcAft>
              <a:buSzPts val="1300"/>
              <a:buChar char="●"/>
            </a:pPr>
            <a:r>
              <a:rPr lang="en"/>
              <a:t>Growing urban areas dubbed ‘New’</a:t>
            </a:r>
            <a:endParaRPr/>
          </a:p>
          <a:p>
            <a:pPr indent="-311150" lvl="0" marL="457200" rtl="0" algn="l">
              <a:spcBef>
                <a:spcPts val="0"/>
              </a:spcBef>
              <a:spcAft>
                <a:spcPts val="0"/>
              </a:spcAft>
              <a:buSzPts val="1300"/>
              <a:buChar char="●"/>
            </a:pPr>
            <a:r>
              <a:rPr lang="en"/>
              <a:t>Shrinking urban areas dubbed ‘Old’</a:t>
            </a:r>
            <a:endParaRPr/>
          </a:p>
          <a:p>
            <a:pPr indent="-311150" lvl="0" marL="457200" rtl="0" algn="l">
              <a:spcBef>
                <a:spcPts val="0"/>
              </a:spcBef>
              <a:spcAft>
                <a:spcPts val="0"/>
              </a:spcAft>
              <a:buSzPts val="1300"/>
              <a:buChar char="●"/>
            </a:pPr>
            <a:r>
              <a:rPr lang="en"/>
              <a:t>In-between areas dubbed ‘Transitioning’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Notes:</a:t>
            </a:r>
            <a:endParaRPr/>
          </a:p>
        </p:txBody>
      </p:sp>
      <p:sp>
        <p:nvSpPr>
          <p:cNvPr id="147" name="Google Shape;147;p15"/>
          <p:cNvSpPr txBox="1"/>
          <p:nvPr>
            <p:ph idx="1" type="body"/>
          </p:nvPr>
        </p:nvSpPr>
        <p:spPr>
          <a:xfrm>
            <a:off x="1297500" y="1567550"/>
            <a:ext cx="7038900" cy="1229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Data will only cover or be gathered from 2020, as this data is not time dependent and does not require looking at the data over time</a:t>
            </a:r>
            <a:endParaRPr/>
          </a:p>
          <a:p>
            <a:pPr indent="-304958" lvl="0" marL="457200" rtl="0" algn="l">
              <a:spcBef>
                <a:spcPts val="0"/>
              </a:spcBef>
              <a:spcAft>
                <a:spcPts val="0"/>
              </a:spcAft>
              <a:buSzPct val="100000"/>
              <a:buChar char="-"/>
            </a:pPr>
            <a:r>
              <a:rPr lang="en"/>
              <a:t>Data will be gathered from 5 urban areas within Texas so as to focus upon inter-state migration patterns</a:t>
            </a:r>
            <a:endParaRPr/>
          </a:p>
          <a:p>
            <a:pPr indent="-304958" lvl="0" marL="457200" rtl="0" algn="l">
              <a:spcBef>
                <a:spcPts val="0"/>
              </a:spcBef>
              <a:spcAft>
                <a:spcPts val="0"/>
              </a:spcAft>
              <a:buSzPct val="100000"/>
              <a:buChar char="-"/>
            </a:pPr>
            <a:r>
              <a:rPr lang="en"/>
              <a:t>Data will also be gathered from 5 major urban areas outside of Texas for comparisons and national trends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Urban Areas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Positive Migration</a:t>
            </a:r>
            <a:endParaRPr/>
          </a:p>
          <a:p>
            <a:pPr indent="-311150" lvl="0" marL="457200" rtl="0" algn="l">
              <a:spcBef>
                <a:spcPts val="0"/>
              </a:spcBef>
              <a:spcAft>
                <a:spcPts val="0"/>
              </a:spcAft>
              <a:buSzPts val="1300"/>
              <a:buChar char="●"/>
            </a:pPr>
            <a:r>
              <a:rPr lang="en"/>
              <a:t>Positive Job Growth</a:t>
            </a:r>
            <a:endParaRPr/>
          </a:p>
          <a:p>
            <a:pPr indent="-311150" lvl="0" marL="457200" rtl="0" algn="l">
              <a:spcBef>
                <a:spcPts val="0"/>
              </a:spcBef>
              <a:spcAft>
                <a:spcPts val="0"/>
              </a:spcAft>
              <a:buSzPts val="1300"/>
              <a:buChar char="●"/>
            </a:pPr>
            <a:r>
              <a:rPr lang="en"/>
              <a:t>If both are true, urban area is dubbed ‘New’, and all other factors of that urban area receive a ‘N’ designation inside of the database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lang="en"/>
              <a:t>	Austin has Positive Job Growth and Positive Migration, meaning the Tax Rates corresponding to Austin’s City_ID will be attached to the New Urban designation given to Austin (N1, N2.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Old Urban Areas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Negative Job Growth</a:t>
            </a:r>
            <a:endParaRPr/>
          </a:p>
          <a:p>
            <a:pPr indent="-311150" lvl="0" marL="457200" rtl="0" algn="l">
              <a:spcBef>
                <a:spcPts val="0"/>
              </a:spcBef>
              <a:spcAft>
                <a:spcPts val="0"/>
              </a:spcAft>
              <a:buSzPts val="1300"/>
              <a:buChar char="●"/>
            </a:pPr>
            <a:r>
              <a:rPr lang="en"/>
              <a:t>Negative Migration</a:t>
            </a:r>
            <a:endParaRPr/>
          </a:p>
          <a:p>
            <a:pPr indent="-311150" lvl="0" marL="457200" rtl="0" algn="l">
              <a:spcBef>
                <a:spcPts val="0"/>
              </a:spcBef>
              <a:spcAft>
                <a:spcPts val="0"/>
              </a:spcAft>
              <a:buSzPts val="1300"/>
              <a:buChar char="●"/>
            </a:pPr>
            <a:r>
              <a:rPr lang="en"/>
              <a:t>Receives an ‘O’ designation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lang="en"/>
              <a:t>	Houston has Negative Job Growth and Negative Migration, dubbed an Old Urban. As a result, the median house price attached to Houston’s City_ID will be attached to Houston’s Urban_Designation (O1, O2,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Transitioning Urban Areas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Positive/Negative Job Growth</a:t>
            </a:r>
            <a:endParaRPr/>
          </a:p>
          <a:p>
            <a:pPr indent="-311150" lvl="0" marL="457200" rtl="0" algn="l">
              <a:spcBef>
                <a:spcPts val="0"/>
              </a:spcBef>
              <a:spcAft>
                <a:spcPts val="0"/>
              </a:spcAft>
              <a:buSzPts val="1300"/>
              <a:buChar char="●"/>
            </a:pPr>
            <a:r>
              <a:rPr lang="en"/>
              <a:t>Positive</a:t>
            </a:r>
            <a:r>
              <a:rPr lang="en"/>
              <a:t>/Negative Migration</a:t>
            </a:r>
            <a:endParaRPr/>
          </a:p>
          <a:p>
            <a:pPr indent="-311150" lvl="0" marL="457200" rtl="0" algn="l">
              <a:spcBef>
                <a:spcPts val="0"/>
              </a:spcBef>
              <a:spcAft>
                <a:spcPts val="0"/>
              </a:spcAft>
              <a:buSzPts val="1300"/>
              <a:buChar char="●"/>
            </a:pPr>
            <a:r>
              <a:rPr lang="en"/>
              <a:t>Some combination of the two (Positive+Negative or Negative+Positive) results in the Urban area receiving a ‘T’ designation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1200"/>
              </a:spcAft>
              <a:buNone/>
            </a:pPr>
            <a:r>
              <a:rPr lang="en"/>
              <a:t>	Dallas has Positive Migration but Negative Job Growth, resulting in it being labeled as a Transitioning Urban Area. This means the median household income is attached to a T designation (T1, T2, so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Database</a:t>
            </a:r>
            <a:endParaRPr/>
          </a:p>
        </p:txBody>
      </p:sp>
      <p:sp>
        <p:nvSpPr>
          <p:cNvPr id="171" name="Google Shape;171;p19"/>
          <p:cNvSpPr/>
          <p:nvPr/>
        </p:nvSpPr>
        <p:spPr>
          <a:xfrm>
            <a:off x="1007050" y="1920000"/>
            <a:ext cx="1195200" cy="1405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u="sng">
                <a:solidFill>
                  <a:srgbClr val="0000FF"/>
                </a:solidFill>
              </a:rPr>
              <a:t>City_ID</a:t>
            </a:r>
            <a:endParaRPr sz="600" u="sng">
              <a:solidFill>
                <a:srgbClr val="0000FF"/>
              </a:solidFill>
            </a:endParaRPr>
          </a:p>
          <a:p>
            <a:pPr indent="0" lvl="0" marL="0" rtl="0" algn="l">
              <a:spcBef>
                <a:spcPts val="0"/>
              </a:spcBef>
              <a:spcAft>
                <a:spcPts val="0"/>
              </a:spcAft>
              <a:buNone/>
            </a:pPr>
            <a:r>
              <a:rPr lang="en" sz="600" u="sng">
                <a:solidFill>
                  <a:srgbClr val="FF0000"/>
                </a:solidFill>
              </a:rPr>
              <a:t>Job_Growth</a:t>
            </a:r>
            <a:endParaRPr sz="600" u="sng">
              <a:solidFill>
                <a:srgbClr val="FF0000"/>
              </a:solidFill>
            </a:endParaRPr>
          </a:p>
          <a:p>
            <a:pPr indent="0" lvl="0" marL="0" rtl="0" algn="l">
              <a:spcBef>
                <a:spcPts val="0"/>
              </a:spcBef>
              <a:spcAft>
                <a:spcPts val="0"/>
              </a:spcAft>
              <a:buNone/>
            </a:pPr>
            <a:r>
              <a:rPr lang="en" sz="600" u="sng">
                <a:solidFill>
                  <a:srgbClr val="FF0000"/>
                </a:solidFill>
              </a:rPr>
              <a:t>Migration</a:t>
            </a:r>
            <a:endParaRPr sz="600" u="sng">
              <a:solidFill>
                <a:srgbClr val="9900FF"/>
              </a:solidFill>
            </a:endParaRPr>
          </a:p>
          <a:p>
            <a:pPr indent="0" lvl="0" marL="0" rtl="0" algn="l">
              <a:spcBef>
                <a:spcPts val="0"/>
              </a:spcBef>
              <a:spcAft>
                <a:spcPts val="0"/>
              </a:spcAft>
              <a:buNone/>
            </a:pPr>
            <a:r>
              <a:rPr lang="en" sz="600" u="sng">
                <a:solidFill>
                  <a:srgbClr val="FF9900"/>
                </a:solidFill>
              </a:rPr>
              <a:t>Urban_Designation</a:t>
            </a:r>
            <a:endParaRPr sz="600" u="sng">
              <a:solidFill>
                <a:srgbClr val="FF9900"/>
              </a:solidFill>
            </a:endParaRPr>
          </a:p>
        </p:txBody>
      </p:sp>
      <p:sp>
        <p:nvSpPr>
          <p:cNvPr id="172" name="Google Shape;172;p19"/>
          <p:cNvSpPr/>
          <p:nvPr/>
        </p:nvSpPr>
        <p:spPr>
          <a:xfrm>
            <a:off x="5270350" y="228450"/>
            <a:ext cx="1159200" cy="140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u="sng">
                <a:solidFill>
                  <a:srgbClr val="FF9900"/>
                </a:solidFill>
              </a:rPr>
              <a:t>Urban_Designation</a:t>
            </a:r>
            <a:endParaRPr sz="600" u="sng">
              <a:solidFill>
                <a:srgbClr val="00FF00"/>
              </a:solidFill>
            </a:endParaRPr>
          </a:p>
          <a:p>
            <a:pPr indent="0" lvl="0" marL="0" rtl="0" algn="l">
              <a:spcBef>
                <a:spcPts val="0"/>
              </a:spcBef>
              <a:spcAft>
                <a:spcPts val="0"/>
              </a:spcAft>
              <a:buNone/>
            </a:pPr>
            <a:r>
              <a:rPr lang="en" sz="600" u="sng">
                <a:solidFill>
                  <a:srgbClr val="9900FF"/>
                </a:solidFill>
              </a:rPr>
              <a:t>Tax_Rates</a:t>
            </a:r>
            <a:endParaRPr sz="600" u="sng">
              <a:solidFill>
                <a:srgbClr val="9900FF"/>
              </a:solidFill>
            </a:endParaRPr>
          </a:p>
          <a:p>
            <a:pPr indent="0" lvl="0" marL="0" rtl="0" algn="l">
              <a:spcBef>
                <a:spcPts val="0"/>
              </a:spcBef>
              <a:spcAft>
                <a:spcPts val="0"/>
              </a:spcAft>
              <a:buNone/>
            </a:pPr>
            <a:r>
              <a:rPr lang="en" sz="600" u="sng">
                <a:solidFill>
                  <a:srgbClr val="9900FF"/>
                </a:solidFill>
              </a:rPr>
              <a:t>Median_Household_Income</a:t>
            </a:r>
            <a:endParaRPr sz="600" u="sng">
              <a:solidFill>
                <a:srgbClr val="9900FF"/>
              </a:solidFill>
            </a:endParaRPr>
          </a:p>
          <a:p>
            <a:pPr indent="0" lvl="0" marL="0" rtl="0" algn="l">
              <a:spcBef>
                <a:spcPts val="0"/>
              </a:spcBef>
              <a:spcAft>
                <a:spcPts val="0"/>
              </a:spcAft>
              <a:buNone/>
            </a:pPr>
            <a:r>
              <a:rPr lang="en" sz="600" u="sng">
                <a:solidFill>
                  <a:srgbClr val="9900FF"/>
                </a:solidFill>
              </a:rPr>
              <a:t>Median_House_Prices</a:t>
            </a:r>
            <a:endParaRPr sz="600" u="sng">
              <a:solidFill>
                <a:srgbClr val="00FF00"/>
              </a:solidFill>
            </a:endParaRPr>
          </a:p>
          <a:p>
            <a:pPr indent="0" lvl="0" marL="0" rtl="0" algn="l">
              <a:spcBef>
                <a:spcPts val="0"/>
              </a:spcBef>
              <a:spcAft>
                <a:spcPts val="0"/>
              </a:spcAft>
              <a:buNone/>
            </a:pPr>
            <a:r>
              <a:t/>
            </a:r>
            <a:endParaRPr sz="600"/>
          </a:p>
        </p:txBody>
      </p:sp>
      <p:sp>
        <p:nvSpPr>
          <p:cNvPr id="173" name="Google Shape;173;p19"/>
          <p:cNvSpPr/>
          <p:nvPr/>
        </p:nvSpPr>
        <p:spPr>
          <a:xfrm>
            <a:off x="5245550" y="1851450"/>
            <a:ext cx="1159200" cy="140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u="sng">
                <a:solidFill>
                  <a:srgbClr val="FF9900"/>
                </a:solidFill>
              </a:rPr>
              <a:t>Urban_Designation</a:t>
            </a:r>
            <a:endParaRPr sz="600" u="sng">
              <a:solidFill>
                <a:srgbClr val="00FF00"/>
              </a:solidFill>
            </a:endParaRPr>
          </a:p>
          <a:p>
            <a:pPr indent="0" lvl="0" marL="0" rtl="0" algn="l">
              <a:spcBef>
                <a:spcPts val="0"/>
              </a:spcBef>
              <a:spcAft>
                <a:spcPts val="0"/>
              </a:spcAft>
              <a:buNone/>
            </a:pPr>
            <a:r>
              <a:rPr lang="en" sz="600" u="sng">
                <a:solidFill>
                  <a:srgbClr val="9900FF"/>
                </a:solidFill>
              </a:rPr>
              <a:t>Tax_Rates</a:t>
            </a:r>
            <a:endParaRPr sz="600" u="sng">
              <a:solidFill>
                <a:srgbClr val="9900FF"/>
              </a:solidFill>
            </a:endParaRPr>
          </a:p>
          <a:p>
            <a:pPr indent="0" lvl="0" marL="0" rtl="0" algn="l">
              <a:spcBef>
                <a:spcPts val="0"/>
              </a:spcBef>
              <a:spcAft>
                <a:spcPts val="0"/>
              </a:spcAft>
              <a:buNone/>
            </a:pPr>
            <a:r>
              <a:rPr lang="en" sz="600" u="sng">
                <a:solidFill>
                  <a:srgbClr val="9900FF"/>
                </a:solidFill>
              </a:rPr>
              <a:t>Median_Household_Income</a:t>
            </a:r>
            <a:endParaRPr sz="600" u="sng">
              <a:solidFill>
                <a:srgbClr val="9900FF"/>
              </a:solidFill>
            </a:endParaRPr>
          </a:p>
          <a:p>
            <a:pPr indent="0" lvl="0" marL="0" rtl="0" algn="l">
              <a:spcBef>
                <a:spcPts val="0"/>
              </a:spcBef>
              <a:spcAft>
                <a:spcPts val="0"/>
              </a:spcAft>
              <a:buNone/>
            </a:pPr>
            <a:r>
              <a:rPr lang="en" sz="600" u="sng">
                <a:solidFill>
                  <a:srgbClr val="9900FF"/>
                </a:solidFill>
              </a:rPr>
              <a:t>Median_House_Prices</a:t>
            </a:r>
            <a:endParaRPr sz="600" u="sng">
              <a:solidFill>
                <a:srgbClr val="00FF00"/>
              </a:solidFill>
            </a:endParaRPr>
          </a:p>
        </p:txBody>
      </p:sp>
      <p:sp>
        <p:nvSpPr>
          <p:cNvPr id="174" name="Google Shape;174;p19"/>
          <p:cNvSpPr/>
          <p:nvPr/>
        </p:nvSpPr>
        <p:spPr>
          <a:xfrm>
            <a:off x="5245550" y="3456300"/>
            <a:ext cx="1159200" cy="1405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u="sng">
                <a:solidFill>
                  <a:srgbClr val="FF9900"/>
                </a:solidFill>
              </a:rPr>
              <a:t>Urban_Designation</a:t>
            </a:r>
            <a:endParaRPr sz="600" u="sng">
              <a:solidFill>
                <a:srgbClr val="00FF00"/>
              </a:solidFill>
            </a:endParaRPr>
          </a:p>
          <a:p>
            <a:pPr indent="0" lvl="0" marL="0" rtl="0" algn="l">
              <a:spcBef>
                <a:spcPts val="0"/>
              </a:spcBef>
              <a:spcAft>
                <a:spcPts val="0"/>
              </a:spcAft>
              <a:buNone/>
            </a:pPr>
            <a:r>
              <a:rPr lang="en" sz="600" u="sng">
                <a:solidFill>
                  <a:srgbClr val="9900FF"/>
                </a:solidFill>
              </a:rPr>
              <a:t>Tax_Rates</a:t>
            </a:r>
            <a:endParaRPr sz="600" u="sng">
              <a:solidFill>
                <a:srgbClr val="9900FF"/>
              </a:solidFill>
            </a:endParaRPr>
          </a:p>
          <a:p>
            <a:pPr indent="0" lvl="0" marL="0" rtl="0" algn="l">
              <a:spcBef>
                <a:spcPts val="0"/>
              </a:spcBef>
              <a:spcAft>
                <a:spcPts val="0"/>
              </a:spcAft>
              <a:buNone/>
            </a:pPr>
            <a:r>
              <a:rPr lang="en" sz="600" u="sng">
                <a:solidFill>
                  <a:srgbClr val="9900FF"/>
                </a:solidFill>
              </a:rPr>
              <a:t>Median_Household_Income</a:t>
            </a:r>
            <a:endParaRPr sz="600" u="sng">
              <a:solidFill>
                <a:srgbClr val="9900FF"/>
              </a:solidFill>
            </a:endParaRPr>
          </a:p>
          <a:p>
            <a:pPr indent="0" lvl="0" marL="0" rtl="0" algn="l">
              <a:spcBef>
                <a:spcPts val="0"/>
              </a:spcBef>
              <a:spcAft>
                <a:spcPts val="0"/>
              </a:spcAft>
              <a:buNone/>
            </a:pPr>
            <a:r>
              <a:rPr lang="en" sz="600" u="sng">
                <a:solidFill>
                  <a:srgbClr val="9900FF"/>
                </a:solidFill>
              </a:rPr>
              <a:t>Median_House_Prices</a:t>
            </a:r>
            <a:endParaRPr sz="600" u="sng">
              <a:solidFill>
                <a:srgbClr val="00FF00"/>
              </a:solidFill>
            </a:endParaRPr>
          </a:p>
        </p:txBody>
      </p:sp>
      <p:cxnSp>
        <p:nvCxnSpPr>
          <p:cNvPr id="175" name="Google Shape;175;p19"/>
          <p:cNvCxnSpPr>
            <a:stCxn id="171" idx="3"/>
            <a:endCxn id="172" idx="1"/>
          </p:cNvCxnSpPr>
          <p:nvPr/>
        </p:nvCxnSpPr>
        <p:spPr>
          <a:xfrm flipH="1" rot="10800000">
            <a:off x="2202250" y="931050"/>
            <a:ext cx="3068100" cy="16917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9"/>
          <p:cNvCxnSpPr>
            <a:stCxn id="171" idx="3"/>
            <a:endCxn id="173" idx="1"/>
          </p:cNvCxnSpPr>
          <p:nvPr/>
        </p:nvCxnSpPr>
        <p:spPr>
          <a:xfrm flipH="1" rot="10800000">
            <a:off x="2202250" y="2554050"/>
            <a:ext cx="3043200" cy="687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9"/>
          <p:cNvCxnSpPr>
            <a:stCxn id="171" idx="3"/>
            <a:endCxn id="174" idx="1"/>
          </p:cNvCxnSpPr>
          <p:nvPr/>
        </p:nvCxnSpPr>
        <p:spPr>
          <a:xfrm>
            <a:off x="2202250" y="2622750"/>
            <a:ext cx="3043200" cy="153630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19"/>
          <p:cNvSpPr txBox="1"/>
          <p:nvPr/>
        </p:nvSpPr>
        <p:spPr>
          <a:xfrm>
            <a:off x="1090350" y="1974325"/>
            <a:ext cx="967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City: Houston</a:t>
            </a:r>
            <a:endParaRPr sz="700">
              <a:latin typeface="Lato"/>
              <a:ea typeface="Lato"/>
              <a:cs typeface="Lato"/>
              <a:sym typeface="Lato"/>
            </a:endParaRPr>
          </a:p>
        </p:txBody>
      </p:sp>
      <p:sp>
        <p:nvSpPr>
          <p:cNvPr id="179" name="Google Shape;179;p19"/>
          <p:cNvSpPr txBox="1"/>
          <p:nvPr/>
        </p:nvSpPr>
        <p:spPr>
          <a:xfrm>
            <a:off x="662925" y="3872350"/>
            <a:ext cx="230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latin typeface="Lato"/>
                <a:ea typeface="Lato"/>
                <a:cs typeface="Lato"/>
                <a:sym typeface="Lato"/>
              </a:rPr>
              <a:t>Example of Urban_Designation: N1, N2, N3, O1</a:t>
            </a:r>
            <a:endParaRPr>
              <a:solidFill>
                <a:srgbClr val="FF9900"/>
              </a:solidFill>
              <a:latin typeface="Lato"/>
              <a:ea typeface="Lato"/>
              <a:cs typeface="Lato"/>
              <a:sym typeface="Lato"/>
            </a:endParaRPr>
          </a:p>
        </p:txBody>
      </p:sp>
      <p:sp>
        <p:nvSpPr>
          <p:cNvPr id="180" name="Google Shape;180;p19"/>
          <p:cNvSpPr txBox="1"/>
          <p:nvPr/>
        </p:nvSpPr>
        <p:spPr>
          <a:xfrm>
            <a:off x="5371775" y="333475"/>
            <a:ext cx="865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New Urban</a:t>
            </a:r>
            <a:endParaRPr sz="700">
              <a:latin typeface="Lato"/>
              <a:ea typeface="Lato"/>
              <a:cs typeface="Lato"/>
              <a:sym typeface="Lato"/>
            </a:endParaRPr>
          </a:p>
        </p:txBody>
      </p:sp>
      <p:sp>
        <p:nvSpPr>
          <p:cNvPr id="181" name="Google Shape;181;p19"/>
          <p:cNvSpPr txBox="1"/>
          <p:nvPr/>
        </p:nvSpPr>
        <p:spPr>
          <a:xfrm>
            <a:off x="5371775" y="1949225"/>
            <a:ext cx="865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Old </a:t>
            </a:r>
            <a:r>
              <a:rPr lang="en" sz="700">
                <a:latin typeface="Lato"/>
                <a:ea typeface="Lato"/>
                <a:cs typeface="Lato"/>
                <a:sym typeface="Lato"/>
              </a:rPr>
              <a:t>Urban</a:t>
            </a:r>
            <a:endParaRPr sz="700">
              <a:latin typeface="Lato"/>
              <a:ea typeface="Lato"/>
              <a:cs typeface="Lato"/>
              <a:sym typeface="Lato"/>
            </a:endParaRPr>
          </a:p>
        </p:txBody>
      </p:sp>
      <p:sp>
        <p:nvSpPr>
          <p:cNvPr id="182" name="Google Shape;182;p19"/>
          <p:cNvSpPr txBox="1"/>
          <p:nvPr/>
        </p:nvSpPr>
        <p:spPr>
          <a:xfrm>
            <a:off x="5392250" y="3532400"/>
            <a:ext cx="86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Transitioning</a:t>
            </a:r>
            <a:r>
              <a:rPr lang="en" sz="700">
                <a:latin typeface="Lato"/>
                <a:ea typeface="Lato"/>
                <a:cs typeface="Lato"/>
                <a:sym typeface="Lato"/>
              </a:rPr>
              <a:t> Urban</a:t>
            </a:r>
            <a:endParaRPr sz="7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a:t>
            </a:r>
            <a:endParaRPr/>
          </a:p>
        </p:txBody>
      </p:sp>
      <p:sp>
        <p:nvSpPr>
          <p:cNvPr id="188" name="Google Shape;188;p20"/>
          <p:cNvSpPr txBox="1"/>
          <p:nvPr>
            <p:ph idx="1" type="body"/>
          </p:nvPr>
        </p:nvSpPr>
        <p:spPr>
          <a:xfrm>
            <a:off x="1297500" y="1567550"/>
            <a:ext cx="7038900" cy="14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can be used for:</a:t>
            </a:r>
            <a:endParaRPr/>
          </a:p>
          <a:p>
            <a:pPr indent="-311150" lvl="0" marL="457200" rtl="0" algn="l">
              <a:spcBef>
                <a:spcPts val="1200"/>
              </a:spcBef>
              <a:spcAft>
                <a:spcPts val="0"/>
              </a:spcAft>
              <a:buSzPts val="1300"/>
              <a:buChar char="-"/>
            </a:pPr>
            <a:r>
              <a:rPr lang="en"/>
              <a:t>Discovering what is or isn’t a direct factor in city growth (Ex. if tax rates vary across old or new urban areas then tax rates have little to no effect on cities. However if tax rates are consistently low in New Urban as opposed to old, then lower tax rates can help growth)</a:t>
            </a:r>
            <a:endParaRPr/>
          </a:p>
          <a:p>
            <a:pPr indent="-311150" lvl="0" marL="457200" rtl="0" algn="l">
              <a:spcBef>
                <a:spcPts val="0"/>
              </a:spcBef>
              <a:spcAft>
                <a:spcPts val="0"/>
              </a:spcAft>
              <a:buSzPts val="1300"/>
              <a:buChar char="-"/>
            </a:pPr>
            <a:r>
              <a:rPr lang="en"/>
              <a:t>Note how much control a city actually has over its own ‘destiny’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Future Improvements</a:t>
            </a:r>
            <a:endParaRPr/>
          </a:p>
        </p:txBody>
      </p:sp>
      <p:sp>
        <p:nvSpPr>
          <p:cNvPr id="194" name="Google Shape;19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Database could be altered and used in any state besides Texas</a:t>
            </a:r>
            <a:endParaRPr/>
          </a:p>
          <a:p>
            <a:pPr indent="-311150" lvl="0" marL="457200" rtl="0" algn="l">
              <a:spcBef>
                <a:spcPts val="0"/>
              </a:spcBef>
              <a:spcAft>
                <a:spcPts val="0"/>
              </a:spcAft>
              <a:buSzPts val="1300"/>
              <a:buChar char="●"/>
            </a:pPr>
            <a:r>
              <a:rPr lang="en"/>
              <a:t>Database could be expanded and include multiple other New vs Old factors, such as average prices within a city (grocery index) or access to public education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