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6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41"/>
    <p:restoredTop sz="92770"/>
  </p:normalViewPr>
  <p:slideViewPr>
    <p:cSldViewPr>
      <p:cViewPr>
        <p:scale>
          <a:sx n="131" d="100"/>
          <a:sy n="131" d="100"/>
        </p:scale>
        <p:origin x="36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FCF92-9745-0E4B-AD4A-7D29E9F8DE0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6791-F316-CC4E-88AC-3CF9F02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27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828800"/>
            <a:ext cx="840803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5400" dirty="0">
                <a:latin typeface="+mj-lt"/>
                <a:ea typeface="Arial" charset="0"/>
                <a:cs typeface="Arial" charset="0"/>
              </a:rPr>
              <a:t>VIDEO GAMES </a:t>
            </a:r>
            <a:r>
              <a:rPr lang="en-US" sz="5400" dirty="0" smtClean="0">
                <a:latin typeface="+mj-lt"/>
                <a:ea typeface="Arial" charset="0"/>
                <a:cs typeface="Arial" charset="0"/>
              </a:rPr>
              <a:t>RATING</a:t>
            </a:r>
          </a:p>
          <a:p>
            <a:pPr algn="ctr"/>
            <a:r>
              <a:rPr lang="en-US" sz="5400" dirty="0" smtClean="0">
                <a:latin typeface="+mj-lt"/>
                <a:ea typeface="Arial" charset="0"/>
                <a:cs typeface="Arial" charset="0"/>
              </a:rPr>
              <a:t>ESRB</a:t>
            </a:r>
            <a:endParaRPr lang="en-US" sz="5400" dirty="0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9600" y="4038600"/>
            <a:ext cx="23776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235" algn="ctr">
              <a:lnSpc>
                <a:spcPct val="100000"/>
              </a:lnSpc>
              <a:spcBef>
                <a:spcPts val="100"/>
              </a:spcBef>
            </a:pPr>
            <a:r>
              <a:rPr sz="3200" spc="-30" dirty="0" smtClean="0">
                <a:latin typeface="+mj-lt"/>
                <a:ea typeface="Arial" charset="0"/>
                <a:cs typeface="Arial" charset="0"/>
              </a:rPr>
              <a:t>WA</a:t>
            </a:r>
            <a:r>
              <a:rPr sz="3200" spc="-30" dirty="0" smtClean="0">
                <a:solidFill>
                  <a:srgbClr val="FFFF00"/>
                </a:solidFill>
                <a:latin typeface="+mj-lt"/>
                <a:ea typeface="Arial" charset="0"/>
                <a:cs typeface="Arial" charset="0"/>
              </a:rPr>
              <a:t>LEED</a:t>
            </a:r>
            <a:endParaRPr sz="3200" dirty="0">
              <a:solidFill>
                <a:srgbClr val="FFFF00"/>
              </a:solidFill>
              <a:latin typeface="+mj-lt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25908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/>
            <a:r>
              <a:rPr lang="ja-JP" altLang="en-US" sz="6000" dirty="0" smtClean="0">
                <a:solidFill>
                  <a:schemeClr val="accent1">
                    <a:lumMod val="50000"/>
                  </a:schemeClr>
                </a:solidFill>
              </a:rPr>
              <a:t>ありがとうございました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5181600"/>
            <a:ext cx="7924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What is ESRB rating ? </a:t>
            </a:r>
            <a:endParaRPr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662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0" y="292387"/>
            <a:ext cx="3251200" cy="86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856357"/>
            <a:ext cx="11582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Alcohol Reference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Reference to and/or images of alcoholic beverages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Animated Blood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Discolored and/or unrealistic depictions of blood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Blood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Depictions of blood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Blood and Gore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Depictions of blood or the mutilation of body parts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Cartoon Violence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Violent actions involving cartoon-like situations and characters. May include violence where a character is unharmed after the action has been inflicted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Comic Mischief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Depictions or dialogue involving slapstick or suggestive humor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Crude Humor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Depictions or dialogue involving vulgar antics, including “bathroom” humor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Drug Reference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Reference to and/or images of illegal drugs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Fantasy Violence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Violent actions of a fantasy nature, involving human or non-human characters in situations easily distinguishable from real life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Intense Violence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Graphic and realistic-looking depictions of physical conflict. May involve extreme and/or realistic blood, gore, weapons, and depictions of human injury and death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Language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Mild to moderate use of profanity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Lyrics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Mild references to profanity, sexuality, violence, alcohol, or drug use in music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Mature Humor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Depictions or dialogue involving "adult" humor, including sexual references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Nudity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Graphic or prolonged depictions of nudity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Partial Nudity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Brief and/or mild depictions of nudity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Real Gambling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Player can gamble, including betting or wagering real cash or currency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Sexual Content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Non-explicit depictions of sexual behavior, possibly including partial nudity.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Sexual Themes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References to sex or sexuality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Sexual Violence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Depictions of rape or other violent sexual acts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Simulated Gambling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Player can gamble without betting or wagering real cash or currency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Strong Language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Explicit and/or frequent use of profanity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Strong Lyrics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Explicit and/or frequent references to profanity, sex, violence, alcohol, or drug use in music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Strong Sexual Content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Explicit and/or frequent depictions of sexual behavior, possibly including nudity.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Suggestive Themes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Mild provocative references or materials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Tobacco Reference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Reference to and/or images of tobacco products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Use of Alcohol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The consumption of alcoholic beverages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Use of Drugs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The consumption or use of illegal drugs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Use of Tobacco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The consumption of tobacco products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Violence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Scenes involving aggressive conflict. May contain bloodless dismemberment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Violent References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 - References to violent acts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504" y="139412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Content of each video game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06608"/>
            <a:ext cx="28830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0" spc="-5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Workflow</a:t>
            </a:r>
            <a:endParaRPr sz="4000" b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5592" y="1371600"/>
            <a:ext cx="1710055" cy="1111885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6780" y="1734562"/>
            <a:ext cx="14768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E</a:t>
            </a:r>
            <a:r>
              <a:rPr lang="en-US" sz="2400" spc="-4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D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A</a:t>
            </a:r>
            <a:endParaRPr sz="2400" dirty="0">
              <a:solidFill>
                <a:schemeClr val="bg1"/>
              </a:solidFill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84539" y="2141861"/>
            <a:ext cx="1826895" cy="2177415"/>
            <a:chOff x="6960041" y="2325777"/>
            <a:chExt cx="1826895" cy="2177415"/>
          </a:xfrm>
          <a:solidFill>
            <a:schemeClr val="accent2">
              <a:lumMod val="75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6963216" y="2328952"/>
              <a:ext cx="878205" cy="1049655"/>
            </a:xfrm>
            <a:custGeom>
              <a:avLst/>
              <a:gdLst/>
              <a:ahLst/>
              <a:cxnLst/>
              <a:rect l="l" t="t" r="r" b="b"/>
              <a:pathLst>
                <a:path w="878204" h="1049654">
                  <a:moveTo>
                    <a:pt x="0" y="0"/>
                  </a:moveTo>
                  <a:lnTo>
                    <a:pt x="44280" y="24523"/>
                  </a:lnTo>
                  <a:lnTo>
                    <a:pt x="87759" y="50191"/>
                  </a:lnTo>
                  <a:lnTo>
                    <a:pt x="130419" y="76982"/>
                  </a:lnTo>
                  <a:lnTo>
                    <a:pt x="172241" y="104875"/>
                  </a:lnTo>
                  <a:lnTo>
                    <a:pt x="213208" y="133848"/>
                  </a:lnTo>
                  <a:lnTo>
                    <a:pt x="253303" y="163880"/>
                  </a:lnTo>
                  <a:lnTo>
                    <a:pt x="292506" y="194949"/>
                  </a:lnTo>
                  <a:lnTo>
                    <a:pt x="330800" y="227034"/>
                  </a:lnTo>
                  <a:lnTo>
                    <a:pt x="368167" y="260113"/>
                  </a:lnTo>
                  <a:lnTo>
                    <a:pt x="404590" y="294166"/>
                  </a:lnTo>
                  <a:lnTo>
                    <a:pt x="440049" y="329170"/>
                  </a:lnTo>
                  <a:lnTo>
                    <a:pt x="474528" y="365105"/>
                  </a:lnTo>
                  <a:lnTo>
                    <a:pt x="508009" y="401948"/>
                  </a:lnTo>
                  <a:lnTo>
                    <a:pt x="540473" y="439679"/>
                  </a:lnTo>
                  <a:lnTo>
                    <a:pt x="571902" y="478275"/>
                  </a:lnTo>
                  <a:lnTo>
                    <a:pt x="602279" y="517716"/>
                  </a:lnTo>
                  <a:lnTo>
                    <a:pt x="631585" y="557981"/>
                  </a:lnTo>
                  <a:lnTo>
                    <a:pt x="659803" y="599047"/>
                  </a:lnTo>
                  <a:lnTo>
                    <a:pt x="686915" y="640893"/>
                  </a:lnTo>
                  <a:lnTo>
                    <a:pt x="712903" y="683498"/>
                  </a:lnTo>
                  <a:lnTo>
                    <a:pt x="737749" y="726841"/>
                  </a:lnTo>
                  <a:lnTo>
                    <a:pt x="761435" y="770899"/>
                  </a:lnTo>
                  <a:lnTo>
                    <a:pt x="783942" y="815653"/>
                  </a:lnTo>
                  <a:lnTo>
                    <a:pt x="805254" y="861079"/>
                  </a:lnTo>
                  <a:lnTo>
                    <a:pt x="825352" y="907157"/>
                  </a:lnTo>
                  <a:lnTo>
                    <a:pt x="844219" y="953865"/>
                  </a:lnTo>
                  <a:lnTo>
                    <a:pt x="861835" y="1001183"/>
                  </a:lnTo>
                  <a:lnTo>
                    <a:pt x="878185" y="1049088"/>
                  </a:lnTo>
                </a:path>
              </a:pathLst>
            </a:custGeom>
            <a:grpFill/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076889" y="3391312"/>
              <a:ext cx="1710055" cy="1111885"/>
            </a:xfrm>
            <a:custGeom>
              <a:avLst/>
              <a:gdLst/>
              <a:ahLst/>
              <a:cxnLst/>
              <a:rect l="l" t="t" r="r" b="b"/>
              <a:pathLst>
                <a:path w="1710054" h="1111885">
                  <a:moveTo>
                    <a:pt x="1524576" y="0"/>
                  </a:moveTo>
                  <a:lnTo>
                    <a:pt x="185232" y="0"/>
                  </a:lnTo>
                  <a:lnTo>
                    <a:pt x="135989" y="6616"/>
                  </a:lnTo>
                  <a:lnTo>
                    <a:pt x="91741" y="25289"/>
                  </a:lnTo>
                  <a:lnTo>
                    <a:pt x="54253" y="54253"/>
                  </a:lnTo>
                  <a:lnTo>
                    <a:pt x="25289" y="91742"/>
                  </a:lnTo>
                  <a:lnTo>
                    <a:pt x="6616" y="135990"/>
                  </a:lnTo>
                  <a:lnTo>
                    <a:pt x="0" y="185233"/>
                  </a:lnTo>
                  <a:lnTo>
                    <a:pt x="0" y="926142"/>
                  </a:lnTo>
                  <a:lnTo>
                    <a:pt x="6616" y="975385"/>
                  </a:lnTo>
                  <a:lnTo>
                    <a:pt x="25289" y="1019633"/>
                  </a:lnTo>
                  <a:lnTo>
                    <a:pt x="54253" y="1057122"/>
                  </a:lnTo>
                  <a:lnTo>
                    <a:pt x="91741" y="1086086"/>
                  </a:lnTo>
                  <a:lnTo>
                    <a:pt x="135989" y="1104759"/>
                  </a:lnTo>
                  <a:lnTo>
                    <a:pt x="185232" y="1111375"/>
                  </a:lnTo>
                  <a:lnTo>
                    <a:pt x="1524576" y="1111375"/>
                  </a:lnTo>
                  <a:lnTo>
                    <a:pt x="1573819" y="1104759"/>
                  </a:lnTo>
                  <a:lnTo>
                    <a:pt x="1618067" y="1086086"/>
                  </a:lnTo>
                  <a:lnTo>
                    <a:pt x="1655556" y="1057122"/>
                  </a:lnTo>
                  <a:lnTo>
                    <a:pt x="1684520" y="1019633"/>
                  </a:lnTo>
                  <a:lnTo>
                    <a:pt x="1703193" y="975385"/>
                  </a:lnTo>
                  <a:lnTo>
                    <a:pt x="1709809" y="926142"/>
                  </a:lnTo>
                  <a:lnTo>
                    <a:pt x="1709809" y="185233"/>
                  </a:lnTo>
                  <a:lnTo>
                    <a:pt x="1703193" y="135990"/>
                  </a:lnTo>
                  <a:lnTo>
                    <a:pt x="1684520" y="91742"/>
                  </a:lnTo>
                  <a:lnTo>
                    <a:pt x="1655556" y="54253"/>
                  </a:lnTo>
                  <a:lnTo>
                    <a:pt x="1618067" y="25289"/>
                  </a:lnTo>
                  <a:lnTo>
                    <a:pt x="1573819" y="6616"/>
                  </a:lnTo>
                  <a:lnTo>
                    <a:pt x="152457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80114" y="3383878"/>
            <a:ext cx="17526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Feature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 Eng.</a:t>
            </a:r>
            <a:endParaRPr sz="2400" dirty="0">
              <a:solidFill>
                <a:schemeClr val="bg1"/>
              </a:solidFill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23730" y="4328868"/>
            <a:ext cx="2603500" cy="1826260"/>
            <a:chOff x="5241094" y="4512784"/>
            <a:chExt cx="2603500" cy="1826260"/>
          </a:xfrm>
          <a:solidFill>
            <a:schemeClr val="accent2">
              <a:lumMod val="75000"/>
            </a:schemeClr>
          </a:solidFill>
        </p:grpSpPr>
        <p:sp>
          <p:nvSpPr>
            <p:cNvPr id="10" name="object 10"/>
            <p:cNvSpPr/>
            <p:nvPr/>
          </p:nvSpPr>
          <p:spPr>
            <a:xfrm>
              <a:off x="6963216" y="4515959"/>
              <a:ext cx="878205" cy="1049655"/>
            </a:xfrm>
            <a:custGeom>
              <a:avLst/>
              <a:gdLst/>
              <a:ahLst/>
              <a:cxnLst/>
              <a:rect l="l" t="t" r="r" b="b"/>
              <a:pathLst>
                <a:path w="878204" h="1049654">
                  <a:moveTo>
                    <a:pt x="878185" y="0"/>
                  </a:moveTo>
                  <a:lnTo>
                    <a:pt x="861836" y="47904"/>
                  </a:lnTo>
                  <a:lnTo>
                    <a:pt x="844219" y="95222"/>
                  </a:lnTo>
                  <a:lnTo>
                    <a:pt x="825353" y="141930"/>
                  </a:lnTo>
                  <a:lnTo>
                    <a:pt x="805255" y="188008"/>
                  </a:lnTo>
                  <a:lnTo>
                    <a:pt x="783943" y="233435"/>
                  </a:lnTo>
                  <a:lnTo>
                    <a:pt x="761435" y="278188"/>
                  </a:lnTo>
                  <a:lnTo>
                    <a:pt x="737749" y="322247"/>
                  </a:lnTo>
                  <a:lnTo>
                    <a:pt x="712904" y="365589"/>
                  </a:lnTo>
                  <a:lnTo>
                    <a:pt x="686916" y="408194"/>
                  </a:lnTo>
                  <a:lnTo>
                    <a:pt x="659804" y="450041"/>
                  </a:lnTo>
                  <a:lnTo>
                    <a:pt x="631586" y="491107"/>
                  </a:lnTo>
                  <a:lnTo>
                    <a:pt x="602279" y="531371"/>
                  </a:lnTo>
                  <a:lnTo>
                    <a:pt x="571902" y="570812"/>
                  </a:lnTo>
                  <a:lnTo>
                    <a:pt x="540473" y="609409"/>
                  </a:lnTo>
                  <a:lnTo>
                    <a:pt x="508009" y="647139"/>
                  </a:lnTo>
                  <a:lnTo>
                    <a:pt x="474529" y="683983"/>
                  </a:lnTo>
                  <a:lnTo>
                    <a:pt x="440050" y="719917"/>
                  </a:lnTo>
                  <a:lnTo>
                    <a:pt x="404590" y="754921"/>
                  </a:lnTo>
                  <a:lnTo>
                    <a:pt x="368168" y="788974"/>
                  </a:lnTo>
                  <a:lnTo>
                    <a:pt x="330800" y="822054"/>
                  </a:lnTo>
                  <a:lnTo>
                    <a:pt x="292506" y="854139"/>
                  </a:lnTo>
                  <a:lnTo>
                    <a:pt x="253303" y="885208"/>
                  </a:lnTo>
                  <a:lnTo>
                    <a:pt x="213209" y="915239"/>
                  </a:lnTo>
                  <a:lnTo>
                    <a:pt x="172241" y="944212"/>
                  </a:lnTo>
                  <a:lnTo>
                    <a:pt x="130419" y="972105"/>
                  </a:lnTo>
                  <a:lnTo>
                    <a:pt x="87759" y="998897"/>
                  </a:lnTo>
                  <a:lnTo>
                    <a:pt x="44280" y="1024565"/>
                  </a:lnTo>
                  <a:lnTo>
                    <a:pt x="0" y="1049089"/>
                  </a:lnTo>
                </a:path>
              </a:pathLst>
            </a:custGeom>
            <a:grpFill/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lt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241094" y="5227106"/>
              <a:ext cx="1710055" cy="1111885"/>
            </a:xfrm>
            <a:custGeom>
              <a:avLst/>
              <a:gdLst/>
              <a:ahLst/>
              <a:cxnLst/>
              <a:rect l="l" t="t" r="r" b="b"/>
              <a:pathLst>
                <a:path w="1710054" h="1111885">
                  <a:moveTo>
                    <a:pt x="1524577" y="0"/>
                  </a:moveTo>
                  <a:lnTo>
                    <a:pt x="185233" y="0"/>
                  </a:lnTo>
                  <a:lnTo>
                    <a:pt x="135990" y="6616"/>
                  </a:lnTo>
                  <a:lnTo>
                    <a:pt x="91742" y="25289"/>
                  </a:lnTo>
                  <a:lnTo>
                    <a:pt x="54253" y="54253"/>
                  </a:lnTo>
                  <a:lnTo>
                    <a:pt x="25289" y="91742"/>
                  </a:lnTo>
                  <a:lnTo>
                    <a:pt x="6616" y="135991"/>
                  </a:lnTo>
                  <a:lnTo>
                    <a:pt x="0" y="185233"/>
                  </a:lnTo>
                  <a:lnTo>
                    <a:pt x="0" y="926143"/>
                  </a:lnTo>
                  <a:lnTo>
                    <a:pt x="6616" y="975385"/>
                  </a:lnTo>
                  <a:lnTo>
                    <a:pt x="25289" y="1019634"/>
                  </a:lnTo>
                  <a:lnTo>
                    <a:pt x="54253" y="1057123"/>
                  </a:lnTo>
                  <a:lnTo>
                    <a:pt x="91742" y="1086087"/>
                  </a:lnTo>
                  <a:lnTo>
                    <a:pt x="135990" y="1104760"/>
                  </a:lnTo>
                  <a:lnTo>
                    <a:pt x="185233" y="1111377"/>
                  </a:lnTo>
                  <a:lnTo>
                    <a:pt x="1524577" y="1111377"/>
                  </a:lnTo>
                  <a:lnTo>
                    <a:pt x="1573820" y="1104760"/>
                  </a:lnTo>
                  <a:lnTo>
                    <a:pt x="1618068" y="1086087"/>
                  </a:lnTo>
                  <a:lnTo>
                    <a:pt x="1655557" y="1057123"/>
                  </a:lnTo>
                  <a:lnTo>
                    <a:pt x="1684521" y="1019634"/>
                  </a:lnTo>
                  <a:lnTo>
                    <a:pt x="1703194" y="975385"/>
                  </a:lnTo>
                  <a:lnTo>
                    <a:pt x="1709811" y="926143"/>
                  </a:lnTo>
                  <a:lnTo>
                    <a:pt x="1709811" y="185233"/>
                  </a:lnTo>
                  <a:lnTo>
                    <a:pt x="1703194" y="135991"/>
                  </a:lnTo>
                  <a:lnTo>
                    <a:pt x="1684521" y="91742"/>
                  </a:lnTo>
                  <a:lnTo>
                    <a:pt x="1655557" y="54253"/>
                  </a:lnTo>
                  <a:lnTo>
                    <a:pt x="1618068" y="25289"/>
                  </a:lnTo>
                  <a:lnTo>
                    <a:pt x="1573820" y="6616"/>
                  </a:lnTo>
                  <a:lnTo>
                    <a:pt x="152457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+mj-lt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94930" y="3207396"/>
            <a:ext cx="1826895" cy="2177415"/>
            <a:chOff x="3405299" y="3391312"/>
            <a:chExt cx="1826895" cy="2177415"/>
          </a:xfrm>
          <a:solidFill>
            <a:schemeClr val="accent2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4350596" y="4515960"/>
              <a:ext cx="878205" cy="1049655"/>
            </a:xfrm>
            <a:custGeom>
              <a:avLst/>
              <a:gdLst/>
              <a:ahLst/>
              <a:cxnLst/>
              <a:rect l="l" t="t" r="r" b="b"/>
              <a:pathLst>
                <a:path w="878204" h="1049654">
                  <a:moveTo>
                    <a:pt x="878184" y="1049088"/>
                  </a:moveTo>
                  <a:lnTo>
                    <a:pt x="833904" y="1024564"/>
                  </a:lnTo>
                  <a:lnTo>
                    <a:pt x="790425" y="998896"/>
                  </a:lnTo>
                  <a:lnTo>
                    <a:pt x="747765" y="972105"/>
                  </a:lnTo>
                  <a:lnTo>
                    <a:pt x="705943" y="944212"/>
                  </a:lnTo>
                  <a:lnTo>
                    <a:pt x="664976" y="915239"/>
                  </a:lnTo>
                  <a:lnTo>
                    <a:pt x="624881" y="885207"/>
                  </a:lnTo>
                  <a:lnTo>
                    <a:pt x="585678" y="854138"/>
                  </a:lnTo>
                  <a:lnTo>
                    <a:pt x="547384" y="822053"/>
                  </a:lnTo>
                  <a:lnTo>
                    <a:pt x="510017" y="788974"/>
                  </a:lnTo>
                  <a:lnTo>
                    <a:pt x="473594" y="754921"/>
                  </a:lnTo>
                  <a:lnTo>
                    <a:pt x="438135" y="719917"/>
                  </a:lnTo>
                  <a:lnTo>
                    <a:pt x="403656" y="683982"/>
                  </a:lnTo>
                  <a:lnTo>
                    <a:pt x="370175" y="647139"/>
                  </a:lnTo>
                  <a:lnTo>
                    <a:pt x="337711" y="609408"/>
                  </a:lnTo>
                  <a:lnTo>
                    <a:pt x="306282" y="570812"/>
                  </a:lnTo>
                  <a:lnTo>
                    <a:pt x="275905" y="531370"/>
                  </a:lnTo>
                  <a:lnTo>
                    <a:pt x="246599" y="491106"/>
                  </a:lnTo>
                  <a:lnTo>
                    <a:pt x="218381" y="450040"/>
                  </a:lnTo>
                  <a:lnTo>
                    <a:pt x="191269" y="408194"/>
                  </a:lnTo>
                  <a:lnTo>
                    <a:pt x="165281" y="365589"/>
                  </a:lnTo>
                  <a:lnTo>
                    <a:pt x="140435" y="322246"/>
                  </a:lnTo>
                  <a:lnTo>
                    <a:pt x="116749" y="278188"/>
                  </a:lnTo>
                  <a:lnTo>
                    <a:pt x="94241" y="233434"/>
                  </a:lnTo>
                  <a:lnTo>
                    <a:pt x="72930" y="188008"/>
                  </a:lnTo>
                  <a:lnTo>
                    <a:pt x="52831" y="141930"/>
                  </a:lnTo>
                  <a:lnTo>
                    <a:pt x="33965" y="95222"/>
                  </a:lnTo>
                  <a:lnTo>
                    <a:pt x="16349" y="47904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405299" y="3391312"/>
              <a:ext cx="1710055" cy="1111885"/>
            </a:xfrm>
            <a:custGeom>
              <a:avLst/>
              <a:gdLst/>
              <a:ahLst/>
              <a:cxnLst/>
              <a:rect l="l" t="t" r="r" b="b"/>
              <a:pathLst>
                <a:path w="1710054" h="1111885">
                  <a:moveTo>
                    <a:pt x="1524577" y="0"/>
                  </a:moveTo>
                  <a:lnTo>
                    <a:pt x="185233" y="0"/>
                  </a:lnTo>
                  <a:lnTo>
                    <a:pt x="135990" y="6616"/>
                  </a:lnTo>
                  <a:lnTo>
                    <a:pt x="91742" y="25289"/>
                  </a:lnTo>
                  <a:lnTo>
                    <a:pt x="54253" y="54253"/>
                  </a:lnTo>
                  <a:lnTo>
                    <a:pt x="25289" y="91742"/>
                  </a:lnTo>
                  <a:lnTo>
                    <a:pt x="6616" y="135990"/>
                  </a:lnTo>
                  <a:lnTo>
                    <a:pt x="0" y="185233"/>
                  </a:lnTo>
                  <a:lnTo>
                    <a:pt x="0" y="926142"/>
                  </a:lnTo>
                  <a:lnTo>
                    <a:pt x="6616" y="975385"/>
                  </a:lnTo>
                  <a:lnTo>
                    <a:pt x="25289" y="1019633"/>
                  </a:lnTo>
                  <a:lnTo>
                    <a:pt x="54253" y="1057122"/>
                  </a:lnTo>
                  <a:lnTo>
                    <a:pt x="91742" y="1086086"/>
                  </a:lnTo>
                  <a:lnTo>
                    <a:pt x="135990" y="1104759"/>
                  </a:lnTo>
                  <a:lnTo>
                    <a:pt x="185233" y="1111375"/>
                  </a:lnTo>
                  <a:lnTo>
                    <a:pt x="1524577" y="1111375"/>
                  </a:lnTo>
                  <a:lnTo>
                    <a:pt x="1573820" y="1104759"/>
                  </a:lnTo>
                  <a:lnTo>
                    <a:pt x="1618068" y="1086086"/>
                  </a:lnTo>
                  <a:lnTo>
                    <a:pt x="1655557" y="1057122"/>
                  </a:lnTo>
                  <a:lnTo>
                    <a:pt x="1684521" y="1019633"/>
                  </a:lnTo>
                  <a:lnTo>
                    <a:pt x="1703194" y="975385"/>
                  </a:lnTo>
                  <a:lnTo>
                    <a:pt x="1709811" y="926142"/>
                  </a:lnTo>
                  <a:lnTo>
                    <a:pt x="1709811" y="185233"/>
                  </a:lnTo>
                  <a:lnTo>
                    <a:pt x="1703194" y="135990"/>
                  </a:lnTo>
                  <a:lnTo>
                    <a:pt x="1684521" y="91742"/>
                  </a:lnTo>
                  <a:lnTo>
                    <a:pt x="1655557" y="54253"/>
                  </a:lnTo>
                  <a:lnTo>
                    <a:pt x="1618068" y="25289"/>
                  </a:lnTo>
                  <a:lnTo>
                    <a:pt x="1573820" y="6616"/>
                  </a:lnTo>
                  <a:lnTo>
                    <a:pt x="152457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77748" y="3508355"/>
            <a:ext cx="2099032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300" spc="-10" dirty="0" smtClean="0">
                <a:solidFill>
                  <a:srgbClr val="FFFFFF"/>
                </a:solidFill>
                <a:latin typeface="+mj-lt"/>
                <a:ea typeface="Arial" charset="0"/>
                <a:cs typeface="Arial" charset="0"/>
              </a:rPr>
              <a:t>Results</a:t>
            </a:r>
            <a:endParaRPr sz="2300" dirty="0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40227" y="2116718"/>
            <a:ext cx="787935" cy="1077912"/>
          </a:xfrm>
          <a:custGeom>
            <a:avLst/>
            <a:gdLst/>
            <a:ahLst/>
            <a:cxnLst/>
            <a:rect l="l" t="t" r="r" b="b"/>
            <a:pathLst>
              <a:path w="878204" h="1049654">
                <a:moveTo>
                  <a:pt x="0" y="1049088"/>
                </a:moveTo>
                <a:lnTo>
                  <a:pt x="16349" y="1001183"/>
                </a:lnTo>
                <a:lnTo>
                  <a:pt x="33965" y="953866"/>
                </a:lnTo>
                <a:lnTo>
                  <a:pt x="52831" y="907157"/>
                </a:lnTo>
                <a:lnTo>
                  <a:pt x="72929" y="861079"/>
                </a:lnTo>
                <a:lnTo>
                  <a:pt x="94241" y="815653"/>
                </a:lnTo>
                <a:lnTo>
                  <a:pt x="116749" y="770900"/>
                </a:lnTo>
                <a:lnTo>
                  <a:pt x="140435" y="726841"/>
                </a:lnTo>
                <a:lnTo>
                  <a:pt x="165281" y="683498"/>
                </a:lnTo>
                <a:lnTo>
                  <a:pt x="191268" y="640893"/>
                </a:lnTo>
                <a:lnTo>
                  <a:pt x="218380" y="599047"/>
                </a:lnTo>
                <a:lnTo>
                  <a:pt x="246599" y="557981"/>
                </a:lnTo>
                <a:lnTo>
                  <a:pt x="275905" y="517717"/>
                </a:lnTo>
                <a:lnTo>
                  <a:pt x="306282" y="478275"/>
                </a:lnTo>
                <a:lnTo>
                  <a:pt x="337711" y="439679"/>
                </a:lnTo>
                <a:lnTo>
                  <a:pt x="370175" y="401948"/>
                </a:lnTo>
                <a:lnTo>
                  <a:pt x="403655" y="365105"/>
                </a:lnTo>
                <a:lnTo>
                  <a:pt x="438134" y="329170"/>
                </a:lnTo>
                <a:lnTo>
                  <a:pt x="473594" y="294166"/>
                </a:lnTo>
                <a:lnTo>
                  <a:pt x="510016" y="260114"/>
                </a:lnTo>
                <a:lnTo>
                  <a:pt x="547384" y="227034"/>
                </a:lnTo>
                <a:lnTo>
                  <a:pt x="585678" y="194949"/>
                </a:lnTo>
                <a:lnTo>
                  <a:pt x="624881" y="163880"/>
                </a:lnTo>
                <a:lnTo>
                  <a:pt x="664975" y="133848"/>
                </a:lnTo>
                <a:lnTo>
                  <a:pt x="705943" y="104875"/>
                </a:lnTo>
                <a:lnTo>
                  <a:pt x="747765" y="76982"/>
                </a:lnTo>
                <a:lnTo>
                  <a:pt x="790425" y="50191"/>
                </a:lnTo>
                <a:lnTo>
                  <a:pt x="833904" y="24523"/>
                </a:lnTo>
                <a:lnTo>
                  <a:pt x="87818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7701" y="5368299"/>
            <a:ext cx="1502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Modeling</a:t>
            </a:r>
            <a:endParaRPr lang="en-US" sz="2400" dirty="0">
              <a:solidFill>
                <a:schemeClr val="bg1"/>
              </a:solidFill>
              <a:latin typeface="+mj-lt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137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 MT"/>
              </a:rPr>
              <a:t>EDA 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cs typeface="Arial 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78"/>
          <a:stretch/>
        </p:blipFill>
        <p:spPr>
          <a:xfrm>
            <a:off x="342900" y="566822"/>
            <a:ext cx="9804400" cy="259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42" r="388" b="49102"/>
          <a:stretch/>
        </p:blipFill>
        <p:spPr>
          <a:xfrm>
            <a:off x="9982200" y="566822"/>
            <a:ext cx="1905000" cy="2590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820400" y="566822"/>
            <a:ext cx="1066800" cy="25908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337943"/>
            <a:ext cx="8534400" cy="35454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2200" y="53340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E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smtClean="0">
                <a:solidFill>
                  <a:schemeClr val="bg1"/>
                </a:solidFill>
              </a:rPr>
              <a:t>Everyone -- 416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2200" y="45720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ET</a:t>
            </a:r>
            <a:r>
              <a:rPr lang="en-US" sz="1200" dirty="0" smtClean="0">
                <a:solidFill>
                  <a:schemeClr val="bg1"/>
                </a:solidFill>
              </a:rPr>
              <a:t>: </a:t>
            </a:r>
            <a:r>
              <a:rPr lang="en-US" sz="1200" dirty="0">
                <a:solidFill>
                  <a:schemeClr val="bg1"/>
                </a:solidFill>
              </a:rPr>
              <a:t>Everyone 10</a:t>
            </a:r>
            <a:r>
              <a:rPr lang="en-US" sz="1200" dirty="0" smtClean="0">
                <a:solidFill>
                  <a:schemeClr val="bg1"/>
                </a:solidFill>
              </a:rPr>
              <a:t>+ -- 403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3825223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M</a:t>
            </a:r>
            <a:r>
              <a:rPr lang="en-US" sz="1200" dirty="0" smtClean="0">
                <a:solidFill>
                  <a:schemeClr val="bg1"/>
                </a:solidFill>
              </a:rPr>
              <a:t>: </a:t>
            </a:r>
            <a:r>
              <a:rPr lang="en-US" sz="1200" dirty="0">
                <a:solidFill>
                  <a:schemeClr val="bg1"/>
                </a:solidFill>
              </a:rPr>
              <a:t>Mature 17</a:t>
            </a:r>
            <a:r>
              <a:rPr lang="en-US" sz="1200" dirty="0" smtClean="0">
                <a:solidFill>
                  <a:schemeClr val="bg1"/>
                </a:solidFill>
              </a:rPr>
              <a:t>+ -- 387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2200" y="608839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</a:t>
            </a:r>
            <a:r>
              <a:rPr lang="en-US" sz="1200" dirty="0" smtClean="0">
                <a:solidFill>
                  <a:schemeClr val="bg1"/>
                </a:solidFill>
              </a:rPr>
              <a:t>: Teen  --  689	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/>
          <p:nvPr/>
        </p:nvSpPr>
        <p:spPr>
          <a:xfrm>
            <a:off x="2590800" y="1882456"/>
            <a:ext cx="1710055" cy="1111885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object 6"/>
          <p:cNvSpPr txBox="1">
            <a:spLocks noGrp="1"/>
          </p:cNvSpPr>
          <p:nvPr>
            <p:ph type="title"/>
          </p:nvPr>
        </p:nvSpPr>
        <p:spPr>
          <a:xfrm>
            <a:off x="0" y="238080"/>
            <a:ext cx="5562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Feature Engineering</a:t>
            </a:r>
            <a:r>
              <a:rPr lang="en-US" sz="3600" dirty="0">
                <a:solidFill>
                  <a:schemeClr val="bg1"/>
                </a:solidFill>
                <a:ea typeface="Arial" charset="0"/>
                <a:cs typeface="Arial" charset="0"/>
              </a:rPr>
              <a:t/>
            </a:r>
            <a:br>
              <a:rPr lang="en-US" sz="3600" dirty="0">
                <a:solidFill>
                  <a:schemeClr val="bg1"/>
                </a:solidFill>
                <a:ea typeface="Arial" charset="0"/>
                <a:cs typeface="Arial" charset="0"/>
              </a:rPr>
            </a:br>
            <a:endParaRPr sz="3600" dirty="0">
              <a:solidFill>
                <a:schemeClr val="tx1">
                  <a:lumMod val="75000"/>
                  <a:lumOff val="25000"/>
                </a:schemeClr>
              </a:solidFill>
              <a:cs typeface="Arial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9527" y="223809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Imputation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bject 3"/>
          <p:cNvSpPr/>
          <p:nvPr/>
        </p:nvSpPr>
        <p:spPr>
          <a:xfrm>
            <a:off x="5334000" y="3127004"/>
            <a:ext cx="1710055" cy="1111885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349828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Dummies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bject 3"/>
          <p:cNvSpPr/>
          <p:nvPr/>
        </p:nvSpPr>
        <p:spPr>
          <a:xfrm>
            <a:off x="8263255" y="4446267"/>
            <a:ext cx="1710055" cy="1111885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3255" y="481171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Scaling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76200" y="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Modeling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228600" y="914400"/>
            <a:ext cx="2667000" cy="1295400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624" y="1395715"/>
            <a:ext cx="2853293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KNeighborsClassifier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bject 3"/>
          <p:cNvSpPr/>
          <p:nvPr/>
        </p:nvSpPr>
        <p:spPr>
          <a:xfrm>
            <a:off x="228600" y="2290286"/>
            <a:ext cx="2667000" cy="1295400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153" y="2752119"/>
            <a:ext cx="2853293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LogisticRegression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bject 3"/>
          <p:cNvSpPr/>
          <p:nvPr/>
        </p:nvSpPr>
        <p:spPr>
          <a:xfrm>
            <a:off x="228600" y="3639403"/>
            <a:ext cx="2667000" cy="1295400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24" y="3970287"/>
            <a:ext cx="192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DecisionTreeClassifier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bject 3"/>
          <p:cNvSpPr/>
          <p:nvPr/>
        </p:nvSpPr>
        <p:spPr>
          <a:xfrm>
            <a:off x="228600" y="5001220"/>
            <a:ext cx="2667000" cy="1295400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25" y="5265687"/>
            <a:ext cx="199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RandomForestClassifier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28595"/>
              </p:ext>
            </p:extLst>
          </p:nvPr>
        </p:nvGraphicFramePr>
        <p:xfrm>
          <a:off x="3581400" y="937400"/>
          <a:ext cx="6781800" cy="54177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0"/>
                <a:gridCol w="1828800"/>
                <a:gridCol w="1676400"/>
                <a:gridCol w="1524000"/>
              </a:tblGrid>
              <a:tr h="654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</a:t>
                      </a:r>
                      <a:r>
                        <a:rPr lang="en-US" dirty="0" err="1" smtClean="0"/>
                        <a:t>Acc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</a:t>
                      </a:r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Acc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</a:t>
                      </a:r>
                      <a:r>
                        <a:rPr lang="en-US" dirty="0" err="1" smtClean="0"/>
                        <a:t>Acc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788153">
                <a:tc>
                  <a:txBody>
                    <a:bodyPr/>
                    <a:lstStyle/>
                    <a:p>
                      <a:pPr algn="ctr"/>
                      <a:r>
                        <a:rPr lang="fi-F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0.814</a:t>
                      </a:r>
                      <a:endParaRPr lang="en-US" dirty="0"/>
                    </a:p>
                  </a:txBody>
                  <a:tcPr/>
                </a:tc>
              </a:tr>
              <a:tr h="1187787">
                <a:tc>
                  <a:txBody>
                    <a:bodyPr/>
                    <a:lstStyle/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0.818</a:t>
                      </a:r>
                      <a:endParaRPr lang="en-US" dirty="0"/>
                    </a:p>
                  </a:txBody>
                  <a:tcPr/>
                </a:tc>
              </a:tr>
              <a:tr h="1385330">
                <a:tc>
                  <a:txBody>
                    <a:bodyPr/>
                    <a:lstStyle/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0.826</a:t>
                      </a:r>
                      <a:endParaRPr lang="en-US" dirty="0"/>
                    </a:p>
                  </a:txBody>
                  <a:tcPr/>
                </a:tc>
              </a:tr>
              <a:tr h="1402136">
                <a:tc>
                  <a:txBody>
                    <a:bodyPr/>
                    <a:lstStyle/>
                    <a:p>
                      <a:pPr algn="ctr" fontAlgn="ctr"/>
                      <a:r>
                        <a:rPr lang="hr-HR" dirty="0" smtClean="0">
                          <a:effectLst/>
                        </a:rPr>
                        <a:t>0.9176</a:t>
                      </a:r>
                      <a:endParaRPr lang="hr-H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hr-H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7353283" y="291069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Arial" charset="0"/>
                <a:cs typeface="Arial" charset="0"/>
              </a:rPr>
              <a:t>Scaled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72996" y="291069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Arial" charset="0"/>
                <a:cs typeface="Arial" charset="0"/>
              </a:rPr>
              <a:t>Not Scaled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62800" y="3585686"/>
            <a:ext cx="3200400" cy="276945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39200" y="4934803"/>
            <a:ext cx="1524000" cy="14203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6"/>
          <p:cNvSpPr txBox="1"/>
          <p:nvPr/>
        </p:nvSpPr>
        <p:spPr>
          <a:xfrm>
            <a:off x="381000" y="152400"/>
            <a:ext cx="2209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Results</a:t>
            </a:r>
            <a:endParaRPr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143000"/>
            <a:ext cx="10038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we saw the </a:t>
            </a:r>
            <a:r>
              <a:rPr lang="en-US" b="1" dirty="0" err="1" smtClean="0">
                <a:solidFill>
                  <a:srgbClr val="C00000"/>
                </a:solidFill>
              </a:rPr>
              <a:t>RandomForestClassifier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was the model that scored the highest Accuracy ..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here Is the classification report for our </a:t>
            </a:r>
            <a:r>
              <a:rPr lang="en-US" b="1" dirty="0" err="1" smtClean="0">
                <a:solidFill>
                  <a:srgbClr val="C00000"/>
                </a:solidFill>
              </a:rPr>
              <a:t>RandomForestClassifier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97326"/>
            <a:ext cx="6781800" cy="32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6"/>
          <p:cNvSpPr txBox="1"/>
          <p:nvPr/>
        </p:nvSpPr>
        <p:spPr>
          <a:xfrm>
            <a:off x="152400" y="123232"/>
            <a:ext cx="403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Conclusion</a:t>
            </a:r>
            <a:endParaRPr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1981200"/>
            <a:ext cx="9525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Arial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Classify the appropriate ESRB rating for each game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lvl="0" indent="-342900" fontAlgn="base">
              <a:buFont typeface="Arial" charset="0"/>
              <a:buChar char="•"/>
            </a:pPr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 fontAlgn="base">
              <a:buFont typeface="Arial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Develop the best classification model.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</a:p>
          <a:p>
            <a:pPr marL="342900" lvl="0" indent="-342900" fontAlgn="base">
              <a:buFont typeface="Arial" charset="0"/>
              <a:buChar char="•"/>
            </a:pPr>
            <a:endParaRPr lang="en-US" sz="3200" dirty="0" smtClean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marL="342900" indent="-342900" fontAlgn="base">
              <a:buFont typeface="Arial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Safer gaming environment for each family.</a:t>
            </a:r>
          </a:p>
          <a:p>
            <a:pPr marL="342900" lvl="0" indent="-342900" fontAlgn="base">
              <a:buFont typeface="Arial" charset="0"/>
              <a:buChar char="•"/>
            </a:pPr>
            <a:endParaRPr lang="en-US" dirty="0" smtClean="0"/>
          </a:p>
          <a:p>
            <a:pPr lvl="0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448</TotalTime>
  <Words>147</Words>
  <Application>Microsoft Macintosh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MT</vt:lpstr>
      <vt:lpstr>Calibri</vt:lpstr>
      <vt:lpstr>Century Schoolbook</vt:lpstr>
      <vt:lpstr>ＭＳ ゴシック</vt:lpstr>
      <vt:lpstr>Wingdings 2</vt:lpstr>
      <vt:lpstr>View</vt:lpstr>
      <vt:lpstr>PowerPoint Presentation</vt:lpstr>
      <vt:lpstr>PowerPoint Presentation</vt:lpstr>
      <vt:lpstr>PowerPoint Presentation</vt:lpstr>
      <vt:lpstr>Workflow</vt:lpstr>
      <vt:lpstr>EDA </vt:lpstr>
      <vt:lpstr>Feature Engineering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 _players</dc:title>
  <cp:lastModifiedBy>Microsoft Office User</cp:lastModifiedBy>
  <cp:revision>23</cp:revision>
  <dcterms:created xsi:type="dcterms:W3CDTF">2021-10-27T22:47:24Z</dcterms:created>
  <dcterms:modified xsi:type="dcterms:W3CDTF">2021-10-28T08:50:33Z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2021-10-27T00:00:00Z</vt:filetime>
  </property>
</Properties>
</file>