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5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6" r:id="rId16"/>
    <p:sldId id="279" r:id="rId17"/>
    <p:sldId id="280" r:id="rId18"/>
    <p:sldId id="281" r:id="rId19"/>
    <p:sldId id="289" r:id="rId20"/>
    <p:sldId id="282" r:id="rId21"/>
    <p:sldId id="283" r:id="rId22"/>
    <p:sldId id="284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7C2"/>
    <a:srgbClr val="2D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1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E71F-7417-84B2-86C9-C3F7638BC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FF53-43F0-54DB-280D-28A78C84F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29E7-79B4-B924-797C-1204DB33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0604-4B1C-BB38-3A35-C69ADAAC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0231-ACFA-BCB3-6A64-C931668B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3762"/>
      </p:ext>
    </p:extLst>
  </p:cSld>
  <p:clrMapOvr>
    <a:masterClrMapping/>
  </p:clrMapOvr>
  <p:transition spd="slow" advClick="0" advTm="500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5F28-B98A-7136-0CA4-ED375FF4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ADAAF-E079-A37C-CF73-835074C4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8EBE-9957-60DC-D89D-C27CB4B7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0E9E-D9CE-345A-2625-A99DA519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08D9-AAA9-59B3-258B-91C1AA01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8522"/>
      </p:ext>
    </p:extLst>
  </p:cSld>
  <p:clrMapOvr>
    <a:masterClrMapping/>
  </p:clrMapOvr>
  <p:transition spd="slow" advClick="0" advTm="50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84076-985B-33C6-F962-29274421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5036-C75B-327C-D2BF-698495751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A8EA-A2B3-08C0-4EAE-909FE995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16E-8A3B-2267-7B04-D10F14F8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6DBE-80E2-D271-E170-AB52A16B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9454"/>
      </p:ext>
    </p:extLst>
  </p:cSld>
  <p:clrMapOvr>
    <a:masterClrMapping/>
  </p:clrMapOvr>
  <p:transition spd="slow" advClick="0" advTm="5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B085-2496-21D6-2028-FD15EF77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BE86-464E-EBBB-BC06-2A1BF24E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5421-2DFD-0456-0EA4-4C9FF94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7215-D6CA-D8C1-0943-2775FB6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2DA1-24F3-7B2F-7B7C-2B269E34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83"/>
      </p:ext>
    </p:extLst>
  </p:cSld>
  <p:clrMapOvr>
    <a:masterClrMapping/>
  </p:clrMapOvr>
  <p:transition spd="slow" advClick="0" advTm="50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6EED-3AD3-F317-7613-1FDAE315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168C-A3C8-6918-79FB-73F5B182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0E4B-B937-205F-9872-461D6ADD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50E9-1C38-43E1-B56F-C2B34368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B74-7393-AF05-FE56-CC7A0CF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7901"/>
      </p:ext>
    </p:extLst>
  </p:cSld>
  <p:clrMapOvr>
    <a:masterClrMapping/>
  </p:clrMapOvr>
  <p:transition spd="slow" advClick="0" advTm="50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2E72-3991-CD21-2368-6D6CA3D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3F2-2FFE-A8D9-894A-C5D15CFA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AB031-987A-0F17-9EAC-6E93BF4B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0AA89-B6DF-312F-083E-FF3B022C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DC05-D80F-59A9-6C87-F229BD8A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374D-A6EE-65E5-21A3-D74E36D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0136"/>
      </p:ext>
    </p:extLst>
  </p:cSld>
  <p:clrMapOvr>
    <a:masterClrMapping/>
  </p:clrMapOvr>
  <p:transition spd="slow" advClick="0" advTm="50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14C7-C9A6-54B5-A6D4-74D378B9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DFE2-7FBF-8293-946A-FFA2C8D1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DC13B-DE12-AD43-796E-044DCA84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F3607-DC1C-6451-BE75-55A4A8B1C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0D25C-B4F4-CEFD-945C-945E3F251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4E83C-DBD8-A5B6-1FAC-B5E25DB9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51800-616A-B512-99DB-74E8F91B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8807C-65E7-88F5-1CE5-6ADB424C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3412"/>
      </p:ext>
    </p:extLst>
  </p:cSld>
  <p:clrMapOvr>
    <a:masterClrMapping/>
  </p:clrMapOvr>
  <p:transition spd="slow" advClick="0" advTm="50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DFD9-6D33-F3A1-F5DB-6B717117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C3E16-80FB-1EE8-EB57-AA81B2A6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988ED-AFEF-A7C6-C55A-4640F78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57D8F-87A1-53BE-D02B-568CACF1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4902"/>
      </p:ext>
    </p:extLst>
  </p:cSld>
  <p:clrMapOvr>
    <a:masterClrMapping/>
  </p:clrMapOvr>
  <p:transition spd="slow" advClick="0" advTm="50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51F82-9691-DB6B-E6E4-9C0769EA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43A5-2FA2-4E0E-13F9-538B96A9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5698-9185-A530-8154-55C783C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9615"/>
      </p:ext>
    </p:extLst>
  </p:cSld>
  <p:clrMapOvr>
    <a:masterClrMapping/>
  </p:clrMapOvr>
  <p:transition spd="slow" advClick="0" advTm="50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019B-5E65-10A4-887D-78B0CE5E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57B5-EED1-CA51-A722-9C11054E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56823-63D4-D2D5-5B18-3706F1C0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B2C5-4BAC-F885-118B-B06AC10B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3B7A5-1BBA-E3BD-A77B-ACF25EB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BBC49-C5C7-D5D2-789E-D6AC51E8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37"/>
      </p:ext>
    </p:extLst>
  </p:cSld>
  <p:clrMapOvr>
    <a:masterClrMapping/>
  </p:clrMapOvr>
  <p:transition spd="slow" advClick="0" advTm="50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F90E-9334-EBBF-BE98-1CFA7776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0249D-5ABF-1046-0282-03C774695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735B-278A-FF2D-6642-447A3153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C156-3A21-1AD2-8008-287A82AD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3C64F-AFC7-8D1B-C202-BBAB3584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912C6-FB75-77FF-2DC5-24DBC698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6439"/>
      </p:ext>
    </p:extLst>
  </p:cSld>
  <p:clrMapOvr>
    <a:masterClrMapping/>
  </p:clrMapOvr>
  <p:transition spd="slow" advClick="0" advTm="5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7F7B3-BE16-E7FC-C603-3D40BF7C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964E-1559-8858-5B1B-BA617A5D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E9BC-68A8-56ED-B30A-3ADDF0FC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C3286-B5DC-4766-88DA-A113EA471F6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132C-54F7-8E04-797A-B370B46A5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3945-8B23-6B32-A581-38F83C25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65BE2-A407-47C2-A1AE-2337FADA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C8E01DF-D2A4-DD32-4194-F77929DC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080B5-5085-234C-21C2-46848EA9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9" y="2133602"/>
            <a:ext cx="9035143" cy="1594078"/>
          </a:xfrm>
        </p:spPr>
        <p:txBody>
          <a:bodyPr>
            <a:noAutofit/>
          </a:bodyPr>
          <a:lstStyle/>
          <a:p>
            <a:pPr algn="ctr"/>
            <a:r>
              <a:rPr lang="en-US" sz="10000" b="0" i="0" dirty="0">
                <a:solidFill>
                  <a:srgbClr val="12C7C2"/>
                </a:solidFill>
                <a:effectLst/>
                <a:latin typeface="Lato Black" panose="020F0A02020204030203" pitchFamily="34" charset="0"/>
              </a:rPr>
              <a:t>Power BI 101</a:t>
            </a:r>
            <a:endParaRPr lang="en-US" sz="10000" dirty="0">
              <a:solidFill>
                <a:srgbClr val="12C7C2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391C-A132-8C4F-3AFA-DF376979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0" y="3881437"/>
            <a:ext cx="4953000" cy="5660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0" i="0" dirty="0">
                <a:solidFill>
                  <a:srgbClr val="E8EAED"/>
                </a:solidFill>
                <a:effectLst/>
                <a:latin typeface="Lato" panose="020F0502020204030203" pitchFamily="34" charset="0"/>
              </a:rPr>
              <a:t> Star Schema Practice</a:t>
            </a:r>
            <a:endParaRPr lang="en-US" sz="6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7955"/>
      </p:ext>
    </p:extLst>
  </p:cSld>
  <p:clrMapOvr>
    <a:masterClrMapping/>
  </p:clrMapOvr>
  <p:transition spd="slow" advClick="0" advTm="5000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E8B2425-9EC0-D5C7-5B7F-12C2E762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876754"/>
            <a:ext cx="9514115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Link Movie Dimension with </a:t>
            </a:r>
            <a:r>
              <a:rPr lang="en-US" sz="7000" b="0" i="0" dirty="0" err="1">
                <a:solidFill>
                  <a:srgbClr val="12C7C2"/>
                </a:solidFill>
                <a:effectLst/>
              </a:rPr>
              <a:t>FactMovieSales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44" y="2494281"/>
            <a:ext cx="11449595" cy="24333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5000" b="0" i="0" dirty="0">
                <a:solidFill>
                  <a:srgbClr val="E8EAED"/>
                </a:solidFill>
                <a:effectLst/>
              </a:rPr>
              <a:t>Connect Your Movie Sales Data To The Movie Dimension Table Using The Movie Key.</a:t>
            </a:r>
            <a:br>
              <a:rPr lang="en-US" sz="5000" dirty="0"/>
            </a:br>
            <a:endParaRPr lang="en-US" sz="5000" dirty="0"/>
          </a:p>
          <a:p>
            <a:pPr marL="0" indent="0">
              <a:lnSpc>
                <a:spcPct val="100000"/>
              </a:lnSpc>
              <a:buNone/>
            </a:pPr>
            <a:endParaRPr lang="en-US" sz="3000" b="1" i="0" dirty="0">
              <a:solidFill>
                <a:srgbClr val="E8EAED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802C42-6736-CE3B-B116-7A1C611BFD5D}"/>
              </a:ext>
            </a:extLst>
          </p:cNvPr>
          <p:cNvSpPr txBox="1">
            <a:spLocks/>
          </p:cNvSpPr>
          <p:nvPr/>
        </p:nvSpPr>
        <p:spPr>
          <a:xfrm>
            <a:off x="661125" y="4683087"/>
            <a:ext cx="7609115" cy="1839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5400" b="1" i="0" dirty="0">
                <a:solidFill>
                  <a:srgbClr val="E8EAED"/>
                </a:solidFill>
                <a:effectLst/>
              </a:rPr>
              <a:t>1. Merge Tables</a:t>
            </a:r>
            <a:br>
              <a:rPr lang="en-US" sz="5400" b="1" dirty="0"/>
            </a:br>
            <a:r>
              <a:rPr lang="en-US" sz="5400" b="1" i="0" dirty="0">
                <a:solidFill>
                  <a:srgbClr val="E8EAED"/>
                </a:solidFill>
                <a:effectLst/>
              </a:rPr>
              <a:t>2. Add Movie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5400" b="1" i="0" dirty="0">
                <a:solidFill>
                  <a:srgbClr val="E8EAED"/>
                </a:solidFill>
                <a:effectLst/>
              </a:rPr>
              <a:t>3. Clean Up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000" b="1" dirty="0">
              <a:solidFill>
                <a:srgbClr val="E8EAED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26507982"/>
      </p:ext>
    </p:extLst>
  </p:cSld>
  <p:clrMapOvr>
    <a:masterClrMapping/>
  </p:clrMapOvr>
  <p:transition spd="slow" advClick="0" advTm="500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1AD4194-0FE4-D25A-16BC-03BB6E5E6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887640"/>
            <a:ext cx="8011886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Check for Missing </a:t>
            </a:r>
            <a:r>
              <a:rPr lang="en-US" sz="7000" b="0" i="0" dirty="0" err="1">
                <a:solidFill>
                  <a:srgbClr val="12C7C2"/>
                </a:solidFill>
                <a:effectLst/>
              </a:rPr>
              <a:t>MovieKeys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2439820"/>
            <a:ext cx="11539583" cy="32374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E8EAED"/>
                </a:solidFill>
                <a:effectLst/>
              </a:rPr>
              <a:t>Ensure That Every Sale Record Has A Corresponding </a:t>
            </a:r>
            <a:r>
              <a:rPr lang="en-US" b="0" i="0" dirty="0" err="1">
                <a:solidFill>
                  <a:srgbClr val="E8EAED"/>
                </a:solidFill>
                <a:effectLst/>
              </a:rPr>
              <a:t>Moviekey</a:t>
            </a:r>
            <a:r>
              <a:rPr lang="en-US" b="0" i="0" dirty="0">
                <a:solidFill>
                  <a:srgbClr val="E8EAED"/>
                </a:solidFill>
                <a:effectLst/>
              </a:rPr>
              <a:t> To Maintain Data Integrity.</a:t>
            </a:r>
            <a:br>
              <a:rPr lang="en-US" dirty="0"/>
            </a:br>
            <a:r>
              <a:rPr lang="en-US" b="1" i="0" dirty="0">
                <a:solidFill>
                  <a:srgbClr val="12C7C2"/>
                </a:solidFill>
                <a:effectLst/>
              </a:rPr>
              <a:t>1. Identify Missing Keys:</a:t>
            </a:r>
            <a:br>
              <a:rPr lang="en-US" dirty="0"/>
            </a:br>
            <a:r>
              <a:rPr lang="en-US" b="0" i="0" dirty="0">
                <a:solidFill>
                  <a:srgbClr val="E8EAED"/>
                </a:solidFill>
                <a:effectLst/>
              </a:rPr>
              <a:t>Look For Any </a:t>
            </a:r>
            <a:r>
              <a:rPr lang="en-US" b="1" i="0" dirty="0">
                <a:solidFill>
                  <a:srgbClr val="12C7C2"/>
                </a:solidFill>
                <a:effectLst/>
              </a:rPr>
              <a:t>Blank Or Null Values </a:t>
            </a:r>
            <a:r>
              <a:rPr lang="en-US" b="0" i="0" dirty="0">
                <a:solidFill>
                  <a:srgbClr val="E8EAED"/>
                </a:solidFill>
                <a:effectLst/>
              </a:rPr>
              <a:t>In The </a:t>
            </a:r>
            <a:r>
              <a:rPr lang="en-US" b="0" i="0" dirty="0" err="1">
                <a:solidFill>
                  <a:srgbClr val="E8EAED"/>
                </a:solidFill>
                <a:effectLst/>
              </a:rPr>
              <a:t>Moviekey</a:t>
            </a:r>
            <a:r>
              <a:rPr lang="en-US" b="0" i="0" dirty="0">
                <a:solidFill>
                  <a:srgbClr val="E8EAED"/>
                </a:solidFill>
                <a:effectLst/>
              </a:rPr>
              <a:t> Column In </a:t>
            </a:r>
            <a:r>
              <a:rPr lang="en-US" b="0" i="0" dirty="0" err="1">
                <a:solidFill>
                  <a:srgbClr val="E8EAED"/>
                </a:solidFill>
                <a:effectLst/>
              </a:rPr>
              <a:t>Factmoviesales</a:t>
            </a:r>
            <a:r>
              <a:rPr lang="en-US" b="0" i="0" dirty="0">
                <a:solidFill>
                  <a:srgbClr val="E8EAED"/>
                </a:solidFill>
                <a:effectLst/>
              </a:rPr>
              <a:t>.</a:t>
            </a:r>
            <a:br>
              <a:rPr lang="en-US" dirty="0"/>
            </a:br>
            <a:r>
              <a:rPr lang="en-US" b="1" i="0" dirty="0">
                <a:solidFill>
                  <a:srgbClr val="12C7C2"/>
                </a:solidFill>
                <a:effectLst/>
              </a:rPr>
              <a:t>2. Investigate Issues:</a:t>
            </a:r>
            <a:br>
              <a:rPr lang="en-US" dirty="0"/>
            </a:br>
            <a:r>
              <a:rPr lang="en-US" b="0" i="0" dirty="0">
                <a:solidFill>
                  <a:srgbClr val="E8EAED"/>
                </a:solidFill>
                <a:effectLst/>
              </a:rPr>
              <a:t>If You Find Missing Keys, Check Why Certain Movies Didn’t Match Between The Fact Table And The Dimension Table. This Might Involve Correcting Data Inconsistencies.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16569"/>
      </p:ext>
    </p:extLst>
  </p:cSld>
  <p:clrMapOvr>
    <a:masterClrMapping/>
  </p:clrMapOvr>
  <p:transition spd="slow" advClick="0" advTm="500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56DB968-454B-DE9F-5BA1-73DDED5F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883285"/>
            <a:ext cx="10515600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Repeat for </a:t>
            </a:r>
            <a:r>
              <a:rPr lang="en-US" sz="7000" b="0" i="0" dirty="0" err="1">
                <a:solidFill>
                  <a:srgbClr val="12C7C2"/>
                </a:solidFill>
                <a:effectLst/>
              </a:rPr>
              <a:t>FactMovieRanking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514600"/>
            <a:ext cx="6680200" cy="30987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700" b="0" i="0" dirty="0">
                <a:solidFill>
                  <a:srgbClr val="E8EAED"/>
                </a:solidFill>
                <a:effectLst/>
              </a:rPr>
              <a:t>Load Tables into Power BI</a:t>
            </a:r>
          </a:p>
          <a:p>
            <a:pPr>
              <a:lnSpc>
                <a:spcPct val="200000"/>
              </a:lnSpc>
            </a:pPr>
            <a:r>
              <a:rPr lang="en-US" sz="2700" b="0" i="0" dirty="0">
                <a:solidFill>
                  <a:srgbClr val="E8EAED"/>
                </a:solidFill>
                <a:effectLst/>
              </a:rPr>
              <a:t>Establish Relationships in Power BI</a:t>
            </a:r>
            <a:endParaRPr lang="en-US" sz="2700" dirty="0">
              <a:solidFill>
                <a:srgbClr val="E8EAED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700" b="0" i="0" dirty="0">
                <a:solidFill>
                  <a:srgbClr val="E8EAED"/>
                </a:solidFill>
                <a:effectLst/>
              </a:rPr>
              <a:t>Hide </a:t>
            </a:r>
            <a:r>
              <a:rPr lang="en-US" sz="2700" b="0" i="0" dirty="0" err="1">
                <a:solidFill>
                  <a:srgbClr val="E8EAED"/>
                </a:solidFill>
                <a:effectLst/>
              </a:rPr>
              <a:t>MovieKey</a:t>
            </a:r>
            <a:endParaRPr lang="en-US" sz="2700" dirty="0">
              <a:solidFill>
                <a:srgbClr val="E8EAED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700" b="0" i="0" dirty="0">
                <a:solidFill>
                  <a:srgbClr val="E8EAED"/>
                </a:solidFill>
                <a:effectLst/>
              </a:rPr>
              <a:t>Build Your Visualizations</a:t>
            </a:r>
            <a:endParaRPr lang="en-US" sz="2700" dirty="0">
              <a:solidFill>
                <a:srgbClr val="E8EAE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A6B421-8171-10A9-EA61-CD8247F9EA08}"/>
              </a:ext>
            </a:extLst>
          </p:cNvPr>
          <p:cNvSpPr txBox="1">
            <a:spLocks/>
          </p:cNvSpPr>
          <p:nvPr/>
        </p:nvSpPr>
        <p:spPr>
          <a:xfrm>
            <a:off x="7498080" y="2514600"/>
            <a:ext cx="3850640" cy="2665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200" b="0" i="0" dirty="0">
                <a:solidFill>
                  <a:srgbClr val="E8EAED"/>
                </a:solidFill>
                <a:effectLst/>
              </a:rPr>
              <a:t>Create Reports</a:t>
            </a:r>
            <a:endParaRPr lang="en-US" sz="3200" dirty="0">
              <a:solidFill>
                <a:srgbClr val="E8EAED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200" b="0" i="0" dirty="0">
                <a:solidFill>
                  <a:srgbClr val="E8EAED"/>
                </a:solidFill>
                <a:effectLst/>
              </a:rPr>
              <a:t>Expand Your Model</a:t>
            </a:r>
            <a:endParaRPr lang="en-US" sz="3200" dirty="0">
              <a:solidFill>
                <a:srgbClr val="E8EAED"/>
              </a:solidFill>
            </a:endParaRPr>
          </a:p>
          <a:p>
            <a:pPr>
              <a:lnSpc>
                <a:spcPct val="200000"/>
              </a:lnSpc>
            </a:pPr>
            <a:endParaRPr lang="en-US" sz="3200" dirty="0">
              <a:solidFill>
                <a:srgbClr val="E8EAED"/>
              </a:solidFill>
            </a:endParaRP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5785227"/>
      </p:ext>
    </p:extLst>
  </p:cSld>
  <p:clrMapOvr>
    <a:masterClrMapping/>
  </p:clrMapOvr>
  <p:transition spd="slow" advClick="0" advTm="500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1120B654-B07F-701B-83FC-74972A9E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375285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Expand Your Model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2426017"/>
            <a:ext cx="10515600" cy="4351338"/>
          </a:xfrm>
        </p:spPr>
        <p:txBody>
          <a:bodyPr>
            <a:noAutofit/>
          </a:bodyPr>
          <a:lstStyle/>
          <a:p>
            <a:r>
              <a:rPr lang="en-US" sz="3000" b="0" i="0" dirty="0">
                <a:solidFill>
                  <a:srgbClr val="E8EAED"/>
                </a:solidFill>
                <a:effectLst/>
              </a:rPr>
              <a:t>Keep Your Data Model Flexible And Scalable For Future Additions.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 Add More Tables: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You Can Introduce Additional Dimension Or Fact Tables.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Connect Them To The Existing Movie Dimension Or Other Shared Dimensions To </a:t>
            </a:r>
            <a:r>
              <a:rPr lang="en-US" sz="3000" b="1" i="0" dirty="0">
                <a:solidFill>
                  <a:srgbClr val="12C7C2"/>
                </a:solidFill>
                <a:effectLst/>
              </a:rPr>
              <a:t>Maintain The Star Schema Structure</a:t>
            </a:r>
            <a:r>
              <a:rPr lang="en-US" sz="3000" b="0" i="0" dirty="0">
                <a:solidFill>
                  <a:srgbClr val="E8EAED"/>
                </a:solidFill>
                <a:effectLst/>
              </a:rPr>
              <a:t>.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4403308"/>
      </p:ext>
    </p:extLst>
  </p:cSld>
  <p:clrMapOvr>
    <a:masterClrMapping/>
  </p:clrMapOvr>
  <p:transition spd="slow" advClick="0" advTm="500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E3667573-338C-79AA-D998-3D1E794C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6720"/>
          </a:xfrm>
        </p:spPr>
        <p:txBody>
          <a:bodyPr>
            <a:normAutofit/>
          </a:bodyPr>
          <a:lstStyle/>
          <a:p>
            <a:pPr algn="ctr"/>
            <a:r>
              <a:rPr lang="en-US" sz="7000" b="0" i="0" dirty="0">
                <a:solidFill>
                  <a:srgbClr val="12C7C2"/>
                </a:solidFill>
                <a:effectLst/>
              </a:rPr>
              <a:t>Best Practices </a:t>
            </a:r>
            <a:endParaRPr lang="en-US" sz="7000" dirty="0">
              <a:solidFill>
                <a:srgbClr val="12C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93821"/>
      </p:ext>
    </p:extLst>
  </p:cSld>
  <p:clrMapOvr>
    <a:masterClrMapping/>
  </p:clrMapOvr>
  <p:transition spd="slow" advClick="0" advTm="500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9E99181-99D2-52EC-0265-6B96E26FD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05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Keep It Simple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425065"/>
            <a:ext cx="1108964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Stick To The </a:t>
            </a:r>
            <a:r>
              <a:rPr lang="en-US" sz="5000" b="1" i="0" dirty="0">
                <a:solidFill>
                  <a:srgbClr val="12C7C2"/>
                </a:solidFill>
                <a:effectLst/>
              </a:rPr>
              <a:t>Star Schema </a:t>
            </a:r>
            <a:r>
              <a:rPr lang="en-US" sz="5000" b="0" i="0" dirty="0">
                <a:solidFill>
                  <a:srgbClr val="E8EAED"/>
                </a:solidFill>
                <a:effectLst/>
              </a:rPr>
              <a:t>Layout Where Multiple Fact Tables Connect To Centralized Dimension Tables. This Makes Your Model Easier To Understand And Maintain.</a:t>
            </a: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775244913"/>
      </p:ext>
    </p:extLst>
  </p:cSld>
  <p:clrMapOvr>
    <a:masterClrMapping/>
  </p:clrMapOvr>
  <p:transition spd="slow" advClick="0" advTm="500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997D7F2-DC38-BBAB-EF5C-E5D7F1D4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05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Use Surrogate Keys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35225"/>
            <a:ext cx="1108964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Always Include A Unique Surrogate Key (Like </a:t>
            </a:r>
            <a:r>
              <a:rPr lang="en-US" sz="5000" b="0" i="0" dirty="0" err="1">
                <a:solidFill>
                  <a:srgbClr val="E8EAED"/>
                </a:solidFill>
                <a:effectLst/>
              </a:rPr>
              <a:t>Moviekey</a:t>
            </a:r>
            <a:r>
              <a:rPr lang="en-US" sz="5000" b="0" i="0" dirty="0">
                <a:solidFill>
                  <a:srgbClr val="E8EAED"/>
                </a:solidFill>
                <a:effectLst/>
              </a:rPr>
              <a:t>) In Your Dimension Tables. This Helps Prevent Issues With Duplicate Or Changing Natural Keys.</a:t>
            </a: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05315858"/>
      </p:ext>
    </p:extLst>
  </p:cSld>
  <p:clrMapOvr>
    <a:masterClrMapping/>
  </p:clrMapOvr>
  <p:transition spd="slow" advClick="0" advTm="500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7DBC6BB-8A92-0E6F-A1B0-C5AC1578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85445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Maintain Consistency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04745"/>
            <a:ext cx="1108964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Ensure That The Fields Used For Merging (E.G., Movie Title, Production Year) Are Consistent And Formatted The Same Way In Both Fact And Dimension Tables.</a:t>
            </a: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888818839"/>
      </p:ext>
    </p:extLst>
  </p:cSld>
  <p:clrMapOvr>
    <a:masterClrMapping/>
  </p:clrMapOvr>
  <p:transition spd="slow" advClick="0" advTm="5000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9BCDB68-B284-21A0-18AD-990673EB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883285"/>
            <a:ext cx="10764520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Remove Duplicates</a:t>
            </a:r>
            <a:br>
              <a:rPr lang="en-US" sz="7000" dirty="0">
                <a:solidFill>
                  <a:srgbClr val="12C7C2"/>
                </a:solidFill>
              </a:rPr>
            </a:b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2374265"/>
            <a:ext cx="1109980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Always Eliminate Duplicate Records In Your Dimension Tables To Ensure Each Combination Of Attributes Is </a:t>
            </a:r>
            <a:r>
              <a:rPr lang="en-US" sz="5000" b="1" i="0" dirty="0">
                <a:solidFill>
                  <a:srgbClr val="12C7C2"/>
                </a:solidFill>
                <a:effectLst/>
              </a:rPr>
              <a:t>Unique</a:t>
            </a:r>
            <a:r>
              <a:rPr lang="en-US" sz="5000" b="0" i="0" dirty="0">
                <a:solidFill>
                  <a:srgbClr val="E8EAED"/>
                </a:solidFill>
                <a:effectLst/>
              </a:rPr>
              <a:t>.</a:t>
            </a: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60092434"/>
      </p:ext>
    </p:extLst>
  </p:cSld>
  <p:clrMapOvr>
    <a:masterClrMapping/>
  </p:clrMapOvr>
  <p:transition spd="slow" advClick="0" advTm="5000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16DE1E0-776C-21EB-7E10-AAA1BEF4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426085"/>
            <a:ext cx="1101852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Optimize Storage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25065"/>
            <a:ext cx="1108964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  <a:latin typeface="Roboto" pitchFamily="2" charset="0"/>
              </a:rPr>
              <a:t>Use </a:t>
            </a:r>
            <a:r>
              <a:rPr lang="en-US" sz="5000" b="1" i="0" dirty="0">
                <a:solidFill>
                  <a:srgbClr val="12C7C2"/>
                </a:solidFill>
                <a:effectLst/>
                <a:latin typeface="Roboto" pitchFamily="2" charset="0"/>
              </a:rPr>
              <a:t>Numeric Surrogate </a:t>
            </a:r>
            <a:r>
              <a:rPr lang="en-US" sz="5000" b="0" i="0" dirty="0">
                <a:solidFill>
                  <a:srgbClr val="E8EAED"/>
                </a:solidFill>
                <a:effectLst/>
                <a:latin typeface="Roboto" pitchFamily="2" charset="0"/>
              </a:rPr>
              <a:t>Keys </a:t>
            </a:r>
            <a:r>
              <a:rPr lang="en-US" sz="5000" b="0" i="0" u="sng" dirty="0">
                <a:solidFill>
                  <a:srgbClr val="E8EAED"/>
                </a:solidFill>
                <a:effectLst/>
                <a:latin typeface="Roboto" pitchFamily="2" charset="0"/>
              </a:rPr>
              <a:t>Instead Of Concatenated Text Fields</a:t>
            </a:r>
            <a:r>
              <a:rPr lang="en-US" sz="5000" b="0" i="0" dirty="0">
                <a:solidFill>
                  <a:srgbClr val="E8EAED"/>
                </a:solidFill>
                <a:effectLst/>
                <a:latin typeface="Roboto" pitchFamily="2" charset="0"/>
              </a:rPr>
              <a:t> To Save Space And Improve Performance, Especially With Large Datasets.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796757048"/>
      </p:ext>
    </p:extLst>
  </p:cSld>
  <p:clrMapOvr>
    <a:masterClrMapping/>
  </p:clrMapOvr>
  <p:transition spd="slow" advClick="0" advTm="500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041CBA1-C1AD-65AE-B502-F309322B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140C8-A836-42E6-50A9-58FB321F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>
            <a:normAutofit/>
          </a:bodyPr>
          <a:lstStyle/>
          <a:p>
            <a:r>
              <a:rPr lang="en-US" sz="7000" spc="300" dirty="0">
                <a:solidFill>
                  <a:srgbClr val="12C7C2"/>
                </a:solidFill>
                <a:latin typeface="Lato Black" panose="020F0A02020204030203" pitchFamily="34" charset="0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5005-395D-49E5-C2B7-87BAC905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</a:rPr>
              <a:t>We Have </a:t>
            </a:r>
            <a:r>
              <a:rPr lang="en-US" sz="4000" b="1" u="sng" dirty="0">
                <a:solidFill>
                  <a:srgbClr val="12C7C2"/>
                </a:solidFill>
                <a:latin typeface="Lato" panose="020F0502020204030203" pitchFamily="34" charset="0"/>
              </a:rPr>
              <a:t>Two Fact 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</a:rPr>
              <a:t>Tables Related To Movies, And We Need To Create A DIMENSION Table For Movie Titles And Release Years.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</a:rPr>
              <a:t>This Dimension Table Will Be Connected To Our Fact Tables, Allowing Us To Build A Star Schema Model.</a:t>
            </a:r>
          </a:p>
        </p:txBody>
      </p:sp>
    </p:spTree>
    <p:extLst>
      <p:ext uri="{BB962C8B-B14F-4D97-AF65-F5344CB8AC3E}">
        <p14:creationId xmlns:p14="http://schemas.microsoft.com/office/powerpoint/2010/main" val="523259518"/>
      </p:ext>
    </p:extLst>
  </p:cSld>
  <p:clrMapOvr>
    <a:masterClrMapping/>
  </p:clrMapOvr>
  <p:transition spd="slow" advClick="0" advTm="5000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BEDA785-3F1D-487A-5BA5-ACA0BF35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415925"/>
            <a:ext cx="1073404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Clean Your Data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2425382"/>
            <a:ext cx="1106932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Before Loading Data Into Power BI, Ensure It’s </a:t>
            </a:r>
            <a:r>
              <a:rPr lang="en-US" sz="5000" b="1" i="0" dirty="0">
                <a:solidFill>
                  <a:srgbClr val="12C7C2"/>
                </a:solidFill>
                <a:effectLst/>
              </a:rPr>
              <a:t>Free Of Errors And Null </a:t>
            </a:r>
            <a:r>
              <a:rPr lang="en-US" sz="5000" b="0" i="0" dirty="0">
                <a:solidFill>
                  <a:srgbClr val="E8EAED"/>
                </a:solidFill>
                <a:effectLst/>
              </a:rPr>
              <a:t>Values, Particularly In Key Columns Used For Merging.</a:t>
            </a: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96999814"/>
      </p:ext>
    </p:extLst>
  </p:cSld>
  <p:clrMapOvr>
    <a:masterClrMapping/>
  </p:clrMapOvr>
  <p:transition spd="slow" advClick="0" advTm="5000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913BECE7-3867-3247-890A-AE0AE0B1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405765"/>
            <a:ext cx="11109960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Hide Technical Fields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2374265"/>
            <a:ext cx="1110996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Hide Columns Like </a:t>
            </a:r>
            <a:r>
              <a:rPr lang="en-US" sz="5000" b="0" i="0" dirty="0" err="1">
                <a:solidFill>
                  <a:srgbClr val="E8EAED"/>
                </a:solidFill>
                <a:effectLst/>
              </a:rPr>
              <a:t>Moviekey</a:t>
            </a:r>
            <a:r>
              <a:rPr lang="en-US" sz="5000" b="0" i="0" dirty="0">
                <a:solidFill>
                  <a:srgbClr val="E8EAED"/>
                </a:solidFill>
                <a:effectLst/>
              </a:rPr>
              <a:t> In Your Power BI Reports To Keep The User Interface Clean And Focused On Relevant Data.</a:t>
            </a: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214751526"/>
      </p:ext>
    </p:extLst>
  </p:cSld>
  <p:clrMapOvr>
    <a:masterClrMapping/>
  </p:clrMapOvr>
  <p:transition spd="slow" advClick="0" advTm="5000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F2B3871-5760-E7FD-CF0F-76816A34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405765"/>
            <a:ext cx="1109980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Maintain a Master List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2414905"/>
            <a:ext cx="10754360" cy="4351338"/>
          </a:xfrm>
        </p:spPr>
        <p:txBody>
          <a:bodyPr>
            <a:no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Treat Your Movie Dimension Table As The Authoritative Source For Movie Information, Ensuring It Includes All Unique Movie-year Combinations.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31020960"/>
      </p:ext>
    </p:extLst>
  </p:cSld>
  <p:clrMapOvr>
    <a:masterClrMapping/>
  </p:clrMapOvr>
  <p:transition spd="slow" advClick="0" advTm="5000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90A428C-9918-FF11-4098-5F061F87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5925"/>
            <a:ext cx="10734040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Validate Relationships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06662"/>
            <a:ext cx="11049000" cy="4351338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After Setting Up Relationships, </a:t>
            </a:r>
            <a:r>
              <a:rPr lang="en-US" sz="5000" b="1" i="0" dirty="0">
                <a:solidFill>
                  <a:srgbClr val="12C7C2"/>
                </a:solidFill>
                <a:effectLst/>
              </a:rPr>
              <a:t>Test</a:t>
            </a:r>
            <a:r>
              <a:rPr lang="en-US" sz="5000" b="0" i="0" dirty="0">
                <a:solidFill>
                  <a:srgbClr val="E8EAED"/>
                </a:solidFill>
                <a:effectLst/>
              </a:rPr>
              <a:t> Them With Simple Visualizations To Confirm They Work Correctly Before Building More Complex Reports.</a:t>
            </a: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90339160"/>
      </p:ext>
    </p:extLst>
  </p:cSld>
  <p:clrMapOvr>
    <a:masterClrMapping/>
  </p:clrMapOvr>
  <p:transition spd="slow" advClick="0" advTm="5000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187C6A67-B137-2455-6EF5-4703880A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405765"/>
            <a:ext cx="1075436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Plan for Scalability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2414905"/>
            <a:ext cx="10515600" cy="4351338"/>
          </a:xfrm>
        </p:spPr>
        <p:txBody>
          <a:bodyPr>
            <a:noAutofit/>
          </a:bodyPr>
          <a:lstStyle/>
          <a:p>
            <a:r>
              <a:rPr lang="en-US" sz="5000" b="0" i="0" dirty="0">
                <a:solidFill>
                  <a:srgbClr val="E8EAED"/>
                </a:solidFill>
                <a:effectLst/>
              </a:rPr>
              <a:t>Design Your Star Schema To Easily Accommodate Additional Dimensions Or Fact Tables As Your Data Needs Grow.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36878873"/>
      </p:ext>
    </p:extLst>
  </p:cSld>
  <p:clrMapOvr>
    <a:masterClrMapping/>
  </p:clrMapOvr>
  <p:transition spd="slow" advClick="0" advTm="5000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1485A3C-C693-8E8A-C6CA-BEF60B541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0" y="2945709"/>
            <a:ext cx="772668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b="0" i="0" dirty="0">
                <a:solidFill>
                  <a:srgbClr val="12C7C2"/>
                </a:solidFill>
                <a:effectLst/>
              </a:rPr>
              <a:t>Thank You</a:t>
            </a:r>
            <a:endParaRPr lang="en-US" sz="10000" dirty="0">
              <a:solidFill>
                <a:srgbClr val="12C7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2BFB1-A51A-492C-7E51-BCB2C39F39F2}"/>
              </a:ext>
            </a:extLst>
          </p:cNvPr>
          <p:cNvSpPr txBox="1"/>
          <p:nvPr/>
        </p:nvSpPr>
        <p:spPr>
          <a:xfrm>
            <a:off x="9469120" y="4886960"/>
            <a:ext cx="248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Walid  Hussein</a:t>
            </a:r>
          </a:p>
        </p:txBody>
      </p:sp>
    </p:spTree>
    <p:extLst>
      <p:ext uri="{BB962C8B-B14F-4D97-AF65-F5344CB8AC3E}">
        <p14:creationId xmlns:p14="http://schemas.microsoft.com/office/powerpoint/2010/main" val="1358334190"/>
      </p:ext>
    </p:extLst>
  </p:cSld>
  <p:clrMapOvr>
    <a:masterClrMapping/>
  </p:clrMapOvr>
  <p:transition spd="slow" advClick="0" advTm="500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3BA0723-3D65-AB07-6B08-DCB3571E5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34460C-3683-0119-5AA1-60949F17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8607"/>
      </p:ext>
    </p:extLst>
  </p:cSld>
  <p:clrMapOvr>
    <a:masterClrMapping/>
  </p:clrMapOvr>
  <p:transition spd="slow" advClick="0" advTm="500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F392002C-1E60-407E-0F02-332C1AF2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364A2B-355C-A24F-F78D-65F28E77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1266232"/>
      </p:ext>
    </p:extLst>
  </p:cSld>
  <p:clrMapOvr>
    <a:masterClrMapping/>
  </p:clrMapOvr>
  <p:transition spd="slow" advClick="0" advTm="500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6ED751A-8284-6F0B-671B-952AC11E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9CA7-D91E-15A4-26A0-00081B1E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2" y="510041"/>
            <a:ext cx="10711543" cy="58379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rgbClr val="12C7C2"/>
                </a:solidFill>
                <a:effectLst/>
                <a:latin typeface="Lato" panose="020F0502020204030203" pitchFamily="34" charset="0"/>
              </a:rPr>
              <a:t>HOW TO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b="0" i="0" dirty="0">
                <a:solidFill>
                  <a:srgbClr val="E8EAED"/>
                </a:solidFill>
                <a:effectLst/>
                <a:latin typeface="Lato" panose="020F0502020204030203" pitchFamily="34" charset="0"/>
              </a:rPr>
              <a:t>Set Up A Star Schema Using Two Fact Tables—movie Sales And Movie Ranking—along With A Shared Movie Dimension Table.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0" dirty="0">
              <a:solidFill>
                <a:srgbClr val="E8EAED"/>
              </a:solidFill>
              <a:latin typeface="Lato" panose="020F050202020403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rgbClr val="12C7C2"/>
                </a:solidFill>
                <a:effectLst/>
                <a:latin typeface="Lato" panose="020F0502020204030203" pitchFamily="34" charset="0"/>
              </a:rPr>
              <a:t> BEST PRACTICES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b="0" i="0" dirty="0">
                <a:solidFill>
                  <a:srgbClr val="E8EAED"/>
                </a:solidFill>
                <a:effectLst/>
                <a:latin typeface="Lato" panose="020F0502020204030203" pitchFamily="34" charset="0"/>
              </a:rPr>
              <a:t>For Maintaining A Clean And Efficient Data Model.</a:t>
            </a:r>
            <a:endParaRPr lang="en-US" sz="4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7364"/>
      </p:ext>
    </p:extLst>
  </p:cSld>
  <p:clrMapOvr>
    <a:masterClrMapping/>
  </p:clrMapOvr>
  <p:transition spd="slow" advClick="0" advTm="500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340E347C-FB49-FBD7-8768-F5C839BE1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401F4-FC53-2DDF-5F20-A271BE18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382378"/>
            <a:ext cx="10515599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Movie Dimension Table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A626-5DCF-CC63-C48C-F3B2A390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3429000"/>
            <a:ext cx="11223171" cy="3172506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ea typeface="Roboto" pitchFamily="2" charset="0"/>
              </a:rPr>
              <a:t>The Movie Dimension Table Will Be Your Master List Of Movies, Containing Essential Details Like The Movie Title And The Year It Was Produced.</a:t>
            </a:r>
            <a:endParaRPr lang="en-US" sz="4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43950"/>
      </p:ext>
    </p:extLst>
  </p:cSld>
  <p:clrMapOvr>
    <a:masterClrMapping/>
  </p:clrMapOvr>
  <p:transition spd="slow" advClick="0" advTm="500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C4BFA97-826F-1732-462E-99951895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2" y="909410"/>
            <a:ext cx="11080207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Create Movie Dimension Table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3429000"/>
            <a:ext cx="11466287" cy="2856820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</a:rPr>
              <a:t>Include Only The Two Important Columns: Movie Title And Production Year From Facts Tables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</a:rPr>
              <a:t>Remove Any Other Unnecessary Columns To Keep The Table Simple.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52887"/>
      </p:ext>
    </p:extLst>
  </p:cSld>
  <p:clrMapOvr>
    <a:masterClrMapping/>
  </p:clrMapOvr>
  <p:transition spd="slow" advClick="0" advTm="500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C1B4929-C7C7-0623-6B61-A9C3BBE04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6" y="876979"/>
            <a:ext cx="10515600" cy="1325563"/>
          </a:xfrm>
        </p:spPr>
        <p:txBody>
          <a:bodyPr>
            <a:no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Remove Duplicate Entries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6" y="3306354"/>
            <a:ext cx="11529423" cy="3640592"/>
          </a:xfrm>
        </p:spPr>
        <p:txBody>
          <a:bodyPr>
            <a:noAutofit/>
          </a:bodyPr>
          <a:lstStyle/>
          <a:p>
            <a:r>
              <a:rPr lang="en-US" sz="3000" b="0" i="0" dirty="0">
                <a:solidFill>
                  <a:srgbClr val="E8EAED"/>
                </a:solidFill>
                <a:effectLst/>
              </a:rPr>
              <a:t>Ensure Each Movie-year Combination Is </a:t>
            </a:r>
            <a:r>
              <a:rPr lang="en-US" sz="3000" b="1" i="0" dirty="0">
                <a:solidFill>
                  <a:srgbClr val="12C7C2"/>
                </a:solidFill>
                <a:effectLst/>
              </a:rPr>
              <a:t>Unique</a:t>
            </a:r>
            <a:r>
              <a:rPr lang="en-US" sz="3000" b="0" i="0" dirty="0">
                <a:solidFill>
                  <a:srgbClr val="E8EAED"/>
                </a:solidFill>
                <a:effectLst/>
              </a:rPr>
              <a:t> To Avoid Confusion And Errors.</a:t>
            </a:r>
            <a:br>
              <a:rPr lang="en-US" sz="3000" dirty="0"/>
            </a:br>
            <a:r>
              <a:rPr lang="en-US" sz="3000" b="1" i="0" dirty="0">
                <a:solidFill>
                  <a:srgbClr val="12C7C2"/>
                </a:solidFill>
                <a:effectLst/>
              </a:rPr>
              <a:t>1. Check For Duplicates:</a:t>
            </a:r>
            <a:br>
              <a:rPr lang="en-US" sz="3000" b="1" dirty="0">
                <a:solidFill>
                  <a:srgbClr val="12C7C2"/>
                </a:solidFill>
              </a:rPr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Look For Rows Where The Movie Title And Production Year Are The Same.</a:t>
            </a:r>
            <a:br>
              <a:rPr lang="en-US" sz="3000" dirty="0"/>
            </a:br>
            <a:r>
              <a:rPr lang="en-US" sz="3000" b="1" i="0" dirty="0">
                <a:solidFill>
                  <a:srgbClr val="12C7C2"/>
                </a:solidFill>
                <a:effectLst/>
              </a:rPr>
              <a:t>2. Eliminate Duplicates:</a:t>
            </a:r>
            <a:br>
              <a:rPr lang="en-US" sz="3000" b="1" dirty="0">
                <a:solidFill>
                  <a:srgbClr val="12C7C2"/>
                </a:solidFill>
              </a:rPr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Remove Any Duplicate Entries So That Each Movie For Each Year Appears Only Once In The Movie Dimension Table.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0791432"/>
      </p:ext>
    </p:extLst>
  </p:cSld>
  <p:clrMapOvr>
    <a:masterClrMapping/>
  </p:clrMapOvr>
  <p:transition spd="slow" advClick="0" advTm="500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3D97B469-1C40-526C-1B77-C7A1E716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8355" r="14321" b="27806"/>
          <a:stretch/>
        </p:blipFill>
        <p:spPr>
          <a:xfrm>
            <a:off x="9590314" y="4683088"/>
            <a:ext cx="2601686" cy="217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C5B4-2C11-C84D-D284-D324B99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408668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0" i="0" dirty="0">
                <a:solidFill>
                  <a:srgbClr val="12C7C2"/>
                </a:solidFill>
                <a:effectLst/>
              </a:rPr>
              <a:t>Add a Surrogate Key</a:t>
            </a:r>
            <a:endParaRPr lang="en-US" sz="7000" dirty="0">
              <a:solidFill>
                <a:srgbClr val="12C7C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C28-8939-6190-789C-DC39EDCB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507419"/>
            <a:ext cx="11862526" cy="4351338"/>
          </a:xfrm>
        </p:spPr>
        <p:txBody>
          <a:bodyPr>
            <a:noAutofit/>
          </a:bodyPr>
          <a:lstStyle/>
          <a:p>
            <a:r>
              <a:rPr lang="en-US" sz="3000" b="0" i="0" dirty="0">
                <a:solidFill>
                  <a:srgbClr val="E8EAED"/>
                </a:solidFill>
                <a:effectLst/>
              </a:rPr>
              <a:t>A Surrogate Key </a:t>
            </a:r>
            <a:r>
              <a:rPr lang="en-US" sz="3000" b="1" i="0" dirty="0">
                <a:solidFill>
                  <a:srgbClr val="12C7C2"/>
                </a:solidFill>
                <a:effectLst/>
              </a:rPr>
              <a:t>Uniquely</a:t>
            </a:r>
            <a:r>
              <a:rPr lang="en-US" sz="3000" b="0" i="0" dirty="0">
                <a:solidFill>
                  <a:srgbClr val="E8EAED"/>
                </a:solidFill>
                <a:effectLst/>
              </a:rPr>
              <a:t> Identifies Each Movie In The Dimension Table, Making It Easier To Link To Fact Tables.</a:t>
            </a:r>
          </a:p>
          <a:p>
            <a:br>
              <a:rPr lang="en-US" sz="3000" dirty="0"/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 </a:t>
            </a:r>
            <a:r>
              <a:rPr lang="en-US" sz="3000" b="1" i="0" dirty="0">
                <a:solidFill>
                  <a:srgbClr val="12C7C2"/>
                </a:solidFill>
                <a:effectLst/>
              </a:rPr>
              <a:t>Create A Unique Identifier:</a:t>
            </a:r>
            <a:br>
              <a:rPr lang="en-US" sz="3000" b="1" dirty="0">
                <a:solidFill>
                  <a:srgbClr val="12C7C2"/>
                </a:solidFill>
              </a:rPr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Add A New Column Called </a:t>
            </a:r>
            <a:r>
              <a:rPr lang="en-US" sz="3000" b="0" i="0" dirty="0" err="1">
                <a:solidFill>
                  <a:srgbClr val="E8EAED"/>
                </a:solidFill>
                <a:effectLst/>
              </a:rPr>
              <a:t>Moviekey</a:t>
            </a:r>
            <a:r>
              <a:rPr lang="en-US" sz="3000" b="0" i="0" dirty="0">
                <a:solidFill>
                  <a:srgbClr val="E8EAED"/>
                </a:solidFill>
                <a:effectLst/>
              </a:rPr>
              <a:t>.</a:t>
            </a:r>
            <a:br>
              <a:rPr lang="en-US" sz="3000" dirty="0"/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Use An </a:t>
            </a:r>
            <a:r>
              <a:rPr lang="en-US" sz="3000" b="1" i="0" dirty="0">
                <a:solidFill>
                  <a:srgbClr val="12C7C2"/>
                </a:solidFill>
                <a:effectLst/>
              </a:rPr>
              <a:t>Index Column </a:t>
            </a:r>
            <a:r>
              <a:rPr lang="en-US" sz="3000" b="0" i="0" dirty="0">
                <a:solidFill>
                  <a:srgbClr val="E8EAED"/>
                </a:solidFill>
                <a:effectLst/>
              </a:rPr>
              <a:t>To Assign A Unique Number To Each Movie Entry.</a:t>
            </a:r>
            <a:br>
              <a:rPr lang="en-US" sz="3000" dirty="0"/>
            </a:br>
            <a:r>
              <a:rPr lang="en-US" sz="3000" b="0" i="0" dirty="0">
                <a:solidFill>
                  <a:srgbClr val="E8EAED"/>
                </a:solidFill>
                <a:effectLst/>
              </a:rPr>
              <a:t>This </a:t>
            </a:r>
            <a:r>
              <a:rPr lang="en-US" sz="3000" b="0" i="0" dirty="0" err="1">
                <a:solidFill>
                  <a:srgbClr val="E8EAED"/>
                </a:solidFill>
                <a:effectLst/>
              </a:rPr>
              <a:t>Moviekey</a:t>
            </a:r>
            <a:r>
              <a:rPr lang="en-US" sz="3000" b="0" i="0" dirty="0">
                <a:solidFill>
                  <a:srgbClr val="E8EAED"/>
                </a:solidFill>
                <a:effectLst/>
              </a:rPr>
              <a:t> Will Act As The Surrogate Key.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75097801"/>
      </p:ext>
    </p:extLst>
  </p:cSld>
  <p:clrMapOvr>
    <a:masterClrMapping/>
  </p:clrMapOvr>
  <p:transition spd="slow" advClick="0" advTm="5000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746</Words>
  <Application>Microsoft Office PowerPoint</Application>
  <PresentationFormat>Widescreen</PresentationFormat>
  <Paragraphs>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Lato</vt:lpstr>
      <vt:lpstr>Lato Black</vt:lpstr>
      <vt:lpstr>Roboto</vt:lpstr>
      <vt:lpstr>Wingdings</vt:lpstr>
      <vt:lpstr>Office Theme</vt:lpstr>
      <vt:lpstr>Power BI 101</vt:lpstr>
      <vt:lpstr>Challenge</vt:lpstr>
      <vt:lpstr>PowerPoint Presentation</vt:lpstr>
      <vt:lpstr>PowerPoint Presentation</vt:lpstr>
      <vt:lpstr>PowerPoint Presentation</vt:lpstr>
      <vt:lpstr>Movie Dimension Table</vt:lpstr>
      <vt:lpstr>Create Movie Dimension Table</vt:lpstr>
      <vt:lpstr>Remove Duplicate Entries</vt:lpstr>
      <vt:lpstr>Add a Surrogate Key</vt:lpstr>
      <vt:lpstr>Link Movie Dimension with FactMovieSales</vt:lpstr>
      <vt:lpstr>Check for Missing MovieKeys</vt:lpstr>
      <vt:lpstr>Repeat for FactMovieRanking</vt:lpstr>
      <vt:lpstr>Expand Your Model</vt:lpstr>
      <vt:lpstr>Best Practices </vt:lpstr>
      <vt:lpstr>Keep It Simple</vt:lpstr>
      <vt:lpstr>Use Surrogate Keys</vt:lpstr>
      <vt:lpstr>Maintain Consistency</vt:lpstr>
      <vt:lpstr>Remove Duplicates </vt:lpstr>
      <vt:lpstr>Optimize Storage</vt:lpstr>
      <vt:lpstr>Clean Your Data</vt:lpstr>
      <vt:lpstr>Hide Technical Fields</vt:lpstr>
      <vt:lpstr>Maintain a Master List</vt:lpstr>
      <vt:lpstr>Validate Relationships</vt:lpstr>
      <vt:lpstr>Plan for 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 ELSAID</dc:creator>
  <cp:lastModifiedBy>WALID ELSAID</cp:lastModifiedBy>
  <cp:revision>6</cp:revision>
  <dcterms:created xsi:type="dcterms:W3CDTF">2024-09-27T06:26:39Z</dcterms:created>
  <dcterms:modified xsi:type="dcterms:W3CDTF">2024-09-29T02:24:28Z</dcterms:modified>
</cp:coreProperties>
</file>