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6" r:id="rId5"/>
    <p:sldId id="262" r:id="rId6"/>
    <p:sldId id="261" r:id="rId7"/>
    <p:sldId id="263" r:id="rId8"/>
    <p:sldId id="264" r:id="rId9"/>
    <p:sldId id="265" r:id="rId10"/>
    <p:sldId id="266" r:id="rId11"/>
    <p:sldId id="272" r:id="rId12"/>
    <p:sldId id="273" r:id="rId13"/>
    <p:sldId id="275" r:id="rId14"/>
    <p:sldId id="276" r:id="rId15"/>
    <p:sldId id="277" r:id="rId16"/>
    <p:sldId id="27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97BF"/>
    <a:srgbClr val="000000"/>
    <a:srgbClr val="EE1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0" autoAdjust="0"/>
    <p:restoredTop sz="94660"/>
  </p:normalViewPr>
  <p:slideViewPr>
    <p:cSldViewPr snapToGrid="0">
      <p:cViewPr>
        <p:scale>
          <a:sx n="78" d="100"/>
          <a:sy n="78" d="100"/>
        </p:scale>
        <p:origin x="32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E2F813-3A28-43EC-A81B-DFA7FFCDFB91}"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263345171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2F813-3A28-43EC-A81B-DFA7FFCDFB91}"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15189156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2F813-3A28-43EC-A81B-DFA7FFCDFB91}"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161716514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2F813-3A28-43EC-A81B-DFA7FFCDFB91}"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52556781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E2F813-3A28-43EC-A81B-DFA7FFCDFB91}"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397421524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E2F813-3A28-43EC-A81B-DFA7FFCDFB91}"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427569163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E2F813-3A28-43EC-A81B-DFA7FFCDFB91}"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350405654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E2F813-3A28-43EC-A81B-DFA7FFCDFB91}"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371484519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2F813-3A28-43EC-A81B-DFA7FFCDFB91}"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3067587750"/>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E2F813-3A28-43EC-A81B-DFA7FFCDFB91}"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106464199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E2F813-3A28-43EC-A81B-DFA7FFCDFB91}"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BB843-4750-466B-9859-426C8C0F9ED7}" type="slidenum">
              <a:rPr lang="en-US" smtClean="0"/>
              <a:t>‹#›</a:t>
            </a:fld>
            <a:endParaRPr lang="en-US"/>
          </a:p>
        </p:txBody>
      </p:sp>
    </p:spTree>
    <p:extLst>
      <p:ext uri="{BB962C8B-B14F-4D97-AF65-F5344CB8AC3E}">
        <p14:creationId xmlns:p14="http://schemas.microsoft.com/office/powerpoint/2010/main" val="330410378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2F813-3A28-43EC-A81B-DFA7FFCDFB91}" type="datetimeFigureOut">
              <a:rPr lang="en-US" smtClean="0"/>
              <a:t>4/16/2022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BB843-4750-466B-9859-426C8C0F9ED7}" type="slidenum">
              <a:rPr lang="en-US" smtClean="0"/>
              <a:t>‹#›</a:t>
            </a:fld>
            <a:endParaRPr lang="en-US"/>
          </a:p>
        </p:txBody>
      </p:sp>
    </p:spTree>
    <p:extLst>
      <p:ext uri="{BB962C8B-B14F-4D97-AF65-F5344CB8AC3E}">
        <p14:creationId xmlns:p14="http://schemas.microsoft.com/office/powerpoint/2010/main" val="339946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095" y="843158"/>
            <a:ext cx="10481187" cy="1146532"/>
          </a:xfrm>
          <a:noFill/>
        </p:spPr>
        <p:txBody>
          <a:bodyPr>
            <a:normAutofit/>
          </a:bodyPr>
          <a:lstStyle/>
          <a:p>
            <a:r>
              <a:rPr lang="en-US" sz="3600" dirty="0" smtClean="0">
                <a:effectLst>
                  <a:reflection blurRad="673100" stA="0" endPos="54000" dist="50800" dir="5400000" sy="-100000" algn="bl" rotWithShape="0"/>
                </a:effectLst>
                <a:latin typeface="Propaganda" panose="02000503000000020004" pitchFamily="2" charset="0"/>
              </a:rPr>
              <a:t>A Decentralized Polling System Using </a:t>
            </a:r>
            <a:r>
              <a:rPr lang="en-US" sz="3600" dirty="0" err="1">
                <a:effectLst>
                  <a:reflection blurRad="673100" stA="0" endPos="54000" dist="50800" dir="5400000" sy="-100000" algn="bl" rotWithShape="0"/>
                </a:effectLst>
                <a:latin typeface="Propaganda" panose="02000503000000020004" pitchFamily="2" charset="0"/>
              </a:rPr>
              <a:t>Ethereum</a:t>
            </a:r>
            <a:r>
              <a:rPr lang="en-US" sz="3600" dirty="0" smtClean="0">
                <a:effectLst>
                  <a:reflection blurRad="673100" stA="0" endPos="54000" dist="50800" dir="5400000" sy="-100000" algn="bl" rotWithShape="0"/>
                </a:effectLst>
                <a:latin typeface="Propaganda" panose="02000503000000020004" pitchFamily="2" charset="0"/>
              </a:rPr>
              <a:t> </a:t>
            </a:r>
            <a:r>
              <a:rPr lang="en-US" sz="3600" dirty="0" smtClean="0">
                <a:effectLst>
                  <a:outerShdw blurRad="50800" dist="50800" dir="5400000" sx="3000" sy="3000" algn="ctr" rotWithShape="0">
                    <a:srgbClr val="000000">
                      <a:alpha val="43137"/>
                    </a:srgbClr>
                  </a:outerShdw>
                  <a:reflection blurRad="673100" stA="0" endPos="75000" dist="50800" dir="5400000" sy="-100000" algn="bl" rotWithShape="0"/>
                </a:effectLst>
                <a:latin typeface="Propaganda" panose="02000503000000020004" pitchFamily="2" charset="0"/>
              </a:rPr>
              <a:t>Technology</a:t>
            </a:r>
            <a:r>
              <a:rPr lang="en-US" sz="3600" dirty="0" smtClean="0">
                <a:effectLst>
                  <a:reflection blurRad="673100" stA="0" endPos="54000" dist="50800" dir="5400000" sy="-100000" algn="bl" rotWithShape="0"/>
                </a:effectLst>
                <a:latin typeface="Propaganda" panose="02000503000000020004" pitchFamily="2" charset="0"/>
              </a:rPr>
              <a:t> </a:t>
            </a:r>
            <a:endParaRPr lang="en-US" sz="3600" dirty="0">
              <a:effectLst>
                <a:reflection blurRad="673100" stA="0" endPos="54000" dist="50800" dir="5400000" sy="-100000" algn="bl" rotWithShape="0"/>
              </a:effectLst>
              <a:latin typeface="Propaganda" panose="02000503000000020004" pitchFamily="2" charset="0"/>
            </a:endParaRPr>
          </a:p>
        </p:txBody>
      </p:sp>
      <p:sp>
        <p:nvSpPr>
          <p:cNvPr id="3" name="Subtitle 2"/>
          <p:cNvSpPr>
            <a:spLocks noGrp="1"/>
          </p:cNvSpPr>
          <p:nvPr>
            <p:ph type="subTitle" idx="1"/>
          </p:nvPr>
        </p:nvSpPr>
        <p:spPr>
          <a:xfrm>
            <a:off x="1246542" y="3471945"/>
            <a:ext cx="2853510" cy="2072148"/>
          </a:xfrm>
        </p:spPr>
        <p:txBody>
          <a:bodyPr>
            <a:normAutofit/>
          </a:bodyPr>
          <a:lstStyle/>
          <a:p>
            <a:pPr algn="l"/>
            <a:r>
              <a:rPr lang="en-US" sz="3200" b="1" dirty="0" smtClean="0">
                <a:latin typeface="Propaganda" panose="02000503000000020004" pitchFamily="2" charset="0"/>
              </a:rPr>
              <a:t>Samarth </a:t>
            </a:r>
            <a:r>
              <a:rPr lang="en-US" sz="3200" b="1" dirty="0" err="1" smtClean="0">
                <a:latin typeface="Propaganda" panose="02000503000000020004" pitchFamily="2" charset="0"/>
              </a:rPr>
              <a:t>Shakya</a:t>
            </a:r>
            <a:endParaRPr lang="en-US" sz="3200" b="1" dirty="0" smtClean="0">
              <a:latin typeface="Propaganda" panose="02000503000000020004" pitchFamily="2" charset="0"/>
            </a:endParaRPr>
          </a:p>
          <a:p>
            <a:pPr algn="l"/>
            <a:r>
              <a:rPr lang="en-US" sz="3200" b="1" dirty="0" smtClean="0"/>
              <a:t/>
            </a:r>
            <a:br>
              <a:rPr lang="en-US" sz="3200" b="1" dirty="0" smtClean="0"/>
            </a:b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164" y="2581472"/>
            <a:ext cx="3514726" cy="3514726"/>
          </a:xfrm>
          <a:prstGeom prst="rect">
            <a:avLst/>
          </a:prstGeom>
        </p:spPr>
      </p:pic>
      <p:sp>
        <p:nvSpPr>
          <p:cNvPr id="5" name="Rectangle 4"/>
          <p:cNvSpPr/>
          <p:nvPr/>
        </p:nvSpPr>
        <p:spPr>
          <a:xfrm>
            <a:off x="2261112" y="0"/>
            <a:ext cx="7449155" cy="369332"/>
          </a:xfrm>
          <a:prstGeom prst="rect">
            <a:avLst/>
          </a:prstGeom>
        </p:spPr>
        <p:txBody>
          <a:bodyPr wrap="none">
            <a:spAutoFit/>
          </a:bodyPr>
          <a:lstStyle/>
          <a:p>
            <a:r>
              <a:rPr lang="en-US" dirty="0" smtClean="0">
                <a:latin typeface="Propaganda" panose="02000503000000020004" pitchFamily="2" charset="0"/>
              </a:rPr>
              <a:t>Journal of Information Technology Management</a:t>
            </a:r>
            <a:endParaRPr lang="en-US" dirty="0">
              <a:latin typeface="Propaganda" panose="02000503000000020004" pitchFamily="2" charset="0"/>
            </a:endParaRPr>
          </a:p>
        </p:txBody>
      </p:sp>
      <p:sp>
        <p:nvSpPr>
          <p:cNvPr id="6" name="TextBox 5"/>
          <p:cNvSpPr txBox="1"/>
          <p:nvPr/>
        </p:nvSpPr>
        <p:spPr>
          <a:xfrm>
            <a:off x="8394592" y="3261617"/>
            <a:ext cx="2831690" cy="1077218"/>
          </a:xfrm>
          <a:prstGeom prst="rect">
            <a:avLst/>
          </a:prstGeom>
          <a:noFill/>
        </p:spPr>
        <p:txBody>
          <a:bodyPr wrap="square" rtlCol="0">
            <a:spAutoFit/>
          </a:bodyPr>
          <a:lstStyle/>
          <a:p>
            <a:r>
              <a:rPr lang="en-US" sz="3200" b="1" dirty="0" err="1">
                <a:latin typeface="Propaganda" panose="02000503000000020004" pitchFamily="2" charset="0"/>
              </a:rPr>
              <a:t>Vivek</a:t>
            </a:r>
            <a:r>
              <a:rPr lang="en-US" sz="3200" b="1" dirty="0">
                <a:latin typeface="Propaganda" panose="02000503000000020004" pitchFamily="2" charset="0"/>
              </a:rPr>
              <a:t> Kapoor</a:t>
            </a:r>
            <a:endParaRPr lang="en-US" sz="3200" dirty="0">
              <a:latin typeface="Propaganda" panose="02000503000000020004" pitchFamily="2" charset="0"/>
            </a:endParaRPr>
          </a:p>
        </p:txBody>
      </p:sp>
      <p:sp>
        <p:nvSpPr>
          <p:cNvPr id="7" name="TextBox 6"/>
          <p:cNvSpPr txBox="1"/>
          <p:nvPr/>
        </p:nvSpPr>
        <p:spPr>
          <a:xfrm>
            <a:off x="3578941" y="5856983"/>
            <a:ext cx="7763480" cy="830997"/>
          </a:xfrm>
          <a:prstGeom prst="rect">
            <a:avLst/>
          </a:prstGeom>
          <a:noFill/>
        </p:spPr>
        <p:txBody>
          <a:bodyPr wrap="square" rtlCol="0">
            <a:spAutoFit/>
          </a:bodyPr>
          <a:lstStyle/>
          <a:p>
            <a:r>
              <a:rPr lang="en-US" sz="2400" b="1" dirty="0">
                <a:latin typeface="Propaganda" panose="02000503000000020004" pitchFamily="2" charset="0"/>
              </a:rPr>
              <a:t/>
            </a:r>
            <a:br>
              <a:rPr lang="en-US" sz="2400" b="1" dirty="0">
                <a:latin typeface="Propaganda" panose="02000503000000020004" pitchFamily="2" charset="0"/>
              </a:rPr>
            </a:br>
            <a:r>
              <a:rPr lang="en-US" sz="2400" b="1" dirty="0">
                <a:latin typeface="Propaganda" panose="02000503000000020004" pitchFamily="2" charset="0"/>
              </a:rPr>
              <a:t>Devi </a:t>
            </a:r>
            <a:r>
              <a:rPr lang="en-US" sz="2400" b="1" dirty="0" err="1">
                <a:latin typeface="Propaganda" panose="02000503000000020004" pitchFamily="2" charset="0"/>
              </a:rPr>
              <a:t>Ahilya</a:t>
            </a:r>
            <a:r>
              <a:rPr lang="en-US" sz="2400" b="1" dirty="0">
                <a:latin typeface="Propaganda" panose="02000503000000020004" pitchFamily="2" charset="0"/>
              </a:rPr>
              <a:t> University</a:t>
            </a:r>
            <a:endParaRPr lang="en-US" sz="2400" b="1" dirty="0">
              <a:latin typeface="Propaganda" panose="02000503000000020004" pitchFamily="2" charset="0"/>
            </a:endParaRPr>
          </a:p>
        </p:txBody>
      </p:sp>
    </p:spTree>
    <p:extLst>
      <p:ext uri="{BB962C8B-B14F-4D97-AF65-F5344CB8AC3E}">
        <p14:creationId xmlns:p14="http://schemas.microsoft.com/office/powerpoint/2010/main" val="114461284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Propaganda" panose="02000503000000020004" pitchFamily="2" charset="0"/>
              </a:rPr>
              <a:t>System Components</a:t>
            </a:r>
            <a:endParaRPr lang="en-US" sz="3600" dirty="0">
              <a:latin typeface="Propaganda" panose="02000503000000020004" pitchFamily="2" charset="0"/>
            </a:endParaRPr>
          </a:p>
        </p:txBody>
      </p:sp>
      <p:sp>
        <p:nvSpPr>
          <p:cNvPr id="3" name="Content Placeholder 2"/>
          <p:cNvSpPr>
            <a:spLocks noGrp="1"/>
          </p:cNvSpPr>
          <p:nvPr>
            <p:ph idx="1"/>
          </p:nvPr>
        </p:nvSpPr>
        <p:spPr>
          <a:xfrm>
            <a:off x="838200" y="1786295"/>
            <a:ext cx="10515600" cy="4351338"/>
          </a:xfrm>
        </p:spPr>
        <p:txBody>
          <a:bodyPr>
            <a:normAutofit fontScale="92500" lnSpcReduction="10000"/>
          </a:bodyPr>
          <a:lstStyle/>
          <a:p>
            <a:pPr marL="0" indent="0">
              <a:buNone/>
            </a:pPr>
            <a:r>
              <a:rPr lang="en-US" b="1" dirty="0" smtClean="0"/>
              <a:t>1) </a:t>
            </a:r>
            <a:r>
              <a:rPr lang="en-US" b="1" dirty="0" smtClean="0">
                <a:hlinkClick r:id="rId2" action="ppaction://hlinksldjump"/>
              </a:rPr>
              <a:t>Smart Contract: </a:t>
            </a:r>
            <a:r>
              <a:rPr lang="en-US" dirty="0" smtClean="0"/>
              <a:t>This contract serves purpose to authenticate the voters and start the voting process. Polling contract increment the count of votes immediately when voted. It ensure the feature that only one vote is given with the private key.</a:t>
            </a:r>
          </a:p>
          <a:p>
            <a:pPr marL="0" indent="0">
              <a:buNone/>
            </a:pPr>
            <a:r>
              <a:rPr lang="en-US" b="1" dirty="0" smtClean="0"/>
              <a:t>2) </a:t>
            </a:r>
            <a:r>
              <a:rPr lang="en-US" b="1" dirty="0" smtClean="0">
                <a:hlinkClick r:id="rId3" action="ppaction://hlinksldjump"/>
              </a:rPr>
              <a:t>Ganache: </a:t>
            </a:r>
            <a:r>
              <a:rPr lang="en-US" dirty="0" smtClean="0"/>
              <a:t>It is a personal </a:t>
            </a:r>
            <a:r>
              <a:rPr lang="en-US" dirty="0" err="1" smtClean="0"/>
              <a:t>blockchain</a:t>
            </a:r>
            <a:r>
              <a:rPr lang="en-US" dirty="0" smtClean="0"/>
              <a:t> deployed locally. We are going to use the ganache for the deployment of our polling contract and running tests. </a:t>
            </a:r>
          </a:p>
          <a:p>
            <a:pPr marL="0" indent="0">
              <a:buNone/>
            </a:pPr>
            <a:r>
              <a:rPr lang="en-US" b="1" dirty="0" smtClean="0"/>
              <a:t>3) Truffle Framework: </a:t>
            </a:r>
            <a:r>
              <a:rPr lang="en-US" dirty="0" smtClean="0"/>
              <a:t>Truffle is a tool used to develop </a:t>
            </a:r>
            <a:r>
              <a:rPr lang="en-US" dirty="0" err="1" smtClean="0"/>
              <a:t>ethereum</a:t>
            </a:r>
            <a:r>
              <a:rPr lang="en-US" dirty="0" smtClean="0"/>
              <a:t> </a:t>
            </a:r>
            <a:r>
              <a:rPr lang="en-US" dirty="0" err="1" smtClean="0"/>
              <a:t>blockchain</a:t>
            </a:r>
            <a:r>
              <a:rPr lang="en-US" dirty="0" smtClean="0"/>
              <a:t> while using the solidity programming language.</a:t>
            </a:r>
          </a:p>
          <a:p>
            <a:pPr marL="0" indent="0">
              <a:buNone/>
            </a:pPr>
            <a:r>
              <a:rPr lang="en-US" b="1" dirty="0" smtClean="0"/>
              <a:t>4) </a:t>
            </a:r>
            <a:r>
              <a:rPr lang="en-US" b="1" dirty="0" smtClean="0">
                <a:hlinkClick r:id="rId4" action="ppaction://hlinksldjump"/>
              </a:rPr>
              <a:t>Metamask:</a:t>
            </a:r>
            <a:r>
              <a:rPr lang="en-US" b="1" dirty="0" smtClean="0"/>
              <a:t> </a:t>
            </a:r>
            <a:r>
              <a:rPr lang="en-US" dirty="0" smtClean="0"/>
              <a:t>If we want to use a user interface of any application our browser should support the connection to </a:t>
            </a:r>
            <a:r>
              <a:rPr lang="en-US" dirty="0" err="1" smtClean="0"/>
              <a:t>blockchain</a:t>
            </a:r>
            <a:r>
              <a:rPr lang="en-US" dirty="0" smtClean="0"/>
              <a:t> network. We can also manage our personal accounts in Metamask.</a:t>
            </a:r>
            <a:endParaRPr lang="en-US" dirty="0"/>
          </a:p>
        </p:txBody>
      </p:sp>
    </p:spTree>
    <p:extLst>
      <p:ext uri="{BB962C8B-B14F-4D97-AF65-F5344CB8AC3E}">
        <p14:creationId xmlns:p14="http://schemas.microsoft.com/office/powerpoint/2010/main" val="241192147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482"/>
            <a:ext cx="10515600" cy="1325563"/>
          </a:xfrm>
        </p:spPr>
        <p:txBody>
          <a:bodyPr/>
          <a:lstStyle/>
          <a:p>
            <a:pPr algn="ctr"/>
            <a:r>
              <a:rPr lang="en-US" dirty="0" smtClean="0">
                <a:latin typeface="Propaganda" panose="02000503000000020004" pitchFamily="2" charset="0"/>
              </a:rPr>
              <a:t>Experiment</a:t>
            </a:r>
            <a:endParaRPr lang="en-US" dirty="0">
              <a:latin typeface="Propaganda" panose="02000503000000020004"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12192000" cy="4351338"/>
          </a:xfrm>
        </p:spPr>
      </p:pic>
      <p:sp>
        <p:nvSpPr>
          <p:cNvPr id="5" name="TextBox 4"/>
          <p:cNvSpPr txBox="1"/>
          <p:nvPr/>
        </p:nvSpPr>
        <p:spPr>
          <a:xfrm>
            <a:off x="648929" y="1268361"/>
            <a:ext cx="10894142" cy="461665"/>
          </a:xfrm>
          <a:prstGeom prst="rect">
            <a:avLst/>
          </a:prstGeom>
          <a:noFill/>
        </p:spPr>
        <p:txBody>
          <a:bodyPr wrap="square" rtlCol="0">
            <a:spAutoFit/>
          </a:bodyPr>
          <a:lstStyle/>
          <a:p>
            <a:r>
              <a:rPr lang="en-US" sz="2400" dirty="0" smtClean="0"/>
              <a:t>For each transaction on </a:t>
            </a:r>
            <a:r>
              <a:rPr lang="en-US" sz="2400" dirty="0" err="1" smtClean="0"/>
              <a:t>ethereum</a:t>
            </a:r>
            <a:r>
              <a:rPr lang="en-US" sz="2400" dirty="0" smtClean="0"/>
              <a:t> </a:t>
            </a:r>
            <a:r>
              <a:rPr lang="en-US" sz="2400" dirty="0" err="1" smtClean="0"/>
              <a:t>blockchain</a:t>
            </a:r>
            <a:r>
              <a:rPr lang="en-US" sz="2400" dirty="0" smtClean="0"/>
              <a:t>, we have to pay a fee called gas (in ETH)</a:t>
            </a:r>
            <a:endParaRPr lang="en-US" sz="2400" dirty="0"/>
          </a:p>
        </p:txBody>
      </p:sp>
    </p:spTree>
    <p:extLst>
      <p:ext uri="{BB962C8B-B14F-4D97-AF65-F5344CB8AC3E}">
        <p14:creationId xmlns:p14="http://schemas.microsoft.com/office/powerpoint/2010/main" val="330151049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220" y="-96992"/>
            <a:ext cx="10515600" cy="1325563"/>
          </a:xfrm>
        </p:spPr>
        <p:txBody>
          <a:bodyPr/>
          <a:lstStyle/>
          <a:p>
            <a:pPr algn="ctr"/>
            <a:r>
              <a:rPr lang="en-US" dirty="0" smtClean="0">
                <a:latin typeface="Propaganda" panose="02000503000000020004" pitchFamily="2" charset="0"/>
              </a:rPr>
              <a:t>Results</a:t>
            </a:r>
            <a:endParaRPr lang="en-US" dirty="0">
              <a:latin typeface="Propaganda" panose="02000503000000020004" pitchFamily="2" charset="0"/>
            </a:endParaRPr>
          </a:p>
        </p:txBody>
      </p:sp>
      <p:sp>
        <p:nvSpPr>
          <p:cNvPr id="3" name="Content Placeholder 2"/>
          <p:cNvSpPr>
            <a:spLocks noGrp="1"/>
          </p:cNvSpPr>
          <p:nvPr>
            <p:ph idx="1"/>
          </p:nvPr>
        </p:nvSpPr>
        <p:spPr>
          <a:xfrm>
            <a:off x="769373" y="1228571"/>
            <a:ext cx="10999839" cy="4351338"/>
          </a:xfrm>
        </p:spPr>
        <p:txBody>
          <a:bodyPr>
            <a:normAutofit/>
          </a:bodyPr>
          <a:lstStyle/>
          <a:p>
            <a:pPr marL="0" indent="0">
              <a:buNone/>
            </a:pPr>
            <a:r>
              <a:rPr lang="en-US" sz="2400" dirty="0" smtClean="0"/>
              <a:t>Considering the Fast Cost (ETH) from the Table 1 we can see that the amount of ETH required is slightly increasing as we increase the number of letters in our transaction.</a:t>
            </a:r>
            <a:endParaRPr lang="en-US" sz="2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20" y="2330591"/>
            <a:ext cx="9144000" cy="4370093"/>
          </a:xfrm>
          <a:prstGeom prst="rect">
            <a:avLst/>
          </a:prstGeom>
        </p:spPr>
      </p:pic>
    </p:spTree>
    <p:extLst>
      <p:ext uri="{BB962C8B-B14F-4D97-AF65-F5344CB8AC3E}">
        <p14:creationId xmlns:p14="http://schemas.microsoft.com/office/powerpoint/2010/main" val="3337796853"/>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71052" y="521981"/>
            <a:ext cx="10515600" cy="4351338"/>
          </a:xfrm>
        </p:spPr>
        <p:txBody>
          <a:bodyPr/>
          <a:lstStyle/>
          <a:p>
            <a:pPr marL="0" indent="0">
              <a:buNone/>
            </a:pPr>
            <a:r>
              <a:rPr lang="en-US" dirty="0" smtClean="0"/>
              <a:t>Considering the Fast Time (seconds) from Table 1 we can conclude that the time required to complete the transaction is directly proportional to the number of letters in the phrase.</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026" y="2498468"/>
            <a:ext cx="9144000" cy="4192383"/>
          </a:xfrm>
          <a:prstGeom prst="rect">
            <a:avLst/>
          </a:prstGeom>
          <a:effectLst>
            <a:glow rad="127000">
              <a:schemeClr val="accent1">
                <a:alpha val="95000"/>
              </a:schemeClr>
            </a:glow>
          </a:effectLst>
        </p:spPr>
      </p:pic>
    </p:spTree>
    <p:extLst>
      <p:ext uri="{BB962C8B-B14F-4D97-AF65-F5344CB8AC3E}">
        <p14:creationId xmlns:p14="http://schemas.microsoft.com/office/powerpoint/2010/main" val="60314233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394" y="547432"/>
            <a:ext cx="11353800" cy="2923355"/>
          </a:xfrm>
        </p:spPr>
        <p:txBody>
          <a:bodyPr/>
          <a:lstStyle/>
          <a:p>
            <a:pPr marL="0" indent="0">
              <a:buNone/>
            </a:pPr>
            <a:r>
              <a:rPr lang="en-US" dirty="0" smtClean="0"/>
              <a:t>We can see that Fast transaction type is better than any other type as there is only a slight change in the ETH but the time difference is very high in all other transaction as shown in Table 1.</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187" y="2202427"/>
            <a:ext cx="9144000" cy="4491038"/>
          </a:xfrm>
          <a:prstGeom prst="rect">
            <a:avLst/>
          </a:prstGeom>
        </p:spPr>
      </p:pic>
    </p:spTree>
    <p:extLst>
      <p:ext uri="{BB962C8B-B14F-4D97-AF65-F5344CB8AC3E}">
        <p14:creationId xmlns:p14="http://schemas.microsoft.com/office/powerpoint/2010/main" val="68852158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Propaganda" panose="02000503000000020004" pitchFamily="2" charset="0"/>
              </a:rPr>
              <a:t>Conclusion</a:t>
            </a:r>
            <a:r>
              <a:rPr lang="en-US" dirty="0" smtClean="0"/>
              <a:t> </a:t>
            </a:r>
            <a:endParaRPr lang="en-US" dirty="0"/>
          </a:p>
        </p:txBody>
      </p:sp>
      <p:sp>
        <p:nvSpPr>
          <p:cNvPr id="5" name="Content Placeholder 4"/>
          <p:cNvSpPr>
            <a:spLocks noGrp="1"/>
          </p:cNvSpPr>
          <p:nvPr>
            <p:ph idx="1"/>
          </p:nvPr>
        </p:nvSpPr>
        <p:spPr/>
        <p:txBody>
          <a:bodyPr/>
          <a:lstStyle/>
          <a:p>
            <a:pPr marL="0" indent="0">
              <a:buNone/>
            </a:pPr>
            <a:r>
              <a:rPr lang="en-US" dirty="0" smtClean="0"/>
              <a:t>Traditional polling system </a:t>
            </a:r>
          </a:p>
          <a:p>
            <a:pPr marL="0" indent="0">
              <a:buNone/>
            </a:pPr>
            <a:endParaRPr lang="en-US" dirty="0" smtClean="0"/>
          </a:p>
          <a:p>
            <a:pPr marL="0" indent="0">
              <a:buNone/>
            </a:pPr>
            <a:r>
              <a:rPr lang="en-US" dirty="0" err="1"/>
              <a:t>E</a:t>
            </a:r>
            <a:r>
              <a:rPr lang="en-US" dirty="0" err="1" smtClean="0"/>
              <a:t>thereum</a:t>
            </a:r>
            <a:r>
              <a:rPr lang="en-US" dirty="0" smtClean="0"/>
              <a:t> technology</a:t>
            </a:r>
          </a:p>
          <a:p>
            <a:pPr marL="0" indent="0">
              <a:buNone/>
            </a:pPr>
            <a:endParaRPr lang="en-US" dirty="0" smtClean="0"/>
          </a:p>
          <a:p>
            <a:pPr marL="0" indent="0">
              <a:buNone/>
            </a:pPr>
            <a:r>
              <a:rPr lang="en-US" dirty="0"/>
              <a:t>E</a:t>
            </a:r>
            <a:r>
              <a:rPr lang="en-US" dirty="0" smtClean="0"/>
              <a:t>fficient way to pay for transaction fee</a:t>
            </a:r>
          </a:p>
          <a:p>
            <a:pPr marL="0" indent="0">
              <a:buNone/>
            </a:pPr>
            <a:endParaRPr lang="en-US" dirty="0" smtClean="0"/>
          </a:p>
          <a:p>
            <a:pPr marL="0" indent="0">
              <a:buNone/>
            </a:pPr>
            <a:r>
              <a:rPr lang="en-US" dirty="0"/>
              <a:t>B</a:t>
            </a:r>
            <a:r>
              <a:rPr lang="en-US" dirty="0" smtClean="0"/>
              <a:t>rief idea about tools used for the developing an </a:t>
            </a:r>
            <a:r>
              <a:rPr lang="en-US" dirty="0" err="1" smtClean="0"/>
              <a:t>ethereum</a:t>
            </a:r>
            <a:r>
              <a:rPr lang="en-US" dirty="0" smtClean="0"/>
              <a:t> </a:t>
            </a:r>
            <a:r>
              <a:rPr lang="en-US" dirty="0" err="1" smtClean="0"/>
              <a:t>blockchain</a:t>
            </a:r>
            <a:r>
              <a:rPr lang="en-US" dirty="0" smtClean="0"/>
              <a:t> </a:t>
            </a:r>
            <a:endParaRPr lang="en-US" dirty="0"/>
          </a:p>
        </p:txBody>
      </p:sp>
    </p:spTree>
    <p:extLst>
      <p:ext uri="{BB962C8B-B14F-4D97-AF65-F5344CB8AC3E}">
        <p14:creationId xmlns:p14="http://schemas.microsoft.com/office/powerpoint/2010/main" val="210912547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1" y="1564659"/>
            <a:ext cx="10515600" cy="1325563"/>
          </a:xfrm>
        </p:spPr>
        <p:txBody>
          <a:bodyPr/>
          <a:lstStyle/>
          <a:p>
            <a:r>
              <a:rPr lang="en-US" dirty="0" smtClean="0">
                <a:latin typeface="Propaganda" panose="02000503000000020004" pitchFamily="2" charset="0"/>
              </a:rPr>
              <a:t>Thanks for your attention</a:t>
            </a:r>
            <a:endParaRPr lang="en-US" dirty="0">
              <a:latin typeface="Propaganda" panose="02000503000000020004" pitchFamily="2" charset="0"/>
            </a:endParaRPr>
          </a:p>
        </p:txBody>
      </p:sp>
      <p:sp>
        <p:nvSpPr>
          <p:cNvPr id="3" name="Content Placeholder 2"/>
          <p:cNvSpPr>
            <a:spLocks noGrp="1"/>
          </p:cNvSpPr>
          <p:nvPr>
            <p:ph idx="1"/>
          </p:nvPr>
        </p:nvSpPr>
        <p:spPr>
          <a:xfrm>
            <a:off x="720213" y="3546270"/>
            <a:ext cx="10515600" cy="4351338"/>
          </a:xfrm>
        </p:spPr>
        <p:txBody>
          <a:bodyPr>
            <a:normAutofit/>
          </a:bodyPr>
          <a:lstStyle/>
          <a:p>
            <a:pPr marL="0" indent="0" algn="ctr">
              <a:buNone/>
            </a:pPr>
            <a:r>
              <a:rPr lang="en-US" sz="3600" dirty="0" smtClean="0">
                <a:latin typeface="Arial Black" panose="020B0A04020102020204" pitchFamily="34" charset="0"/>
              </a:rPr>
              <a:t>Omid </a:t>
            </a:r>
            <a:r>
              <a:rPr lang="en-US" sz="3600" dirty="0" err="1" smtClean="0">
                <a:latin typeface="Arial Black" panose="020B0A04020102020204" pitchFamily="34" charset="0"/>
              </a:rPr>
              <a:t>Omidian</a:t>
            </a:r>
            <a:endParaRPr lang="en-US" sz="3600" dirty="0" smtClean="0">
              <a:latin typeface="Arial Black" panose="020B0A04020102020204" pitchFamily="34" charset="0"/>
            </a:endParaRPr>
          </a:p>
          <a:p>
            <a:pPr marL="0" indent="0" algn="ctr">
              <a:buNone/>
            </a:pPr>
            <a:r>
              <a:rPr lang="en-US" sz="3600" dirty="0" smtClean="0">
                <a:latin typeface="Arial Black" panose="020B0A04020102020204" pitchFamily="34" charset="0"/>
              </a:rPr>
              <a:t> </a:t>
            </a:r>
            <a:br>
              <a:rPr lang="en-US" sz="3600" dirty="0" smtClean="0">
                <a:latin typeface="Arial Black" panose="020B0A04020102020204" pitchFamily="34" charset="0"/>
              </a:rPr>
            </a:br>
            <a:r>
              <a:rPr lang="en-US" sz="3600" dirty="0" smtClean="0">
                <a:latin typeface="Arial Black" panose="020B0A04020102020204" pitchFamily="34" charset="0"/>
              </a:rPr>
              <a:t>spring 1401</a:t>
            </a:r>
            <a:endParaRPr lang="en-US" sz="3600" dirty="0">
              <a:latin typeface="Arial Black" panose="020B0A04020102020204" pitchFamily="34" charset="0"/>
            </a:endParaRPr>
          </a:p>
        </p:txBody>
      </p:sp>
    </p:spTree>
    <p:extLst>
      <p:ext uri="{BB962C8B-B14F-4D97-AF65-F5344CB8AC3E}">
        <p14:creationId xmlns:p14="http://schemas.microsoft.com/office/powerpoint/2010/main" val="2039724165"/>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hlinkClick r:id="rId2" action="ppaction://hlinksldjump"/>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8447" y="0"/>
            <a:ext cx="8031907" cy="6857999"/>
          </a:xfrm>
        </p:spPr>
      </p:pic>
    </p:spTree>
    <p:extLst>
      <p:ext uri="{BB962C8B-B14F-4D97-AF65-F5344CB8AC3E}">
        <p14:creationId xmlns:p14="http://schemas.microsoft.com/office/powerpoint/2010/main" val="3389771567"/>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hlinkClick r:id="rId2" action="ppaction://hlinksldjump"/>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2190" y="0"/>
            <a:ext cx="3983900" cy="6858000"/>
          </a:xfrm>
        </p:spPr>
      </p:pic>
    </p:spTree>
    <p:extLst>
      <p:ext uri="{BB962C8B-B14F-4D97-AF65-F5344CB8AC3E}">
        <p14:creationId xmlns:p14="http://schemas.microsoft.com/office/powerpoint/2010/main" val="62906362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hlinkClick r:id="rId2" action="ppaction://hlinksldjump"/>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427082356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63" y="2270363"/>
            <a:ext cx="5145189" cy="4171217"/>
          </a:xfrm>
          <a:prstGeom prst="rect">
            <a:avLst/>
          </a:prstGeom>
        </p:spPr>
      </p:pic>
      <p:sp>
        <p:nvSpPr>
          <p:cNvPr id="8" name="Rounded Rectangle 7"/>
          <p:cNvSpPr/>
          <p:nvPr/>
        </p:nvSpPr>
        <p:spPr>
          <a:xfrm>
            <a:off x="6897329" y="2218628"/>
            <a:ext cx="2939844" cy="82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Propaganda" panose="02000503000000020004" pitchFamily="2" charset="0"/>
              </a:rPr>
              <a:t>corruption</a:t>
            </a:r>
            <a:endParaRPr lang="en-US" sz="2000" dirty="0">
              <a:latin typeface="Propaganda" panose="02000503000000020004" pitchFamily="2" charset="0"/>
            </a:endParaRPr>
          </a:p>
        </p:txBody>
      </p:sp>
      <p:sp>
        <p:nvSpPr>
          <p:cNvPr id="12" name="Rounded Rectangle 11"/>
          <p:cNvSpPr/>
          <p:nvPr/>
        </p:nvSpPr>
        <p:spPr>
          <a:xfrm>
            <a:off x="6897329" y="3312967"/>
            <a:ext cx="2939844" cy="82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Propaganda" panose="02000503000000020004" pitchFamily="2" charset="0"/>
              </a:rPr>
              <a:t>system hacking</a:t>
            </a:r>
            <a:endParaRPr lang="en-US" sz="2000" dirty="0">
              <a:latin typeface="Propaganda" panose="02000503000000020004" pitchFamily="2" charset="0"/>
            </a:endParaRPr>
          </a:p>
        </p:txBody>
      </p:sp>
      <p:sp>
        <p:nvSpPr>
          <p:cNvPr id="13" name="Rounded Rectangle 12"/>
          <p:cNvSpPr/>
          <p:nvPr/>
        </p:nvSpPr>
        <p:spPr>
          <a:xfrm>
            <a:off x="6897329" y="4407307"/>
            <a:ext cx="2939844" cy="82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Propaganda" panose="02000503000000020004" pitchFamily="2" charset="0"/>
              </a:rPr>
              <a:t>vote rigging</a:t>
            </a:r>
            <a:endParaRPr lang="en-US" sz="2000" dirty="0">
              <a:latin typeface="Propaganda" panose="02000503000000020004" pitchFamily="2" charset="0"/>
            </a:endParaRPr>
          </a:p>
        </p:txBody>
      </p:sp>
      <p:sp>
        <p:nvSpPr>
          <p:cNvPr id="14" name="Rounded Rectangle 13"/>
          <p:cNvSpPr/>
          <p:nvPr/>
        </p:nvSpPr>
        <p:spPr>
          <a:xfrm>
            <a:off x="6897329" y="5501647"/>
            <a:ext cx="2939844" cy="82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Propaganda" panose="02000503000000020004" pitchFamily="2" charset="0"/>
              </a:rPr>
              <a:t> vote manipulation</a:t>
            </a:r>
            <a:endParaRPr lang="en-US" sz="2000" dirty="0">
              <a:latin typeface="Propaganda" panose="02000503000000020004" pitchFamily="2" charset="0"/>
            </a:endParaRPr>
          </a:p>
        </p:txBody>
      </p:sp>
      <p:sp>
        <p:nvSpPr>
          <p:cNvPr id="16" name="TextBox 15"/>
          <p:cNvSpPr txBox="1"/>
          <p:nvPr/>
        </p:nvSpPr>
        <p:spPr>
          <a:xfrm>
            <a:off x="0" y="589566"/>
            <a:ext cx="12192000" cy="800219"/>
          </a:xfrm>
          <a:prstGeom prst="rect">
            <a:avLst/>
          </a:prstGeom>
          <a:noFill/>
        </p:spPr>
        <p:txBody>
          <a:bodyPr wrap="square" rtlCol="0">
            <a:spAutoFit/>
          </a:bodyPr>
          <a:lstStyle/>
          <a:p>
            <a:pPr algn="ctr"/>
            <a:r>
              <a:rPr lang="en-US" sz="2800" dirty="0" smtClean="0">
                <a:latin typeface="Propaganda" panose="02000503000000020004" pitchFamily="2" charset="0"/>
              </a:rPr>
              <a:t>Do you trust traditional </a:t>
            </a:r>
            <a:r>
              <a:rPr lang="en-US" sz="2800" dirty="0">
                <a:latin typeface="Propaganda" panose="02000503000000020004" pitchFamily="2" charset="0"/>
              </a:rPr>
              <a:t>polling </a:t>
            </a:r>
            <a:r>
              <a:rPr lang="en-US" sz="2800" dirty="0" smtClean="0">
                <a:latin typeface="Propaganda" panose="02000503000000020004" pitchFamily="2" charset="0"/>
              </a:rPr>
              <a:t>system? ?</a:t>
            </a:r>
            <a:endParaRPr lang="en-US" sz="2800" dirty="0">
              <a:latin typeface="Propaganda" panose="02000503000000020004" pitchFamily="2" charset="0"/>
            </a:endParaRPr>
          </a:p>
          <a:p>
            <a:pPr algn="ctr"/>
            <a:endParaRPr lang="en-US" dirty="0">
              <a:latin typeface="Propaganda" panose="02000503000000020004" pitchFamily="2" charset="0"/>
            </a:endParaRPr>
          </a:p>
        </p:txBody>
      </p:sp>
      <p:sp>
        <p:nvSpPr>
          <p:cNvPr id="17" name="TextBox 16"/>
          <p:cNvSpPr txBox="1"/>
          <p:nvPr/>
        </p:nvSpPr>
        <p:spPr>
          <a:xfrm>
            <a:off x="10628671" y="471949"/>
            <a:ext cx="776748" cy="707886"/>
          </a:xfrm>
          <a:prstGeom prst="rect">
            <a:avLst/>
          </a:prstGeom>
          <a:noFill/>
        </p:spPr>
        <p:txBody>
          <a:bodyPr wrap="square" rtlCol="0">
            <a:spAutoFit/>
          </a:bodyPr>
          <a:lstStyle/>
          <a:p>
            <a:r>
              <a:rPr lang="en-US" sz="4000" b="1" dirty="0" smtClean="0"/>
              <a:t>?</a:t>
            </a:r>
            <a:endParaRPr lang="en-US" sz="4000" b="1" dirty="0"/>
          </a:p>
        </p:txBody>
      </p:sp>
    </p:spTree>
    <p:extLst>
      <p:ext uri="{BB962C8B-B14F-4D97-AF65-F5344CB8AC3E}">
        <p14:creationId xmlns:p14="http://schemas.microsoft.com/office/powerpoint/2010/main" val="41304062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62363231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649" y="1022553"/>
            <a:ext cx="11572567" cy="4896465"/>
          </a:xfrm>
          <a:effectLst>
            <a:glow>
              <a:schemeClr val="accent1">
                <a:alpha val="35000"/>
              </a:schemeClr>
            </a:glow>
            <a:outerShdw blurRad="50800" dist="50800" dir="5400000" sx="102000" sy="102000" algn="ctr" rotWithShape="0">
              <a:srgbClr val="000000">
                <a:alpha val="0"/>
              </a:srgbClr>
            </a:outerShdw>
          </a:effectLst>
        </p:spPr>
        <p:txBody>
          <a:bodyPr>
            <a:normAutofit/>
          </a:bodyPr>
          <a:lstStyle/>
          <a:p>
            <a:pPr algn="l"/>
            <a:r>
              <a:rPr lang="en-US" dirty="0" smtClean="0"/>
              <a:t/>
            </a:r>
            <a:br>
              <a:rPr lang="en-US" dirty="0" smtClean="0"/>
            </a:br>
            <a:r>
              <a:rPr lang="en-US" dirty="0" err="1" smtClean="0"/>
              <a:t>Blockchain</a:t>
            </a:r>
            <a:r>
              <a:rPr lang="en-US" dirty="0" smtClean="0"/>
              <a:t> is the best technology for polling systems because it provides the failure to modify or </a:t>
            </a:r>
            <a:r>
              <a:rPr lang="en-US" dirty="0">
                <a:solidFill>
                  <a:srgbClr val="000000"/>
                </a:solidFill>
              </a:rPr>
              <a:t>remove</a:t>
            </a:r>
            <a:r>
              <a:rPr lang="en-US" dirty="0" smtClean="0"/>
              <a:t> information from blocks makes the polling system </a:t>
            </a:r>
            <a:r>
              <a:rPr lang="en-US" dirty="0" smtClean="0">
                <a:effectLst>
                  <a:glow rad="393700">
                    <a:srgbClr val="FF0000">
                      <a:alpha val="87000"/>
                    </a:srgbClr>
                  </a:glow>
                  <a:outerShdw dist="927100" dir="8340000" algn="ctr" rotWithShape="0">
                    <a:srgbClr val="000000">
                      <a:alpha val="0"/>
                    </a:srgbClr>
                  </a:outerShdw>
                </a:effectLst>
              </a:rPr>
              <a:t>immutable</a:t>
            </a:r>
            <a:r>
              <a:rPr lang="en-US" dirty="0" smtClean="0">
                <a:effectLst>
                  <a:outerShdw blurRad="50800" dist="50800" dir="5400000" algn="ctr" rotWithShape="0">
                    <a:srgbClr val="000000"/>
                  </a:outerShdw>
                </a:effectLst>
              </a:rPr>
              <a:t>.</a:t>
            </a:r>
          </a:p>
          <a:p>
            <a:pPr algn="l"/>
            <a:r>
              <a:rPr lang="en-US" dirty="0" err="1" smtClean="0"/>
              <a:t>Blockchain</a:t>
            </a:r>
            <a:r>
              <a:rPr lang="en-US" dirty="0" smtClean="0"/>
              <a:t> technology consists of a large number of </a:t>
            </a:r>
            <a:r>
              <a:rPr lang="en-US" dirty="0" smtClean="0">
                <a:effectLst>
                  <a:glow rad="469900">
                    <a:schemeClr val="accent4"/>
                  </a:glow>
                </a:effectLst>
              </a:rPr>
              <a:t>interconnected nodes</a:t>
            </a:r>
            <a:r>
              <a:rPr lang="en-US" dirty="0" smtClean="0"/>
              <a:t> is supported by a </a:t>
            </a:r>
            <a:r>
              <a:rPr lang="en-US" dirty="0" smtClean="0">
                <a:effectLst>
                  <a:glow rad="431800">
                    <a:schemeClr val="accent4"/>
                  </a:glow>
                </a:effectLst>
              </a:rPr>
              <a:t>distributed network</a:t>
            </a:r>
            <a:r>
              <a:rPr lang="en-US" dirty="0" smtClean="0"/>
              <a:t>. Nodes have their own copy of distributed ledger which have the record of </a:t>
            </a:r>
            <a:r>
              <a:rPr lang="en-US" dirty="0" smtClean="0">
                <a:effectLst>
                  <a:glow rad="469900">
                    <a:schemeClr val="accent4"/>
                  </a:glow>
                </a:effectLst>
              </a:rPr>
              <a:t>all the transactions </a:t>
            </a:r>
            <a:r>
              <a:rPr lang="en-US" dirty="0" smtClean="0"/>
              <a:t>processed by the network. There will be no single authority that controls the network.</a:t>
            </a:r>
          </a:p>
          <a:p>
            <a:pPr algn="l"/>
            <a:r>
              <a:rPr lang="en-US" dirty="0" smtClean="0"/>
              <a:t>This network allows users to vote </a:t>
            </a:r>
            <a:r>
              <a:rPr lang="en-US" dirty="0" smtClean="0">
                <a:effectLst>
                  <a:glow rad="482600">
                    <a:srgbClr val="00B050"/>
                  </a:glow>
                </a:effectLst>
              </a:rPr>
              <a:t>anonymously</a:t>
            </a:r>
            <a:r>
              <a:rPr lang="en-US" dirty="0" smtClean="0"/>
              <a:t>.</a:t>
            </a:r>
          </a:p>
          <a:p>
            <a:pPr algn="l"/>
            <a:r>
              <a:rPr lang="en-US" dirty="0" smtClean="0"/>
              <a:t>The Increase of voter lack of </a:t>
            </a:r>
            <a:r>
              <a:rPr lang="en-US" dirty="0" smtClean="0">
                <a:effectLst>
                  <a:glow rad="469900">
                    <a:schemeClr val="bg1"/>
                  </a:glow>
                  <a:outerShdw blurRad="50800" dist="50800" dir="600000" algn="ctr" rotWithShape="0">
                    <a:srgbClr val="000000">
                      <a:alpha val="43137"/>
                    </a:srgbClr>
                  </a:outerShdw>
                </a:effectLst>
              </a:rPr>
              <a:t>enthusiasm</a:t>
            </a:r>
            <a:r>
              <a:rPr lang="en-US" dirty="0" smtClean="0"/>
              <a:t> in recent years, especially among the younger generation which is more into computers and technology the e-voting is a potential solution to attract voters specially the young one.</a:t>
            </a:r>
            <a:endParaRPr lang="en-US" dirty="0"/>
          </a:p>
        </p:txBody>
      </p:sp>
      <p:sp>
        <p:nvSpPr>
          <p:cNvPr id="7" name="TextBox 6"/>
          <p:cNvSpPr txBox="1"/>
          <p:nvPr/>
        </p:nvSpPr>
        <p:spPr>
          <a:xfrm>
            <a:off x="3726424" y="196645"/>
            <a:ext cx="4395019" cy="646331"/>
          </a:xfrm>
          <a:prstGeom prst="rect">
            <a:avLst/>
          </a:prstGeom>
          <a:noFill/>
        </p:spPr>
        <p:txBody>
          <a:bodyPr wrap="square" rtlCol="0">
            <a:spAutoFit/>
          </a:bodyPr>
          <a:lstStyle/>
          <a:p>
            <a:r>
              <a:rPr lang="en-US" sz="3600" dirty="0" smtClean="0">
                <a:latin typeface="Propaganda" panose="02000503000000020004" pitchFamily="2" charset="0"/>
              </a:rPr>
              <a:t>introduction</a:t>
            </a:r>
            <a:endParaRPr lang="en-US" sz="3600" dirty="0">
              <a:latin typeface="Propaganda" panose="02000503000000020004" pitchFamily="2" charset="0"/>
            </a:endParaRPr>
          </a:p>
        </p:txBody>
      </p:sp>
      <p:sp>
        <p:nvSpPr>
          <p:cNvPr id="8" name="TextBox 7"/>
          <p:cNvSpPr txBox="1"/>
          <p:nvPr/>
        </p:nvSpPr>
        <p:spPr>
          <a:xfrm>
            <a:off x="137649" y="5171768"/>
            <a:ext cx="11464416" cy="954107"/>
          </a:xfrm>
          <a:prstGeom prst="rect">
            <a:avLst/>
          </a:prstGeom>
          <a:noFill/>
        </p:spPr>
        <p:txBody>
          <a:bodyPr wrap="square" rtlCol="0">
            <a:spAutoFit/>
          </a:bodyPr>
          <a:lstStyle/>
          <a:p>
            <a:r>
              <a:rPr lang="en-US" sz="2800" dirty="0" smtClean="0"/>
              <a:t>In March 2018, the first country in the world used </a:t>
            </a:r>
            <a:r>
              <a:rPr lang="en-US" sz="2800" dirty="0" err="1" smtClean="0"/>
              <a:t>blockchain</a:t>
            </a:r>
            <a:r>
              <a:rPr lang="en-US" sz="2800" dirty="0" smtClean="0"/>
              <a:t> technology to verify votes in an election :</a:t>
            </a:r>
            <a:endParaRPr lang="en-US" sz="2400" dirty="0">
              <a:latin typeface="Propaganda" panose="02000503000000020004" pitchFamily="2"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288" y="5743047"/>
            <a:ext cx="1575809" cy="945485"/>
          </a:xfrm>
          <a:prstGeom prst="rect">
            <a:avLst/>
          </a:prstGeom>
        </p:spPr>
      </p:pic>
      <p:sp>
        <p:nvSpPr>
          <p:cNvPr id="12" name="TextBox 11"/>
          <p:cNvSpPr txBox="1"/>
          <p:nvPr/>
        </p:nvSpPr>
        <p:spPr>
          <a:xfrm>
            <a:off x="4198374" y="5743047"/>
            <a:ext cx="3165987" cy="738664"/>
          </a:xfrm>
          <a:prstGeom prst="rect">
            <a:avLst/>
          </a:prstGeom>
          <a:noFill/>
        </p:spPr>
        <p:txBody>
          <a:bodyPr wrap="square" rtlCol="0">
            <a:spAutoFit/>
          </a:bodyPr>
          <a:lstStyle/>
          <a:p>
            <a:r>
              <a:rPr lang="en-US" sz="2400" dirty="0">
                <a:latin typeface="Propaganda" panose="02000503000000020004" pitchFamily="2" charset="0"/>
              </a:rPr>
              <a:t>Sierra Leone</a:t>
            </a:r>
          </a:p>
          <a:p>
            <a:endParaRPr lang="en-US" dirty="0"/>
          </a:p>
        </p:txBody>
      </p:sp>
    </p:spTree>
    <p:extLst>
      <p:ext uri="{BB962C8B-B14F-4D97-AF65-F5344CB8AC3E}">
        <p14:creationId xmlns:p14="http://schemas.microsoft.com/office/powerpoint/2010/main" val="173017785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1000"/>
                                        <p:tgtEl>
                                          <p:spTgt spid="8">
                                            <p:txEl>
                                              <p:pRg st="0" end="0"/>
                                            </p:txEl>
                                          </p:spTgt>
                                        </p:tgtEl>
                                      </p:cBhvr>
                                    </p:animEffect>
                                    <p:anim calcmode="lin" valueType="num">
                                      <p:cBhvr>
                                        <p:cTn id="4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1"/>
            <a:ext cx="10515600" cy="1325563"/>
          </a:xfrm>
        </p:spPr>
        <p:txBody>
          <a:bodyPr>
            <a:normAutofit/>
          </a:bodyPr>
          <a:lstStyle/>
          <a:p>
            <a:r>
              <a:rPr lang="en-US" sz="2800" dirty="0" smtClean="0">
                <a:latin typeface="Propaganda" panose="02000503000000020004" pitchFamily="2" charset="0"/>
              </a:rPr>
              <a:t>The problems with existing e-voting system</a:t>
            </a:r>
            <a:endParaRPr lang="en-US" sz="2800" dirty="0">
              <a:latin typeface="Propaganda" panose="02000503000000020004" pitchFamily="2" charset="0"/>
            </a:endParaRPr>
          </a:p>
        </p:txBody>
      </p:sp>
      <p:sp>
        <p:nvSpPr>
          <p:cNvPr id="3" name="Content Placeholder 2"/>
          <p:cNvSpPr>
            <a:spLocks noGrp="1"/>
          </p:cNvSpPr>
          <p:nvPr>
            <p:ph idx="1"/>
          </p:nvPr>
        </p:nvSpPr>
        <p:spPr>
          <a:xfrm>
            <a:off x="838200" y="1599483"/>
            <a:ext cx="10515600" cy="4351338"/>
          </a:xfrm>
        </p:spPr>
        <p:txBody>
          <a:bodyPr/>
          <a:lstStyle/>
          <a:p>
            <a:pPr marL="0" indent="0">
              <a:buNone/>
            </a:pPr>
            <a:r>
              <a:rPr lang="en-US" dirty="0" smtClean="0"/>
              <a:t>1.  Centralized Architecture</a:t>
            </a:r>
          </a:p>
          <a:p>
            <a:pPr marL="0" indent="0">
              <a:buNone/>
            </a:pPr>
            <a:r>
              <a:rPr lang="en-US" dirty="0" smtClean="0"/>
              <a:t>2.  Hacking of the centralized voting systems. </a:t>
            </a:r>
          </a:p>
          <a:p>
            <a:pPr marL="0" indent="0">
              <a:buNone/>
            </a:pPr>
            <a:r>
              <a:rPr lang="en-US" dirty="0" smtClean="0"/>
              <a:t>3.  Election Manipulation.</a:t>
            </a:r>
          </a:p>
          <a:p>
            <a:pPr marL="0" indent="0">
              <a:buNone/>
            </a:pPr>
            <a:r>
              <a:rPr lang="en-US" dirty="0" smtClean="0"/>
              <a:t>4.  Vote casting: Votes should be anonymous to everyone including the administrators.</a:t>
            </a:r>
          </a:p>
          <a:p>
            <a:pPr marL="0" indent="0">
              <a:buNone/>
            </a:pPr>
            <a:r>
              <a:rPr lang="en-US" dirty="0" smtClean="0"/>
              <a:t>5.  Security problems: The </a:t>
            </a:r>
            <a:r>
              <a:rPr lang="en-US" dirty="0" err="1" smtClean="0"/>
              <a:t>DDoS</a:t>
            </a:r>
            <a:r>
              <a:rPr lang="en-US" dirty="0" smtClean="0"/>
              <a:t> attacks are well known attack in voting systems. </a:t>
            </a:r>
          </a:p>
          <a:p>
            <a:pPr marL="0" indent="0">
              <a:buNone/>
            </a:pPr>
            <a:r>
              <a:rPr lang="en-US" dirty="0" smtClean="0"/>
              <a:t>6.  No transparency and trust: People usually do not trust when everything is online.</a:t>
            </a:r>
            <a:endParaRPr lang="en-US" dirty="0"/>
          </a:p>
        </p:txBody>
      </p:sp>
    </p:spTree>
    <p:extLst>
      <p:ext uri="{BB962C8B-B14F-4D97-AF65-F5344CB8AC3E}">
        <p14:creationId xmlns:p14="http://schemas.microsoft.com/office/powerpoint/2010/main" val="31846836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Propaganda" panose="02000503000000020004" pitchFamily="2" charset="0"/>
              </a:rPr>
              <a:t>ETEREUM BLOCKCHAIN</a:t>
            </a:r>
            <a:endParaRPr lang="en-US" dirty="0">
              <a:latin typeface="Propaganda" panose="02000503000000020004" pitchFamily="2" charset="0"/>
            </a:endParaRPr>
          </a:p>
        </p:txBody>
      </p:sp>
      <p:sp>
        <p:nvSpPr>
          <p:cNvPr id="6" name="Rounded Rectangle 5"/>
          <p:cNvSpPr/>
          <p:nvPr/>
        </p:nvSpPr>
        <p:spPr>
          <a:xfrm>
            <a:off x="3430230" y="4793249"/>
            <a:ext cx="4602724"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The most active and largest </a:t>
            </a:r>
            <a:r>
              <a:rPr lang="en-US" dirty="0" err="1" smtClean="0">
                <a:latin typeface="Propaganda" panose="02000503000000020004" pitchFamily="2" charset="0"/>
              </a:rPr>
              <a:t>blockchain</a:t>
            </a:r>
            <a:r>
              <a:rPr lang="en-US" dirty="0" smtClean="0">
                <a:latin typeface="Propaganda" panose="02000503000000020004" pitchFamily="2" charset="0"/>
              </a:rPr>
              <a:t> community</a:t>
            </a:r>
            <a:endParaRPr lang="en-US" dirty="0">
              <a:latin typeface="Propaganda" panose="02000503000000020004" pitchFamily="2" charset="0"/>
            </a:endParaRPr>
          </a:p>
        </p:txBody>
      </p:sp>
      <p:sp>
        <p:nvSpPr>
          <p:cNvPr id="7" name="Rounded Rectangle 6"/>
          <p:cNvSpPr/>
          <p:nvPr/>
        </p:nvSpPr>
        <p:spPr>
          <a:xfrm>
            <a:off x="4203290" y="1887794"/>
            <a:ext cx="3593690"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 recorded transactions</a:t>
            </a:r>
            <a:endParaRPr lang="en-US" dirty="0">
              <a:latin typeface="Propaganda" panose="02000503000000020004" pitchFamily="2" charset="0"/>
            </a:endParaRPr>
          </a:p>
        </p:txBody>
      </p:sp>
      <p:sp>
        <p:nvSpPr>
          <p:cNvPr id="8" name="Rounded Rectangle 7"/>
          <p:cNvSpPr/>
          <p:nvPr/>
        </p:nvSpPr>
        <p:spPr>
          <a:xfrm>
            <a:off x="8032954" y="1887794"/>
            <a:ext cx="3593690"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addresses</a:t>
            </a:r>
            <a:endParaRPr lang="en-US" dirty="0">
              <a:latin typeface="Propaganda" panose="02000503000000020004" pitchFamily="2" charset="0"/>
            </a:endParaRPr>
          </a:p>
        </p:txBody>
      </p:sp>
      <p:sp>
        <p:nvSpPr>
          <p:cNvPr id="9" name="Rounded Rectangle 8"/>
          <p:cNvSpPr/>
          <p:nvPr/>
        </p:nvSpPr>
        <p:spPr>
          <a:xfrm>
            <a:off x="373626" y="1887794"/>
            <a:ext cx="3593690"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decentralized</a:t>
            </a:r>
            <a:endParaRPr lang="en-US" dirty="0">
              <a:latin typeface="Propaganda" panose="02000503000000020004" pitchFamily="2" charset="0"/>
            </a:endParaRPr>
          </a:p>
        </p:txBody>
      </p:sp>
      <p:sp>
        <p:nvSpPr>
          <p:cNvPr id="10" name="Rounded Rectangle 9"/>
          <p:cNvSpPr/>
          <p:nvPr/>
        </p:nvSpPr>
        <p:spPr>
          <a:xfrm>
            <a:off x="1927123" y="3406441"/>
            <a:ext cx="3593690"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Distributed computing platform</a:t>
            </a:r>
            <a:endParaRPr lang="en-US" dirty="0">
              <a:latin typeface="Propaganda" panose="02000503000000020004" pitchFamily="2" charset="0"/>
            </a:endParaRPr>
          </a:p>
        </p:txBody>
      </p:sp>
      <p:sp>
        <p:nvSpPr>
          <p:cNvPr id="11" name="Rounded Rectangle 10"/>
          <p:cNvSpPr/>
          <p:nvPr/>
        </p:nvSpPr>
        <p:spPr>
          <a:xfrm>
            <a:off x="5941141" y="3406440"/>
            <a:ext cx="3593690" cy="118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Propaganda" panose="02000503000000020004" pitchFamily="2" charset="0"/>
              </a:rPr>
              <a:t>Open source</a:t>
            </a:r>
            <a:endParaRPr lang="en-US" dirty="0">
              <a:latin typeface="Propaganda" panose="02000503000000020004" pitchFamily="2" charset="0"/>
            </a:endParaRPr>
          </a:p>
        </p:txBody>
      </p:sp>
    </p:spTree>
    <p:extLst>
      <p:ext uri="{BB962C8B-B14F-4D97-AF65-F5344CB8AC3E}">
        <p14:creationId xmlns:p14="http://schemas.microsoft.com/office/powerpoint/2010/main" val="2696669044"/>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52819" cy="1325563"/>
          </a:xfrm>
        </p:spPr>
        <p:txBody>
          <a:bodyPr>
            <a:normAutofit/>
          </a:bodyPr>
          <a:lstStyle/>
          <a:p>
            <a:pPr algn="ctr"/>
            <a:r>
              <a:rPr lang="en-US" sz="3200" dirty="0" smtClean="0">
                <a:latin typeface="Propaganda" panose="02000503000000020004" pitchFamily="2" charset="0"/>
              </a:rPr>
              <a:t>The background working of </a:t>
            </a:r>
            <a:r>
              <a:rPr lang="en-US" sz="3200" dirty="0" err="1" smtClean="0">
                <a:latin typeface="Propaganda" panose="02000503000000020004" pitchFamily="2" charset="0"/>
              </a:rPr>
              <a:t>ethereum</a:t>
            </a:r>
            <a:r>
              <a:rPr lang="en-US" sz="3200" dirty="0" smtClean="0">
                <a:latin typeface="Propaganda" panose="02000503000000020004" pitchFamily="2" charset="0"/>
              </a:rPr>
              <a:t> </a:t>
            </a:r>
            <a:r>
              <a:rPr lang="en-US" sz="3200" dirty="0" err="1" smtClean="0">
                <a:latin typeface="Propaganda" panose="02000503000000020004" pitchFamily="2" charset="0"/>
              </a:rPr>
              <a:t>blockchain</a:t>
            </a:r>
            <a:endParaRPr lang="en-US" sz="3200" dirty="0">
              <a:latin typeface="Propaganda" panose="02000503000000020004" pitchFamily="2" charset="0"/>
            </a:endParaRPr>
          </a:p>
        </p:txBody>
      </p:sp>
      <p:sp>
        <p:nvSpPr>
          <p:cNvPr id="3" name="Content Placeholder 2"/>
          <p:cNvSpPr>
            <a:spLocks noGrp="1"/>
          </p:cNvSpPr>
          <p:nvPr>
            <p:ph idx="1"/>
          </p:nvPr>
        </p:nvSpPr>
        <p:spPr>
          <a:xfrm>
            <a:off x="838200" y="1864954"/>
            <a:ext cx="10515600" cy="4840646"/>
          </a:xfrm>
        </p:spPr>
        <p:txBody>
          <a:bodyPr>
            <a:noAutofit/>
          </a:bodyPr>
          <a:lstStyle/>
          <a:p>
            <a:pPr marL="0" indent="0">
              <a:buNone/>
            </a:pPr>
            <a:r>
              <a:rPr lang="en-US" dirty="0" smtClean="0"/>
              <a:t>a) </a:t>
            </a:r>
            <a:r>
              <a:rPr lang="en-US" b="1" dirty="0" smtClean="0"/>
              <a:t>Smart Contract: </a:t>
            </a:r>
            <a:r>
              <a:rPr lang="en-US" dirty="0" smtClean="0"/>
              <a:t>smart contract can contain the business logic or agreement between the two or more people directly written in the lines of code.</a:t>
            </a:r>
          </a:p>
          <a:p>
            <a:pPr marL="0" indent="0">
              <a:buNone/>
            </a:pPr>
            <a:r>
              <a:rPr lang="en-US" dirty="0" smtClean="0"/>
              <a:t>b) </a:t>
            </a:r>
            <a:r>
              <a:rPr lang="en-US" b="1" dirty="0" smtClean="0"/>
              <a:t>Publishing: </a:t>
            </a:r>
            <a:r>
              <a:rPr lang="en-US" dirty="0" smtClean="0"/>
              <a:t>After the creation, that smart contract is published on </a:t>
            </a:r>
            <a:r>
              <a:rPr lang="en-US" dirty="0" err="1" smtClean="0"/>
              <a:t>ethereum</a:t>
            </a:r>
            <a:r>
              <a:rPr lang="en-US" dirty="0" smtClean="0"/>
              <a:t> </a:t>
            </a:r>
            <a:r>
              <a:rPr lang="en-US" dirty="0" err="1" smtClean="0"/>
              <a:t>blockchain</a:t>
            </a:r>
            <a:r>
              <a:rPr lang="en-US" dirty="0" smtClean="0"/>
              <a:t> and to publish it some amount of ether is deducted from the connected </a:t>
            </a:r>
            <a:r>
              <a:rPr lang="en-US" dirty="0" err="1" smtClean="0"/>
              <a:t>blockchain</a:t>
            </a:r>
            <a:r>
              <a:rPr lang="en-US" dirty="0" smtClean="0"/>
              <a:t> account.</a:t>
            </a:r>
          </a:p>
          <a:p>
            <a:pPr marL="0" indent="0">
              <a:buNone/>
            </a:pPr>
            <a:r>
              <a:rPr lang="en-US" dirty="0" smtClean="0"/>
              <a:t>c) </a:t>
            </a:r>
            <a:r>
              <a:rPr lang="en-US" b="1" dirty="0" smtClean="0"/>
              <a:t>User: </a:t>
            </a:r>
            <a:r>
              <a:rPr lang="en-US" dirty="0" smtClean="0"/>
              <a:t>To use the decentralized application user has to pay some amount of ether. To do so user/client must have an active </a:t>
            </a:r>
            <a:r>
              <a:rPr lang="en-US" dirty="0" err="1" smtClean="0"/>
              <a:t>ethereum</a:t>
            </a:r>
            <a:r>
              <a:rPr lang="en-US" dirty="0" smtClean="0"/>
              <a:t> account with a private key. The user account must contain some amount of gas to process the transaction.</a:t>
            </a:r>
          </a:p>
        </p:txBody>
      </p:sp>
    </p:spTree>
    <p:extLst>
      <p:ext uri="{BB962C8B-B14F-4D97-AF65-F5344CB8AC3E}">
        <p14:creationId xmlns:p14="http://schemas.microsoft.com/office/powerpoint/2010/main" val="2155624068"/>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6356" y="1093992"/>
            <a:ext cx="10515600" cy="5764008"/>
          </a:xfrm>
        </p:spPr>
        <p:txBody>
          <a:bodyPr/>
          <a:lstStyle/>
          <a:p>
            <a:pPr marL="0" indent="0">
              <a:buNone/>
            </a:pPr>
            <a:r>
              <a:rPr lang="en-US" dirty="0"/>
              <a:t>d</a:t>
            </a:r>
            <a:r>
              <a:rPr lang="en-US" dirty="0" smtClean="0"/>
              <a:t>) </a:t>
            </a:r>
            <a:r>
              <a:rPr lang="en-US" b="1" dirty="0" smtClean="0"/>
              <a:t>Miners</a:t>
            </a:r>
            <a:r>
              <a:rPr lang="en-US" b="1" dirty="0"/>
              <a:t>: </a:t>
            </a:r>
            <a:r>
              <a:rPr lang="en-US" dirty="0"/>
              <a:t>They verify </a:t>
            </a:r>
            <a:r>
              <a:rPr lang="en-US" dirty="0" smtClean="0"/>
              <a:t>or </a:t>
            </a:r>
            <a:r>
              <a:rPr lang="en-US" dirty="0"/>
              <a:t>validate the transactions and add it to a new block these blocks together forms a ledger which is distributed among all the nodes. Based on a cryptographic hash algorithm they compete to solve a difficult mathematical problem and the solution is called the Proof-Of-Work. They are also rewarded with ether for each successful block.</a:t>
            </a:r>
          </a:p>
          <a:p>
            <a:pPr marL="0" indent="0">
              <a:buNone/>
            </a:pPr>
            <a:r>
              <a:rPr lang="en-US" dirty="0"/>
              <a:t>e</a:t>
            </a:r>
            <a:r>
              <a:rPr lang="en-US" dirty="0" smtClean="0"/>
              <a:t>) </a:t>
            </a:r>
            <a:r>
              <a:rPr lang="en-US" b="1" dirty="0" smtClean="0"/>
              <a:t>Nodes</a:t>
            </a:r>
            <a:r>
              <a:rPr lang="en-US" b="1" dirty="0"/>
              <a:t>: </a:t>
            </a:r>
            <a:r>
              <a:rPr lang="en-US" dirty="0"/>
              <a:t>A infrastructure of </a:t>
            </a:r>
            <a:r>
              <a:rPr lang="en-US" dirty="0" err="1"/>
              <a:t>blockchain</a:t>
            </a:r>
            <a:r>
              <a:rPr lang="en-US" dirty="0"/>
              <a:t> is formed by nodes. They check a newly block and add it to the </a:t>
            </a:r>
            <a:r>
              <a:rPr lang="en-US" dirty="0" err="1"/>
              <a:t>blockchain</a:t>
            </a:r>
            <a:r>
              <a:rPr lang="en-US" dirty="0"/>
              <a:t>. Any proposed “new block” to the ledger must reference the previous version of the ledger, which creates a chain possess immutability.</a:t>
            </a:r>
          </a:p>
          <a:p>
            <a:endParaRPr lang="en-US" dirty="0"/>
          </a:p>
        </p:txBody>
      </p:sp>
    </p:spTree>
    <p:extLst>
      <p:ext uri="{BB962C8B-B14F-4D97-AF65-F5344CB8AC3E}">
        <p14:creationId xmlns:p14="http://schemas.microsoft.com/office/powerpoint/2010/main" val="3164925801"/>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892" y="629266"/>
            <a:ext cx="10539908" cy="5695182"/>
          </a:xfrm>
        </p:spPr>
      </p:pic>
    </p:spTree>
    <p:extLst>
      <p:ext uri="{BB962C8B-B14F-4D97-AF65-F5344CB8AC3E}">
        <p14:creationId xmlns:p14="http://schemas.microsoft.com/office/powerpoint/2010/main" val="2607862092"/>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2766</TotalTime>
  <Words>795</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Propaganda</vt:lpstr>
      <vt:lpstr>Office Theme</vt:lpstr>
      <vt:lpstr>A Decentralized Polling System Using Ethereum Technology </vt:lpstr>
      <vt:lpstr>PowerPoint Presentation</vt:lpstr>
      <vt:lpstr>PowerPoint Presentation</vt:lpstr>
      <vt:lpstr>PowerPoint Presentation</vt:lpstr>
      <vt:lpstr>The problems with existing e-voting system</vt:lpstr>
      <vt:lpstr>ETEREUM BLOCKCHAIN</vt:lpstr>
      <vt:lpstr>The background working of ethereum blockchain</vt:lpstr>
      <vt:lpstr>PowerPoint Presentation</vt:lpstr>
      <vt:lpstr>PowerPoint Presentation</vt:lpstr>
      <vt:lpstr>System Components</vt:lpstr>
      <vt:lpstr>Experiment</vt:lpstr>
      <vt:lpstr>Results</vt:lpstr>
      <vt:lpstr>PowerPoint Presentation</vt:lpstr>
      <vt:lpstr>PowerPoint Presentation</vt:lpstr>
      <vt:lpstr>Conclusion </vt:lpstr>
      <vt:lpstr>Thanks for your attention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31</cp:revision>
  <dcterms:created xsi:type="dcterms:W3CDTF">2022-04-16T17:39:02Z</dcterms:created>
  <dcterms:modified xsi:type="dcterms:W3CDTF">2022-04-18T15:45:34Z</dcterms:modified>
</cp:coreProperties>
</file>