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99" r:id="rId2"/>
    <p:sldId id="258" r:id="rId3"/>
    <p:sldId id="400" r:id="rId4"/>
    <p:sldId id="263" r:id="rId5"/>
    <p:sldId id="257" r:id="rId6"/>
    <p:sldId id="259" r:id="rId7"/>
    <p:sldId id="266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orient="horz" pos="3770" userDrawn="1">
          <p15:clr>
            <a:srgbClr val="A4A3A4"/>
          </p15:clr>
        </p15:guide>
        <p15:guide id="8" orient="horz" pos="6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강식" initials="신" lastIdx="2" clrIdx="0">
    <p:extLst>
      <p:ext uri="{19B8F6BF-5375-455C-9EA6-DF929625EA0E}">
        <p15:presenceInfo xmlns:p15="http://schemas.microsoft.com/office/powerpoint/2012/main" userId="신강식" providerId="None"/>
      </p:ext>
    </p:extLst>
  </p:cmAuthor>
  <p:cmAuthor id="2" name="강동현" initials="강" lastIdx="1" clrIdx="1">
    <p:extLst>
      <p:ext uri="{19B8F6BF-5375-455C-9EA6-DF929625EA0E}">
        <p15:presenceInfo xmlns:p15="http://schemas.microsoft.com/office/powerpoint/2012/main" userId="S::rkdehd63602@st.dima.ac.kr::e75b7a30-dc9e-45e2-8f86-93e22e4de75c" providerId="AD"/>
      </p:ext>
    </p:extLst>
  </p:cmAuthor>
  <p:cmAuthor id="3" name="강식" initials="강" lastIdx="2" clrIdx="2">
    <p:extLst>
      <p:ext uri="{19B8F6BF-5375-455C-9EA6-DF929625EA0E}">
        <p15:presenceInfo xmlns:p15="http://schemas.microsoft.com/office/powerpoint/2012/main" userId="f11255f68fc70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FABAB"/>
    <a:srgbClr val="767171"/>
    <a:srgbClr val="262626"/>
    <a:srgbClr val="A7A7A7"/>
    <a:srgbClr val="A3A3A3"/>
    <a:srgbClr val="999999"/>
    <a:srgbClr val="898989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84636" autoAdjust="0"/>
  </p:normalViewPr>
  <p:slideViewPr>
    <p:cSldViewPr snapToGrid="0" showGuides="1">
      <p:cViewPr varScale="1">
        <p:scale>
          <a:sx n="93" d="100"/>
          <a:sy n="93" d="100"/>
        </p:scale>
        <p:origin x="1350" y="90"/>
      </p:cViewPr>
      <p:guideLst>
        <p:guide orient="horz" pos="346"/>
        <p:guide pos="7355"/>
        <p:guide pos="325"/>
        <p:guide orient="horz" pos="3974"/>
        <p:guide pos="574"/>
        <p:guide pos="7106"/>
        <p:guide orient="horz" pos="3770"/>
        <p:guide orient="horz" pos="6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29D50-2125-4DB4-BF12-5660A01BC6F7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70E7-52DA-4877-9FB8-86329211F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1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70E7-52DA-4877-9FB8-86329211F9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8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70E7-52DA-4877-9FB8-86329211F9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4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270E7-52DA-4877-9FB8-86329211F9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0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8B44-57C2-3960-1609-6A54376E2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B1AEA1-665A-8C44-0B4B-E99D2B9F3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00942-9504-2C42-4019-DE2CB70C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8E987-81FC-F789-626E-B22C66D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0DA95-8BD2-F781-6004-A1512FB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71A4C-4FEF-87D8-599B-647F1EE7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D87CC-DE99-1B44-335F-24740B7E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2ED22-52CD-9676-90AD-C76C5EE0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C61A1-991B-D9EC-0DBE-0890005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652CA-ACCA-5D78-E64C-AA74F13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FF0771-B064-17A7-460D-895ECAA61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3E5FC-F6D6-AE24-C5FE-1D838C06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A8182-1952-F4C6-F3AF-B3E03AAC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59A47-5847-4E2D-785E-2BD9387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4E602-EB48-51A1-A504-41A1AD2F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5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8DE5D-1C7A-14EE-F778-FE55FCD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65CD-E6B6-086B-B712-1897FFF5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8D74-20FB-419A-2298-32B39E69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48385-091F-FEB2-6ED9-7407EC45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E8FCE-2789-FB7A-0D58-FDD35368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5A1D5-19E0-90DF-96F9-A47C6DEB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BA7C3-1E18-B183-44EB-CC4DDC09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22BA0-CA70-4CE1-759A-FD868676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7D5E1-0B61-6B66-6A4F-5DBCE2B4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1C8FC-59C0-2F2F-230C-79837BB3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7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6B06-B7D7-5CF5-CCC6-5939921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EC3D0-FCDA-3748-6DA5-269A4C34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34AAE-5C56-480F-9436-2DFFE65EF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7B166-FA29-21FB-4A60-E35211A0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E84D9-5837-66A4-7160-B624F5E3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74053-346D-E35F-204D-1BC5328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93447-EFD9-13C3-2BA2-B577724B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A2039-6AB0-75D2-6420-690809F8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1C710-0E5F-C0C4-769B-F11B02AA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D650FB-F5E0-2F75-58EC-2D1A4C696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F0F832-0591-CAE8-BB84-4346BB12D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6E7C7-0024-BA66-D05A-40C8B00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37DAFB-AADC-C212-F582-92310066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BDDE49-83EC-F976-6087-4512E46E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E6359-F9EF-75DF-273F-F12746E1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F55737-0B0B-53FC-8D93-2C35232A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F02D-F894-2D2D-3189-CA89AFC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47036-B61E-720D-B68F-463E95D9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6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DC325-32ED-A488-57A7-1FF5926F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8E12B-0BA7-99BA-7151-3D8E5CDD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C6E35-9476-3D70-8EDE-9B8CF51E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B88DD-1AEE-85D1-606E-D157713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559B8-5DF0-F56D-C39A-98BEF0B5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D76F7-0FD3-F8DE-20D8-DA34E5141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28B72-7EC0-C794-87DF-B1BD2C81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E9B0D-A5E3-6321-D072-47FF4B71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56183-2EF3-DBF5-CAFA-602A11DD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96F79-1FC1-5809-C0AC-427AB441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60E12-991D-10AE-6153-A80E79555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21C1A-683A-92FF-0C1F-BAD82869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CFFF9-107A-C475-CC08-5E055767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18A1-CE49-87FD-C7D6-7C436440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2D1FD-1D95-C961-7CBA-B3943EE5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8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3033A6-EDAF-E3C0-81EA-1FD1B611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EC76A-49D0-77C2-ACD8-B2BC374F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FD5E7-7C4F-FD98-8255-AA4B670FB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85DF-817C-456F-8142-52B914C6507E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B6514-DBA1-E271-36C2-DB3D58F36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F0EDB-6441-5C59-7ABE-753ABA7AB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4709-68AD-42B6-8E64-C20DF2B3B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846" y="-909960"/>
            <a:ext cx="12263246" cy="9148722"/>
          </a:xfrm>
          <a:custGeom>
            <a:avLst/>
            <a:gdLst/>
            <a:ahLst/>
            <a:cxnLst/>
            <a:rect l="l" t="t" r="r" b="b"/>
            <a:pathLst>
              <a:path w="18394869" h="13723083">
                <a:moveTo>
                  <a:pt x="0" y="0"/>
                </a:moveTo>
                <a:lnTo>
                  <a:pt x="18394869" y="0"/>
                </a:lnTo>
                <a:lnTo>
                  <a:pt x="18394869" y="13723083"/>
                </a:lnTo>
                <a:lnTo>
                  <a:pt x="0" y="137230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92" r="-163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0652" y="941677"/>
            <a:ext cx="10150697" cy="4891455"/>
            <a:chOff x="0" y="0"/>
            <a:chExt cx="4733123" cy="2280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33123" cy="2280814"/>
            </a:xfrm>
            <a:custGeom>
              <a:avLst/>
              <a:gdLst/>
              <a:ahLst/>
              <a:cxnLst/>
              <a:rect l="l" t="t" r="r" b="b"/>
              <a:pathLst>
                <a:path w="4733123" h="2280814">
                  <a:moveTo>
                    <a:pt x="4608663" y="2280814"/>
                  </a:moveTo>
                  <a:lnTo>
                    <a:pt x="124460" y="2280814"/>
                  </a:lnTo>
                  <a:cubicBezTo>
                    <a:pt x="55880" y="2280814"/>
                    <a:pt x="0" y="2224934"/>
                    <a:pt x="0" y="21563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08663" y="0"/>
                  </a:lnTo>
                  <a:cubicBezTo>
                    <a:pt x="4677243" y="0"/>
                    <a:pt x="4733123" y="55880"/>
                    <a:pt x="4733123" y="124460"/>
                  </a:cubicBezTo>
                  <a:lnTo>
                    <a:pt x="4733123" y="2156355"/>
                  </a:lnTo>
                  <a:cubicBezTo>
                    <a:pt x="4733123" y="2224935"/>
                    <a:pt x="4677243" y="2280814"/>
                    <a:pt x="4608663" y="2280814"/>
                  </a:cubicBezTo>
                  <a:close/>
                </a:path>
              </a:pathLst>
            </a:custGeom>
            <a:solidFill>
              <a:srgbClr val="F3D6D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153945" y="2396579"/>
            <a:ext cx="7604247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altLang="ko-KR" sz="6934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OSS </a:t>
            </a:r>
            <a:r>
              <a:rPr lang="ko-KR" altLang="en-US" sz="6934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sz="6934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99146" y="5215818"/>
            <a:ext cx="5913846" cy="323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59756" y="1307146"/>
            <a:ext cx="5592624" cy="323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선문대학교</a:t>
            </a:r>
            <a:endParaRPr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FFE3AB9-A497-88AD-ABEC-006548D3FABA}"/>
              </a:ext>
            </a:extLst>
          </p:cNvPr>
          <p:cNvSpPr txBox="1"/>
          <p:nvPr/>
        </p:nvSpPr>
        <p:spPr>
          <a:xfrm>
            <a:off x="8164744" y="3872512"/>
            <a:ext cx="3006604" cy="1043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박석주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배상인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이강재</a:t>
            </a:r>
            <a:endParaRPr 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846" y="-909960"/>
            <a:ext cx="12263246" cy="9148722"/>
          </a:xfrm>
          <a:custGeom>
            <a:avLst/>
            <a:gdLst/>
            <a:ahLst/>
            <a:cxnLst/>
            <a:rect l="l" t="t" r="r" b="b"/>
            <a:pathLst>
              <a:path w="18394869" h="13723083">
                <a:moveTo>
                  <a:pt x="0" y="0"/>
                </a:moveTo>
                <a:lnTo>
                  <a:pt x="18394869" y="0"/>
                </a:lnTo>
                <a:lnTo>
                  <a:pt x="18394869" y="13723083"/>
                </a:lnTo>
                <a:lnTo>
                  <a:pt x="0" y="1372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92" r="-163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207068"/>
            <a:ext cx="12192000" cy="6235034"/>
            <a:chOff x="0" y="0"/>
            <a:chExt cx="1913890" cy="9787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978770"/>
            </a:xfrm>
            <a:custGeom>
              <a:avLst/>
              <a:gdLst/>
              <a:ahLst/>
              <a:cxnLst/>
              <a:rect l="l" t="t" r="r" b="b"/>
              <a:pathLst>
                <a:path w="1913890" h="978770">
                  <a:moveTo>
                    <a:pt x="1789430" y="978770"/>
                  </a:moveTo>
                  <a:lnTo>
                    <a:pt x="124460" y="978770"/>
                  </a:lnTo>
                  <a:cubicBezTo>
                    <a:pt x="55880" y="978770"/>
                    <a:pt x="0" y="922890"/>
                    <a:pt x="0" y="8543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854310"/>
                  </a:lnTo>
                  <a:cubicBezTo>
                    <a:pt x="1913890" y="922890"/>
                    <a:pt x="1858010" y="978770"/>
                    <a:pt x="1789430" y="978770"/>
                  </a:cubicBezTo>
                  <a:close/>
                </a:path>
              </a:pathLst>
            </a:custGeom>
            <a:solidFill>
              <a:srgbClr val="FFF3A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875012" y="645513"/>
            <a:ext cx="8441977" cy="1305911"/>
            <a:chOff x="0" y="0"/>
            <a:chExt cx="16883954" cy="261182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6883954" cy="2611823"/>
              <a:chOff x="0" y="0"/>
              <a:chExt cx="13360766" cy="206681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12700"/>
                <a:ext cx="13335366" cy="2041412"/>
              </a:xfrm>
              <a:custGeom>
                <a:avLst/>
                <a:gdLst/>
                <a:ahLst/>
                <a:cxnLst/>
                <a:rect l="l" t="t" r="r" b="b"/>
                <a:pathLst>
                  <a:path w="13335366" h="2041412">
                    <a:moveTo>
                      <a:pt x="12378421" y="2041412"/>
                    </a:moveTo>
                    <a:lnTo>
                      <a:pt x="956945" y="2041412"/>
                    </a:lnTo>
                    <a:cubicBezTo>
                      <a:pt x="428371" y="2041412"/>
                      <a:pt x="0" y="1612914"/>
                      <a:pt x="0" y="1020706"/>
                    </a:cubicBezTo>
                    <a:lnTo>
                      <a:pt x="0" y="1020706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2378421" y="0"/>
                    </a:lnTo>
                    <a:cubicBezTo>
                      <a:pt x="12906868" y="0"/>
                      <a:pt x="13335366" y="428371"/>
                      <a:pt x="13335366" y="1020706"/>
                    </a:cubicBezTo>
                    <a:lnTo>
                      <a:pt x="13335366" y="1020706"/>
                    </a:lnTo>
                    <a:cubicBezTo>
                      <a:pt x="13335366" y="1612914"/>
                      <a:pt x="12906869" y="2041412"/>
                      <a:pt x="12378421" y="2041412"/>
                    </a:cubicBezTo>
                    <a:close/>
                  </a:path>
                </a:pathLst>
              </a:custGeom>
              <a:solidFill>
                <a:srgbClr val="9C97FF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3360766" cy="2066812"/>
              </a:xfrm>
              <a:custGeom>
                <a:avLst/>
                <a:gdLst/>
                <a:ahLst/>
                <a:cxnLst/>
                <a:rect l="l" t="t" r="r" b="b"/>
                <a:pathLst>
                  <a:path w="13360766" h="2066812">
                    <a:moveTo>
                      <a:pt x="12391121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1033406"/>
                    </a:cubicBezTo>
                    <a:cubicBezTo>
                      <a:pt x="0" y="1631837"/>
                      <a:pt x="434975" y="2066812"/>
                      <a:pt x="969645" y="2066812"/>
                    </a:cubicBezTo>
                    <a:lnTo>
                      <a:pt x="12391121" y="2066812"/>
                    </a:lnTo>
                    <a:cubicBezTo>
                      <a:pt x="12925792" y="2066812"/>
                      <a:pt x="13360766" y="1631837"/>
                      <a:pt x="13360766" y="1033406"/>
                    </a:cubicBezTo>
                    <a:cubicBezTo>
                      <a:pt x="13360766" y="434975"/>
                      <a:pt x="12925792" y="0"/>
                      <a:pt x="12391121" y="0"/>
                    </a:cubicBezTo>
                    <a:close/>
                    <a:moveTo>
                      <a:pt x="12391121" y="2041412"/>
                    </a:moveTo>
                    <a:lnTo>
                      <a:pt x="969645" y="2041412"/>
                    </a:lnTo>
                    <a:cubicBezTo>
                      <a:pt x="448945" y="2041412"/>
                      <a:pt x="25400" y="1617867"/>
                      <a:pt x="25400" y="1033406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2391121" y="25400"/>
                    </a:lnTo>
                    <a:cubicBezTo>
                      <a:pt x="12911821" y="25400"/>
                      <a:pt x="13335366" y="448945"/>
                      <a:pt x="13335366" y="1033406"/>
                    </a:cubicBezTo>
                    <a:cubicBezTo>
                      <a:pt x="13335366" y="1617867"/>
                      <a:pt x="12911821" y="2041412"/>
                      <a:pt x="12391121" y="2041412"/>
                    </a:cubicBezTo>
                    <a:close/>
                  </a:path>
                </a:pathLst>
              </a:custGeom>
              <a:solidFill>
                <a:srgbClr val="9C97FF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003584" y="635350"/>
              <a:ext cx="14876788" cy="1359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80"/>
                </a:lnSpc>
              </a:pPr>
              <a:r>
                <a:rPr lang="ko-KR" altLang="en-US" sz="4800" dirty="0">
                  <a:solidFill>
                    <a:srgbClr val="F4F4F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목차</a:t>
              </a:r>
              <a:endParaRPr lang="en-US" sz="4800" dirty="0">
                <a:solidFill>
                  <a:srgbClr val="F4F4F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75012" y="2496930"/>
            <a:ext cx="3018325" cy="4019561"/>
            <a:chOff x="0" y="0"/>
            <a:chExt cx="6036650" cy="80594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036650" cy="8059443"/>
            </a:xfrm>
            <a:custGeom>
              <a:avLst/>
              <a:gdLst/>
              <a:ahLst/>
              <a:cxnLst/>
              <a:rect l="l" t="t" r="r" b="b"/>
              <a:pathLst>
                <a:path w="6036650" h="8059443">
                  <a:moveTo>
                    <a:pt x="0" y="0"/>
                  </a:moveTo>
                  <a:lnTo>
                    <a:pt x="6036650" y="0"/>
                  </a:lnTo>
                  <a:lnTo>
                    <a:pt x="6036650" y="8059443"/>
                  </a:lnTo>
                  <a:lnTo>
                    <a:pt x="0" y="8059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126" r="-126"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644998" y="1588628"/>
              <a:ext cx="4746652" cy="600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5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</a:t>
              </a:r>
              <a:endPara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90639" y="2512979"/>
            <a:ext cx="3018325" cy="4019561"/>
            <a:chOff x="0" y="0"/>
            <a:chExt cx="6036650" cy="8039123"/>
          </a:xfrm>
        </p:grpSpPr>
        <p:sp>
          <p:nvSpPr>
            <p:cNvPr id="19" name="Freeform 19"/>
            <p:cNvSpPr/>
            <p:nvPr/>
          </p:nvSpPr>
          <p:spPr>
            <a:xfrm rot="-10800000">
              <a:off x="0" y="0"/>
              <a:ext cx="6036650" cy="8039123"/>
            </a:xfrm>
            <a:custGeom>
              <a:avLst/>
              <a:gdLst/>
              <a:ahLst/>
              <a:cxnLst/>
              <a:rect l="l" t="t" r="r" b="b"/>
              <a:pathLst>
                <a:path w="6036650" h="8039123">
                  <a:moveTo>
                    <a:pt x="0" y="0"/>
                  </a:moveTo>
                  <a:lnTo>
                    <a:pt x="6036650" y="0"/>
                  </a:lnTo>
                  <a:lnTo>
                    <a:pt x="6036650" y="8039123"/>
                  </a:lnTo>
                  <a:lnTo>
                    <a:pt x="0" y="8039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556192" y="2298500"/>
              <a:ext cx="4924270" cy="598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5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2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제안 배경</a:t>
              </a:r>
              <a:endPara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14">
            <a:extLst>
              <a:ext uri="{FF2B5EF4-FFF2-40B4-BE49-F238E27FC236}">
                <a16:creationId xmlns:a16="http://schemas.microsoft.com/office/drawing/2014/main" id="{9BB8B8C6-B375-8F02-55D4-5F9686857E3F}"/>
              </a:ext>
            </a:extLst>
          </p:cNvPr>
          <p:cNvSpPr txBox="1"/>
          <p:nvPr/>
        </p:nvSpPr>
        <p:spPr>
          <a:xfrm>
            <a:off x="2125678" y="4757633"/>
            <a:ext cx="2516992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53"/>
              </a:lnSpc>
            </a:pPr>
            <a:r>
              <a:rPr lang="en-US" sz="2400" dirty="0">
                <a:solidFill>
                  <a:srgbClr val="000000"/>
                </a:solidFill>
                <a:ea typeface="Arita Dotum Thin"/>
              </a:rPr>
              <a:t>3. </a:t>
            </a:r>
            <a:r>
              <a:rPr lang="ko-KR" altLang="en-US" sz="2400" dirty="0">
                <a:solidFill>
                  <a:srgbClr val="000000"/>
                </a:solidFill>
                <a:ea typeface="Arita Dotum Thin"/>
              </a:rPr>
              <a:t>주요 기능 시연</a:t>
            </a:r>
            <a:endParaRPr lang="en-US" sz="2400" dirty="0">
              <a:solidFill>
                <a:srgbClr val="000000"/>
              </a:solidFill>
              <a:ea typeface="Arita Dotum Thin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81EEFD1-C935-30AD-608F-9485977E85FA}"/>
              </a:ext>
            </a:extLst>
          </p:cNvPr>
          <p:cNvSpPr txBox="1"/>
          <p:nvPr/>
        </p:nvSpPr>
        <p:spPr>
          <a:xfrm>
            <a:off x="7568735" y="5110920"/>
            <a:ext cx="2462135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"/>
              </a:lnSpc>
            </a:pPr>
            <a:r>
              <a:rPr lang="en-US" sz="2400" dirty="0">
                <a:solidFill>
                  <a:srgbClr val="000000"/>
                </a:solidFill>
                <a:ea typeface="Arita Dotum Thin"/>
              </a:rPr>
              <a:t>4. </a:t>
            </a:r>
            <a:r>
              <a:rPr lang="ko-KR" altLang="en-US" sz="2400" dirty="0">
                <a:solidFill>
                  <a:srgbClr val="000000"/>
                </a:solidFill>
                <a:ea typeface="Arita Dotum Thin"/>
              </a:rPr>
              <a:t>향후 계획</a:t>
            </a:r>
            <a:endParaRPr lang="en-US" sz="2400" dirty="0">
              <a:solidFill>
                <a:srgbClr val="000000"/>
              </a:solidFill>
              <a:ea typeface="Arita Dotum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5"/>
          <p:cNvGrpSpPr/>
          <p:nvPr/>
        </p:nvGrpSpPr>
        <p:grpSpPr>
          <a:xfrm>
            <a:off x="545172" y="663465"/>
            <a:ext cx="10865840" cy="1986216"/>
            <a:chOff x="16049" y="0"/>
            <a:chExt cx="16851856" cy="3972432"/>
          </a:xfrm>
        </p:grpSpPr>
        <p:grpSp>
          <p:nvGrpSpPr>
            <p:cNvPr id="46" name="Group 46"/>
            <p:cNvGrpSpPr/>
            <p:nvPr/>
          </p:nvGrpSpPr>
          <p:grpSpPr>
            <a:xfrm>
              <a:off x="16049" y="0"/>
              <a:ext cx="16851856" cy="3972432"/>
              <a:chOff x="12700" y="0"/>
              <a:chExt cx="13335366" cy="3143502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12700" y="12698"/>
                <a:ext cx="13335366" cy="3130804"/>
              </a:xfrm>
              <a:custGeom>
                <a:avLst/>
                <a:gdLst/>
                <a:ahLst/>
                <a:cxnLst/>
                <a:rect l="l" t="t" r="r" b="b"/>
                <a:pathLst>
                  <a:path w="13335366" h="1913890">
                    <a:moveTo>
                      <a:pt x="12378421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2378421" y="0"/>
                    </a:lnTo>
                    <a:cubicBezTo>
                      <a:pt x="12906868" y="0"/>
                      <a:pt x="13335366" y="428371"/>
                      <a:pt x="13335366" y="956945"/>
                    </a:cubicBezTo>
                    <a:lnTo>
                      <a:pt x="13335366" y="956945"/>
                    </a:lnTo>
                    <a:cubicBezTo>
                      <a:pt x="13335366" y="1485392"/>
                      <a:pt x="12906869" y="1913890"/>
                      <a:pt x="12378421" y="1913890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302111" y="0"/>
                <a:ext cx="12804585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13360766" h="1939290">
                    <a:moveTo>
                      <a:pt x="12391121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2391121" y="1939290"/>
                    </a:lnTo>
                    <a:cubicBezTo>
                      <a:pt x="12925792" y="1939290"/>
                      <a:pt x="13360766" y="1504315"/>
                      <a:pt x="13360766" y="969645"/>
                    </a:cubicBezTo>
                    <a:cubicBezTo>
                      <a:pt x="13360766" y="434975"/>
                      <a:pt x="12925792" y="0"/>
                      <a:pt x="12391121" y="0"/>
                    </a:cubicBezTo>
                    <a:close/>
                    <a:moveTo>
                      <a:pt x="12391121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2391121" y="25400"/>
                    </a:lnTo>
                    <a:cubicBezTo>
                      <a:pt x="12911821" y="25400"/>
                      <a:pt x="13335366" y="448945"/>
                      <a:pt x="13335366" y="969645"/>
                    </a:cubicBezTo>
                    <a:cubicBezTo>
                      <a:pt x="13335366" y="1490345"/>
                      <a:pt x="12911821" y="1913890"/>
                      <a:pt x="12391121" y="1913890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</p:grpSp>
        <p:sp>
          <p:nvSpPr>
            <p:cNvPr id="49" name="TextBox 49"/>
            <p:cNvSpPr txBox="1"/>
            <p:nvPr/>
          </p:nvSpPr>
          <p:spPr>
            <a:xfrm>
              <a:off x="1003584" y="387138"/>
              <a:ext cx="14876788" cy="3385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ko-KR" altLang="en-US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</a:t>
              </a:r>
              <a:r>
                <a:rPr lang="en-US" altLang="ko-KR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</a:t>
              </a:r>
              <a:r>
                <a:rPr lang="en-US" altLang="ko-KR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PS(Personal </a:t>
              </a:r>
              <a:r>
                <a:rPr lang="en-US" altLang="ko-KR" sz="60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rsS</a:t>
              </a:r>
              <a:r>
                <a:rPr lang="en-US" altLang="ko-KR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파트너</a:t>
              </a:r>
              <a:endPara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Freeform 2"/>
          <p:cNvSpPr/>
          <p:nvPr/>
        </p:nvSpPr>
        <p:spPr>
          <a:xfrm rot="5400000">
            <a:off x="4430849" y="-717353"/>
            <a:ext cx="3479040" cy="12340740"/>
          </a:xfrm>
          <a:custGeom>
            <a:avLst/>
            <a:gdLst/>
            <a:ahLst/>
            <a:cxnLst/>
            <a:rect l="l" t="t" r="r" b="b"/>
            <a:pathLst>
              <a:path w="9366662" h="18511108">
                <a:moveTo>
                  <a:pt x="0" y="0"/>
                </a:moveTo>
                <a:lnTo>
                  <a:pt x="9366662" y="0"/>
                </a:lnTo>
                <a:lnTo>
                  <a:pt x="9366662" y="18511107"/>
                </a:lnTo>
                <a:lnTo>
                  <a:pt x="0" y="185111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13130"/>
            </a:stretch>
          </a:blipFill>
        </p:spPr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0536397-EF7B-F2F3-C35D-954B4419CF7C}"/>
              </a:ext>
            </a:extLst>
          </p:cNvPr>
          <p:cNvGrpSpPr/>
          <p:nvPr/>
        </p:nvGrpSpPr>
        <p:grpSpPr>
          <a:xfrm>
            <a:off x="1157869" y="3133492"/>
            <a:ext cx="2965428" cy="3479041"/>
            <a:chOff x="1892401" y="4208462"/>
            <a:chExt cx="4448142" cy="627824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36718ED-A653-7DEC-2FE0-7836129248B1}"/>
                </a:ext>
              </a:extLst>
            </p:cNvPr>
            <p:cNvGrpSpPr/>
            <p:nvPr/>
          </p:nvGrpSpPr>
          <p:grpSpPr>
            <a:xfrm>
              <a:off x="1892401" y="4208462"/>
              <a:ext cx="4448142" cy="6278244"/>
              <a:chOff x="1028700" y="4351656"/>
              <a:chExt cx="4448142" cy="6278244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2D0B17A-D929-F998-8DA1-48FBBCD433FB}"/>
                  </a:ext>
                </a:extLst>
              </p:cNvPr>
              <p:cNvGrpSpPr/>
              <p:nvPr/>
            </p:nvGrpSpPr>
            <p:grpSpPr>
              <a:xfrm>
                <a:off x="1028700" y="5299782"/>
                <a:ext cx="4448142" cy="5330118"/>
                <a:chOff x="1028700" y="5299782"/>
                <a:chExt cx="4448142" cy="5330118"/>
              </a:xfrm>
            </p:grpSpPr>
            <p:grpSp>
              <p:nvGrpSpPr>
                <p:cNvPr id="4" name="Group 4"/>
                <p:cNvGrpSpPr/>
                <p:nvPr/>
              </p:nvGrpSpPr>
              <p:grpSpPr>
                <a:xfrm>
                  <a:off x="1028700" y="5299782"/>
                  <a:ext cx="4448142" cy="5330118"/>
                  <a:chOff x="0" y="0"/>
                  <a:chExt cx="1448883" cy="1913890"/>
                </a:xfrm>
              </p:grpSpPr>
              <p:sp>
                <p:nvSpPr>
                  <p:cNvPr id="5" name="Freeform 5"/>
                  <p:cNvSpPr/>
                  <p:nvPr/>
                </p:nvSpPr>
                <p:spPr>
                  <a:xfrm>
                    <a:off x="0" y="0"/>
                    <a:ext cx="1448883" cy="191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883" h="1913890">
                        <a:moveTo>
                          <a:pt x="1324423" y="1913890"/>
                        </a:moveTo>
                        <a:lnTo>
                          <a:pt x="124460" y="1913890"/>
                        </a:lnTo>
                        <a:cubicBezTo>
                          <a:pt x="55880" y="1913890"/>
                          <a:pt x="0" y="1858010"/>
                          <a:pt x="0" y="1789430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324423" y="0"/>
                        </a:lnTo>
                        <a:cubicBezTo>
                          <a:pt x="1393003" y="0"/>
                          <a:pt x="1448883" y="55880"/>
                          <a:pt x="1448883" y="124460"/>
                        </a:cubicBezTo>
                        <a:lnTo>
                          <a:pt x="1448883" y="1789430"/>
                        </a:lnTo>
                        <a:cubicBezTo>
                          <a:pt x="1448883" y="1858010"/>
                          <a:pt x="1393003" y="1913890"/>
                          <a:pt x="1324423" y="191389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</p:sp>
            </p:grp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CF6D70CD-2EF0-8315-BA2F-331545EA724E}"/>
                    </a:ext>
                  </a:extLst>
                </p:cNvPr>
                <p:cNvGrpSpPr/>
                <p:nvPr/>
              </p:nvGrpSpPr>
              <p:grpSpPr>
                <a:xfrm>
                  <a:off x="1477133" y="7273064"/>
                  <a:ext cx="3990074" cy="1163146"/>
                  <a:chOff x="914126" y="4857924"/>
                  <a:chExt cx="2289172" cy="1163146"/>
                </a:xfrm>
              </p:grpSpPr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E00B3568-2E08-52C6-0DFB-3FA78E5AFD3B}"/>
                      </a:ext>
                    </a:extLst>
                  </p:cNvPr>
                  <p:cNvGrpSpPr/>
                  <p:nvPr/>
                </p:nvGrpSpPr>
                <p:grpSpPr>
                  <a:xfrm>
                    <a:off x="914126" y="4865276"/>
                    <a:ext cx="543199" cy="1155794"/>
                    <a:chOff x="914126" y="4565606"/>
                    <a:chExt cx="543199" cy="1155794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98457489-E788-09F2-83B7-E99B954E61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6" y="4565606"/>
                      <a:ext cx="543199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6EEDD78A-BCFD-9BC9-6F11-7D818EC79D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7" y="5125028"/>
                      <a:ext cx="473435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600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p:txBody>
                </p:sp>
              </p:grpSp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EF1AA918-F176-7944-CA19-7AE5FAA9AB58}"/>
                      </a:ext>
                    </a:extLst>
                  </p:cNvPr>
                  <p:cNvGrpSpPr/>
                  <p:nvPr/>
                </p:nvGrpSpPr>
                <p:grpSpPr>
                  <a:xfrm>
                    <a:off x="1831371" y="4865276"/>
                    <a:ext cx="1371927" cy="1155792"/>
                    <a:chOff x="1831371" y="4565606"/>
                    <a:chExt cx="1371927" cy="1155792"/>
                  </a:xfrm>
                </p:grpSpPr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569526D0-4405-1498-9808-ED0C40600F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1" y="4565606"/>
                      <a:ext cx="1371926" cy="596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박석주</a:t>
                      </a:r>
                      <a:endParaRPr lang="en-US" altLang="ko-KR" sz="2133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5D6638B-761C-93DE-8EAC-CDF9A1DA74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3" y="5125027"/>
                      <a:ext cx="1371925" cy="596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2019243065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61895B06-7859-CD71-92B9-350EAF5D6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6772" y="4857924"/>
                    <a:ext cx="5529" cy="1129572"/>
                  </a:xfrm>
                  <a:prstGeom prst="line">
                    <a:avLst/>
                  </a:prstGeom>
                  <a:ln w="15875" cap="rnd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Group 23"/>
              <p:cNvGrpSpPr/>
              <p:nvPr/>
            </p:nvGrpSpPr>
            <p:grpSpPr>
              <a:xfrm>
                <a:off x="2354713" y="4351656"/>
                <a:ext cx="1797999" cy="1890291"/>
                <a:chOff x="0" y="0"/>
                <a:chExt cx="1160254" cy="1160254"/>
              </a:xfrm>
            </p:grpSpPr>
            <p:grpSp>
              <p:nvGrpSpPr>
                <p:cNvPr id="24" name="Group 24"/>
                <p:cNvGrpSpPr/>
                <p:nvPr/>
              </p:nvGrpSpPr>
              <p:grpSpPr>
                <a:xfrm>
                  <a:off x="0" y="0"/>
                  <a:ext cx="1160254" cy="1160254"/>
                  <a:chOff x="0" y="0"/>
                  <a:chExt cx="6350000" cy="6350000"/>
                </a:xfrm>
              </p:grpSpPr>
              <p:sp>
                <p:nvSpPr>
                  <p:cNvPr id="25" name="Freeform 25"/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9C97FF"/>
                  </a:solidFill>
                </p:spPr>
              </p:sp>
            </p:grpSp>
            <p:sp>
              <p:nvSpPr>
                <p:cNvPr id="28" name="TextBox 28"/>
                <p:cNvSpPr txBox="1"/>
                <p:nvPr/>
              </p:nvSpPr>
              <p:spPr>
                <a:xfrm>
                  <a:off x="164085" y="289085"/>
                  <a:ext cx="832084" cy="29872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253"/>
                    </a:lnSpc>
                  </a:pPr>
                  <a:endParaRPr lang="en-US" sz="1733" dirty="0">
                    <a:solidFill>
                      <a:srgbClr val="F4F4F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BE3533-5A59-7873-D7EF-13FB8209327F}"/>
                </a:ext>
              </a:extLst>
            </p:cNvPr>
            <p:cNvSpPr txBox="1"/>
            <p:nvPr/>
          </p:nvSpPr>
          <p:spPr>
            <a:xfrm>
              <a:off x="3456223" y="4789558"/>
              <a:ext cx="1320497" cy="90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67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020BCB0-C12B-0041-8976-A853D6783D65}"/>
              </a:ext>
            </a:extLst>
          </p:cNvPr>
          <p:cNvGrpSpPr/>
          <p:nvPr/>
        </p:nvGrpSpPr>
        <p:grpSpPr>
          <a:xfrm>
            <a:off x="8186609" y="3133360"/>
            <a:ext cx="2965428" cy="3479014"/>
            <a:chOff x="1892401" y="4208462"/>
            <a:chExt cx="4448142" cy="627824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774E7D5-763C-0285-5F16-DDD0C5DD5A71}"/>
                </a:ext>
              </a:extLst>
            </p:cNvPr>
            <p:cNvGrpSpPr/>
            <p:nvPr/>
          </p:nvGrpSpPr>
          <p:grpSpPr>
            <a:xfrm>
              <a:off x="1892401" y="4208462"/>
              <a:ext cx="4448142" cy="6278244"/>
              <a:chOff x="1028700" y="4351656"/>
              <a:chExt cx="4448142" cy="6278244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FF90E028-0DA0-37DE-38BA-FB3B30F592BB}"/>
                  </a:ext>
                </a:extLst>
              </p:cNvPr>
              <p:cNvGrpSpPr/>
              <p:nvPr/>
            </p:nvGrpSpPr>
            <p:grpSpPr>
              <a:xfrm>
                <a:off x="1028700" y="5299782"/>
                <a:ext cx="4448142" cy="5330118"/>
                <a:chOff x="1028700" y="5299782"/>
                <a:chExt cx="4448142" cy="5330118"/>
              </a:xfrm>
            </p:grpSpPr>
            <p:grpSp>
              <p:nvGrpSpPr>
                <p:cNvPr id="75" name="Group 4">
                  <a:extLst>
                    <a:ext uri="{FF2B5EF4-FFF2-40B4-BE49-F238E27FC236}">
                      <a16:creationId xmlns:a16="http://schemas.microsoft.com/office/drawing/2014/main" id="{50A3B18F-C277-E2D5-1A86-6F1F1E958AD7}"/>
                    </a:ext>
                  </a:extLst>
                </p:cNvPr>
                <p:cNvGrpSpPr/>
                <p:nvPr/>
              </p:nvGrpSpPr>
              <p:grpSpPr>
                <a:xfrm>
                  <a:off x="1028700" y="5299782"/>
                  <a:ext cx="4448142" cy="5330118"/>
                  <a:chOff x="0" y="0"/>
                  <a:chExt cx="1448883" cy="1913890"/>
                </a:xfrm>
              </p:grpSpPr>
              <p:sp>
                <p:nvSpPr>
                  <p:cNvPr id="84" name="Freeform 5">
                    <a:extLst>
                      <a:ext uri="{FF2B5EF4-FFF2-40B4-BE49-F238E27FC236}">
                        <a16:creationId xmlns:a16="http://schemas.microsoft.com/office/drawing/2014/main" id="{CBF3125B-C859-F394-5C6F-700E259DD4E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48883" cy="191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883" h="1913890">
                        <a:moveTo>
                          <a:pt x="1324423" y="1913890"/>
                        </a:moveTo>
                        <a:lnTo>
                          <a:pt x="124460" y="1913890"/>
                        </a:lnTo>
                        <a:cubicBezTo>
                          <a:pt x="55880" y="1913890"/>
                          <a:pt x="0" y="1858010"/>
                          <a:pt x="0" y="1789430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324423" y="0"/>
                        </a:lnTo>
                        <a:cubicBezTo>
                          <a:pt x="1393003" y="0"/>
                          <a:pt x="1448883" y="55880"/>
                          <a:pt x="1448883" y="124460"/>
                        </a:cubicBezTo>
                        <a:lnTo>
                          <a:pt x="1448883" y="1789430"/>
                        </a:lnTo>
                        <a:cubicBezTo>
                          <a:pt x="1448883" y="1858010"/>
                          <a:pt x="1393003" y="1913890"/>
                          <a:pt x="1324423" y="191389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3CB310FD-F15E-5A6A-2F94-32A7B1C16BEB}"/>
                    </a:ext>
                  </a:extLst>
                </p:cNvPr>
                <p:cNvGrpSpPr/>
                <p:nvPr/>
              </p:nvGrpSpPr>
              <p:grpSpPr>
                <a:xfrm>
                  <a:off x="1477133" y="7273064"/>
                  <a:ext cx="3990074" cy="1163151"/>
                  <a:chOff x="914126" y="4857924"/>
                  <a:chExt cx="2289172" cy="1163151"/>
                </a:xfrm>
              </p:grpSpPr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F79281C6-E3E7-A476-46E2-A2B573333072}"/>
                      </a:ext>
                    </a:extLst>
                  </p:cNvPr>
                  <p:cNvGrpSpPr/>
                  <p:nvPr/>
                </p:nvGrpSpPr>
                <p:grpSpPr>
                  <a:xfrm>
                    <a:off x="914126" y="4865276"/>
                    <a:ext cx="543199" cy="1155796"/>
                    <a:chOff x="914126" y="4565606"/>
                    <a:chExt cx="543199" cy="1155796"/>
                  </a:xfrm>
                </p:grpSpPr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F4816B28-E539-D91E-140C-17ADFBA845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6" y="4565606"/>
                      <a:ext cx="543199" cy="5963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8F5A4426-6F7A-1D2D-06D2-EBA36C48B2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7" y="5125026"/>
                      <a:ext cx="473435" cy="5963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600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p:txBody>
                </p:sp>
              </p:grpSp>
              <p:grpSp>
                <p:nvGrpSpPr>
                  <p:cNvPr id="78" name="그룹 77">
                    <a:extLst>
                      <a:ext uri="{FF2B5EF4-FFF2-40B4-BE49-F238E27FC236}">
                        <a16:creationId xmlns:a16="http://schemas.microsoft.com/office/drawing/2014/main" id="{70A70F52-769B-6351-098E-6D6C02A756D2}"/>
                      </a:ext>
                    </a:extLst>
                  </p:cNvPr>
                  <p:cNvGrpSpPr/>
                  <p:nvPr/>
                </p:nvGrpSpPr>
                <p:grpSpPr>
                  <a:xfrm>
                    <a:off x="1831371" y="4865276"/>
                    <a:ext cx="1371927" cy="1155799"/>
                    <a:chOff x="1831371" y="4565606"/>
                    <a:chExt cx="1371927" cy="1155799"/>
                  </a:xfrm>
                </p:grpSpPr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76F29298-4E81-272A-65D3-BFE91FAA8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1" y="4565606"/>
                      <a:ext cx="1371926" cy="5963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배상인</a:t>
                      </a:r>
                      <a:endParaRPr lang="en-US" altLang="ko-KR" sz="2133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442D969F-253F-3A96-F0A9-986BAF695D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3" y="5125028"/>
                      <a:ext cx="1371925" cy="5963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2019243059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cxnSp>
                <p:nvCxnSpPr>
                  <p:cNvPr id="79" name="직선 연결선 78">
                    <a:extLst>
                      <a:ext uri="{FF2B5EF4-FFF2-40B4-BE49-F238E27FC236}">
                        <a16:creationId xmlns:a16="http://schemas.microsoft.com/office/drawing/2014/main" id="{2A5FB629-5080-E1A5-D8FF-4CE07EA7A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6772" y="4857924"/>
                    <a:ext cx="5529" cy="1129572"/>
                  </a:xfrm>
                  <a:prstGeom prst="line">
                    <a:avLst/>
                  </a:prstGeom>
                  <a:ln w="15875" cap="rnd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" name="Group 23">
                <a:extLst>
                  <a:ext uri="{FF2B5EF4-FFF2-40B4-BE49-F238E27FC236}">
                    <a16:creationId xmlns:a16="http://schemas.microsoft.com/office/drawing/2014/main" id="{190DE4CB-9796-1EF3-968E-98FE2B595275}"/>
                  </a:ext>
                </a:extLst>
              </p:cNvPr>
              <p:cNvGrpSpPr/>
              <p:nvPr/>
            </p:nvGrpSpPr>
            <p:grpSpPr>
              <a:xfrm>
                <a:off x="2354713" y="4351656"/>
                <a:ext cx="1797999" cy="1890291"/>
                <a:chOff x="0" y="0"/>
                <a:chExt cx="1160254" cy="1160254"/>
              </a:xfrm>
            </p:grpSpPr>
            <p:grpSp>
              <p:nvGrpSpPr>
                <p:cNvPr id="72" name="Group 24">
                  <a:extLst>
                    <a:ext uri="{FF2B5EF4-FFF2-40B4-BE49-F238E27FC236}">
                      <a16:creationId xmlns:a16="http://schemas.microsoft.com/office/drawing/2014/main" id="{BC2972EF-A5B9-46EC-42C5-CD4C3F6FD5D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60254" cy="1160254"/>
                  <a:chOff x="0" y="0"/>
                  <a:chExt cx="6350000" cy="6350000"/>
                </a:xfrm>
              </p:grpSpPr>
              <p:sp>
                <p:nvSpPr>
                  <p:cNvPr id="74" name="Freeform 25">
                    <a:extLst>
                      <a:ext uri="{FF2B5EF4-FFF2-40B4-BE49-F238E27FC236}">
                        <a16:creationId xmlns:a16="http://schemas.microsoft.com/office/drawing/2014/main" id="{D4D7FA28-569C-DC0A-FB4D-307BB3264252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9C97FF"/>
                  </a:solidFill>
                </p:spPr>
              </p:sp>
            </p:grpSp>
            <p:sp>
              <p:nvSpPr>
                <p:cNvPr id="73" name="TextBox 28">
                  <a:extLst>
                    <a:ext uri="{FF2B5EF4-FFF2-40B4-BE49-F238E27FC236}">
                      <a16:creationId xmlns:a16="http://schemas.microsoft.com/office/drawing/2014/main" id="{96F77425-4719-A9AA-6FEA-EC2297782664}"/>
                    </a:ext>
                  </a:extLst>
                </p:cNvPr>
                <p:cNvSpPr txBox="1"/>
                <p:nvPr/>
              </p:nvSpPr>
              <p:spPr>
                <a:xfrm>
                  <a:off x="164085" y="289085"/>
                  <a:ext cx="832084" cy="29872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253"/>
                    </a:lnSpc>
                  </a:pPr>
                  <a:endParaRPr lang="en-US" sz="1733" dirty="0">
                    <a:solidFill>
                      <a:srgbClr val="F4F4F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2D701E-2FFC-67E6-2424-273FD3BC8049}"/>
                </a:ext>
              </a:extLst>
            </p:cNvPr>
            <p:cNvSpPr txBox="1"/>
            <p:nvPr/>
          </p:nvSpPr>
          <p:spPr>
            <a:xfrm>
              <a:off x="3456223" y="4789557"/>
              <a:ext cx="1320497" cy="907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67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B6369B2-1AB7-C25D-0069-EAB15953763F}"/>
              </a:ext>
            </a:extLst>
          </p:cNvPr>
          <p:cNvGrpSpPr/>
          <p:nvPr/>
        </p:nvGrpSpPr>
        <p:grpSpPr>
          <a:xfrm>
            <a:off x="4613286" y="3133493"/>
            <a:ext cx="2965428" cy="3479040"/>
            <a:chOff x="1892401" y="4208462"/>
            <a:chExt cx="4448142" cy="6278244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0113B90-29FC-B127-63EC-D27B3709A58F}"/>
                </a:ext>
              </a:extLst>
            </p:cNvPr>
            <p:cNvGrpSpPr/>
            <p:nvPr/>
          </p:nvGrpSpPr>
          <p:grpSpPr>
            <a:xfrm>
              <a:off x="1892401" y="4208462"/>
              <a:ext cx="4448142" cy="6278244"/>
              <a:chOff x="1028700" y="4351656"/>
              <a:chExt cx="4448142" cy="6278244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78378860-E7DF-3324-8563-2EB203D368CA}"/>
                  </a:ext>
                </a:extLst>
              </p:cNvPr>
              <p:cNvGrpSpPr/>
              <p:nvPr/>
            </p:nvGrpSpPr>
            <p:grpSpPr>
              <a:xfrm>
                <a:off x="1028700" y="5299782"/>
                <a:ext cx="4448142" cy="5330118"/>
                <a:chOff x="1028700" y="5299782"/>
                <a:chExt cx="4448142" cy="5330118"/>
              </a:xfrm>
            </p:grpSpPr>
            <p:grpSp>
              <p:nvGrpSpPr>
                <p:cNvPr id="93" name="Group 4">
                  <a:extLst>
                    <a:ext uri="{FF2B5EF4-FFF2-40B4-BE49-F238E27FC236}">
                      <a16:creationId xmlns:a16="http://schemas.microsoft.com/office/drawing/2014/main" id="{61FE69D2-FD96-B089-5A75-9ABC542070F5}"/>
                    </a:ext>
                  </a:extLst>
                </p:cNvPr>
                <p:cNvGrpSpPr/>
                <p:nvPr/>
              </p:nvGrpSpPr>
              <p:grpSpPr>
                <a:xfrm>
                  <a:off x="1028700" y="5299782"/>
                  <a:ext cx="4448142" cy="5330118"/>
                  <a:chOff x="0" y="0"/>
                  <a:chExt cx="1448883" cy="1913890"/>
                </a:xfrm>
              </p:grpSpPr>
              <p:sp>
                <p:nvSpPr>
                  <p:cNvPr id="102" name="Freeform 5">
                    <a:extLst>
                      <a:ext uri="{FF2B5EF4-FFF2-40B4-BE49-F238E27FC236}">
                        <a16:creationId xmlns:a16="http://schemas.microsoft.com/office/drawing/2014/main" id="{6ECC69BA-B3B3-8BAE-8D25-556FDDF658A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48883" cy="191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8883" h="1913890">
                        <a:moveTo>
                          <a:pt x="1324423" y="1913890"/>
                        </a:moveTo>
                        <a:lnTo>
                          <a:pt x="124460" y="1913890"/>
                        </a:lnTo>
                        <a:cubicBezTo>
                          <a:pt x="55880" y="1913890"/>
                          <a:pt x="0" y="1858010"/>
                          <a:pt x="0" y="1789430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324423" y="0"/>
                        </a:lnTo>
                        <a:cubicBezTo>
                          <a:pt x="1393003" y="0"/>
                          <a:pt x="1448883" y="55880"/>
                          <a:pt x="1448883" y="124460"/>
                        </a:cubicBezTo>
                        <a:lnTo>
                          <a:pt x="1448883" y="1789430"/>
                        </a:lnTo>
                        <a:cubicBezTo>
                          <a:pt x="1448883" y="1858010"/>
                          <a:pt x="1393003" y="1913890"/>
                          <a:pt x="1324423" y="191389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</p:sp>
            </p:grp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0CB068A1-259F-C2F1-A310-1D43E55CC134}"/>
                    </a:ext>
                  </a:extLst>
                </p:cNvPr>
                <p:cNvGrpSpPr/>
                <p:nvPr/>
              </p:nvGrpSpPr>
              <p:grpSpPr>
                <a:xfrm>
                  <a:off x="1477133" y="7273064"/>
                  <a:ext cx="3990074" cy="1163146"/>
                  <a:chOff x="914126" y="4857924"/>
                  <a:chExt cx="2289172" cy="1163146"/>
                </a:xfrm>
              </p:grpSpPr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8238B3B3-9E28-7B03-59AF-677C6E5D3DDB}"/>
                      </a:ext>
                    </a:extLst>
                  </p:cNvPr>
                  <p:cNvGrpSpPr/>
                  <p:nvPr/>
                </p:nvGrpSpPr>
                <p:grpSpPr>
                  <a:xfrm>
                    <a:off x="914126" y="4865276"/>
                    <a:ext cx="543199" cy="1155794"/>
                    <a:chOff x="914126" y="4565606"/>
                    <a:chExt cx="543199" cy="1155794"/>
                  </a:xfrm>
                </p:grpSpPr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94FDCE79-C6C0-01DB-A2AC-2DC6414A00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6" y="4565606"/>
                      <a:ext cx="543199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242B29EF-24BA-1B9A-5860-316174A626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127" y="5125028"/>
                      <a:ext cx="473435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r>
                        <a:rPr lang="en-US" altLang="ko-KR" sz="1600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p:txBody>
                </p:sp>
              </p:grpSp>
              <p:grpSp>
                <p:nvGrpSpPr>
                  <p:cNvPr id="96" name="그룹 95">
                    <a:extLst>
                      <a:ext uri="{FF2B5EF4-FFF2-40B4-BE49-F238E27FC236}">
                        <a16:creationId xmlns:a16="http://schemas.microsoft.com/office/drawing/2014/main" id="{90FC1BD7-4A2F-9AE2-04DC-A9FA364583D4}"/>
                      </a:ext>
                    </a:extLst>
                  </p:cNvPr>
                  <p:cNvGrpSpPr/>
                  <p:nvPr/>
                </p:nvGrpSpPr>
                <p:grpSpPr>
                  <a:xfrm>
                    <a:off x="1831371" y="4865276"/>
                    <a:ext cx="1371927" cy="1155794"/>
                    <a:chOff x="1831371" y="4565606"/>
                    <a:chExt cx="1371927" cy="1155794"/>
                  </a:xfrm>
                </p:grpSpPr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92D78E3F-79A1-6ED4-1086-4C0AE69550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1" y="4565606"/>
                      <a:ext cx="1371926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ko-KR" altLang="en-US" sz="2133" spc="-47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이강재</a:t>
                      </a:r>
                      <a:endParaRPr lang="en-US" altLang="ko-KR" sz="2133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AC656D82-E9DA-290D-91C7-9AD2AD4AE1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373" y="5125028"/>
                      <a:ext cx="1371925" cy="5963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ko-KR" sz="2133" spc="-47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2019243122</a:t>
                      </a:r>
                      <a:endParaRPr lang="en-US" altLang="ko-KR" sz="2667" spc="-47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EA84FBD7-0101-6D88-7CAD-CA921FCEA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6772" y="4857924"/>
                    <a:ext cx="5529" cy="1129572"/>
                  </a:xfrm>
                  <a:prstGeom prst="line">
                    <a:avLst/>
                  </a:prstGeom>
                  <a:ln w="15875" cap="rnd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Group 23">
                <a:extLst>
                  <a:ext uri="{FF2B5EF4-FFF2-40B4-BE49-F238E27FC236}">
                    <a16:creationId xmlns:a16="http://schemas.microsoft.com/office/drawing/2014/main" id="{0B9395E0-6687-2046-C258-28DEA440AFF5}"/>
                  </a:ext>
                </a:extLst>
              </p:cNvPr>
              <p:cNvGrpSpPr/>
              <p:nvPr/>
            </p:nvGrpSpPr>
            <p:grpSpPr>
              <a:xfrm>
                <a:off x="2354713" y="4351656"/>
                <a:ext cx="1797999" cy="1890291"/>
                <a:chOff x="0" y="0"/>
                <a:chExt cx="1160254" cy="1160254"/>
              </a:xfrm>
            </p:grpSpPr>
            <p:grpSp>
              <p:nvGrpSpPr>
                <p:cNvPr id="90" name="Group 24">
                  <a:extLst>
                    <a:ext uri="{FF2B5EF4-FFF2-40B4-BE49-F238E27FC236}">
                      <a16:creationId xmlns:a16="http://schemas.microsoft.com/office/drawing/2014/main" id="{F244D908-0964-B36D-751D-AD68F8E36864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60254" cy="1160254"/>
                  <a:chOff x="0" y="0"/>
                  <a:chExt cx="6350000" cy="6350000"/>
                </a:xfrm>
              </p:grpSpPr>
              <p:sp>
                <p:nvSpPr>
                  <p:cNvPr id="92" name="Freeform 25">
                    <a:extLst>
                      <a:ext uri="{FF2B5EF4-FFF2-40B4-BE49-F238E27FC236}">
                        <a16:creationId xmlns:a16="http://schemas.microsoft.com/office/drawing/2014/main" id="{D0A0FEB2-A661-FFE7-1326-77DDDB63D1AB}"/>
                      </a:ext>
                    </a:extLst>
                  </p:cNvPr>
                  <p:cNvSpPr/>
                  <p:nvPr/>
                </p:nvSpPr>
                <p:spPr>
                  <a:xfrm>
                    <a:off x="14167" y="0"/>
                    <a:ext cx="6321665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1665" h="6350000">
                        <a:moveTo>
                          <a:pt x="3160833" y="0"/>
                        </a:moveTo>
                        <a:lnTo>
                          <a:pt x="3160833" y="0"/>
                        </a:lnTo>
                        <a:cubicBezTo>
                          <a:pt x="4908795" y="7817"/>
                          <a:pt x="6321666" y="1427021"/>
                          <a:pt x="6321666" y="3175000"/>
                        </a:cubicBezTo>
                        <a:cubicBezTo>
                          <a:pt x="6321666" y="4922979"/>
                          <a:pt x="4908795" y="6342183"/>
                          <a:pt x="3160833" y="6350000"/>
                        </a:cubicBezTo>
                        <a:cubicBezTo>
                          <a:pt x="1412871" y="6342183"/>
                          <a:pt x="0" y="4922979"/>
                          <a:pt x="0" y="3175000"/>
                        </a:cubicBezTo>
                        <a:cubicBezTo>
                          <a:pt x="0" y="1427021"/>
                          <a:pt x="1412871" y="7817"/>
                          <a:pt x="3160833" y="0"/>
                        </a:cubicBezTo>
                        <a:close/>
                      </a:path>
                    </a:pathLst>
                  </a:custGeom>
                  <a:solidFill>
                    <a:srgbClr val="9C97FF"/>
                  </a:solidFill>
                </p:spPr>
              </p:sp>
            </p:grpSp>
            <p:sp>
              <p:nvSpPr>
                <p:cNvPr id="91" name="TextBox 28">
                  <a:extLst>
                    <a:ext uri="{FF2B5EF4-FFF2-40B4-BE49-F238E27FC236}">
                      <a16:creationId xmlns:a16="http://schemas.microsoft.com/office/drawing/2014/main" id="{96EE36D3-66DF-1AA4-7E16-9A293E2B85C4}"/>
                    </a:ext>
                  </a:extLst>
                </p:cNvPr>
                <p:cNvSpPr txBox="1"/>
                <p:nvPr/>
              </p:nvSpPr>
              <p:spPr>
                <a:xfrm>
                  <a:off x="164085" y="289085"/>
                  <a:ext cx="832084" cy="29872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>
                    <a:lnSpc>
                      <a:spcPts val="2253"/>
                    </a:lnSpc>
                  </a:pPr>
                  <a:endParaRPr lang="en-US" sz="1733" dirty="0">
                    <a:solidFill>
                      <a:srgbClr val="F4F4F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0E3491-4C97-5EEF-604D-7707A38FDEF9}"/>
                </a:ext>
              </a:extLst>
            </p:cNvPr>
            <p:cNvSpPr txBox="1"/>
            <p:nvPr/>
          </p:nvSpPr>
          <p:spPr>
            <a:xfrm>
              <a:off x="3456223" y="4789558"/>
              <a:ext cx="1320497" cy="90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67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</a:t>
              </a:r>
            </a:p>
          </p:txBody>
        </p:sp>
      </p:grpSp>
      <p:grpSp>
        <p:nvGrpSpPr>
          <p:cNvPr id="3" name="Group 3">
            <a:extLst>
              <a:ext uri="{FF2B5EF4-FFF2-40B4-BE49-F238E27FC236}">
                <a16:creationId xmlns:a16="http://schemas.microsoft.com/office/drawing/2014/main" id="{B4D28517-275A-77B6-2D9B-F866DB29212A}"/>
              </a:ext>
            </a:extLst>
          </p:cNvPr>
          <p:cNvGrpSpPr/>
          <p:nvPr/>
        </p:nvGrpSpPr>
        <p:grpSpPr>
          <a:xfrm>
            <a:off x="1456824" y="2952618"/>
            <a:ext cx="9224540" cy="2953621"/>
            <a:chOff x="0" y="0"/>
            <a:chExt cx="15952461" cy="5416584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A8E5123-19C0-FFCD-50A0-3151C78BC66A}"/>
                </a:ext>
              </a:extLst>
            </p:cNvPr>
            <p:cNvGrpSpPr/>
            <p:nvPr/>
          </p:nvGrpSpPr>
          <p:grpSpPr>
            <a:xfrm>
              <a:off x="0" y="0"/>
              <a:ext cx="15952461" cy="5416584"/>
              <a:chOff x="0" y="0"/>
              <a:chExt cx="4047198" cy="1374207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BFE6BF5-0C68-A719-5967-AFAEE1567447}"/>
                  </a:ext>
                </a:extLst>
              </p:cNvPr>
              <p:cNvSpPr/>
              <p:nvPr/>
            </p:nvSpPr>
            <p:spPr>
              <a:xfrm>
                <a:off x="0" y="0"/>
                <a:ext cx="4047198" cy="1374207"/>
              </a:xfrm>
              <a:custGeom>
                <a:avLst/>
                <a:gdLst/>
                <a:ahLst/>
                <a:cxnLst/>
                <a:rect l="l" t="t" r="r" b="b"/>
                <a:pathLst>
                  <a:path w="4047198" h="1374207">
                    <a:moveTo>
                      <a:pt x="3922738" y="1374207"/>
                    </a:moveTo>
                    <a:lnTo>
                      <a:pt x="124460" y="1374207"/>
                    </a:lnTo>
                    <a:cubicBezTo>
                      <a:pt x="55880" y="1374207"/>
                      <a:pt x="0" y="1318327"/>
                      <a:pt x="0" y="12497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922738" y="0"/>
                    </a:lnTo>
                    <a:cubicBezTo>
                      <a:pt x="3991318" y="0"/>
                      <a:pt x="4047198" y="55880"/>
                      <a:pt x="4047198" y="124460"/>
                    </a:cubicBezTo>
                    <a:lnTo>
                      <a:pt x="4047198" y="1249747"/>
                    </a:lnTo>
                    <a:cubicBezTo>
                      <a:pt x="4047198" y="1318327"/>
                      <a:pt x="3991318" y="1374207"/>
                      <a:pt x="3922738" y="1374207"/>
                    </a:cubicBezTo>
                    <a:close/>
                  </a:path>
                </a:pathLst>
              </a:custGeom>
              <a:solidFill>
                <a:srgbClr val="FFF3A6"/>
              </a:solidFill>
            </p:spPr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2F1587-DBAD-276F-7106-C7F0A496DCC6}"/>
                </a:ext>
              </a:extLst>
            </p:cNvPr>
            <p:cNvSpPr txBox="1"/>
            <p:nvPr/>
          </p:nvSpPr>
          <p:spPr>
            <a:xfrm>
              <a:off x="2000604" y="1689368"/>
              <a:ext cx="11901448" cy="2022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ko-KR" altLang="en-US" sz="7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구독 웹</a:t>
              </a:r>
              <a:endParaRPr lang="en-US" sz="7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0FF7255C-CB8E-14BB-72D8-3E1C7794DA62}"/>
              </a:ext>
            </a:extLst>
          </p:cNvPr>
          <p:cNvSpPr/>
          <p:nvPr/>
        </p:nvSpPr>
        <p:spPr>
          <a:xfrm>
            <a:off x="0" y="7497"/>
            <a:ext cx="12192000" cy="3421503"/>
          </a:xfrm>
          <a:custGeom>
            <a:avLst/>
            <a:gdLst/>
            <a:ahLst/>
            <a:cxnLst/>
            <a:rect l="l" t="t" r="r" b="b"/>
            <a:pathLst>
              <a:path w="10287000" h="7674388">
                <a:moveTo>
                  <a:pt x="0" y="0"/>
                </a:moveTo>
                <a:lnTo>
                  <a:pt x="10287000" y="0"/>
                </a:lnTo>
                <a:lnTo>
                  <a:pt x="10287000" y="7674388"/>
                </a:lnTo>
                <a:lnTo>
                  <a:pt x="0" y="7674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92" r="-16362"/>
            </a:stretch>
          </a:blipFill>
        </p:spPr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236B867-D7F3-000F-8A94-C4F834E4E509}"/>
              </a:ext>
            </a:extLst>
          </p:cNvPr>
          <p:cNvGrpSpPr/>
          <p:nvPr/>
        </p:nvGrpSpPr>
        <p:grpSpPr>
          <a:xfrm>
            <a:off x="8433505" y="3547803"/>
            <a:ext cx="3453696" cy="3121320"/>
            <a:chOff x="4573494" y="4787665"/>
            <a:chExt cx="2676568" cy="312132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828287-E95E-069E-D2B3-57C57AA30A2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430" y="4787665"/>
              <a:ext cx="447616" cy="1181"/>
            </a:xfrm>
            <a:prstGeom prst="line">
              <a:avLst/>
            </a:prstGeom>
            <a:ln w="635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118C3C-D6EA-8F48-9346-C0ED42A3B60E}"/>
                </a:ext>
              </a:extLst>
            </p:cNvPr>
            <p:cNvSpPr txBox="1"/>
            <p:nvPr/>
          </p:nvSpPr>
          <p:spPr>
            <a:xfrm>
              <a:off x="4573494" y="5358800"/>
              <a:ext cx="2508590" cy="25501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0" i="0" dirty="0">
                  <a:solidFill>
                    <a:srgbClr val="37415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효율적으로 정보를 소화하고 필요한 것을 선택적으로 읽을 수 있는 도구가 필요함</a:t>
              </a:r>
              <a:r>
                <a:rPr lang="en-US" altLang="ko-KR" sz="1400" b="0" i="0" dirty="0">
                  <a:solidFill>
                    <a:srgbClr val="37415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7415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웹사이트를 직접 방문하지 않고도 새로운 정보를 신속하게 파악하는 기능이 필요함</a:t>
              </a:r>
              <a:r>
                <a:rPr lang="en-US" altLang="ko-KR" sz="1400" dirty="0">
                  <a:solidFill>
                    <a:srgbClr val="37415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37415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원하는 항목만 선택적으로 읽을 수 있는 기능의 필요</a:t>
              </a:r>
              <a:r>
                <a:rPr lang="en-US" altLang="ko-KR" sz="1400" dirty="0">
                  <a:solidFill>
                    <a:srgbClr val="37415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400" b="0" i="0" dirty="0">
                <a:solidFill>
                  <a:srgbClr val="37415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566A15-14DD-56BF-0CAC-9A0D688E1A05}"/>
                </a:ext>
              </a:extLst>
            </p:cNvPr>
            <p:cNvSpPr txBox="1"/>
            <p:nvPr/>
          </p:nvSpPr>
          <p:spPr>
            <a:xfrm>
              <a:off x="4573494" y="4918909"/>
              <a:ext cx="2676568" cy="309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10000"/>
                </a:lnSpc>
                <a:defRPr spc="-7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defRPr>
              </a:lvl1pPr>
            </a:lstStyle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탐색 </a:t>
              </a:r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방식 변화의 필요성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FC5E44-40B9-1B5F-B199-E2502CBD95EF}"/>
              </a:ext>
            </a:extLst>
          </p:cNvPr>
          <p:cNvGrpSpPr/>
          <p:nvPr/>
        </p:nvGrpSpPr>
        <p:grpSpPr>
          <a:xfrm>
            <a:off x="457090" y="690545"/>
            <a:ext cx="3739266" cy="1076905"/>
            <a:chOff x="457090" y="690545"/>
            <a:chExt cx="3739266" cy="1076905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8BEB71F4-F477-109C-0154-12CDCE56D8A7}"/>
                </a:ext>
              </a:extLst>
            </p:cNvPr>
            <p:cNvGrpSpPr/>
            <p:nvPr/>
          </p:nvGrpSpPr>
          <p:grpSpPr>
            <a:xfrm>
              <a:off x="457090" y="690545"/>
              <a:ext cx="3739266" cy="1076905"/>
              <a:chOff x="707757" y="-154799"/>
              <a:chExt cx="1743566" cy="502145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A238AD0B-9550-1729-45FC-951D030A3194}"/>
                  </a:ext>
                </a:extLst>
              </p:cNvPr>
              <p:cNvSpPr/>
              <p:nvPr/>
            </p:nvSpPr>
            <p:spPr>
              <a:xfrm>
                <a:off x="707757" y="-154799"/>
                <a:ext cx="1743566" cy="502145"/>
              </a:xfrm>
              <a:custGeom>
                <a:avLst/>
                <a:gdLst/>
                <a:ahLst/>
                <a:cxnLst/>
                <a:rect l="l" t="t" r="r" b="b"/>
                <a:pathLst>
                  <a:path w="4733123" h="2280814">
                    <a:moveTo>
                      <a:pt x="4608663" y="2280814"/>
                    </a:moveTo>
                    <a:lnTo>
                      <a:pt x="124460" y="2280814"/>
                    </a:lnTo>
                    <a:cubicBezTo>
                      <a:pt x="55880" y="2280814"/>
                      <a:pt x="0" y="2224934"/>
                      <a:pt x="0" y="215635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608663" y="0"/>
                    </a:lnTo>
                    <a:cubicBezTo>
                      <a:pt x="4677243" y="0"/>
                      <a:pt x="4733123" y="55880"/>
                      <a:pt x="4733123" y="124460"/>
                    </a:cubicBezTo>
                    <a:lnTo>
                      <a:pt x="4733123" y="2156355"/>
                    </a:lnTo>
                    <a:cubicBezTo>
                      <a:pt x="4733123" y="2224935"/>
                      <a:pt x="4677243" y="2280814"/>
                      <a:pt x="4608663" y="2280814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EE8BF1-22C5-2B61-F078-CA5599CC5977}"/>
                </a:ext>
              </a:extLst>
            </p:cNvPr>
            <p:cNvSpPr txBox="1"/>
            <p:nvPr/>
          </p:nvSpPr>
          <p:spPr>
            <a:xfrm>
              <a:off x="911223" y="966305"/>
              <a:ext cx="266560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lnSpc>
                  <a:spcPct val="110000"/>
                </a:lnSpc>
                <a:defRPr spc="-7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 Regular" panose="020B0500000000000000" pitchFamily="34" charset="-127"/>
                  <a:ea typeface="Noto Sans KR Regular" panose="020B0500000000000000" pitchFamily="34" charset="-12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제안 배경</a:t>
              </a:r>
              <a:endPara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Picture 2" descr="정보 과잉 시대의 역설, 콘텐츠 큐레이션 : 동아사이언스">
            <a:extLst>
              <a:ext uri="{FF2B5EF4-FFF2-40B4-BE49-F238E27FC236}">
                <a16:creationId xmlns:a16="http://schemas.microsoft.com/office/drawing/2014/main" id="{6AB11366-8503-F651-FBFC-ADA9D80AB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0" y="2503869"/>
            <a:ext cx="3236946" cy="19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크롬에서 RSS Reader로 블로그나 사이트를 구독하는 방법">
            <a:extLst>
              <a:ext uri="{FF2B5EF4-FFF2-40B4-BE49-F238E27FC236}">
                <a16:creationId xmlns:a16="http://schemas.microsoft.com/office/drawing/2014/main" id="{E356C737-D273-D90F-0C55-DFB238FA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48" y="473662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F577C2-23D8-C4C9-F46B-D31EBECF89AA}"/>
              </a:ext>
            </a:extLst>
          </p:cNvPr>
          <p:cNvGrpSpPr/>
          <p:nvPr/>
        </p:nvGrpSpPr>
        <p:grpSpPr>
          <a:xfrm>
            <a:off x="4413511" y="3547803"/>
            <a:ext cx="3869164" cy="2657027"/>
            <a:chOff x="964002" y="4642131"/>
            <a:chExt cx="3249222" cy="265702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22C07C-32D1-2823-DC73-D537475E89B6}"/>
                </a:ext>
              </a:extLst>
            </p:cNvPr>
            <p:cNvCxnSpPr>
              <a:cxnSpLocks/>
            </p:cNvCxnSpPr>
            <p:nvPr/>
          </p:nvCxnSpPr>
          <p:spPr>
            <a:xfrm>
              <a:off x="1003292" y="4642131"/>
              <a:ext cx="447616" cy="1181"/>
            </a:xfrm>
            <a:prstGeom prst="line">
              <a:avLst/>
            </a:prstGeom>
            <a:ln w="635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9A9C06-C65A-2E57-948A-42E2F28ED671}"/>
                </a:ext>
              </a:extLst>
            </p:cNvPr>
            <p:cNvGrpSpPr/>
            <p:nvPr/>
          </p:nvGrpSpPr>
          <p:grpSpPr>
            <a:xfrm>
              <a:off x="964002" y="4773375"/>
              <a:ext cx="3249222" cy="2525783"/>
              <a:chOff x="2233668" y="4280225"/>
              <a:chExt cx="3249222" cy="252578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5ED01F-163F-FB53-BDDC-44258D82C12A}"/>
                  </a:ext>
                </a:extLst>
              </p:cNvPr>
              <p:cNvSpPr txBox="1"/>
              <p:nvPr/>
            </p:nvSpPr>
            <p:spPr>
              <a:xfrm>
                <a:off x="2239026" y="4720116"/>
                <a:ext cx="3243864" cy="2085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i="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현대 사회는 수많은 정보가 </a:t>
                </a:r>
                <a:r>
                  <a:rPr lang="ko-KR" altLang="en-US" sz="1400" i="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흘러들어옴</a:t>
                </a:r>
                <a:r>
                  <a:rPr lang="en-US" altLang="ko-KR" sz="1400" i="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정보가 들어오는 장소는 뉴스</a:t>
                </a:r>
                <a:r>
                  <a:rPr lang="en-US" altLang="ko-KR" sz="1400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블로그 등 다양한 매체가 있음</a:t>
                </a:r>
                <a:endParaRPr lang="en-US" altLang="ko-KR" sz="1400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7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웹사이트에 방문해 정보를 찾는 방식이 효율적이지 못해 시간과 노력을 낭비하게 됨</a:t>
                </a:r>
                <a:endParaRPr lang="en-US" altLang="ko-KR" sz="1400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DB9470-702E-2372-E5B5-F524D4237462}"/>
                  </a:ext>
                </a:extLst>
              </p:cNvPr>
              <p:cNvSpPr txBox="1"/>
              <p:nvPr/>
            </p:nvSpPr>
            <p:spPr>
              <a:xfrm>
                <a:off x="2233668" y="4280225"/>
                <a:ext cx="1887060" cy="309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10000"/>
                  </a:lnSpc>
                  <a:defRPr spc="-7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 Black" panose="020B0A00000000000000" pitchFamily="34" charset="-127"/>
                    <a:ea typeface="Noto Sans KR Black" panose="020B0A00000000000000" pitchFamily="34" charset="-127"/>
                  </a:defRPr>
                </a:lvl1pPr>
              </a:lstStyle>
              <a:p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 과잉의 문제</a:t>
                </a: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27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622" y="3184134"/>
            <a:ext cx="12263246" cy="9148722"/>
          </a:xfrm>
          <a:custGeom>
            <a:avLst/>
            <a:gdLst/>
            <a:ahLst/>
            <a:cxnLst/>
            <a:rect l="l" t="t" r="r" b="b"/>
            <a:pathLst>
              <a:path w="18394869" h="13723083">
                <a:moveTo>
                  <a:pt x="0" y="0"/>
                </a:moveTo>
                <a:lnTo>
                  <a:pt x="18394868" y="0"/>
                </a:lnTo>
                <a:lnTo>
                  <a:pt x="18394868" y="13723082"/>
                </a:lnTo>
                <a:lnTo>
                  <a:pt x="0" y="1372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92" r="-163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744938" y="1343178"/>
            <a:ext cx="6630978" cy="3643898"/>
            <a:chOff x="0" y="0"/>
            <a:chExt cx="13261955" cy="728779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261955" cy="7287796"/>
              <a:chOff x="0" y="0"/>
              <a:chExt cx="2262066" cy="124306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262066" cy="1243066"/>
              </a:xfrm>
              <a:custGeom>
                <a:avLst/>
                <a:gdLst/>
                <a:ahLst/>
                <a:cxnLst/>
                <a:rect l="l" t="t" r="r" b="b"/>
                <a:pathLst>
                  <a:path w="2262066" h="1243066">
                    <a:moveTo>
                      <a:pt x="2137606" y="1243066"/>
                    </a:moveTo>
                    <a:lnTo>
                      <a:pt x="124460" y="1243066"/>
                    </a:lnTo>
                    <a:cubicBezTo>
                      <a:pt x="55880" y="1243066"/>
                      <a:pt x="0" y="1187185"/>
                      <a:pt x="0" y="111860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137607" y="0"/>
                    </a:lnTo>
                    <a:cubicBezTo>
                      <a:pt x="2206186" y="0"/>
                      <a:pt x="2262066" y="55880"/>
                      <a:pt x="2262066" y="124460"/>
                    </a:cubicBezTo>
                    <a:lnTo>
                      <a:pt x="2262066" y="1118606"/>
                    </a:lnTo>
                    <a:cubicBezTo>
                      <a:pt x="2262066" y="1187186"/>
                      <a:pt x="2206186" y="1243066"/>
                      <a:pt x="2137607" y="1243066"/>
                    </a:cubicBezTo>
                    <a:close/>
                  </a:path>
                </a:pathLst>
              </a:custGeom>
              <a:solidFill>
                <a:srgbClr val="FFF3A6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088230" y="1888968"/>
              <a:ext cx="11227787" cy="22826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40"/>
                </a:lnSpc>
              </a:pPr>
              <a:r>
                <a:rPr lang="ko-KR" altLang="en-US" sz="745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시연</a:t>
              </a:r>
              <a:endParaRPr lang="en-US" sz="74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540848" y="870871"/>
            <a:ext cx="6858000" cy="5116259"/>
          </a:xfrm>
          <a:custGeom>
            <a:avLst/>
            <a:gdLst/>
            <a:ahLst/>
            <a:cxnLst/>
            <a:rect l="l" t="t" r="r" b="b"/>
            <a:pathLst>
              <a:path w="10287000" h="7674388">
                <a:moveTo>
                  <a:pt x="0" y="0"/>
                </a:moveTo>
                <a:lnTo>
                  <a:pt x="10287000" y="0"/>
                </a:lnTo>
                <a:lnTo>
                  <a:pt x="10287000" y="7674388"/>
                </a:lnTo>
                <a:lnTo>
                  <a:pt x="0" y="76743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92" r="-16362"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5993834" y="3443697"/>
            <a:ext cx="5116260" cy="0"/>
          </a:xfrm>
          <a:prstGeom prst="line">
            <a:avLst/>
          </a:prstGeom>
          <a:ln w="12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683578" y="1523414"/>
            <a:ext cx="4167602" cy="3771900"/>
            <a:chOff x="0" y="0"/>
            <a:chExt cx="8335203" cy="7543800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8335203" cy="7543800"/>
              <a:chOff x="0" y="0"/>
              <a:chExt cx="2114672" cy="19138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114672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2114672" h="1913890">
                    <a:moveTo>
                      <a:pt x="1990212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90212" y="0"/>
                    </a:lnTo>
                    <a:cubicBezTo>
                      <a:pt x="2058792" y="0"/>
                      <a:pt x="2114672" y="55880"/>
                      <a:pt x="2114672" y="124460"/>
                    </a:cubicBezTo>
                    <a:lnTo>
                      <a:pt x="2114672" y="1789430"/>
                    </a:lnTo>
                    <a:cubicBezTo>
                      <a:pt x="2114672" y="1858010"/>
                      <a:pt x="2058792" y="1913890"/>
                      <a:pt x="1990212" y="1913890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796656" y="1993906"/>
              <a:ext cx="6979389" cy="18466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ko-KR" altLang="en-US" sz="6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계획</a:t>
              </a:r>
              <a:endPara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7">
            <a:extLst>
              <a:ext uri="{FF2B5EF4-FFF2-40B4-BE49-F238E27FC236}">
                <a16:creationId xmlns:a16="http://schemas.microsoft.com/office/drawing/2014/main" id="{D3CD0678-6988-52EB-3306-C9484B772F34}"/>
              </a:ext>
            </a:extLst>
          </p:cNvPr>
          <p:cNvSpPr txBox="1"/>
          <p:nvPr/>
        </p:nvSpPr>
        <p:spPr>
          <a:xfrm>
            <a:off x="5993834" y="4038434"/>
            <a:ext cx="4549201" cy="27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ko-KR" altLang="en-US" sz="173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상용화</a:t>
            </a:r>
            <a:endParaRPr lang="en-US" sz="1733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9F576D3-29D7-B817-0258-A43026CE78CE}"/>
              </a:ext>
            </a:extLst>
          </p:cNvPr>
          <p:cNvSpPr txBox="1"/>
          <p:nvPr/>
        </p:nvSpPr>
        <p:spPr>
          <a:xfrm>
            <a:off x="5993834" y="2002925"/>
            <a:ext cx="4549201" cy="27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ko-KR" altLang="en-US" sz="173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기능 추가</a:t>
            </a:r>
            <a:endParaRPr lang="en-US" sz="1733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098C9D5D-BCD0-F2F3-5A34-BA8853BB3948}"/>
              </a:ext>
            </a:extLst>
          </p:cNvPr>
          <p:cNvSpPr txBox="1"/>
          <p:nvPr/>
        </p:nvSpPr>
        <p:spPr>
          <a:xfrm>
            <a:off x="5993834" y="2449578"/>
            <a:ext cx="4549201" cy="5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ko-KR" altLang="en-US" sz="17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글이 업로드 될 경우 정보에 대한 더욱 빠른 접근</a:t>
            </a:r>
            <a:endParaRPr lang="en-US" sz="1733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F4665ED-3689-C4A4-830B-5F80D016CC74}"/>
              </a:ext>
            </a:extLst>
          </p:cNvPr>
          <p:cNvSpPr txBox="1"/>
          <p:nvPr/>
        </p:nvSpPr>
        <p:spPr>
          <a:xfrm>
            <a:off x="5993834" y="4481078"/>
            <a:ext cx="4886817" cy="85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ko-KR" altLang="en-US" sz="17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상용화를 위해 비즈니스 모델을 개발하고 경쟁 사이트와의 차별화를 위해 다양한 서비스 지원 계획</a:t>
            </a:r>
            <a:endParaRPr lang="en-US" sz="1733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000742" y="-3925962"/>
            <a:ext cx="7317273" cy="14460951"/>
          </a:xfrm>
          <a:custGeom>
            <a:avLst/>
            <a:gdLst/>
            <a:ahLst/>
            <a:cxnLst/>
            <a:rect l="l" t="t" r="r" b="b"/>
            <a:pathLst>
              <a:path w="10975910" h="21691426">
                <a:moveTo>
                  <a:pt x="0" y="0"/>
                </a:moveTo>
                <a:lnTo>
                  <a:pt x="10975910" y="0"/>
                </a:lnTo>
                <a:lnTo>
                  <a:pt x="10975910" y="21691425"/>
                </a:lnTo>
                <a:lnTo>
                  <a:pt x="0" y="21691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3130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037499" y="1746916"/>
            <a:ext cx="5883337" cy="1225337"/>
            <a:chOff x="0" y="0"/>
            <a:chExt cx="11766674" cy="245067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1766674" cy="2450674"/>
              <a:chOff x="0" y="0"/>
              <a:chExt cx="9311313" cy="19392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00" y="12700"/>
                <a:ext cx="9285913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9285913" h="1913890">
                    <a:moveTo>
                      <a:pt x="8328968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8328968" y="0"/>
                    </a:lnTo>
                    <a:cubicBezTo>
                      <a:pt x="8857414" y="0"/>
                      <a:pt x="9285912" y="428371"/>
                      <a:pt x="9285912" y="956945"/>
                    </a:cubicBezTo>
                    <a:lnTo>
                      <a:pt x="9285912" y="956945"/>
                    </a:lnTo>
                    <a:cubicBezTo>
                      <a:pt x="9285913" y="1485392"/>
                      <a:pt x="8857415" y="1913890"/>
                      <a:pt x="8328968" y="1913890"/>
                    </a:cubicBezTo>
                    <a:close/>
                  </a:path>
                </a:pathLst>
              </a:custGeom>
              <a:solidFill>
                <a:srgbClr val="056934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9311313" cy="1939290"/>
              </a:xfrm>
              <a:custGeom>
                <a:avLst/>
                <a:gdLst/>
                <a:ahLst/>
                <a:cxnLst/>
                <a:rect l="l" t="t" r="r" b="b"/>
                <a:pathLst>
                  <a:path w="9311313" h="1939290">
                    <a:moveTo>
                      <a:pt x="8341668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8341668" y="1939290"/>
                    </a:lnTo>
                    <a:cubicBezTo>
                      <a:pt x="8876337" y="1939290"/>
                      <a:pt x="9311312" y="1504315"/>
                      <a:pt x="9311312" y="969645"/>
                    </a:cubicBezTo>
                    <a:cubicBezTo>
                      <a:pt x="9311313" y="434975"/>
                      <a:pt x="8876338" y="0"/>
                      <a:pt x="8341668" y="0"/>
                    </a:cubicBezTo>
                    <a:close/>
                    <a:moveTo>
                      <a:pt x="8341668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8341668" y="25400"/>
                    </a:lnTo>
                    <a:cubicBezTo>
                      <a:pt x="8862368" y="25400"/>
                      <a:pt x="9285912" y="448945"/>
                      <a:pt x="9285912" y="969645"/>
                    </a:cubicBezTo>
                    <a:cubicBezTo>
                      <a:pt x="9285913" y="1490345"/>
                      <a:pt x="8862368" y="1913890"/>
                      <a:pt x="8341668" y="1913890"/>
                    </a:cubicBezTo>
                    <a:close/>
                  </a:path>
                </a:pathLst>
              </a:custGeom>
              <a:solidFill>
                <a:srgbClr val="F3D6D8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155468" y="387138"/>
              <a:ext cx="9409010" cy="1692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err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감사합니다</a:t>
              </a:r>
              <a:r>
                <a:rPr lang="en-US" sz="60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defRPr spc="-70" dirty="0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Noto Sans KR Regular" panose="020B0500000000000000" pitchFamily="34" charset="-127"/>
            <a:ea typeface="Noto Sans KR Regular" panose="020B05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171</Words>
  <Application>Microsoft Office PowerPoint</Application>
  <PresentationFormat>와이드스크린</PresentationFormat>
  <Paragraphs>47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박세호</dc:creator>
  <cp:lastModifiedBy>박 석주</cp:lastModifiedBy>
  <cp:revision>113</cp:revision>
  <dcterms:created xsi:type="dcterms:W3CDTF">2022-09-14T07:03:46Z</dcterms:created>
  <dcterms:modified xsi:type="dcterms:W3CDTF">2023-06-17T10:18:15Z</dcterms:modified>
</cp:coreProperties>
</file>