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2" r:id="rId5"/>
    <p:sldId id="259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7D9A98-2B42-4142-BB4A-011734DDEA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45CD9-59AE-47D5-A754-1A2E71603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AF4AC-5AFC-4379-B912-FCE9AB7477D3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B94C3-E8AB-48D9-9ACF-D6A872E379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98A9A-ECE4-4E22-BC98-31F0070C8C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F57CB-B6BB-41FE-8832-991BB56214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F3D532-36F8-4FDA-B03A-4B8348962AD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36FBE-6B4B-43FF-96F5-6DA1400F83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DFE51-9E74-4762-9A57-B2A909EF2C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28600" y="201930"/>
            <a:ext cx="2597150" cy="869315"/>
            <a:chOff x="-1" y="332832"/>
            <a:chExt cx="3347977" cy="1617888"/>
          </a:xfrm>
        </p:grpSpPr>
        <p:sp>
          <p:nvSpPr>
            <p:cNvPr id="10" name="五边形 18"/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44600" y="406537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0" cap="none" spc="0" normalizeH="0" baseline="0" noProof="0" dirty="0">
                <a:solidFill>
                  <a:srgbClr val="FFFFFF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成像模型</a:t>
            </a:r>
            <a:endParaRPr kumimoji="0" lang="zh-CN" altLang="en-US" sz="2400" b="1" i="0" kern="0" cap="none" spc="0" normalizeH="0" baseline="0" noProof="0" dirty="0">
              <a:solidFill>
                <a:srgbClr val="FFFFFF"/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5245" y="-224790"/>
            <a:ext cx="3035935" cy="214312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2475" y="1524000"/>
          <a:ext cx="5908040" cy="62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917065" imgH="203200" progId="Equation.DSMT4">
                  <p:embed/>
                </p:oleObj>
              </mc:Choice>
              <mc:Fallback>
                <p:oleObj name="" r:id="rId2" imgW="1917065" imgH="203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2475" y="1524000"/>
                        <a:ext cx="5908040" cy="62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045" y="3939540"/>
          <a:ext cx="408813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308100" imgH="203200" progId="Equation.DSMT4">
                  <p:embed/>
                </p:oleObj>
              </mc:Choice>
              <mc:Fallback>
                <p:oleObj name="" r:id="rId4" imgW="1308100" imgH="2032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8045" y="3939540"/>
                        <a:ext cx="408813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84225" y="2176145"/>
            <a:ext cx="6977380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800"/>
              <a:t>其中，</a:t>
            </a:r>
            <a:r>
              <a:rPr lang="en-US" altLang="zh-CN" sz="2800"/>
              <a:t>I(x)</a:t>
            </a:r>
            <a:r>
              <a:rPr lang="zh-CN" altLang="en-US" sz="2800"/>
              <a:t>和</a:t>
            </a:r>
            <a:r>
              <a:rPr lang="en-US" altLang="zh-CN" sz="2800"/>
              <a:t>J(x)</a:t>
            </a:r>
            <a:r>
              <a:rPr lang="zh-CN" altLang="en-US" sz="2800"/>
              <a:t>分别表示无雾图和有雾图，</a:t>
            </a:r>
            <a:endParaRPr lang="zh-CN" altLang="en-US" sz="2800"/>
          </a:p>
          <a:p>
            <a:pPr fontAlgn="auto">
              <a:lnSpc>
                <a:spcPct val="125000"/>
              </a:lnSpc>
            </a:pPr>
            <a:r>
              <a:rPr lang="en-US" altLang="zh-CN" sz="2800"/>
              <a:t>A</a:t>
            </a:r>
            <a:r>
              <a:rPr lang="zh-CN" altLang="en-US" sz="2800"/>
              <a:t>表示大气光，</a:t>
            </a:r>
            <a:r>
              <a:rPr lang="en-US" altLang="zh-CN" sz="2800"/>
              <a:t>t(x)</a:t>
            </a:r>
            <a:r>
              <a:rPr lang="zh-CN" altLang="en-US" sz="2800"/>
              <a:t>为透射率。</a:t>
            </a:r>
            <a:endParaRPr lang="zh-CN" altLang="en-US" sz="2800"/>
          </a:p>
          <a:p>
            <a:pPr fontAlgn="auto">
              <a:lnSpc>
                <a:spcPct val="125000"/>
              </a:lnSpc>
            </a:pPr>
            <a:r>
              <a:rPr lang="zh-CN" altLang="en-US" sz="2800"/>
              <a:t>透射率与场景深度之间存在指数关系如下：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828675" y="4585335"/>
            <a:ext cx="75234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800"/>
              <a:t>其中，</a:t>
            </a:r>
            <a:r>
              <a:rPr lang="en-US" altLang="zh-CN" sz="2800"/>
              <a:t>β</a:t>
            </a:r>
            <a:r>
              <a:rPr lang="zh-CN" altLang="en-US" sz="2800"/>
              <a:t>为散射系数；</a:t>
            </a:r>
            <a:r>
              <a:rPr lang="en-US" altLang="zh-CN" sz="2800"/>
              <a:t>d(x)</a:t>
            </a:r>
            <a:r>
              <a:rPr lang="zh-CN" altLang="en-US" sz="2800"/>
              <a:t>为场景深度。</a:t>
            </a:r>
            <a:endParaRPr lang="zh-CN" altLang="en-US" sz="2800"/>
          </a:p>
          <a:p>
            <a:pPr fontAlgn="auto">
              <a:lnSpc>
                <a:spcPct val="125000"/>
              </a:lnSpc>
            </a:pPr>
            <a:r>
              <a:rPr lang="zh-CN" altLang="en-US" sz="2800"/>
              <a:t>因此，场景深度的求解对于图像恢复至关重要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585" y="2610485"/>
            <a:ext cx="4330700" cy="22898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984885"/>
            <a:ext cx="1197737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矩形 35"/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28600" y="201930"/>
            <a:ext cx="2597150" cy="869315"/>
            <a:chOff x="-1" y="332832"/>
            <a:chExt cx="3347977" cy="1617888"/>
          </a:xfrm>
        </p:grpSpPr>
        <p:sp>
          <p:nvSpPr>
            <p:cNvPr id="10" name="五边形 18"/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30630" y="406537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0" cap="none" spc="0" normalizeH="0" baseline="0" noProof="0" dirty="0">
                <a:solidFill>
                  <a:srgbClr val="FFFFFF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网络模型</a:t>
            </a:r>
            <a:endParaRPr kumimoji="0" lang="zh-CN" altLang="en-US" sz="2400" b="1" i="0" kern="0" cap="none" spc="0" normalizeH="0" baseline="0" noProof="0" dirty="0">
              <a:solidFill>
                <a:srgbClr val="FFFFFF"/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270" y="4091305"/>
            <a:ext cx="11071225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400"/>
              <a:t>模型包含</a:t>
            </a:r>
            <a:r>
              <a:rPr lang="en-US" altLang="zh-CN" sz="2400"/>
              <a:t>5</a:t>
            </a:r>
            <a:r>
              <a:rPr lang="zh-CN" altLang="en-US" sz="2400"/>
              <a:t>个特征提取层和三个全连接层，使用均方误差（</a:t>
            </a:r>
            <a:r>
              <a:rPr lang="en-US" altLang="zh-CN" sz="2400"/>
              <a:t>MSE</a:t>
            </a:r>
            <a:r>
              <a:rPr lang="zh-CN" altLang="en-US" sz="2400"/>
              <a:t>）作为损失函数。</a:t>
            </a:r>
            <a:endParaRPr lang="zh-CN" altLang="en-US" sz="2400"/>
          </a:p>
          <a:p>
            <a:pPr fontAlgn="auto">
              <a:lnSpc>
                <a:spcPct val="125000"/>
              </a:lnSpc>
            </a:pPr>
            <a:r>
              <a:rPr lang="zh-CN" altLang="en-US" sz="2400"/>
              <a:t>训练过程中学习率设置为</a:t>
            </a:r>
            <a:r>
              <a:rPr lang="en-US" altLang="zh-CN" sz="2400"/>
              <a:t>0.0005</a:t>
            </a:r>
            <a:r>
              <a:rPr lang="zh-CN" altLang="en-US" sz="2400"/>
              <a:t>且恒定。每次迭代过程如下：</a:t>
            </a:r>
            <a:endParaRPr lang="zh-CN" altLang="en-US" sz="2400"/>
          </a:p>
          <a:p>
            <a:pPr fontAlgn="auto">
              <a:lnSpc>
                <a:spcPct val="125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）调用网络的前向过程计算输出和</a:t>
            </a:r>
            <a:r>
              <a:rPr lang="en-US" altLang="zh-CN" sz="2400"/>
              <a:t>loss</a:t>
            </a:r>
            <a:endParaRPr lang="en-US" altLang="zh-CN" sz="2400"/>
          </a:p>
          <a:p>
            <a:pPr fontAlgn="auto">
              <a:lnSpc>
                <a:spcPct val="125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）调用网络的后向过程计算出梯度（</a:t>
            </a:r>
            <a:r>
              <a:rPr lang="en-US" altLang="zh-CN" sz="2400"/>
              <a:t>loss</a:t>
            </a:r>
            <a:r>
              <a:rPr lang="zh-CN" altLang="en-US" sz="2400"/>
              <a:t>对每层的权重和偏置求导）</a:t>
            </a:r>
            <a:endParaRPr lang="zh-CN" altLang="en-US" sz="2400"/>
          </a:p>
          <a:p>
            <a:pPr fontAlgn="auto">
              <a:lnSpc>
                <a:spcPct val="125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）利用随机梯度下降法更新参数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1575" y="661670"/>
            <a:ext cx="4997450" cy="552069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28600" y="201930"/>
            <a:ext cx="2597150" cy="869315"/>
            <a:chOff x="-1" y="332832"/>
            <a:chExt cx="3347977" cy="1617888"/>
          </a:xfrm>
        </p:grpSpPr>
        <p:sp>
          <p:nvSpPr>
            <p:cNvPr id="10" name="五边形 18"/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30630" y="406537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0" cap="none" spc="0" normalizeH="0" baseline="0" noProof="0" dirty="0">
                <a:solidFill>
                  <a:srgbClr val="FFFFFF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训练数据集</a:t>
            </a:r>
            <a:endParaRPr kumimoji="0" lang="zh-CN" altLang="en-US" sz="2400" b="1" i="0" kern="0" cap="none" spc="0" normalizeH="0" baseline="0" noProof="0" dirty="0">
              <a:solidFill>
                <a:srgbClr val="FFFFFF"/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530" y="1577975"/>
            <a:ext cx="520065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/>
              <a:t>实验使用</a:t>
            </a:r>
            <a:r>
              <a:rPr lang="en-US" altLang="zh-CN" sz="2800"/>
              <a:t>Make3D</a:t>
            </a:r>
            <a:r>
              <a:rPr lang="zh-CN" altLang="en-US" sz="2800"/>
              <a:t>室外场景深度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数据集作为训练数据集，该数据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集共</a:t>
            </a:r>
            <a:r>
              <a:rPr lang="en-US" altLang="zh-CN" sz="2800"/>
              <a:t>534</a:t>
            </a:r>
            <a:r>
              <a:rPr lang="zh-CN" altLang="en-US" sz="2800"/>
              <a:t>组图像，每组图像包含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室外自然图像和对应的场景深度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图像，其中最大景深为</a:t>
            </a:r>
            <a:r>
              <a:rPr lang="en-US" altLang="zh-CN" sz="2800"/>
              <a:t>81</a:t>
            </a:r>
            <a:r>
              <a:rPr lang="zh-CN" altLang="en-US" sz="2800"/>
              <a:t>米，即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场景深度超过</a:t>
            </a:r>
            <a:r>
              <a:rPr lang="en-US" altLang="zh-CN" sz="2800"/>
              <a:t>81</a:t>
            </a:r>
            <a:r>
              <a:rPr lang="zh-CN" altLang="en-US" sz="2800"/>
              <a:t>米的物体其距离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 sz="2800"/>
              <a:t>全部映射到</a:t>
            </a:r>
            <a:r>
              <a:rPr lang="en-US" altLang="zh-CN" sz="2800"/>
              <a:t>81</a:t>
            </a:r>
            <a:r>
              <a:rPr lang="zh-CN" altLang="en-US" sz="2800"/>
              <a:t>米。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1770380"/>
            <a:ext cx="4902835" cy="1834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60" y="1770380"/>
            <a:ext cx="4975225" cy="1834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95" y="3918585"/>
            <a:ext cx="4912360" cy="1878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660" y="3919220"/>
            <a:ext cx="4974590" cy="187706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28600" y="201930"/>
            <a:ext cx="2597150" cy="869315"/>
            <a:chOff x="-1" y="332832"/>
            <a:chExt cx="3347977" cy="1617888"/>
          </a:xfrm>
        </p:grpSpPr>
        <p:sp>
          <p:nvSpPr>
            <p:cNvPr id="10" name="五边形 18"/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30630" y="406537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R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kern="0" cap="none" spc="0" normalizeH="0" baseline="0" noProof="0" dirty="0">
                <a:solidFill>
                  <a:srgbClr val="FFFFFF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结果展示</a:t>
            </a:r>
            <a:endParaRPr kumimoji="0" lang="zh-CN" altLang="en-US" sz="2400" b="1" i="0" kern="0" cap="none" spc="0" normalizeH="0" baseline="0" noProof="0" dirty="0">
              <a:solidFill>
                <a:srgbClr val="FFFFFF"/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演示</Application>
  <PresentationFormat>宽屏</PresentationFormat>
  <Paragraphs>29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Century Gothic</vt:lpstr>
      <vt:lpstr>方正兰亭中黑_GBK</vt:lpstr>
      <vt:lpstr>黑体</vt:lpstr>
      <vt:lpstr>Arial Unicode MS</vt:lpstr>
      <vt:lpstr>Calibri</vt:lpstr>
      <vt:lpstr>方正兰亭中黑_GBK</vt:lpstr>
      <vt:lpstr>默认设计模板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WGX</dc:creator>
  <cp:lastModifiedBy>user</cp:lastModifiedBy>
  <cp:revision>5</cp:revision>
  <dcterms:created xsi:type="dcterms:W3CDTF">2021-05-27T06:52:00Z</dcterms:created>
  <dcterms:modified xsi:type="dcterms:W3CDTF">2021-05-27T11:20:58Z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