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594" r:id="rId3"/>
    <p:sldId id="601" r:id="rId4"/>
    <p:sldId id="596" r:id="rId5"/>
    <p:sldId id="597" r:id="rId6"/>
    <p:sldId id="598" r:id="rId7"/>
    <p:sldId id="599" r:id="rId8"/>
    <p:sldId id="600"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3" autoAdjust="0"/>
    <p:restoredTop sz="94660"/>
  </p:normalViewPr>
  <p:slideViewPr>
    <p:cSldViewPr snapToGrid="0">
      <p:cViewPr varScale="1">
        <p:scale>
          <a:sx n="108" d="100"/>
          <a:sy n="108" d="100"/>
        </p:scale>
        <p:origin x="10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BC30-E841-4429-9BFA-A69CA608602C}"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E5E6E-B95E-4C56-AF82-593D7646E7FD}" type="slidenum">
              <a:rPr lang="zh-CN" altLang="en-US" smtClean="0"/>
              <a:t>‹#›</a:t>
            </a:fld>
            <a:endParaRPr lang="zh-CN" altLang="en-US"/>
          </a:p>
        </p:txBody>
      </p:sp>
    </p:spTree>
    <p:extLst>
      <p:ext uri="{BB962C8B-B14F-4D97-AF65-F5344CB8AC3E}">
        <p14:creationId xmlns:p14="http://schemas.microsoft.com/office/powerpoint/2010/main" val="381860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0D0E787-4F1D-444C-B82D-E5CA11A66E43}" type="datetime1">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68182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D61A48-676D-4E50-85F6-19F8FA3109BC}" type="datetime1">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13628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90FF8C-77B8-40AA-BC68-699F4BF9D71A}" type="datetime1">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62280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76F11A-0636-4FA4-B870-23318FB607EF}" type="datetime1">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8220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4DBE1-2D94-4499-A6CE-EAEFF6F042F8}" type="datetime1">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267353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08ABD9-95AB-420E-BC20-6D492999F3AF}" type="datetime1">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81974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4A8DE4-0E2B-43A4-AF76-252F52B110F1}" type="datetime1">
              <a:rPr lang="zh-CN" altLang="en-US" smtClean="0"/>
              <a:t>2021/4/22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267757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DA3395-3CF2-4A95-ADBE-4F0703B874E2}" type="datetime1">
              <a:rPr lang="zh-CN" altLang="en-US" smtClean="0"/>
              <a:t>2021/4/22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125908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F19E1-86CC-46C7-B928-5E28B2BD640F}" type="datetime1">
              <a:rPr lang="zh-CN" altLang="en-US" smtClean="0"/>
              <a:t>2021/4/22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278500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4776FA-B290-4018-B6D8-47A257C84F4D}" type="datetime1">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2338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C1DC0A-94A8-430C-B46C-861BE86C3DB1}" type="datetime1">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423529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38937-88B9-49F3-B2C0-EE36EE838BAD}" type="datetime1">
              <a:rPr lang="zh-CN" altLang="en-US" smtClean="0"/>
              <a:t>2021/4/22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388C2-574A-42BE-8ACC-6C09221959FD}" type="slidenum">
              <a:rPr lang="zh-CN" altLang="en-US" smtClean="0"/>
              <a:t>‹#›</a:t>
            </a:fld>
            <a:endParaRPr lang="zh-CN" altLang="en-US"/>
          </a:p>
        </p:txBody>
      </p:sp>
    </p:spTree>
    <p:extLst>
      <p:ext uri="{BB962C8B-B14F-4D97-AF65-F5344CB8AC3E}">
        <p14:creationId xmlns:p14="http://schemas.microsoft.com/office/powerpoint/2010/main" val="4193996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77589"/>
            <a:ext cx="9144000" cy="2387600"/>
          </a:xfrm>
        </p:spPr>
        <p:txBody>
          <a:bodyPr/>
          <a:lstStyle/>
          <a:p>
            <a:r>
              <a:rPr lang="zh-CN" altLang="en-US" dirty="0"/>
              <a:t>研究生创业实践</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a:t>
            </a:fld>
            <a:endParaRPr lang="zh-CN" altLang="en-US"/>
          </a:p>
        </p:txBody>
      </p:sp>
      <p:sp>
        <p:nvSpPr>
          <p:cNvPr id="6" name="副标题 5">
            <a:extLst>
              <a:ext uri="{FF2B5EF4-FFF2-40B4-BE49-F238E27FC236}">
                <a16:creationId xmlns:a16="http://schemas.microsoft.com/office/drawing/2014/main" id="{4E05567A-6180-4B25-BFEA-B7D062781BDF}"/>
              </a:ext>
            </a:extLst>
          </p:cNvPr>
          <p:cNvSpPr>
            <a:spLocks noGrp="1"/>
          </p:cNvSpPr>
          <p:nvPr>
            <p:ph type="subTitle" idx="1"/>
          </p:nvPr>
        </p:nvSpPr>
        <p:spPr/>
        <p:txBody>
          <a:bodyPr/>
          <a:lstStyle/>
          <a:p>
            <a:r>
              <a:rPr lang="zh-CN" altLang="en-US" dirty="0"/>
              <a:t>创业计划书</a:t>
            </a:r>
          </a:p>
        </p:txBody>
      </p:sp>
    </p:spTree>
    <p:extLst>
      <p:ext uri="{BB962C8B-B14F-4D97-AF65-F5344CB8AC3E}">
        <p14:creationId xmlns:p14="http://schemas.microsoft.com/office/powerpoint/2010/main" val="359063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创业计划书应展示的重点</a:t>
            </a:r>
          </a:p>
        </p:txBody>
      </p:sp>
      <p:sp>
        <p:nvSpPr>
          <p:cNvPr id="3" name="内容占位符 2"/>
          <p:cNvSpPr>
            <a:spLocks noGrp="1"/>
          </p:cNvSpPr>
          <p:nvPr>
            <p:ph idx="1"/>
          </p:nvPr>
        </p:nvSpPr>
        <p:spPr/>
        <p:txBody>
          <a:bodyPr>
            <a:normAutofit/>
          </a:bodyPr>
          <a:lstStyle/>
          <a:p>
            <a:pPr marL="742950" indent="-742950">
              <a:buFont typeface="+mj-ea"/>
              <a:buAutoNum type="circleNumDbPlain"/>
            </a:pPr>
            <a:r>
              <a:rPr lang="zh-CN" altLang="en-US" sz="3600" dirty="0"/>
              <a:t>关注产品</a:t>
            </a:r>
          </a:p>
          <a:p>
            <a:pPr marL="742950" indent="-742950">
              <a:buFont typeface="+mj-ea"/>
              <a:buAutoNum type="circleNumDbPlain"/>
            </a:pPr>
            <a:r>
              <a:rPr lang="zh-CN" altLang="en-US" sz="3600" dirty="0"/>
              <a:t>敢于竞争</a:t>
            </a:r>
            <a:endParaRPr lang="en-US" altLang="zh-CN" sz="3600" dirty="0"/>
          </a:p>
          <a:p>
            <a:pPr marL="742950" indent="-742950">
              <a:buFont typeface="+mj-ea"/>
              <a:buAutoNum type="circleNumDbPlain"/>
            </a:pPr>
            <a:r>
              <a:rPr lang="zh-CN" altLang="en-US" sz="3600" dirty="0"/>
              <a:t>了解市场</a:t>
            </a:r>
          </a:p>
          <a:p>
            <a:pPr marL="742950" indent="-742950">
              <a:buFont typeface="+mj-ea"/>
              <a:buAutoNum type="circleNumDbPlain"/>
            </a:pPr>
            <a:r>
              <a:rPr lang="zh-CN" altLang="en-US" sz="3600" dirty="0"/>
              <a:t>表明行动的方针</a:t>
            </a:r>
          </a:p>
          <a:p>
            <a:pPr marL="742950" indent="-742950">
              <a:buFont typeface="+mj-ea"/>
              <a:buAutoNum type="circleNumDbPlain"/>
            </a:pPr>
            <a:r>
              <a:rPr lang="zh-CN" altLang="en-US" sz="3600" dirty="0"/>
              <a:t>展示你的管理队伍</a:t>
            </a:r>
          </a:p>
          <a:p>
            <a:pPr marL="742950" indent="-742950">
              <a:buFont typeface="+mj-ea"/>
              <a:buAutoNum type="circleNumDbPlain"/>
            </a:pPr>
            <a:r>
              <a:rPr lang="zh-CN" altLang="en-US" sz="3600" dirty="0"/>
              <a:t>出色的计划摘要</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10</a:t>
            </a:fld>
            <a:endParaRPr lang="zh-CN" altLang="en-US"/>
          </a:p>
        </p:txBody>
      </p:sp>
    </p:spTree>
    <p:extLst>
      <p:ext uri="{BB962C8B-B14F-4D97-AF65-F5344CB8AC3E}">
        <p14:creationId xmlns:p14="http://schemas.microsoft.com/office/powerpoint/2010/main" val="245278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创业计划的信息需求</a:t>
            </a:r>
          </a:p>
        </p:txBody>
      </p:sp>
      <p:sp>
        <p:nvSpPr>
          <p:cNvPr id="3" name="内容占位符 2"/>
          <p:cNvSpPr>
            <a:spLocks noGrp="1"/>
          </p:cNvSpPr>
          <p:nvPr>
            <p:ph idx="1"/>
          </p:nvPr>
        </p:nvSpPr>
        <p:spPr/>
        <p:txBody>
          <a:bodyPr>
            <a:normAutofit/>
          </a:bodyPr>
          <a:lstStyle/>
          <a:p>
            <a:pPr marL="742950" indent="-742950">
              <a:buFont typeface="+mj-ea"/>
              <a:buAutoNum type="circleNumDbPlain"/>
            </a:pPr>
            <a:r>
              <a:rPr lang="zh-CN" altLang="en-US" sz="3600" dirty="0">
                <a:solidFill>
                  <a:srgbClr val="00B0F0"/>
                </a:solidFill>
              </a:rPr>
              <a:t>市场信息</a:t>
            </a:r>
            <a:r>
              <a:rPr lang="zh-CN" altLang="en-US" sz="3600" dirty="0"/>
              <a:t>：主要是市场规模。</a:t>
            </a:r>
          </a:p>
          <a:p>
            <a:pPr marL="742950" indent="-742950">
              <a:buFont typeface="+mj-ea"/>
              <a:buAutoNum type="circleNumDbPlain"/>
            </a:pPr>
            <a:r>
              <a:rPr lang="zh-CN" altLang="en-US" sz="3600" dirty="0">
                <a:solidFill>
                  <a:srgbClr val="00B0F0"/>
                </a:solidFill>
              </a:rPr>
              <a:t>运营信息</a:t>
            </a:r>
            <a:r>
              <a:rPr lang="zh-CN" altLang="en-US" sz="3600" dirty="0"/>
              <a:t>：可能包括地点、设备、原材料、劳动力技能、空间、间接费用等。</a:t>
            </a:r>
          </a:p>
          <a:p>
            <a:pPr marL="742950" indent="-742950">
              <a:buFont typeface="+mj-ea"/>
              <a:buAutoNum type="circleNumDbPlain"/>
            </a:pPr>
            <a:r>
              <a:rPr lang="zh-CN" altLang="en-US" sz="3600" dirty="0">
                <a:solidFill>
                  <a:srgbClr val="00B0F0"/>
                </a:solidFill>
              </a:rPr>
              <a:t>财务信息</a:t>
            </a:r>
            <a:r>
              <a:rPr lang="zh-CN" altLang="en-US" sz="3600" dirty="0"/>
              <a:t>：三年内的预计销售额及支出费用、现金流数据、资产负债预估表。创业者必须对企业的盈利能力有一个完整的评价。</a:t>
            </a:r>
          </a:p>
          <a:p>
            <a:pPr marL="742950" indent="-742950">
              <a:buFont typeface="+mj-ea"/>
              <a:buAutoNum type="circleNumDbPlain"/>
            </a:pPr>
            <a:r>
              <a:rPr lang="zh-CN" altLang="en-US" sz="3600" dirty="0">
                <a:solidFill>
                  <a:srgbClr val="00B0F0"/>
                </a:solidFill>
              </a:rPr>
              <a:t>其他信息</a:t>
            </a:r>
            <a:r>
              <a:rPr lang="zh-CN" altLang="en-US" sz="3600" dirty="0"/>
              <a:t>：政策支持等</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11</a:t>
            </a:fld>
            <a:endParaRPr lang="zh-CN" altLang="en-US"/>
          </a:p>
        </p:txBody>
      </p:sp>
    </p:spTree>
    <p:extLst>
      <p:ext uri="{BB962C8B-B14F-4D97-AF65-F5344CB8AC3E}">
        <p14:creationId xmlns:p14="http://schemas.microsoft.com/office/powerpoint/2010/main" val="220059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创业计划应考虑的环境因素</a:t>
            </a:r>
          </a:p>
        </p:txBody>
      </p:sp>
      <p:sp>
        <p:nvSpPr>
          <p:cNvPr id="3" name="内容占位符 2"/>
          <p:cNvSpPr>
            <a:spLocks noGrp="1"/>
          </p:cNvSpPr>
          <p:nvPr>
            <p:ph idx="1"/>
          </p:nvPr>
        </p:nvSpPr>
        <p:spPr/>
        <p:txBody>
          <a:bodyPr>
            <a:normAutofit/>
          </a:bodyPr>
          <a:lstStyle/>
          <a:p>
            <a:pPr marL="0" indent="0">
              <a:buNone/>
            </a:pPr>
            <a:r>
              <a:rPr lang="zh-CN" altLang="en-US" sz="3600" dirty="0">
                <a:solidFill>
                  <a:srgbClr val="00B0F0"/>
                </a:solidFill>
              </a:rPr>
              <a:t>宏观环境</a:t>
            </a:r>
          </a:p>
          <a:p>
            <a:pPr>
              <a:buFont typeface="Wingdings" panose="05000000000000000000" pitchFamily="2" charset="2"/>
              <a:buChar char="ü"/>
            </a:pPr>
            <a:r>
              <a:rPr lang="zh-CN" altLang="en-US" dirty="0"/>
              <a:t>人口环境分析</a:t>
            </a:r>
          </a:p>
          <a:p>
            <a:pPr>
              <a:buFont typeface="Wingdings" panose="05000000000000000000" pitchFamily="2" charset="2"/>
              <a:buChar char="ü"/>
            </a:pPr>
            <a:r>
              <a:rPr lang="zh-CN" altLang="en-US" dirty="0"/>
              <a:t>政治环境分析</a:t>
            </a:r>
          </a:p>
          <a:p>
            <a:pPr>
              <a:lnSpc>
                <a:spcPct val="100000"/>
              </a:lnSpc>
              <a:buFont typeface="Wingdings" panose="05000000000000000000" pitchFamily="2" charset="2"/>
              <a:buChar char="ü"/>
            </a:pPr>
            <a:r>
              <a:rPr lang="zh-CN" altLang="en-US" dirty="0"/>
              <a:t>经济环境分析</a:t>
            </a:r>
            <a:endParaRPr lang="en-US" altLang="zh-CN" dirty="0"/>
          </a:p>
          <a:p>
            <a:pPr>
              <a:buFont typeface="Wingdings" panose="05000000000000000000" pitchFamily="2" charset="2"/>
              <a:buChar char="ü"/>
            </a:pPr>
            <a:r>
              <a:rPr lang="zh-CN" altLang="en-US" dirty="0"/>
              <a:t>文化环境分析</a:t>
            </a:r>
          </a:p>
          <a:p>
            <a:pPr>
              <a:buFont typeface="Wingdings" panose="05000000000000000000" pitchFamily="2" charset="2"/>
              <a:buChar char="ü"/>
            </a:pPr>
            <a:r>
              <a:rPr lang="zh-CN" altLang="en-US" dirty="0"/>
              <a:t>科技环境分析</a:t>
            </a:r>
          </a:p>
          <a:p>
            <a:pPr>
              <a:buFont typeface="Wingdings" panose="05000000000000000000" pitchFamily="2" charset="2"/>
              <a:buChar char="ü"/>
            </a:pPr>
            <a:r>
              <a:rPr lang="zh-CN" altLang="en-US" dirty="0"/>
              <a:t>自然环境分析</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12</a:t>
            </a:fld>
            <a:endParaRPr lang="zh-CN" altLang="en-US"/>
          </a:p>
        </p:txBody>
      </p:sp>
      <p:sp>
        <p:nvSpPr>
          <p:cNvPr id="5" name="矩形 4"/>
          <p:cNvSpPr/>
          <p:nvPr/>
        </p:nvSpPr>
        <p:spPr>
          <a:xfrm>
            <a:off x="5777132" y="1690688"/>
            <a:ext cx="6096000" cy="3877985"/>
          </a:xfrm>
          <a:prstGeom prst="rect">
            <a:avLst/>
          </a:prstGeom>
        </p:spPr>
        <p:txBody>
          <a:bodyPr>
            <a:spAutoFit/>
          </a:bodyPr>
          <a:lstStyle/>
          <a:p>
            <a:r>
              <a:rPr lang="zh-CN" altLang="en-US" sz="3600" dirty="0">
                <a:solidFill>
                  <a:srgbClr val="00B0F0"/>
                </a:solidFill>
                <a:latin typeface="黑体" panose="02010609060101010101" pitchFamily="49" charset="-122"/>
                <a:ea typeface="黑体" panose="02010609060101010101" pitchFamily="49" charset="-122"/>
              </a:rPr>
              <a:t>行业环境</a:t>
            </a:r>
          </a:p>
          <a:p>
            <a:pPr marL="457200" indent="-457200">
              <a:lnSpc>
                <a:spcPct val="150000"/>
              </a:lnSpc>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行业经济特性分析</a:t>
            </a:r>
          </a:p>
          <a:p>
            <a:pPr marL="457200" indent="-457200">
              <a:lnSpc>
                <a:spcPct val="150000"/>
              </a:lnSpc>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行业竞争结构分析</a:t>
            </a:r>
          </a:p>
          <a:p>
            <a:pPr marL="457200" indent="-457200">
              <a:lnSpc>
                <a:spcPct val="150000"/>
              </a:lnSpc>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行业变革驱动因素分析</a:t>
            </a:r>
          </a:p>
          <a:p>
            <a:pPr marL="457200" indent="-457200">
              <a:lnSpc>
                <a:spcPct val="150000"/>
              </a:lnSpc>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行业成功关键因素分析</a:t>
            </a:r>
          </a:p>
          <a:p>
            <a:pPr marL="457200" indent="-457200">
              <a:lnSpc>
                <a:spcPct val="150000"/>
              </a:lnSpc>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行业生命周期分析</a:t>
            </a:r>
          </a:p>
        </p:txBody>
      </p:sp>
    </p:spTree>
    <p:extLst>
      <p:ext uri="{BB962C8B-B14F-4D97-AF65-F5344CB8AC3E}">
        <p14:creationId xmlns:p14="http://schemas.microsoft.com/office/powerpoint/2010/main" val="34406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创业计划书的</a:t>
            </a:r>
            <a:r>
              <a:rPr lang="en-US" altLang="zh-CN" dirty="0"/>
              <a:t>6C</a:t>
            </a:r>
            <a:r>
              <a:rPr lang="zh-CN" altLang="en-US" dirty="0"/>
              <a:t>要素</a:t>
            </a:r>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en-US" altLang="zh-CN" sz="4000" dirty="0"/>
              <a:t>Concept </a:t>
            </a:r>
            <a:r>
              <a:rPr lang="zh-CN" altLang="en-US" sz="4000" dirty="0"/>
              <a:t>概念</a:t>
            </a:r>
          </a:p>
          <a:p>
            <a:pPr>
              <a:buFont typeface="Wingdings" panose="05000000000000000000" pitchFamily="2" charset="2"/>
              <a:buChar char="ü"/>
            </a:pPr>
            <a:r>
              <a:rPr lang="en-US" altLang="zh-CN" sz="4000" dirty="0"/>
              <a:t>Customers </a:t>
            </a:r>
            <a:r>
              <a:rPr lang="zh-CN" altLang="en-US" sz="4000" dirty="0"/>
              <a:t>客户</a:t>
            </a:r>
          </a:p>
          <a:p>
            <a:pPr>
              <a:buFont typeface="Wingdings" panose="05000000000000000000" pitchFamily="2" charset="2"/>
              <a:buChar char="ü"/>
            </a:pPr>
            <a:r>
              <a:rPr lang="en-US" altLang="zh-CN" sz="4000" dirty="0"/>
              <a:t>Competitors </a:t>
            </a:r>
            <a:r>
              <a:rPr lang="zh-CN" altLang="en-US" sz="4000" dirty="0"/>
              <a:t>竞争者</a:t>
            </a:r>
          </a:p>
          <a:p>
            <a:pPr>
              <a:buFont typeface="Wingdings" panose="05000000000000000000" pitchFamily="2" charset="2"/>
              <a:buChar char="ü"/>
            </a:pPr>
            <a:r>
              <a:rPr lang="en-US" altLang="zh-CN" sz="4000" dirty="0"/>
              <a:t>Capabilities </a:t>
            </a:r>
            <a:r>
              <a:rPr lang="zh-CN" altLang="en-US" sz="4000" dirty="0"/>
              <a:t>能力</a:t>
            </a:r>
          </a:p>
          <a:p>
            <a:pPr>
              <a:buFont typeface="Wingdings" panose="05000000000000000000" pitchFamily="2" charset="2"/>
              <a:buChar char="ü"/>
            </a:pPr>
            <a:r>
              <a:rPr lang="en-US" altLang="zh-CN" sz="4000" dirty="0"/>
              <a:t>Capital </a:t>
            </a:r>
            <a:r>
              <a:rPr lang="zh-CN" altLang="en-US" sz="4000" dirty="0"/>
              <a:t>资本</a:t>
            </a:r>
          </a:p>
          <a:p>
            <a:pPr>
              <a:buFont typeface="Wingdings" panose="05000000000000000000" pitchFamily="2" charset="2"/>
              <a:buChar char="ü"/>
            </a:pPr>
            <a:r>
              <a:rPr lang="en-US" altLang="zh-CN" sz="4000" dirty="0"/>
              <a:t>Continuation</a:t>
            </a:r>
            <a:r>
              <a:rPr lang="zh-CN" altLang="en-US" sz="4000" dirty="0"/>
              <a:t>永续经营</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13</a:t>
            </a:fld>
            <a:endParaRPr lang="zh-CN" altLang="en-US"/>
          </a:p>
        </p:txBody>
      </p:sp>
    </p:spTree>
    <p:extLst>
      <p:ext uri="{BB962C8B-B14F-4D97-AF65-F5344CB8AC3E}">
        <p14:creationId xmlns:p14="http://schemas.microsoft.com/office/powerpoint/2010/main" val="25353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制定步骤</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A2388C2-574A-42BE-8ACC-6C09221959FD}"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838200" y="1825625"/>
            <a:ext cx="10241865" cy="4072231"/>
          </a:xfrm>
          <a:prstGeom prst="rect">
            <a:avLst/>
          </a:prstGeom>
        </p:spPr>
      </p:pic>
    </p:spTree>
    <p:extLst>
      <p:ext uri="{BB962C8B-B14F-4D97-AF65-F5344CB8AC3E}">
        <p14:creationId xmlns:p14="http://schemas.microsoft.com/office/powerpoint/2010/main" val="27220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制定步骤</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15</a:t>
            </a:fld>
            <a:endParaRPr lang="zh-CN" altLang="en-US"/>
          </a:p>
        </p:txBody>
      </p:sp>
      <p:pic>
        <p:nvPicPr>
          <p:cNvPr id="5" name="图片 4"/>
          <p:cNvPicPr>
            <a:picLocks noChangeAspect="1"/>
          </p:cNvPicPr>
          <p:nvPr/>
        </p:nvPicPr>
        <p:blipFill>
          <a:blip r:embed="rId2"/>
          <a:stretch>
            <a:fillRect/>
          </a:stretch>
        </p:blipFill>
        <p:spPr>
          <a:xfrm>
            <a:off x="1188219" y="1825625"/>
            <a:ext cx="9815562" cy="3950165"/>
          </a:xfrm>
          <a:prstGeom prst="rect">
            <a:avLst/>
          </a:prstGeom>
        </p:spPr>
      </p:pic>
    </p:spTree>
    <p:extLst>
      <p:ext uri="{BB962C8B-B14F-4D97-AF65-F5344CB8AC3E}">
        <p14:creationId xmlns:p14="http://schemas.microsoft.com/office/powerpoint/2010/main" val="55341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AA2388C2-574A-42BE-8ACC-6C09221959FD}" type="slidenum">
              <a:rPr lang="zh-CN" altLang="en-US" smtClean="0"/>
              <a:t>16</a:t>
            </a:fld>
            <a:endParaRPr lang="zh-CN" altLang="en-US"/>
          </a:p>
        </p:txBody>
      </p:sp>
      <p:pic>
        <p:nvPicPr>
          <p:cNvPr id="5" name="图片 4"/>
          <p:cNvPicPr>
            <a:picLocks noChangeAspect="1"/>
          </p:cNvPicPr>
          <p:nvPr/>
        </p:nvPicPr>
        <p:blipFill>
          <a:blip r:embed="rId2"/>
          <a:stretch>
            <a:fillRect/>
          </a:stretch>
        </p:blipFill>
        <p:spPr>
          <a:xfrm>
            <a:off x="1129577" y="2028263"/>
            <a:ext cx="9818137" cy="3992709"/>
          </a:xfrm>
          <a:prstGeom prst="rect">
            <a:avLst/>
          </a:prstGeom>
        </p:spPr>
      </p:pic>
    </p:spTree>
    <p:extLst>
      <p:ext uri="{BB962C8B-B14F-4D97-AF65-F5344CB8AC3E}">
        <p14:creationId xmlns:p14="http://schemas.microsoft.com/office/powerpoint/2010/main" val="181675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制定步骤</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17</a:t>
            </a:fld>
            <a:endParaRPr lang="zh-CN" altLang="en-US"/>
          </a:p>
        </p:txBody>
      </p:sp>
      <p:pic>
        <p:nvPicPr>
          <p:cNvPr id="3" name="图片 2"/>
          <p:cNvPicPr>
            <a:picLocks noChangeAspect="1"/>
          </p:cNvPicPr>
          <p:nvPr/>
        </p:nvPicPr>
        <p:blipFill>
          <a:blip r:embed="rId2"/>
          <a:stretch>
            <a:fillRect/>
          </a:stretch>
        </p:blipFill>
        <p:spPr>
          <a:xfrm>
            <a:off x="688283" y="2014536"/>
            <a:ext cx="9424555" cy="3767285"/>
          </a:xfrm>
          <a:prstGeom prst="rect">
            <a:avLst/>
          </a:prstGeom>
        </p:spPr>
      </p:pic>
    </p:spTree>
    <p:extLst>
      <p:ext uri="{BB962C8B-B14F-4D97-AF65-F5344CB8AC3E}">
        <p14:creationId xmlns:p14="http://schemas.microsoft.com/office/powerpoint/2010/main" val="337902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A2388C2-574A-42BE-8ACC-6C09221959FD}" type="slidenum">
              <a:rPr lang="zh-CN" altLang="en-US" smtClean="0"/>
              <a:t>18</a:t>
            </a:fld>
            <a:endParaRPr lang="zh-CN" altLang="en-US"/>
          </a:p>
        </p:txBody>
      </p:sp>
      <p:sp>
        <p:nvSpPr>
          <p:cNvPr id="5" name="文本框 4"/>
          <p:cNvSpPr txBox="1"/>
          <p:nvPr/>
        </p:nvSpPr>
        <p:spPr>
          <a:xfrm>
            <a:off x="6674460" y="5974269"/>
            <a:ext cx="5109091" cy="584775"/>
          </a:xfrm>
          <a:prstGeom prst="rect">
            <a:avLst/>
          </a:prstGeom>
          <a:noFill/>
        </p:spPr>
        <p:txBody>
          <a:bodyPr wrap="none" rtlCol="0">
            <a:spAutoFit/>
          </a:bodyPr>
          <a:lstStyle/>
          <a:p>
            <a:r>
              <a:rPr lang="zh-CN" altLang="en-US" sz="3200" dirty="0"/>
              <a:t>播放视频：创业计划书撰写</a:t>
            </a:r>
          </a:p>
        </p:txBody>
      </p:sp>
      <p:pic>
        <p:nvPicPr>
          <p:cNvPr id="6" name="图片 5"/>
          <p:cNvPicPr>
            <a:picLocks noChangeAspect="1"/>
          </p:cNvPicPr>
          <p:nvPr/>
        </p:nvPicPr>
        <p:blipFill>
          <a:blip r:embed="rId2"/>
          <a:stretch>
            <a:fillRect/>
          </a:stretch>
        </p:blipFill>
        <p:spPr>
          <a:xfrm>
            <a:off x="2601803" y="1870075"/>
            <a:ext cx="6586537" cy="3608510"/>
          </a:xfrm>
          <a:prstGeom prst="rect">
            <a:avLst/>
          </a:prstGeom>
        </p:spPr>
      </p:pic>
    </p:spTree>
    <p:extLst>
      <p:ext uri="{BB962C8B-B14F-4D97-AF65-F5344CB8AC3E}">
        <p14:creationId xmlns:p14="http://schemas.microsoft.com/office/powerpoint/2010/main" val="115020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887" y="214312"/>
            <a:ext cx="10515600" cy="1325563"/>
          </a:xfrm>
        </p:spPr>
        <p:txBody>
          <a:bodyPr/>
          <a:lstStyle/>
          <a:p>
            <a:r>
              <a:rPr lang="zh-CN" altLang="en-US" dirty="0"/>
              <a:t>创业计划书的内容</a:t>
            </a:r>
          </a:p>
        </p:txBody>
      </p:sp>
      <p:sp>
        <p:nvSpPr>
          <p:cNvPr id="3" name="内容占位符 2"/>
          <p:cNvSpPr>
            <a:spLocks noGrp="1"/>
          </p:cNvSpPr>
          <p:nvPr>
            <p:ph idx="1"/>
          </p:nvPr>
        </p:nvSpPr>
        <p:spPr>
          <a:xfrm>
            <a:off x="395287" y="1325562"/>
            <a:ext cx="10515600" cy="4351338"/>
          </a:xfrm>
        </p:spPr>
        <p:txBody>
          <a:bodyPr>
            <a:noAutofit/>
          </a:bodyPr>
          <a:lstStyle/>
          <a:p>
            <a:pPr marL="0" indent="0">
              <a:lnSpc>
                <a:spcPct val="100000"/>
              </a:lnSpc>
              <a:buNone/>
            </a:pPr>
            <a:r>
              <a:rPr lang="zh-CN" altLang="en-US" dirty="0"/>
              <a:t>（一）封面和目录</a:t>
            </a:r>
          </a:p>
          <a:p>
            <a:pPr marL="0" indent="0">
              <a:lnSpc>
                <a:spcPct val="100000"/>
              </a:lnSpc>
              <a:buNone/>
            </a:pPr>
            <a:r>
              <a:rPr lang="zh-CN" altLang="en-US" dirty="0"/>
              <a:t>（二）执行概览（</a:t>
            </a:r>
            <a:r>
              <a:rPr lang="en-US" altLang="zh-CN" dirty="0"/>
              <a:t>executive summary</a:t>
            </a:r>
            <a:r>
              <a:rPr lang="zh-CN" altLang="en-US" dirty="0"/>
              <a:t>）</a:t>
            </a:r>
          </a:p>
          <a:p>
            <a:pPr marL="0" indent="0">
              <a:lnSpc>
                <a:spcPct val="100000"/>
              </a:lnSpc>
              <a:buNone/>
            </a:pPr>
            <a:r>
              <a:rPr lang="zh-CN" altLang="en-US" dirty="0"/>
              <a:t>（三）企业描述</a:t>
            </a:r>
          </a:p>
          <a:p>
            <a:pPr marL="0" indent="0">
              <a:lnSpc>
                <a:spcPct val="100000"/>
              </a:lnSpc>
              <a:buNone/>
            </a:pPr>
            <a:r>
              <a:rPr lang="zh-CN" altLang="en-US" dirty="0"/>
              <a:t>（四）产业分析</a:t>
            </a:r>
          </a:p>
          <a:p>
            <a:pPr marL="0" indent="0">
              <a:lnSpc>
                <a:spcPct val="100000"/>
              </a:lnSpc>
              <a:buNone/>
            </a:pPr>
            <a:r>
              <a:rPr lang="zh-CN" altLang="en-US" dirty="0"/>
              <a:t>（五）市场分析</a:t>
            </a:r>
          </a:p>
          <a:p>
            <a:pPr marL="0" indent="0">
              <a:lnSpc>
                <a:spcPct val="100000"/>
              </a:lnSpc>
              <a:buNone/>
            </a:pPr>
            <a:r>
              <a:rPr lang="zh-CN" altLang="en-US" dirty="0"/>
              <a:t>（六）营销计划</a:t>
            </a:r>
          </a:p>
          <a:p>
            <a:pPr marL="0" indent="0">
              <a:lnSpc>
                <a:spcPct val="100000"/>
              </a:lnSpc>
              <a:buNone/>
            </a:pPr>
            <a:r>
              <a:rPr lang="zh-CN" altLang="en-US" dirty="0"/>
              <a:t>（七）管理团队与公司结构</a:t>
            </a:r>
          </a:p>
          <a:p>
            <a:pPr marL="0" indent="0">
              <a:lnSpc>
                <a:spcPct val="100000"/>
              </a:lnSpc>
              <a:buNone/>
            </a:pPr>
            <a:r>
              <a:rPr lang="zh-CN" altLang="en-US" dirty="0"/>
              <a:t>（八）运营计划</a:t>
            </a:r>
          </a:p>
          <a:p>
            <a:pPr marL="0" indent="0">
              <a:lnSpc>
                <a:spcPct val="100000"/>
              </a:lnSpc>
              <a:buNone/>
            </a:pPr>
            <a:r>
              <a:rPr lang="zh-CN" altLang="en-US" dirty="0"/>
              <a:t>（九）产品（或服务）设计与开发计划</a:t>
            </a:r>
          </a:p>
          <a:p>
            <a:pPr marL="0" indent="0">
              <a:lnSpc>
                <a:spcPct val="100000"/>
              </a:lnSpc>
              <a:buNone/>
            </a:pPr>
            <a:r>
              <a:rPr lang="zh-CN" altLang="en-US" dirty="0"/>
              <a:t>（十）融资计划</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19</a:t>
            </a:fld>
            <a:endParaRPr lang="zh-CN" altLang="en-US"/>
          </a:p>
        </p:txBody>
      </p:sp>
    </p:spTree>
    <p:extLst>
      <p:ext uri="{BB962C8B-B14F-4D97-AF65-F5344CB8AC3E}">
        <p14:creationId xmlns:p14="http://schemas.microsoft.com/office/powerpoint/2010/main" val="17122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sz="3600" dirty="0">
                <a:solidFill>
                  <a:srgbClr val="00B0F0"/>
                </a:solidFill>
              </a:rPr>
              <a:t>内涵：</a:t>
            </a:r>
          </a:p>
          <a:p>
            <a:pPr marL="0" indent="0">
              <a:lnSpc>
                <a:spcPct val="100000"/>
              </a:lnSpc>
              <a:buNone/>
            </a:pPr>
            <a:r>
              <a:rPr lang="zh-CN" altLang="en-US" sz="3500" dirty="0"/>
              <a:t>创业计划书也称商业计划书，是对整个商业计划进行全面详细地分析描述的书面文件。</a:t>
            </a:r>
          </a:p>
          <a:p>
            <a:pPr marL="0" indent="0">
              <a:lnSpc>
                <a:spcPct val="100000"/>
              </a:lnSpc>
              <a:buNone/>
            </a:pPr>
            <a:r>
              <a:rPr lang="zh-CN" altLang="en-US" sz="3500" dirty="0"/>
              <a:t>是由创业者准备的一份书面计划，用以描述创办一个新的风险企业时所有相关的外部及内部要素。创业经营计划能够在快速变化的市场环境下，为管理层提供指导准则和管理架构。</a:t>
            </a:r>
          </a:p>
          <a:p>
            <a:pPr marL="0" indent="0">
              <a:buNone/>
            </a:pPr>
            <a:r>
              <a:rPr lang="zh-CN" altLang="en-US" sz="3000" dirty="0">
                <a:solidFill>
                  <a:srgbClr val="00B0F0"/>
                </a:solidFill>
              </a:rPr>
              <a:t>区分：</a:t>
            </a:r>
            <a:r>
              <a:rPr lang="zh-CN" altLang="en-US" sz="3000" dirty="0"/>
              <a:t>创业计划书与调查报告</a:t>
            </a:r>
            <a:endParaRPr lang="en-US" altLang="zh-CN" sz="3000" dirty="0"/>
          </a:p>
          <a:p>
            <a:pPr marL="0" indent="0">
              <a:buNone/>
            </a:pPr>
            <a:r>
              <a:rPr lang="zh-CN" altLang="en-US" sz="3000" dirty="0">
                <a:solidFill>
                  <a:srgbClr val="00B0F0"/>
                </a:solidFill>
              </a:rPr>
              <a:t>区分：</a:t>
            </a:r>
            <a:r>
              <a:rPr lang="zh-CN" altLang="en-US" sz="3000" dirty="0"/>
              <a:t>创业计划书与学术论文</a:t>
            </a:r>
          </a:p>
          <a:p>
            <a:pPr marL="0" indent="0">
              <a:buNone/>
            </a:pPr>
            <a:endParaRPr lang="zh-CN" altLang="en-US" sz="32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a:t>
            </a:fld>
            <a:endParaRPr lang="zh-CN" altLang="en-US"/>
          </a:p>
        </p:txBody>
      </p:sp>
    </p:spTree>
    <p:extLst>
      <p:ext uri="{BB962C8B-B14F-4D97-AF65-F5344CB8AC3E}">
        <p14:creationId xmlns:p14="http://schemas.microsoft.com/office/powerpoint/2010/main" val="373988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5658" y="314324"/>
            <a:ext cx="10515600" cy="1325563"/>
          </a:xfrm>
        </p:spPr>
        <p:txBody>
          <a:bodyPr>
            <a:normAutofit/>
          </a:bodyPr>
          <a:lstStyle/>
          <a:p>
            <a:r>
              <a:rPr lang="zh-CN" altLang="en-US" sz="4800" dirty="0"/>
              <a:t>创业计划书案例</a:t>
            </a:r>
          </a:p>
        </p:txBody>
      </p:sp>
      <p:sp>
        <p:nvSpPr>
          <p:cNvPr id="3" name="内容占位符 2"/>
          <p:cNvSpPr>
            <a:spLocks noGrp="1"/>
          </p:cNvSpPr>
          <p:nvPr>
            <p:ph idx="1"/>
          </p:nvPr>
        </p:nvSpPr>
        <p:spPr>
          <a:xfrm>
            <a:off x="486800" y="2005012"/>
            <a:ext cx="10993316" cy="4351338"/>
          </a:xfrm>
        </p:spPr>
        <p:txBody>
          <a:bodyPr>
            <a:normAutofit/>
          </a:bodyPr>
          <a:lstStyle/>
          <a:p>
            <a:pPr marL="0" indent="0">
              <a:buNone/>
            </a:pPr>
            <a:r>
              <a:rPr lang="en-US" altLang="zh-CN" sz="4600" dirty="0"/>
              <a:t>《ITS</a:t>
            </a:r>
            <a:r>
              <a:rPr lang="zh-CN" altLang="en-US" sz="4600" dirty="0"/>
              <a:t>垃圾桶项目商业计划书</a:t>
            </a:r>
            <a:r>
              <a:rPr lang="en-US" altLang="zh-CN" sz="4600" dirty="0"/>
              <a:t>》</a:t>
            </a:r>
          </a:p>
          <a:p>
            <a:pPr marL="0" indent="0">
              <a:buNone/>
            </a:pPr>
            <a:endParaRPr lang="en-US" altLang="zh-CN" sz="4600" dirty="0"/>
          </a:p>
          <a:p>
            <a:pPr marL="0" indent="0">
              <a:buNone/>
            </a:pPr>
            <a:r>
              <a:rPr lang="en-US" altLang="zh-CN" sz="4600" dirty="0"/>
              <a:t>《</a:t>
            </a:r>
            <a:r>
              <a:rPr lang="zh-CN" altLang="en-US" sz="4600" dirty="0"/>
              <a:t>智能消防应急探测车项目商业计划书</a:t>
            </a:r>
            <a:r>
              <a:rPr lang="en-US" altLang="zh-CN" sz="4600" dirty="0"/>
              <a:t>》</a:t>
            </a:r>
            <a:endParaRPr lang="zh-CN" altLang="en-US" sz="4600"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20</a:t>
            </a:fld>
            <a:endParaRPr lang="zh-CN" altLang="en-US"/>
          </a:p>
        </p:txBody>
      </p:sp>
    </p:spTree>
    <p:extLst>
      <p:ext uri="{BB962C8B-B14F-4D97-AF65-F5344CB8AC3E}">
        <p14:creationId xmlns:p14="http://schemas.microsoft.com/office/powerpoint/2010/main" val="408735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创新创业大赛案例</a:t>
            </a:r>
          </a:p>
        </p:txBody>
      </p:sp>
      <p:sp>
        <p:nvSpPr>
          <p:cNvPr id="3" name="内容占位符 2"/>
          <p:cNvSpPr>
            <a:spLocks noGrp="1"/>
          </p:cNvSpPr>
          <p:nvPr>
            <p:ph idx="1"/>
          </p:nvPr>
        </p:nvSpPr>
        <p:spPr>
          <a:xfrm>
            <a:off x="700930" y="1564079"/>
            <a:ext cx="10515600" cy="4351338"/>
          </a:xfrm>
        </p:spPr>
        <p:txBody>
          <a:bodyPr/>
          <a:lstStyle/>
          <a:p>
            <a:pPr marL="0" indent="0">
              <a:buNone/>
            </a:pPr>
            <a:r>
              <a:rPr lang="zh-CN" altLang="en-US" sz="3200" dirty="0"/>
              <a:t>“成像机器人成为精准手术的超级眼睛”创业团队</a:t>
            </a:r>
            <a:endParaRPr lang="en-US" altLang="zh-CN" sz="32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21</a:t>
            </a:fld>
            <a:endParaRPr lang="zh-CN" altLang="en-US"/>
          </a:p>
        </p:txBody>
      </p:sp>
      <p:pic>
        <p:nvPicPr>
          <p:cNvPr id="5" name="图片 4"/>
          <p:cNvPicPr>
            <a:picLocks noChangeAspect="1"/>
          </p:cNvPicPr>
          <p:nvPr/>
        </p:nvPicPr>
        <p:blipFill>
          <a:blip r:embed="rId2"/>
          <a:stretch>
            <a:fillRect/>
          </a:stretch>
        </p:blipFill>
        <p:spPr>
          <a:xfrm>
            <a:off x="2936741" y="2299359"/>
            <a:ext cx="6318518" cy="3616058"/>
          </a:xfrm>
          <a:prstGeom prst="rect">
            <a:avLst/>
          </a:prstGeom>
        </p:spPr>
      </p:pic>
      <p:sp>
        <p:nvSpPr>
          <p:cNvPr id="6" name="文本框 5"/>
          <p:cNvSpPr txBox="1"/>
          <p:nvPr/>
        </p:nvSpPr>
        <p:spPr>
          <a:xfrm>
            <a:off x="6491580" y="6199957"/>
            <a:ext cx="4915128" cy="584775"/>
          </a:xfrm>
          <a:prstGeom prst="rect">
            <a:avLst/>
          </a:prstGeom>
          <a:noFill/>
        </p:spPr>
        <p:txBody>
          <a:bodyPr wrap="none" rtlCol="0">
            <a:spAutoFit/>
          </a:bodyPr>
          <a:lstStyle/>
          <a:p>
            <a:r>
              <a:rPr lang="zh-CN" altLang="en-US" sz="3200" dirty="0"/>
              <a:t>播放视频：创业大赛团队</a:t>
            </a:r>
            <a:r>
              <a:rPr lang="en-US" altLang="zh-CN" sz="3200" dirty="0"/>
              <a:t>1</a:t>
            </a:r>
            <a:endParaRPr lang="zh-CN" altLang="en-US" sz="3200" dirty="0"/>
          </a:p>
        </p:txBody>
      </p:sp>
    </p:spTree>
    <p:extLst>
      <p:ext uri="{BB962C8B-B14F-4D97-AF65-F5344CB8AC3E}">
        <p14:creationId xmlns:p14="http://schemas.microsoft.com/office/powerpoint/2010/main" val="168325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创新创业大赛案例</a:t>
            </a:r>
          </a:p>
        </p:txBody>
      </p:sp>
      <p:sp>
        <p:nvSpPr>
          <p:cNvPr id="3" name="内容占位符 2"/>
          <p:cNvSpPr>
            <a:spLocks noGrp="1"/>
          </p:cNvSpPr>
          <p:nvPr>
            <p:ph idx="1"/>
          </p:nvPr>
        </p:nvSpPr>
        <p:spPr>
          <a:xfrm>
            <a:off x="700930" y="1564079"/>
            <a:ext cx="10515600" cy="4351338"/>
          </a:xfrm>
        </p:spPr>
        <p:txBody>
          <a:bodyPr/>
          <a:lstStyle/>
          <a:p>
            <a:pPr marL="0" indent="0">
              <a:buNone/>
            </a:pPr>
            <a:r>
              <a:rPr lang="zh-CN" altLang="en-US" sz="3200" dirty="0"/>
              <a:t>“</a:t>
            </a:r>
            <a:r>
              <a:rPr lang="en-US" altLang="zh-CN" sz="3200" dirty="0"/>
              <a:t>Mind Band</a:t>
            </a:r>
            <a:r>
              <a:rPr lang="zh-CN" altLang="en-US" sz="3200" dirty="0"/>
              <a:t>随心而动的</a:t>
            </a:r>
            <a:r>
              <a:rPr lang="en-US" altLang="zh-CN" sz="3200" dirty="0"/>
              <a:t>AI</a:t>
            </a:r>
            <a:r>
              <a:rPr lang="zh-CN" altLang="en-US" sz="3200" dirty="0"/>
              <a:t>音乐”创业团队</a:t>
            </a:r>
            <a:endParaRPr lang="en-US" altLang="zh-CN" sz="32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22</a:t>
            </a:fld>
            <a:endParaRPr lang="zh-CN" altLang="en-US"/>
          </a:p>
        </p:txBody>
      </p:sp>
      <p:sp>
        <p:nvSpPr>
          <p:cNvPr id="6" name="文本框 5"/>
          <p:cNvSpPr txBox="1"/>
          <p:nvPr/>
        </p:nvSpPr>
        <p:spPr>
          <a:xfrm>
            <a:off x="6491580" y="6199957"/>
            <a:ext cx="4915128" cy="584775"/>
          </a:xfrm>
          <a:prstGeom prst="rect">
            <a:avLst/>
          </a:prstGeom>
          <a:noFill/>
        </p:spPr>
        <p:txBody>
          <a:bodyPr wrap="none" rtlCol="0">
            <a:spAutoFit/>
          </a:bodyPr>
          <a:lstStyle/>
          <a:p>
            <a:r>
              <a:rPr lang="zh-CN" altLang="en-US" sz="3200" dirty="0"/>
              <a:t>播放视频：创业大赛团队</a:t>
            </a:r>
            <a:r>
              <a:rPr lang="en-US" altLang="zh-CN" sz="3200" dirty="0"/>
              <a:t>2</a:t>
            </a:r>
            <a:endParaRPr lang="zh-CN" altLang="en-US" sz="3200" dirty="0"/>
          </a:p>
        </p:txBody>
      </p:sp>
      <p:pic>
        <p:nvPicPr>
          <p:cNvPr id="8" name="图片 7"/>
          <p:cNvPicPr>
            <a:picLocks noChangeAspect="1"/>
          </p:cNvPicPr>
          <p:nvPr/>
        </p:nvPicPr>
        <p:blipFill>
          <a:blip r:embed="rId2"/>
          <a:stretch>
            <a:fillRect/>
          </a:stretch>
        </p:blipFill>
        <p:spPr>
          <a:xfrm>
            <a:off x="2841674" y="2288940"/>
            <a:ext cx="6288259" cy="3359903"/>
          </a:xfrm>
          <a:prstGeom prst="rect">
            <a:avLst/>
          </a:prstGeom>
        </p:spPr>
      </p:pic>
    </p:spTree>
    <p:extLst>
      <p:ext uri="{BB962C8B-B14F-4D97-AF65-F5344CB8AC3E}">
        <p14:creationId xmlns:p14="http://schemas.microsoft.com/office/powerpoint/2010/main" val="69180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807" y="192332"/>
            <a:ext cx="10515600" cy="1325563"/>
          </a:xfrm>
        </p:spPr>
        <p:txBody>
          <a:bodyPr/>
          <a:lstStyle/>
          <a:p>
            <a:r>
              <a:rPr lang="zh-CN" altLang="en-US" dirty="0"/>
              <a:t>课程作业</a:t>
            </a:r>
          </a:p>
        </p:txBody>
      </p:sp>
      <p:sp>
        <p:nvSpPr>
          <p:cNvPr id="3" name="内容占位符 2"/>
          <p:cNvSpPr>
            <a:spLocks noGrp="1"/>
          </p:cNvSpPr>
          <p:nvPr>
            <p:ph idx="1"/>
          </p:nvPr>
        </p:nvSpPr>
        <p:spPr>
          <a:xfrm>
            <a:off x="600807" y="1227748"/>
            <a:ext cx="10515600" cy="4351338"/>
          </a:xfrm>
        </p:spPr>
        <p:txBody>
          <a:bodyPr>
            <a:normAutofit/>
          </a:bodyPr>
          <a:lstStyle/>
          <a:p>
            <a:pPr marL="0" indent="0">
              <a:buNone/>
            </a:pPr>
            <a:r>
              <a:rPr lang="zh-CN" altLang="en-US" sz="3600" dirty="0"/>
              <a:t>分组完成一份创业计划书。</a:t>
            </a:r>
            <a:endParaRPr lang="en-US" altLang="zh-CN" sz="3600" dirty="0"/>
          </a:p>
          <a:p>
            <a:pPr marL="0" indent="0">
              <a:buNone/>
            </a:pPr>
            <a:endParaRPr lang="zh-CN" altLang="en-US" sz="3600"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23</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851178589"/>
              </p:ext>
            </p:extLst>
          </p:nvPr>
        </p:nvGraphicFramePr>
        <p:xfrm>
          <a:off x="1689100" y="1971163"/>
          <a:ext cx="8127999" cy="3505200"/>
        </p:xfrm>
        <a:graphic>
          <a:graphicData uri="http://schemas.openxmlformats.org/drawingml/2006/table">
            <a:tbl>
              <a:tblPr firstRow="1" bandRow="1">
                <a:tableStyleId>{5C22544A-7EE6-4342-B048-85BDC9FD1C3A}</a:tableStyleId>
              </a:tblPr>
              <a:tblGrid>
                <a:gridCol w="1414585">
                  <a:extLst>
                    <a:ext uri="{9D8B030D-6E8A-4147-A177-3AD203B41FA5}">
                      <a16:colId xmlns:a16="http://schemas.microsoft.com/office/drawing/2014/main" val="102065690"/>
                    </a:ext>
                  </a:extLst>
                </a:gridCol>
                <a:gridCol w="2912012">
                  <a:extLst>
                    <a:ext uri="{9D8B030D-6E8A-4147-A177-3AD203B41FA5}">
                      <a16:colId xmlns:a16="http://schemas.microsoft.com/office/drawing/2014/main" val="924360597"/>
                    </a:ext>
                  </a:extLst>
                </a:gridCol>
                <a:gridCol w="3801402">
                  <a:extLst>
                    <a:ext uri="{9D8B030D-6E8A-4147-A177-3AD203B41FA5}">
                      <a16:colId xmlns:a16="http://schemas.microsoft.com/office/drawing/2014/main" val="3521035402"/>
                    </a:ext>
                  </a:extLst>
                </a:gridCol>
              </a:tblGrid>
              <a:tr h="370840">
                <a:tc>
                  <a:txBody>
                    <a:bodyPr/>
                    <a:lstStyle/>
                    <a:p>
                      <a:pPr algn="ctr"/>
                      <a:r>
                        <a:rPr lang="zh-CN" altLang="en-US" sz="2800" dirty="0">
                          <a:latin typeface="黑体" panose="02010609060101010101" pitchFamily="49" charset="-122"/>
                          <a:ea typeface="黑体" panose="02010609060101010101" pitchFamily="49" charset="-122"/>
                        </a:rPr>
                        <a:t>序号</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2800" dirty="0">
                          <a:latin typeface="黑体" panose="02010609060101010101" pitchFamily="49" charset="-122"/>
                          <a:ea typeface="黑体" panose="02010609060101010101" pitchFamily="49" charset="-122"/>
                        </a:rPr>
                        <a:t>学号</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2800" dirty="0">
                          <a:latin typeface="黑体" panose="02010609060101010101" pitchFamily="49" charset="-122"/>
                          <a:ea typeface="黑体" panose="02010609060101010101" pitchFamily="49" charset="-122"/>
                        </a:rPr>
                        <a:t>姓名</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26332717"/>
                  </a:ext>
                </a:extLst>
              </a:tr>
              <a:tr h="370840">
                <a:tc>
                  <a:txBody>
                    <a:bodyPr/>
                    <a:lstStyle/>
                    <a:p>
                      <a:pPr algn="ctr"/>
                      <a:r>
                        <a:rPr lang="en-US" altLang="zh-CN" sz="2800" dirty="0">
                          <a:latin typeface="黑体" panose="02010609060101010101" pitchFamily="49" charset="-122"/>
                          <a:ea typeface="黑体" panose="02010609060101010101" pitchFamily="49" charset="-122"/>
                        </a:rPr>
                        <a:t>1</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2800" dirty="0">
                          <a:effectLst/>
                          <a:latin typeface="黑体" panose="02010609060101010101" pitchFamily="49" charset="-122"/>
                          <a:ea typeface="黑体" panose="02010609060101010101" pitchFamily="49" charset="-122"/>
                        </a:rPr>
                        <a:t>1120200094</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zh-CN" altLang="en-US" sz="2800" dirty="0">
                          <a:effectLst/>
                          <a:latin typeface="黑体" panose="02010609060101010101" pitchFamily="49" charset="-122"/>
                          <a:ea typeface="黑体" panose="02010609060101010101" pitchFamily="49" charset="-122"/>
                        </a:rPr>
                        <a:t>马登晴</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49679551"/>
                  </a:ext>
                </a:extLst>
              </a:tr>
              <a:tr h="370840">
                <a:tc>
                  <a:txBody>
                    <a:bodyPr/>
                    <a:lstStyle/>
                    <a:p>
                      <a:pPr algn="ctr"/>
                      <a:r>
                        <a:rPr lang="en-US" altLang="zh-CN" sz="2800" dirty="0">
                          <a:latin typeface="黑体" panose="02010609060101010101" pitchFamily="49" charset="-122"/>
                          <a:ea typeface="黑体" panose="02010609060101010101" pitchFamily="49" charset="-122"/>
                        </a:rPr>
                        <a:t>2</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sz="2800" dirty="0">
                          <a:effectLst/>
                          <a:latin typeface="黑体" panose="02010609060101010101" pitchFamily="49" charset="-122"/>
                          <a:ea typeface="黑体" panose="02010609060101010101" pitchFamily="49" charset="-122"/>
                        </a:rPr>
                        <a:t>1120200158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zh-CN" altLang="en-US" sz="2800" dirty="0">
                          <a:effectLst/>
                          <a:latin typeface="黑体" panose="02010609060101010101" pitchFamily="49" charset="-122"/>
                          <a:ea typeface="黑体" panose="02010609060101010101" pitchFamily="49" charset="-122"/>
                        </a:rPr>
                        <a:t>曾震方</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41242461"/>
                  </a:ext>
                </a:extLst>
              </a:tr>
              <a:tr h="370840">
                <a:tc>
                  <a:txBody>
                    <a:bodyPr/>
                    <a:lstStyle/>
                    <a:p>
                      <a:pPr algn="ctr"/>
                      <a:r>
                        <a:rPr lang="en-US" altLang="zh-CN" sz="2800" dirty="0">
                          <a:latin typeface="黑体" panose="02010609060101010101" pitchFamily="49" charset="-122"/>
                          <a:ea typeface="黑体" panose="02010609060101010101" pitchFamily="49" charset="-122"/>
                        </a:rPr>
                        <a:t>3</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effectLst/>
                          <a:latin typeface="黑体" panose="02010609060101010101" pitchFamily="49" charset="-122"/>
                          <a:ea typeface="黑体" panose="02010609060101010101" pitchFamily="49" charset="-122"/>
                        </a:rPr>
                        <a:t>1120200274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dirty="0">
                          <a:effectLst/>
                          <a:latin typeface="黑体" panose="02010609060101010101" pitchFamily="49" charset="-122"/>
                          <a:ea typeface="黑体" panose="02010609060101010101" pitchFamily="49" charset="-122"/>
                        </a:rPr>
                        <a:t>郭志成</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34275008"/>
                  </a:ext>
                </a:extLst>
              </a:tr>
              <a:tr h="370840">
                <a:tc>
                  <a:txBody>
                    <a:bodyPr/>
                    <a:lstStyle/>
                    <a:p>
                      <a:pPr algn="ctr"/>
                      <a:r>
                        <a:rPr lang="en-US" altLang="zh-CN" sz="2800" dirty="0">
                          <a:latin typeface="黑体" panose="02010609060101010101" pitchFamily="49" charset="-122"/>
                          <a:ea typeface="黑体" panose="02010609060101010101" pitchFamily="49" charset="-122"/>
                        </a:rPr>
                        <a:t>4</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sz="2800" dirty="0">
                          <a:effectLst/>
                          <a:latin typeface="黑体" panose="02010609060101010101" pitchFamily="49" charset="-122"/>
                          <a:ea typeface="黑体" panose="02010609060101010101" pitchFamily="49" charset="-122"/>
                        </a:rPr>
                        <a:t>1120200298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zh-CN" altLang="en-US" sz="2800" dirty="0">
                          <a:effectLst/>
                          <a:latin typeface="黑体" panose="02010609060101010101" pitchFamily="49" charset="-122"/>
                          <a:ea typeface="黑体" panose="02010609060101010101" pitchFamily="49" charset="-122"/>
                        </a:rPr>
                        <a:t>汪广鑫</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298496242"/>
                  </a:ext>
                </a:extLst>
              </a:tr>
              <a:tr h="370840">
                <a:tc>
                  <a:txBody>
                    <a:bodyPr/>
                    <a:lstStyle/>
                    <a:p>
                      <a:pPr algn="ctr"/>
                      <a:r>
                        <a:rPr lang="en-US" altLang="zh-CN" sz="2800" dirty="0">
                          <a:latin typeface="黑体" panose="02010609060101010101" pitchFamily="49" charset="-122"/>
                          <a:ea typeface="黑体" panose="02010609060101010101" pitchFamily="49" charset="-122"/>
                        </a:rPr>
                        <a:t>5</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effectLst/>
                          <a:latin typeface="黑体" panose="02010609060101010101" pitchFamily="49" charset="-122"/>
                          <a:ea typeface="黑体" panose="02010609060101010101" pitchFamily="49" charset="-122"/>
                        </a:rPr>
                        <a:t>1120200339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dirty="0">
                          <a:effectLst/>
                          <a:latin typeface="黑体" panose="02010609060101010101" pitchFamily="49" charset="-122"/>
                          <a:ea typeface="黑体" panose="02010609060101010101" pitchFamily="49" charset="-122"/>
                        </a:rPr>
                        <a:t>耿曌杰</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51157391"/>
                  </a:ext>
                </a:extLst>
              </a:tr>
              <a:tr h="370840">
                <a:tc>
                  <a:txBody>
                    <a:bodyPr/>
                    <a:lstStyle/>
                    <a:p>
                      <a:pPr algn="ctr"/>
                      <a:r>
                        <a:rPr lang="en-US" altLang="zh-CN" sz="2800" dirty="0">
                          <a:latin typeface="黑体" panose="02010609060101010101" pitchFamily="49" charset="-122"/>
                          <a:ea typeface="黑体" panose="02010609060101010101" pitchFamily="49" charset="-122"/>
                        </a:rPr>
                        <a:t>6</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sz="2800" dirty="0">
                          <a:effectLst/>
                          <a:latin typeface="黑体" panose="02010609060101010101" pitchFamily="49" charset="-122"/>
                          <a:ea typeface="黑体" panose="02010609060101010101" pitchFamily="49" charset="-122"/>
                        </a:rPr>
                        <a:t>1120200605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zh-CN" altLang="en-US" sz="2800" dirty="0">
                          <a:effectLst/>
                          <a:latin typeface="黑体" panose="02010609060101010101" pitchFamily="49" charset="-122"/>
                          <a:ea typeface="黑体" panose="02010609060101010101" pitchFamily="49" charset="-122"/>
                        </a:rPr>
                        <a:t>陈家庚</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98302631"/>
                  </a:ext>
                </a:extLst>
              </a:tr>
              <a:tr h="370840">
                <a:tc>
                  <a:txBody>
                    <a:bodyPr/>
                    <a:lstStyle/>
                    <a:p>
                      <a:pPr algn="ctr"/>
                      <a:r>
                        <a:rPr lang="en-US" altLang="zh-CN" sz="2800" dirty="0">
                          <a:latin typeface="黑体" panose="02010609060101010101" pitchFamily="49" charset="-122"/>
                          <a:ea typeface="黑体" panose="02010609060101010101" pitchFamily="49" charset="-122"/>
                        </a:rPr>
                        <a:t>8</a:t>
                      </a:r>
                      <a:endParaRPr lang="zh-CN" altLang="en-US" sz="2800" dirty="0">
                        <a:latin typeface="黑体" panose="02010609060101010101" pitchFamily="49" charset="-122"/>
                        <a:ea typeface="黑体" panose="02010609060101010101" pitchFamily="49" charset="-122"/>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effectLst/>
                          <a:latin typeface="黑体" panose="02010609060101010101" pitchFamily="49" charset="-122"/>
                          <a:ea typeface="黑体" panose="02010609060101010101" pitchFamily="49" charset="-122"/>
                        </a:rPr>
                        <a:t>1120200632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dirty="0">
                          <a:effectLst/>
                          <a:latin typeface="黑体" panose="02010609060101010101" pitchFamily="49" charset="-122"/>
                          <a:ea typeface="黑体" panose="02010609060101010101" pitchFamily="49" charset="-122"/>
                        </a:rPr>
                        <a:t>张佩瑶</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48787866"/>
                  </a:ext>
                </a:extLst>
              </a:tr>
            </a:tbl>
          </a:graphicData>
        </a:graphic>
      </p:graphicFrame>
    </p:spTree>
    <p:extLst>
      <p:ext uri="{BB962C8B-B14F-4D97-AF65-F5344CB8AC3E}">
        <p14:creationId xmlns:p14="http://schemas.microsoft.com/office/powerpoint/2010/main" val="149579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807" y="192332"/>
            <a:ext cx="10515600" cy="1325563"/>
          </a:xfrm>
        </p:spPr>
        <p:txBody>
          <a:bodyPr/>
          <a:lstStyle/>
          <a:p>
            <a:r>
              <a:rPr lang="zh-CN" altLang="en-US" dirty="0"/>
              <a:t>课程作业</a:t>
            </a:r>
          </a:p>
        </p:txBody>
      </p:sp>
      <p:sp>
        <p:nvSpPr>
          <p:cNvPr id="3" name="内容占位符 2"/>
          <p:cNvSpPr>
            <a:spLocks noGrp="1"/>
          </p:cNvSpPr>
          <p:nvPr>
            <p:ph idx="1"/>
          </p:nvPr>
        </p:nvSpPr>
        <p:spPr>
          <a:xfrm>
            <a:off x="600807" y="1227748"/>
            <a:ext cx="10515600" cy="4351338"/>
          </a:xfrm>
        </p:spPr>
        <p:txBody>
          <a:bodyPr>
            <a:noAutofit/>
          </a:bodyPr>
          <a:lstStyle/>
          <a:p>
            <a:pPr marL="0" indent="0">
              <a:lnSpc>
                <a:spcPct val="120000"/>
              </a:lnSpc>
              <a:buNone/>
            </a:pPr>
            <a:r>
              <a:rPr lang="zh-CN" altLang="en-US" sz="1800" dirty="0"/>
              <a:t>要求：</a:t>
            </a:r>
            <a:endParaRPr lang="en-US" altLang="zh-CN" sz="1800" dirty="0"/>
          </a:p>
          <a:p>
            <a:pPr marL="742950" indent="-742950">
              <a:lnSpc>
                <a:spcPct val="120000"/>
              </a:lnSpc>
              <a:buFont typeface="+mj-ea"/>
              <a:buAutoNum type="circleNumDbPlain"/>
            </a:pPr>
            <a:r>
              <a:rPr lang="zh-CN" altLang="en-US" sz="1800" dirty="0"/>
              <a:t>每组四名同学合作完成，最终提交一份纸质版创业计划书（附分工说明和所有成员签名）。</a:t>
            </a:r>
            <a:endParaRPr lang="en-US" altLang="zh-CN" sz="1800" dirty="0"/>
          </a:p>
          <a:p>
            <a:pPr marL="742950" indent="-742950">
              <a:lnSpc>
                <a:spcPct val="120000"/>
              </a:lnSpc>
              <a:buFont typeface="+mj-ea"/>
              <a:buAutoNum type="circleNumDbPlain"/>
            </a:pPr>
            <a:r>
              <a:rPr lang="zh-CN" altLang="en-US" sz="1800" dirty="0"/>
              <a:t>每组选定一名组长作为“老大”。老大负责协调整体任务进度，并负责最终提交。</a:t>
            </a:r>
            <a:endParaRPr lang="en-US" altLang="zh-CN" sz="1800" dirty="0"/>
          </a:p>
          <a:p>
            <a:pPr marL="742950" indent="-742950">
              <a:lnSpc>
                <a:spcPct val="120000"/>
              </a:lnSpc>
              <a:buFont typeface="+mj-ea"/>
              <a:buAutoNum type="circleNumDbPlain"/>
            </a:pPr>
            <a:r>
              <a:rPr lang="zh-CN" altLang="en-US" sz="1800" dirty="0"/>
              <a:t>字数不限，内容完整，格式清晰。</a:t>
            </a:r>
            <a:endParaRPr lang="en-US" altLang="zh-CN" sz="1800" dirty="0"/>
          </a:p>
          <a:p>
            <a:pPr marL="742950" indent="-742950">
              <a:lnSpc>
                <a:spcPct val="120000"/>
              </a:lnSpc>
              <a:buFont typeface="+mj-ea"/>
              <a:buAutoNum type="circleNumDbPlain"/>
            </a:pPr>
            <a:r>
              <a:rPr lang="zh-CN" altLang="en-US" sz="1800" dirty="0"/>
              <a:t>一个月以后上交。</a:t>
            </a:r>
            <a:endParaRPr lang="en-US" altLang="zh-CN" sz="1800" dirty="0"/>
          </a:p>
          <a:p>
            <a:pPr marL="742950" indent="-742950">
              <a:lnSpc>
                <a:spcPct val="120000"/>
              </a:lnSpc>
              <a:buFont typeface="+mj-ea"/>
              <a:buAutoNum type="circleNumDbPlain"/>
            </a:pPr>
            <a:r>
              <a:rPr lang="zh-CN" altLang="en-US" sz="1800" dirty="0"/>
              <a:t>可以广泛查阅资料，但</a:t>
            </a:r>
            <a:r>
              <a:rPr lang="zh-CN" altLang="en-US" sz="1800" dirty="0">
                <a:solidFill>
                  <a:srgbClr val="FF0000"/>
                </a:solidFill>
              </a:rPr>
              <a:t>如发现主要内容全部为抄袭，期末成绩全组计为</a:t>
            </a:r>
            <a:r>
              <a:rPr lang="en-US" altLang="zh-CN" sz="1800" dirty="0">
                <a:solidFill>
                  <a:srgbClr val="FF0000"/>
                </a:solidFill>
              </a:rPr>
              <a:t>0</a:t>
            </a:r>
            <a:r>
              <a:rPr lang="zh-CN" altLang="en-US" sz="1800" dirty="0">
                <a:solidFill>
                  <a:srgbClr val="FF0000"/>
                </a:solidFill>
              </a:rPr>
              <a:t>分</a:t>
            </a:r>
            <a:r>
              <a:rPr lang="zh-CN" altLang="en-US" sz="1800" dirty="0"/>
              <a:t>。</a:t>
            </a:r>
            <a:endParaRPr lang="en-US" altLang="zh-CN" sz="1800" dirty="0"/>
          </a:p>
          <a:p>
            <a:pPr marL="0" indent="0">
              <a:lnSpc>
                <a:spcPct val="120000"/>
              </a:lnSpc>
              <a:buNone/>
            </a:pPr>
            <a:r>
              <a:rPr lang="zh-CN" altLang="en-US" sz="1800" dirty="0"/>
              <a:t>总成绩由期末成绩和平时成绩组成。期末成绩分为计划书得分</a:t>
            </a:r>
            <a:r>
              <a:rPr lang="en-US" altLang="zh-CN" sz="1800" dirty="0"/>
              <a:t>a1</a:t>
            </a:r>
            <a:r>
              <a:rPr lang="zh-CN" altLang="en-US" sz="1800" dirty="0"/>
              <a:t>（</a:t>
            </a:r>
            <a:r>
              <a:rPr lang="en-US" altLang="zh-CN" sz="1800" dirty="0"/>
              <a:t>95%</a:t>
            </a:r>
            <a:r>
              <a:rPr lang="zh-CN" altLang="en-US" sz="1800" dirty="0"/>
              <a:t>）和随机选择风险分</a:t>
            </a:r>
            <a:r>
              <a:rPr lang="en-US" altLang="zh-CN" sz="1800" dirty="0"/>
              <a:t>a2</a:t>
            </a:r>
            <a:r>
              <a:rPr lang="zh-CN" altLang="en-US" sz="1800" dirty="0"/>
              <a:t>（</a:t>
            </a:r>
            <a:r>
              <a:rPr lang="en-US" altLang="zh-CN" sz="1800" dirty="0"/>
              <a:t>5%</a:t>
            </a:r>
            <a:r>
              <a:rPr lang="zh-CN" altLang="en-US" sz="1800" dirty="0"/>
              <a:t>）。</a:t>
            </a:r>
            <a:endParaRPr lang="en-US" altLang="zh-CN" sz="1800" dirty="0"/>
          </a:p>
          <a:p>
            <a:pPr marL="0" indent="0">
              <a:lnSpc>
                <a:spcPct val="120000"/>
              </a:lnSpc>
              <a:buNone/>
            </a:pPr>
            <a:r>
              <a:rPr lang="zh-CN" altLang="en-US" sz="1800" dirty="0"/>
              <a:t>计划书得分为</a:t>
            </a:r>
            <a:r>
              <a:rPr lang="en-US" altLang="zh-CN" sz="1800" dirty="0"/>
              <a:t>a</a:t>
            </a:r>
            <a:r>
              <a:rPr lang="zh-CN" altLang="en-US" sz="1800" dirty="0"/>
              <a:t>（</a:t>
            </a:r>
            <a:r>
              <a:rPr lang="en-US" altLang="zh-CN" sz="1800" dirty="0"/>
              <a:t>a=a1+a2</a:t>
            </a:r>
            <a:r>
              <a:rPr lang="zh-CN" altLang="en-US" sz="1800" dirty="0"/>
              <a:t>≤</a:t>
            </a:r>
            <a:r>
              <a:rPr lang="en-US" altLang="zh-CN" sz="1800" dirty="0"/>
              <a:t>100</a:t>
            </a:r>
            <a:r>
              <a:rPr lang="zh-CN" altLang="en-US" sz="1800" dirty="0"/>
              <a:t>），分工说明中给出每位成员的贡献比例</a:t>
            </a:r>
            <a:r>
              <a:rPr lang="en-US" altLang="zh-CN" sz="1800" dirty="0"/>
              <a:t>β(20%</a:t>
            </a:r>
            <a:r>
              <a:rPr lang="zh-CN" altLang="en-US" sz="1800" dirty="0"/>
              <a:t>≤</a:t>
            </a:r>
            <a:r>
              <a:rPr lang="en-US" altLang="zh-CN" sz="1800" dirty="0"/>
              <a:t>β</a:t>
            </a:r>
            <a:r>
              <a:rPr lang="zh-CN" altLang="en-US" sz="1800" dirty="0"/>
              <a:t>≤</a:t>
            </a:r>
            <a:r>
              <a:rPr lang="en-US" altLang="zh-CN" sz="1800" dirty="0"/>
              <a:t>50%</a:t>
            </a:r>
            <a:r>
              <a:rPr lang="zh-CN" altLang="en-US" sz="1800" dirty="0"/>
              <a:t>，为整数，每组所有人相加为</a:t>
            </a:r>
            <a:r>
              <a:rPr lang="en-US" altLang="zh-CN" sz="1800" dirty="0"/>
              <a:t>100%</a:t>
            </a:r>
            <a:r>
              <a:rPr lang="zh-CN" altLang="en-US" sz="1800" dirty="0"/>
              <a:t>，但不能完全相等）。</a:t>
            </a:r>
            <a:endParaRPr lang="en-US" altLang="zh-CN" sz="1800" dirty="0"/>
          </a:p>
          <a:p>
            <a:pPr marL="0" indent="0">
              <a:lnSpc>
                <a:spcPct val="120000"/>
              </a:lnSpc>
              <a:buNone/>
            </a:pPr>
            <a:r>
              <a:rPr lang="zh-CN" altLang="en-US" sz="1800" dirty="0"/>
              <a:t>期末成绩：总分乘以每人贡献，但不超过</a:t>
            </a:r>
            <a:r>
              <a:rPr lang="en-US" altLang="zh-CN" sz="1800" dirty="0"/>
              <a:t>100</a:t>
            </a:r>
            <a:r>
              <a:rPr lang="zh-CN" altLang="en-US" sz="1800" dirty="0"/>
              <a:t>分。</a:t>
            </a:r>
            <a:endParaRPr lang="en-US" altLang="zh-CN" sz="1800" dirty="0"/>
          </a:p>
          <a:p>
            <a:pPr marL="0" indent="0">
              <a:lnSpc>
                <a:spcPct val="120000"/>
              </a:lnSpc>
              <a:buNone/>
            </a:pPr>
            <a:r>
              <a:rPr lang="zh-CN" altLang="en-US" sz="1800" dirty="0"/>
              <a:t>平时成绩：</a:t>
            </a:r>
            <a:r>
              <a:rPr lang="en-US" altLang="zh-CN" sz="1800" dirty="0"/>
              <a:t>b</a:t>
            </a:r>
            <a:r>
              <a:rPr lang="zh-CN" altLang="en-US" sz="1800" dirty="0"/>
              <a:t>，满分</a:t>
            </a:r>
            <a:r>
              <a:rPr lang="en-US" altLang="zh-CN" sz="1800" dirty="0"/>
              <a:t>30</a:t>
            </a:r>
            <a:r>
              <a:rPr lang="zh-CN" altLang="en-US" sz="1800" dirty="0"/>
              <a:t>分</a:t>
            </a:r>
            <a:r>
              <a:rPr lang="en-US" altLang="zh-CN" sz="1800" dirty="0"/>
              <a:t>(</a:t>
            </a:r>
            <a:r>
              <a:rPr lang="zh-CN" altLang="en-US" sz="1800" dirty="0"/>
              <a:t>三次平时作业每次</a:t>
            </a:r>
            <a:r>
              <a:rPr lang="en-US" altLang="zh-CN" sz="1800" dirty="0"/>
              <a:t>10</a:t>
            </a:r>
            <a:r>
              <a:rPr lang="zh-CN" altLang="en-US" sz="1800" dirty="0"/>
              <a:t>分</a:t>
            </a:r>
            <a:r>
              <a:rPr lang="en-US" altLang="zh-CN" sz="1800" dirty="0"/>
              <a:t>)</a:t>
            </a:r>
            <a:r>
              <a:rPr lang="zh-CN" altLang="en-US" sz="1800" dirty="0"/>
              <a:t>。</a:t>
            </a:r>
            <a:endParaRPr lang="en-US" altLang="zh-CN" sz="1800" dirty="0"/>
          </a:p>
          <a:p>
            <a:pPr marL="0" indent="0">
              <a:lnSpc>
                <a:spcPct val="120000"/>
              </a:lnSpc>
              <a:buNone/>
            </a:pPr>
            <a:r>
              <a:rPr lang="zh-CN" altLang="en-US" sz="1800" dirty="0"/>
              <a:t>总成绩：大作业成绩乘以</a:t>
            </a:r>
            <a:r>
              <a:rPr lang="en-US" altLang="zh-CN" sz="1800" dirty="0"/>
              <a:t>70%+</a:t>
            </a:r>
            <a:r>
              <a:rPr lang="zh-CN" altLang="en-US" sz="1800" dirty="0"/>
              <a:t>平时成绩</a:t>
            </a:r>
            <a:endParaRPr lang="en-US" altLang="zh-CN" sz="1800" dirty="0"/>
          </a:p>
          <a:p>
            <a:pPr marL="0" indent="0">
              <a:buNone/>
            </a:pPr>
            <a:endParaRPr lang="zh-CN" altLang="en-US" sz="1800"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24</a:t>
            </a:fld>
            <a:endParaRPr lang="zh-CN" altLang="en-US"/>
          </a:p>
        </p:txBody>
      </p:sp>
      <p:sp>
        <p:nvSpPr>
          <p:cNvPr id="5" name="矩形 4"/>
          <p:cNvSpPr/>
          <p:nvPr/>
        </p:nvSpPr>
        <p:spPr>
          <a:xfrm>
            <a:off x="7591292" y="4900557"/>
            <a:ext cx="2658100" cy="379591"/>
          </a:xfrm>
          <a:prstGeom prst="rect">
            <a:avLst/>
          </a:prstGeom>
        </p:spPr>
        <p:txBody>
          <a:bodyPr wrap="none">
            <a:spAutoFit/>
          </a:bodyPr>
          <a:lstStyle/>
          <a:p>
            <a:r>
              <a:rPr lang="zh-CN" altLang="en-US" sz="2800" baseline="-25000" dirty="0">
                <a:solidFill>
                  <a:srgbClr val="00B0F0"/>
                </a:solidFill>
              </a:rPr>
              <a:t>例子：</a:t>
            </a:r>
            <a:r>
              <a:rPr lang="en-US" altLang="zh-CN" sz="2800" baseline="-25000" dirty="0">
                <a:solidFill>
                  <a:srgbClr val="00B0F0"/>
                </a:solidFill>
              </a:rPr>
              <a:t>30% 25% 25% 20% </a:t>
            </a:r>
          </a:p>
        </p:txBody>
      </p:sp>
      <p:sp>
        <p:nvSpPr>
          <p:cNvPr id="6" name="矩形 5">
            <a:extLst>
              <a:ext uri="{FF2B5EF4-FFF2-40B4-BE49-F238E27FC236}">
                <a16:creationId xmlns:a16="http://schemas.microsoft.com/office/drawing/2014/main" id="{D485F092-F709-45A7-AC4B-0AB545179743}"/>
              </a:ext>
            </a:extLst>
          </p:cNvPr>
          <p:cNvSpPr/>
          <p:nvPr/>
        </p:nvSpPr>
        <p:spPr>
          <a:xfrm>
            <a:off x="7591292" y="5280148"/>
            <a:ext cx="2153154" cy="379591"/>
          </a:xfrm>
          <a:prstGeom prst="rect">
            <a:avLst/>
          </a:prstGeom>
        </p:spPr>
        <p:txBody>
          <a:bodyPr wrap="none">
            <a:spAutoFit/>
          </a:bodyPr>
          <a:lstStyle/>
          <a:p>
            <a:r>
              <a:rPr lang="zh-CN" altLang="en-US" sz="2800" baseline="-25000" dirty="0">
                <a:solidFill>
                  <a:srgbClr val="00B0F0"/>
                </a:solidFill>
              </a:rPr>
              <a:t>例子：</a:t>
            </a:r>
            <a:r>
              <a:rPr lang="en-US" altLang="zh-CN" sz="2800" baseline="-25000" dirty="0">
                <a:solidFill>
                  <a:srgbClr val="00B0F0"/>
                </a:solidFill>
              </a:rPr>
              <a:t>40% 30% 30%</a:t>
            </a:r>
          </a:p>
        </p:txBody>
      </p:sp>
    </p:spTree>
    <p:extLst>
      <p:ext uri="{BB962C8B-B14F-4D97-AF65-F5344CB8AC3E}">
        <p14:creationId xmlns:p14="http://schemas.microsoft.com/office/powerpoint/2010/main" val="17898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创业计划书作用</a:t>
            </a:r>
          </a:p>
        </p:txBody>
      </p:sp>
      <p:sp>
        <p:nvSpPr>
          <p:cNvPr id="3" name="内容占位符 2"/>
          <p:cNvSpPr>
            <a:spLocks noGrp="1"/>
          </p:cNvSpPr>
          <p:nvPr>
            <p:ph idx="1"/>
          </p:nvPr>
        </p:nvSpPr>
        <p:spPr>
          <a:xfrm>
            <a:off x="543951" y="1423402"/>
            <a:ext cx="10809849" cy="4351338"/>
          </a:xfrm>
        </p:spPr>
        <p:txBody>
          <a:bodyPr>
            <a:noAutofit/>
          </a:bodyPr>
          <a:lstStyle/>
          <a:p>
            <a:pPr marL="0" indent="0">
              <a:lnSpc>
                <a:spcPct val="110000"/>
              </a:lnSpc>
              <a:buNone/>
            </a:pPr>
            <a:r>
              <a:rPr lang="zh-CN" altLang="en-US" sz="3200" dirty="0">
                <a:solidFill>
                  <a:srgbClr val="00B0F0"/>
                </a:solidFill>
              </a:rPr>
              <a:t>读者：</a:t>
            </a:r>
            <a:r>
              <a:rPr lang="zh-CN" altLang="en-US" sz="3200" dirty="0"/>
              <a:t>风险资本家、顾问、银行信贷员、投资者、雇员、供应商、顾客等。</a:t>
            </a:r>
          </a:p>
          <a:p>
            <a:pPr marL="0" indent="0">
              <a:lnSpc>
                <a:spcPct val="110000"/>
              </a:lnSpc>
              <a:buNone/>
            </a:pPr>
            <a:r>
              <a:rPr lang="zh-CN" altLang="en-US" sz="3200" dirty="0"/>
              <a:t>对投资人来说，是招股说明书。</a:t>
            </a:r>
            <a:endParaRPr lang="en-US" altLang="zh-CN" sz="3200" dirty="0"/>
          </a:p>
          <a:p>
            <a:pPr marL="0" indent="0">
              <a:lnSpc>
                <a:spcPct val="110000"/>
              </a:lnSpc>
              <a:buNone/>
            </a:pPr>
            <a:r>
              <a:rPr lang="zh-CN" altLang="en-US" sz="3200" dirty="0">
                <a:solidFill>
                  <a:srgbClr val="00B0F0"/>
                </a:solidFill>
              </a:rPr>
              <a:t>作用：</a:t>
            </a:r>
            <a:r>
              <a:rPr lang="zh-CN" altLang="en-US" sz="3200" dirty="0"/>
              <a:t>评估工具、沟通工具、管理工具、承诺工具</a:t>
            </a:r>
            <a:endParaRPr lang="en-US" altLang="zh-CN" sz="3200" dirty="0"/>
          </a:p>
          <a:p>
            <a:pPr marL="0" indent="0">
              <a:lnSpc>
                <a:spcPct val="110000"/>
              </a:lnSpc>
              <a:buNone/>
            </a:pPr>
            <a:r>
              <a:rPr lang="zh-CN" altLang="en-US" sz="3200" dirty="0"/>
              <a:t>撰写创业计划书可以迫使创业者系统地思考新创企业的各个要素及其关系。</a:t>
            </a:r>
            <a:endParaRPr lang="en-US" altLang="zh-CN" sz="3200" dirty="0"/>
          </a:p>
          <a:p>
            <a:pPr marL="0" indent="0">
              <a:lnSpc>
                <a:spcPct val="110000"/>
              </a:lnSpc>
              <a:buNone/>
            </a:pPr>
            <a:r>
              <a:rPr lang="zh-CN" altLang="en-US" sz="3200" dirty="0"/>
              <a:t>创业计划书是企业的推销性文本，可以为企业向潜在的投资者、供应商、重要职位候选者和其他人介绍本公司提供一种方法。</a:t>
            </a:r>
            <a:endParaRPr lang="en-US" altLang="zh-CN" sz="3600" dirty="0"/>
          </a:p>
          <a:p>
            <a:pPr marL="0" indent="0">
              <a:lnSpc>
                <a:spcPct val="110000"/>
              </a:lnSpc>
              <a:buNone/>
            </a:pPr>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3</a:t>
            </a:fld>
            <a:endParaRPr lang="zh-CN" altLang="en-US"/>
          </a:p>
        </p:txBody>
      </p:sp>
    </p:spTree>
    <p:extLst>
      <p:ext uri="{BB962C8B-B14F-4D97-AF65-F5344CB8AC3E}">
        <p14:creationId xmlns:p14="http://schemas.microsoft.com/office/powerpoint/2010/main" val="22494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创业计划书类型</a:t>
            </a:r>
          </a:p>
        </p:txBody>
      </p:sp>
      <p:sp>
        <p:nvSpPr>
          <p:cNvPr id="3" name="内容占位符 2"/>
          <p:cNvSpPr>
            <a:spLocks noGrp="1"/>
          </p:cNvSpPr>
          <p:nvPr>
            <p:ph idx="1"/>
          </p:nvPr>
        </p:nvSpPr>
        <p:spPr>
          <a:xfrm>
            <a:off x="838200" y="1488000"/>
            <a:ext cx="10515600" cy="4351338"/>
          </a:xfrm>
        </p:spPr>
        <p:txBody>
          <a:bodyPr>
            <a:noAutofit/>
          </a:bodyPr>
          <a:lstStyle/>
          <a:p>
            <a:pPr marL="0" indent="0">
              <a:buNone/>
            </a:pPr>
            <a:r>
              <a:rPr lang="zh-CN" altLang="en-US" sz="3200" dirty="0"/>
              <a:t>依据不同的</a:t>
            </a:r>
            <a:r>
              <a:rPr lang="zh-CN" altLang="en-US" sz="3200" dirty="0">
                <a:solidFill>
                  <a:srgbClr val="00B0F0"/>
                </a:solidFill>
              </a:rPr>
              <a:t>目的</a:t>
            </a:r>
            <a:r>
              <a:rPr lang="zh-CN" altLang="en-US" sz="3200" dirty="0"/>
              <a:t>：</a:t>
            </a:r>
            <a:endParaRPr lang="en-US" altLang="zh-CN" sz="3200" dirty="0"/>
          </a:p>
          <a:p>
            <a:pPr>
              <a:buFont typeface="Wingdings" panose="05000000000000000000" pitchFamily="2" charset="2"/>
              <a:buChar char="ü"/>
            </a:pPr>
            <a:r>
              <a:rPr lang="zh-CN" altLang="en-US" sz="3200" dirty="0"/>
              <a:t>争取资金投入的创业计划</a:t>
            </a:r>
          </a:p>
          <a:p>
            <a:pPr>
              <a:buFont typeface="Wingdings" panose="05000000000000000000" pitchFamily="2" charset="2"/>
              <a:buChar char="ü"/>
            </a:pPr>
            <a:r>
              <a:rPr lang="zh-CN" altLang="en-US" sz="3200" dirty="0"/>
              <a:t>争取他人合伙的创业计划</a:t>
            </a:r>
          </a:p>
          <a:p>
            <a:pPr>
              <a:buFont typeface="Wingdings" panose="05000000000000000000" pitchFamily="2" charset="2"/>
              <a:buChar char="ü"/>
            </a:pPr>
            <a:r>
              <a:rPr lang="zh-CN" altLang="en-US" sz="3200" dirty="0"/>
              <a:t>争取政府支持的创业计划</a:t>
            </a:r>
          </a:p>
          <a:p>
            <a:pPr marL="0" indent="0">
              <a:buNone/>
            </a:pPr>
            <a:r>
              <a:rPr lang="zh-CN" altLang="en-US" sz="3200" dirty="0"/>
              <a:t>依据不同的</a:t>
            </a:r>
            <a:r>
              <a:rPr lang="zh-CN" altLang="en-US" sz="3200" dirty="0">
                <a:solidFill>
                  <a:srgbClr val="00B0F0"/>
                </a:solidFill>
              </a:rPr>
              <a:t>详细程度</a:t>
            </a:r>
            <a:r>
              <a:rPr lang="zh-CN" altLang="en-US" sz="3200" dirty="0"/>
              <a:t>：</a:t>
            </a:r>
            <a:endParaRPr lang="en-US" altLang="zh-CN" sz="3200" dirty="0"/>
          </a:p>
          <a:p>
            <a:pPr>
              <a:buFont typeface="Wingdings" panose="05000000000000000000" pitchFamily="2" charset="2"/>
              <a:buChar char="ü"/>
            </a:pPr>
            <a:r>
              <a:rPr lang="zh-CN" altLang="en-US" sz="3200" dirty="0"/>
              <a:t>简略创业计划书</a:t>
            </a:r>
          </a:p>
          <a:p>
            <a:pPr>
              <a:buFont typeface="Wingdings" panose="05000000000000000000" pitchFamily="2" charset="2"/>
              <a:buChar char="ü"/>
            </a:pPr>
            <a:r>
              <a:rPr lang="zh-CN" altLang="en-US" sz="3200" dirty="0"/>
              <a:t>详细创业计划书</a:t>
            </a:r>
          </a:p>
          <a:p>
            <a:pPr>
              <a:buFont typeface="Wingdings" panose="05000000000000000000" pitchFamily="2" charset="2"/>
              <a:buChar char="ü"/>
            </a:pPr>
            <a:r>
              <a:rPr lang="zh-CN" altLang="en-US" sz="3200" dirty="0"/>
              <a:t>企业运营计划书</a:t>
            </a:r>
          </a:p>
          <a:p>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4</a:t>
            </a:fld>
            <a:endParaRPr lang="zh-CN" altLang="en-US"/>
          </a:p>
        </p:txBody>
      </p:sp>
    </p:spTree>
    <p:extLst>
      <p:ext uri="{BB962C8B-B14F-4D97-AF65-F5344CB8AC3E}">
        <p14:creationId xmlns:p14="http://schemas.microsoft.com/office/powerpoint/2010/main" val="3893109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创业计划书的准备与启动</a:t>
            </a:r>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sz="4000" dirty="0"/>
              <a:t>对创业机会的再确认</a:t>
            </a:r>
          </a:p>
          <a:p>
            <a:pPr>
              <a:buFont typeface="Wingdings" panose="05000000000000000000" pitchFamily="2" charset="2"/>
              <a:buChar char="ü"/>
            </a:pPr>
            <a:r>
              <a:rPr lang="zh-CN" altLang="en-US" sz="4000" dirty="0"/>
              <a:t>提出对创业项目的基本假设</a:t>
            </a:r>
          </a:p>
          <a:p>
            <a:pPr>
              <a:buFont typeface="Wingdings" panose="05000000000000000000" pitchFamily="2" charset="2"/>
              <a:buChar char="ü"/>
            </a:pPr>
            <a:r>
              <a:rPr lang="zh-CN" altLang="en-US" sz="4000" dirty="0"/>
              <a:t>任务分工</a:t>
            </a:r>
          </a:p>
          <a:p>
            <a:pPr>
              <a:buFont typeface="Wingdings" panose="05000000000000000000" pitchFamily="2" charset="2"/>
              <a:buChar char="ü"/>
            </a:pPr>
            <a:r>
              <a:rPr lang="zh-CN" altLang="en-US" sz="4000" dirty="0"/>
              <a:t>确定创业计划书的结构</a:t>
            </a:r>
          </a:p>
          <a:p>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5</a:t>
            </a:fld>
            <a:endParaRPr lang="zh-CN" altLang="en-US"/>
          </a:p>
        </p:txBody>
      </p:sp>
    </p:spTree>
    <p:extLst>
      <p:ext uri="{BB962C8B-B14F-4D97-AF65-F5344CB8AC3E}">
        <p14:creationId xmlns:p14="http://schemas.microsoft.com/office/powerpoint/2010/main" val="162885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对创业机会的再确认</a:t>
            </a:r>
          </a:p>
        </p:txBody>
      </p:sp>
      <p:sp>
        <p:nvSpPr>
          <p:cNvPr id="3" name="内容占位符 2"/>
          <p:cNvSpPr>
            <a:spLocks noGrp="1"/>
          </p:cNvSpPr>
          <p:nvPr>
            <p:ph idx="1"/>
          </p:nvPr>
        </p:nvSpPr>
        <p:spPr/>
        <p:txBody>
          <a:bodyPr/>
          <a:lstStyle/>
          <a:p>
            <a:pPr marL="0" indent="0">
              <a:buNone/>
            </a:pPr>
            <a:r>
              <a:rPr lang="zh-CN" altLang="en-US" sz="3600" dirty="0"/>
              <a:t>围绕创业想法对以下问题进行</a:t>
            </a:r>
            <a:r>
              <a:rPr lang="zh-CN" altLang="en-US" sz="3600" dirty="0">
                <a:solidFill>
                  <a:srgbClr val="00B0F0"/>
                </a:solidFill>
              </a:rPr>
              <a:t>深入思考</a:t>
            </a:r>
            <a:r>
              <a:rPr lang="zh-CN" altLang="en-US" sz="3600" dirty="0"/>
              <a:t>：</a:t>
            </a:r>
          </a:p>
          <a:p>
            <a:pPr>
              <a:buFont typeface="Wingdings" panose="05000000000000000000" pitchFamily="2" charset="2"/>
              <a:buChar char="ü"/>
            </a:pPr>
            <a:r>
              <a:rPr lang="zh-CN" altLang="en-US" sz="3600" dirty="0"/>
              <a:t>能否为消费者创造价值或者解决某个重要问题，并且有人愿意支付高价？</a:t>
            </a:r>
          </a:p>
          <a:p>
            <a:pPr>
              <a:buFont typeface="Wingdings" panose="05000000000000000000" pitchFamily="2" charset="2"/>
              <a:buChar char="ü"/>
            </a:pPr>
            <a:r>
              <a:rPr lang="zh-CN" altLang="en-US" sz="3600" dirty="0"/>
              <a:t>是否有大规模的市场、高额边际利润以及强劲的造钱功能？</a:t>
            </a:r>
          </a:p>
          <a:p>
            <a:pPr>
              <a:buFont typeface="Wingdings" panose="05000000000000000000" pitchFamily="2" charset="2"/>
              <a:buChar char="ü"/>
            </a:pPr>
            <a:r>
              <a:rPr lang="zh-CN" altLang="en-US" sz="3600" dirty="0"/>
              <a:t>机会是否与时间吻合、是否与管理团队契合？</a:t>
            </a:r>
          </a:p>
          <a:p>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6</a:t>
            </a:fld>
            <a:endParaRPr lang="zh-CN" altLang="en-US"/>
          </a:p>
        </p:txBody>
      </p:sp>
    </p:spTree>
    <p:extLst>
      <p:ext uri="{BB962C8B-B14F-4D97-AF65-F5344CB8AC3E}">
        <p14:creationId xmlns:p14="http://schemas.microsoft.com/office/powerpoint/2010/main" val="90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提出创业项目的基本假设</a:t>
            </a:r>
          </a:p>
        </p:txBody>
      </p:sp>
      <p:sp>
        <p:nvSpPr>
          <p:cNvPr id="3" name="内容占位符 2"/>
          <p:cNvSpPr>
            <a:spLocks noGrp="1"/>
          </p:cNvSpPr>
          <p:nvPr>
            <p:ph idx="1"/>
          </p:nvPr>
        </p:nvSpPr>
        <p:spPr>
          <a:xfrm>
            <a:off x="838199" y="1825625"/>
            <a:ext cx="11091203" cy="4351338"/>
          </a:xfrm>
        </p:spPr>
        <p:txBody>
          <a:bodyPr/>
          <a:lstStyle/>
          <a:p>
            <a:pPr marL="0" indent="0">
              <a:buNone/>
            </a:pPr>
            <a:r>
              <a:rPr lang="zh-CN" altLang="en-US" sz="3600" dirty="0"/>
              <a:t>根据对创业机会的再次确认，提出</a:t>
            </a:r>
            <a:r>
              <a:rPr lang="zh-CN" altLang="en-US" sz="3600" dirty="0">
                <a:solidFill>
                  <a:srgbClr val="00B0F0"/>
                </a:solidFill>
              </a:rPr>
              <a:t>基本假设</a:t>
            </a:r>
            <a:r>
              <a:rPr lang="zh-CN" altLang="en-US" sz="3600" dirty="0"/>
              <a:t>，如：</a:t>
            </a:r>
          </a:p>
          <a:p>
            <a:pPr>
              <a:buFont typeface="Wingdings" panose="05000000000000000000" pitchFamily="2" charset="2"/>
              <a:buChar char="ü"/>
            </a:pPr>
            <a:r>
              <a:rPr lang="zh-CN" altLang="en-US" sz="3600" dirty="0"/>
              <a:t>项目能够为消费者创造价值，并且一部分消费者愿意支付高价。</a:t>
            </a:r>
          </a:p>
          <a:p>
            <a:pPr>
              <a:buFont typeface="Wingdings" panose="05000000000000000000" pitchFamily="2" charset="2"/>
              <a:buChar char="ü"/>
            </a:pPr>
            <a:r>
              <a:rPr lang="zh-CN" altLang="en-US" sz="3600" dirty="0"/>
              <a:t>项目有大规模的市场。</a:t>
            </a:r>
          </a:p>
          <a:p>
            <a:pPr>
              <a:buFont typeface="Wingdings" panose="05000000000000000000" pitchFamily="2" charset="2"/>
              <a:buChar char="ü"/>
            </a:pPr>
            <a:r>
              <a:rPr lang="zh-CN" altLang="en-US" sz="3600" dirty="0"/>
              <a:t>项目有高额边际利润并带来充裕的现金流。</a:t>
            </a:r>
          </a:p>
          <a:p>
            <a:pPr>
              <a:buFont typeface="Wingdings" panose="05000000000000000000" pitchFamily="2" charset="2"/>
              <a:buChar char="ü"/>
            </a:pPr>
            <a:r>
              <a:rPr lang="zh-CN" altLang="en-US" sz="3600" dirty="0"/>
              <a:t>管理团队有能力将创业项目做强做大</a:t>
            </a:r>
            <a:r>
              <a:rPr lang="en-US" altLang="zh-CN" sz="3600" dirty="0"/>
              <a:t>……</a:t>
            </a:r>
          </a:p>
          <a:p>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7</a:t>
            </a:fld>
            <a:endParaRPr lang="zh-CN" altLang="en-US"/>
          </a:p>
        </p:txBody>
      </p:sp>
    </p:spTree>
    <p:extLst>
      <p:ext uri="{BB962C8B-B14F-4D97-AF65-F5344CB8AC3E}">
        <p14:creationId xmlns:p14="http://schemas.microsoft.com/office/powerpoint/2010/main" val="20621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任务分工</a:t>
            </a:r>
          </a:p>
        </p:txBody>
      </p:sp>
      <p:sp>
        <p:nvSpPr>
          <p:cNvPr id="3" name="内容占位符 2"/>
          <p:cNvSpPr>
            <a:spLocks noGrp="1"/>
          </p:cNvSpPr>
          <p:nvPr>
            <p:ph idx="1"/>
          </p:nvPr>
        </p:nvSpPr>
        <p:spPr/>
        <p:txBody>
          <a:bodyPr/>
          <a:lstStyle/>
          <a:p>
            <a:pPr marL="0" indent="0">
              <a:buNone/>
            </a:pPr>
            <a:r>
              <a:rPr lang="zh-CN" altLang="en-US" sz="3600" dirty="0"/>
              <a:t>验证基本假设，需要找哪些证据？</a:t>
            </a:r>
          </a:p>
          <a:p>
            <a:pPr>
              <a:buFont typeface="Wingdings" panose="05000000000000000000" pitchFamily="2" charset="2"/>
              <a:buChar char="ü"/>
            </a:pPr>
            <a:r>
              <a:rPr lang="zh-CN" altLang="en-US" sz="3600" dirty="0"/>
              <a:t>确定要完成的主要任务</a:t>
            </a:r>
          </a:p>
          <a:p>
            <a:pPr>
              <a:buFont typeface="Wingdings" panose="05000000000000000000" pitchFamily="2" charset="2"/>
              <a:buChar char="ü"/>
            </a:pPr>
            <a:r>
              <a:rPr lang="zh-CN" altLang="en-US" sz="3600" dirty="0"/>
              <a:t>明确每一个主要任务的子任务</a:t>
            </a:r>
          </a:p>
          <a:p>
            <a:pPr>
              <a:buFont typeface="Wingdings" panose="05000000000000000000" pitchFamily="2" charset="2"/>
              <a:buChar char="ü"/>
            </a:pPr>
            <a:r>
              <a:rPr lang="zh-CN" altLang="en-US" sz="3600" dirty="0"/>
              <a:t>确定优先等级并填入进程表</a:t>
            </a:r>
          </a:p>
          <a:p>
            <a:pPr>
              <a:buFont typeface="Wingdings" panose="05000000000000000000" pitchFamily="2" charset="2"/>
              <a:buChar char="ü"/>
            </a:pPr>
            <a:r>
              <a:rPr lang="zh-CN" altLang="en-US" sz="3600" dirty="0"/>
              <a:t>根据团队成员的特点进行分工</a:t>
            </a:r>
          </a:p>
          <a:p>
            <a:endParaRPr lang="zh-CN" altLang="en-US" dirty="0"/>
          </a:p>
        </p:txBody>
      </p:sp>
      <p:sp>
        <p:nvSpPr>
          <p:cNvPr id="4" name="灯片编号占位符 3"/>
          <p:cNvSpPr>
            <a:spLocks noGrp="1"/>
          </p:cNvSpPr>
          <p:nvPr>
            <p:ph type="sldNum" sz="quarter" idx="12"/>
          </p:nvPr>
        </p:nvSpPr>
        <p:spPr/>
        <p:txBody>
          <a:bodyPr/>
          <a:lstStyle/>
          <a:p>
            <a:fld id="{AA2388C2-574A-42BE-8ACC-6C09221959FD}" type="slidenum">
              <a:rPr lang="zh-CN" altLang="en-US" smtClean="0"/>
              <a:t>8</a:t>
            </a:fld>
            <a:endParaRPr lang="zh-CN" altLang="en-US"/>
          </a:p>
        </p:txBody>
      </p:sp>
    </p:spTree>
    <p:extLst>
      <p:ext uri="{BB962C8B-B14F-4D97-AF65-F5344CB8AC3E}">
        <p14:creationId xmlns:p14="http://schemas.microsoft.com/office/powerpoint/2010/main" val="419506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撰写原则</a:t>
            </a:r>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4000" dirty="0"/>
              <a:t>纸面化（可以</a:t>
            </a:r>
            <a:r>
              <a:rPr lang="en-US" altLang="zh-CN" sz="4000" dirty="0"/>
              <a:t>PPT</a:t>
            </a:r>
            <a:r>
              <a:rPr lang="zh-CN" altLang="en-US" sz="4000" dirty="0"/>
              <a:t>）</a:t>
            </a:r>
          </a:p>
          <a:p>
            <a:pPr>
              <a:buFont typeface="Wingdings" panose="05000000000000000000" pitchFamily="2" charset="2"/>
              <a:buChar char="ü"/>
            </a:pPr>
            <a:r>
              <a:rPr lang="zh-CN" altLang="en-US" sz="4000" dirty="0"/>
              <a:t>创业人不要让别人代写创业计划书</a:t>
            </a:r>
          </a:p>
          <a:p>
            <a:pPr>
              <a:buFont typeface="Wingdings" panose="05000000000000000000" pitchFamily="2" charset="2"/>
              <a:buChar char="ü"/>
            </a:pPr>
            <a:r>
              <a:rPr lang="zh-CN" altLang="en-US" sz="4000" dirty="0">
                <a:solidFill>
                  <a:srgbClr val="00B0F0"/>
                </a:solidFill>
              </a:rPr>
              <a:t>简明</a:t>
            </a:r>
            <a:r>
              <a:rPr lang="zh-CN" altLang="en-US" sz="4000" dirty="0"/>
              <a:t>扼要：概括性，可理解性强</a:t>
            </a:r>
          </a:p>
          <a:p>
            <a:pPr>
              <a:buFont typeface="Wingdings" panose="05000000000000000000" pitchFamily="2" charset="2"/>
              <a:buChar char="ü"/>
            </a:pPr>
            <a:r>
              <a:rPr lang="zh-CN" altLang="en-US" sz="4000" dirty="0">
                <a:solidFill>
                  <a:srgbClr val="00B0F0"/>
                </a:solidFill>
              </a:rPr>
              <a:t>逻辑</a:t>
            </a:r>
            <a:r>
              <a:rPr lang="zh-CN" altLang="en-US" sz="4000" dirty="0"/>
              <a:t>性强：表达商业意图，商业逻辑性强</a:t>
            </a:r>
          </a:p>
          <a:p>
            <a:pPr>
              <a:buFont typeface="Wingdings" panose="05000000000000000000" pitchFamily="2" charset="2"/>
              <a:buChar char="ü"/>
            </a:pPr>
            <a:r>
              <a:rPr lang="zh-CN" altLang="en-US" sz="4000" dirty="0"/>
              <a:t>真实</a:t>
            </a:r>
            <a:r>
              <a:rPr lang="zh-CN" altLang="en-US" sz="4000" dirty="0">
                <a:solidFill>
                  <a:srgbClr val="00B0F0"/>
                </a:solidFill>
              </a:rPr>
              <a:t>可信</a:t>
            </a:r>
            <a:r>
              <a:rPr lang="zh-CN" altLang="en-US" sz="4000" dirty="0"/>
              <a:t>：主观验证性强；自证性</a:t>
            </a:r>
          </a:p>
        </p:txBody>
      </p:sp>
      <p:sp>
        <p:nvSpPr>
          <p:cNvPr id="4" name="灯片编号占位符 3"/>
          <p:cNvSpPr>
            <a:spLocks noGrp="1"/>
          </p:cNvSpPr>
          <p:nvPr>
            <p:ph type="sldNum" sz="quarter" idx="12"/>
          </p:nvPr>
        </p:nvSpPr>
        <p:spPr/>
        <p:txBody>
          <a:bodyPr/>
          <a:lstStyle/>
          <a:p>
            <a:fld id="{AA2388C2-574A-42BE-8ACC-6C09221959FD}" type="slidenum">
              <a:rPr lang="zh-CN" altLang="en-US" smtClean="0"/>
              <a:t>9</a:t>
            </a:fld>
            <a:endParaRPr lang="zh-CN" altLang="en-US"/>
          </a:p>
        </p:txBody>
      </p:sp>
    </p:spTree>
    <p:extLst>
      <p:ext uri="{BB962C8B-B14F-4D97-AF65-F5344CB8AC3E}">
        <p14:creationId xmlns:p14="http://schemas.microsoft.com/office/powerpoint/2010/main" val="295677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3136</TotalTime>
  <Words>1090</Words>
  <Application>Microsoft Office PowerPoint</Application>
  <PresentationFormat>宽屏</PresentationFormat>
  <Paragraphs>174</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黑体</vt:lpstr>
      <vt:lpstr>Arial</vt:lpstr>
      <vt:lpstr>Wingdings</vt:lpstr>
      <vt:lpstr>Office 主题​​</vt:lpstr>
      <vt:lpstr>研究生创业实践</vt:lpstr>
      <vt:lpstr>创业计划书</vt:lpstr>
      <vt:lpstr>创业计划书作用</vt:lpstr>
      <vt:lpstr>创业计划书类型</vt:lpstr>
      <vt:lpstr>创业计划书的准备与启动</vt:lpstr>
      <vt:lpstr>对创业机会的再确认</vt:lpstr>
      <vt:lpstr>提出创业项目的基本假设</vt:lpstr>
      <vt:lpstr>任务分工</vt:lpstr>
      <vt:lpstr>撰写原则</vt:lpstr>
      <vt:lpstr>创业计划书应展示的重点</vt:lpstr>
      <vt:lpstr>创业计划的信息需求</vt:lpstr>
      <vt:lpstr>创业计划应考虑的环境因素</vt:lpstr>
      <vt:lpstr>创业计划书的6C要素</vt:lpstr>
      <vt:lpstr>制定步骤</vt:lpstr>
      <vt:lpstr>制定步骤</vt:lpstr>
      <vt:lpstr>PowerPoint 演示文稿</vt:lpstr>
      <vt:lpstr>制定步骤</vt:lpstr>
      <vt:lpstr>创业计划书</vt:lpstr>
      <vt:lpstr>创业计划书的内容</vt:lpstr>
      <vt:lpstr>创业计划书案例</vt:lpstr>
      <vt:lpstr>创新创业大赛案例</vt:lpstr>
      <vt:lpstr>创新创业大赛案例</vt:lpstr>
      <vt:lpstr>课程作业</vt:lpstr>
      <vt:lpstr>课程作业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研究生创业实践</dc:title>
  <dc:creator>dell</dc:creator>
  <cp:lastModifiedBy>dell</cp:lastModifiedBy>
  <cp:revision>720</cp:revision>
  <dcterms:created xsi:type="dcterms:W3CDTF">2020-12-29T03:37:44Z</dcterms:created>
  <dcterms:modified xsi:type="dcterms:W3CDTF">2021-04-22T09:44:11Z</dcterms:modified>
</cp:coreProperties>
</file>