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68" r:id="rId4"/>
    <p:sldId id="257" r:id="rId5"/>
    <p:sldId id="258" r:id="rId6"/>
    <p:sldId id="260" r:id="rId7"/>
    <p:sldId id="259" r:id="rId8"/>
    <p:sldId id="261" r:id="rId9"/>
    <p:sldId id="263" r:id="rId10"/>
    <p:sldId id="264" r:id="rId11"/>
    <p:sldId id="265" r:id="rId12"/>
    <p:sldId id="266" r:id="rId13"/>
    <p:sldId id="272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/>
    <p:restoredTop sz="95934"/>
  </p:normalViewPr>
  <p:slideViewPr>
    <p:cSldViewPr snapToGrid="0">
      <p:cViewPr varScale="1">
        <p:scale>
          <a:sx n="106" d="100"/>
          <a:sy n="106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97186-7BD9-488D-B121-0674429CBEA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9296A-5C23-4DA6-B0DB-E93CE40C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5AF61-E3AF-40C2-92E3-AEA83C83FAA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74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98EB-2BC7-0BDF-9435-E9FFCD3A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05A90-1A63-73A6-7358-4B7C20EC5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B2299-4554-C7F6-013B-CAD2E93D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6491C-4DB7-FD28-134A-966E7D5F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18823-147D-FC7A-AF6F-2F9F7AC4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0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B2AB5-6E39-9E73-35C5-87D8A6A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0C877-ECFA-5CCD-FD92-4BA8BBB1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0D549-A5FE-38F3-BD0C-FC0A701F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3A8BE-94F8-70CE-3F84-C2FBBB49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BBD8C-5485-E755-AA03-9DD2F258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4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9917B4-8325-5C10-2BFC-1B5D007A5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C7187-FA36-5AB1-A8F1-9AB90D587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EE0CA-0A6E-70D9-8083-F90359AC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2A824-3928-08D6-6820-C720F645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D44BB-EC1A-AC9B-F913-C0FDC14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4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62E92-7178-3F5B-93E0-F9D08FD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CA45B-0B08-2E54-A9E6-FD5A9D34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E8BE0-CDCD-82E8-8B82-614243E9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8406F-3D42-21C5-A814-B2EA0343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6EDE7-568A-ABBE-6F70-617099AA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4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362FD-FEE2-2351-92F3-E1F1AD85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763A3-BFFC-5934-5E7E-01842FEA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47510-518C-337A-370C-AAE8D13A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2B869-A452-9D3D-2C83-9FB0B2EA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53B6A-7361-8CDB-9FA1-EE3FF912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9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982F1-E75F-34CC-CF27-3531F829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C4CC9-F175-5506-E1D4-93FC7C525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92FF3-B6EE-D7A8-B195-183D080D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6A1BE-8978-7F4C-87CB-42499558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2D903-AAFF-6BD8-B5F7-7BF5921F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CC288-3741-9343-1895-52AE4A50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63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DC9B3-4030-AD6E-5044-DB4510DE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02013-9F1E-2656-F1D2-255E21DF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2829D-FE41-10C9-363C-F1A108A4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C5B96-E71D-58AB-5AF3-4C0C426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2EDF40-B4FD-7D85-5F77-9876F4EB1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20E43E-6267-423E-A517-A3644F59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A1E01-F865-52A0-7F94-BAA57FC7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81CAB2-3BE6-785A-027E-70A6D8E3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0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502A6-EFD3-AAF1-EA02-39839ABF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DE5CA-9659-ACA7-7443-256EC66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8096FF-8A18-98F5-BCC8-3C06384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159EE0-E714-01BC-B297-F0994DCB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02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856F10-FB2F-277B-5D58-5B97E250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0EDD63-6A35-8DAD-DB76-D4A3B1C2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C8949-DAA7-DE7C-24A5-9FFA7083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48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A4367-F0CA-683C-9796-1E6CCF29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398A9-363C-2ADF-5116-0B239235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5EEC3-AFAA-0E33-4EAD-FCC01084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033F1-35F2-59E8-B4EB-A5A28485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060CB-A759-2123-872B-26C48A0F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5434A-C1FF-5E4D-8041-AA0C3806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3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19B7B-92AF-1CC5-F8BC-58A3CEE9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E7D15-ECB8-FB23-91F2-1DF87F34F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685DD-4B17-DADB-F0AC-43637DBA4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3ABF0-4541-C6BB-B941-49BF1185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4679-1770-4F95-C489-FCFAC9D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C9A68-C26E-30FD-7740-3D6602B1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73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4333E9-B0A1-F60A-05E7-493BF8C1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41372-2CA2-01D5-7374-18F7F72E7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CB546-8A22-C63A-297A-A760BF939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B663-67A3-F14B-87EC-B862F527D295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4AB60-04EC-5CE4-395B-186BEB24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9A640-426E-E19E-9AFE-5D8FEB316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C362-62DD-8446-8745-09A283C9BC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80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C19F7DB-A937-5BF8-926F-3CD2256D0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44" y="1362811"/>
            <a:ext cx="8188712" cy="9517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zh-C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2CAFAD80-92D3-6DB6-3156-42520E853F24}"/>
              </a:ext>
            </a:extLst>
          </p:cNvPr>
          <p:cNvPicPr/>
          <p:nvPr/>
        </p:nvPicPr>
        <p:blipFill rotWithShape="1">
          <a:blip r:embed="rId2" cstate="print"/>
          <a:srcRect b="22259"/>
          <a:stretch/>
        </p:blipFill>
        <p:spPr>
          <a:xfrm>
            <a:off x="3543306" y="2774061"/>
            <a:ext cx="5105387" cy="4083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134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B8CBA81-B20F-9F8E-DF17-84FFBE98A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292328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sz="3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7D38F38-6F72-F993-84E4-05AAAE110DB5}"/>
              </a:ext>
            </a:extLst>
          </p:cNvPr>
          <p:cNvSpPr txBox="1"/>
          <p:nvPr/>
        </p:nvSpPr>
        <p:spPr>
          <a:xfrm>
            <a:off x="404812" y="1275524"/>
            <a:ext cx="840930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673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Inline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convenient</a:t>
            </a:r>
            <a:r>
              <a:rPr sz="2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way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construct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use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simple </a:t>
            </a:r>
            <a:r>
              <a:rPr sz="2400" spc="-5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Matlab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functions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34343"/>
                </a:solidFill>
                <a:latin typeface="Times New Roman"/>
                <a:cs typeface="Times New Roman"/>
              </a:rPr>
              <a:t>on</a:t>
            </a:r>
            <a:r>
              <a:rPr sz="2400" b="1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b="1" dirty="0">
                <a:solidFill>
                  <a:srgbClr val="434343"/>
                </a:solidFill>
                <a:latin typeface="Times New Roman"/>
                <a:cs typeface="Times New Roman"/>
              </a:rPr>
              <a:t> fly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0800" marR="17780">
              <a:lnSpc>
                <a:spcPct val="100000"/>
              </a:lnSpc>
            </a:pP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 = </a:t>
            </a:r>
            <a:r>
              <a:rPr sz="2400" i="1" spc="-20" dirty="0">
                <a:solidFill>
                  <a:srgbClr val="434343"/>
                </a:solidFill>
                <a:latin typeface="Times New Roman"/>
                <a:cs typeface="Times New Roman"/>
              </a:rPr>
              <a:t>inline(expr,arg1,arg2,…)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- constructs an inline function object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 </a:t>
            </a:r>
            <a:r>
              <a:rPr sz="2400" i="1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Matlab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expression,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whose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input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arguments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are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specified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by </a:t>
            </a:r>
            <a:r>
              <a:rPr sz="2400" spc="-5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arg1,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arg2,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…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Example: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create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</a:t>
            </a:r>
            <a:r>
              <a:rPr sz="2400" i="1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represents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formula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</a:t>
            </a:r>
            <a:r>
              <a:rPr sz="2400" i="1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3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x</a:t>
            </a:r>
            <a:r>
              <a:rPr sz="2400" i="1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5</a:t>
            </a:r>
            <a:r>
              <a:rPr sz="2400" i="1" spc="-5" dirty="0">
                <a:solidFill>
                  <a:srgbClr val="434343"/>
                </a:solidFill>
                <a:latin typeface="Times New Roman"/>
                <a:cs typeface="Times New Roman"/>
              </a:rPr>
              <a:t>y</a:t>
            </a:r>
            <a:r>
              <a:rPr sz="2400" spc="-7" baseline="24305" dirty="0">
                <a:solidFill>
                  <a:srgbClr val="434343"/>
                </a:solidFill>
                <a:latin typeface="Times New Roman"/>
                <a:cs typeface="Times New Roman"/>
              </a:rPr>
              <a:t>2</a:t>
            </a:r>
            <a:endParaRPr sz="2400" baseline="24305" dirty="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319B1CF-F961-5202-F451-639ACA92AD22}"/>
              </a:ext>
            </a:extLst>
          </p:cNvPr>
          <p:cNvSpPr txBox="1"/>
          <p:nvPr/>
        </p:nvSpPr>
        <p:spPr>
          <a:xfrm>
            <a:off x="304800" y="4419600"/>
            <a:ext cx="3657600" cy="5334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30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f =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inline(</a:t>
            </a:r>
            <a:r>
              <a:rPr sz="1600" spc="-5" dirty="0">
                <a:solidFill>
                  <a:srgbClr val="7030A0"/>
                </a:solidFill>
                <a:latin typeface="Arial MT"/>
                <a:cs typeface="Arial MT"/>
              </a:rPr>
              <a:t>‘3*x+5*y^2’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7030A0"/>
                </a:solidFill>
                <a:latin typeface="Arial MT"/>
                <a:cs typeface="Arial MT"/>
              </a:rPr>
              <a:t>’x’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7030A0"/>
                </a:solidFill>
                <a:latin typeface="Arial MT"/>
                <a:cs typeface="Arial MT"/>
              </a:rPr>
              <a:t>’y’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EE4CB98-1835-BFBE-07FB-182653FF1DBA}"/>
              </a:ext>
            </a:extLst>
          </p:cNvPr>
          <p:cNvSpPr txBox="1"/>
          <p:nvPr/>
        </p:nvSpPr>
        <p:spPr>
          <a:xfrm>
            <a:off x="442912" y="5055044"/>
            <a:ext cx="684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Run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inline</a:t>
            </a:r>
            <a:r>
              <a:rPr sz="2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</a:t>
            </a:r>
            <a:r>
              <a:rPr sz="2400" i="1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with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arguments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x</a:t>
            </a:r>
            <a:r>
              <a:rPr sz="2400" i="1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2 and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y</a:t>
            </a:r>
            <a:r>
              <a:rPr sz="2400" i="1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= 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6205C81-7774-AFDE-F59F-424ECA157FE3}"/>
              </a:ext>
            </a:extLst>
          </p:cNvPr>
          <p:cNvSpPr txBox="1"/>
          <p:nvPr/>
        </p:nvSpPr>
        <p:spPr>
          <a:xfrm>
            <a:off x="304800" y="5562600"/>
            <a:ext cx="3657600" cy="48196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44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z</a:t>
            </a:r>
            <a:r>
              <a:rPr sz="16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f(2,3)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9B2F863-3BC4-4C45-24CD-35704902F307}"/>
              </a:ext>
            </a:extLst>
          </p:cNvPr>
          <p:cNvSpPr txBox="1"/>
          <p:nvPr/>
        </p:nvSpPr>
        <p:spPr>
          <a:xfrm>
            <a:off x="442912" y="6152324"/>
            <a:ext cx="400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This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would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assign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34343"/>
                </a:solidFill>
                <a:latin typeface="Times New Roman"/>
                <a:cs typeface="Times New Roman"/>
              </a:rPr>
              <a:t>z</a:t>
            </a:r>
            <a:r>
              <a:rPr sz="2400" i="1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value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51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768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B5217F2-006A-F2C2-33CB-E7F06E763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33553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670772F-B99A-09DB-490E-9AE2F243557A}"/>
              </a:ext>
            </a:extLst>
          </p:cNvPr>
          <p:cNvSpPr txBox="1"/>
          <p:nvPr/>
        </p:nvSpPr>
        <p:spPr>
          <a:xfrm>
            <a:off x="442912" y="1275524"/>
            <a:ext cx="849884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Any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Matlab</a:t>
            </a:r>
            <a:r>
              <a:rPr sz="2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have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i="1" spc="-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handle</a:t>
            </a:r>
            <a:r>
              <a:rPr sz="2400" i="1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assigned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it,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which </a:t>
            </a:r>
            <a:r>
              <a:rPr sz="2400" spc="-5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us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ed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a 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ean of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re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erenc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ng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f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unc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on.</a:t>
            </a:r>
            <a:r>
              <a:rPr sz="2400" spc="-1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1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unc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on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handle  is typically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passed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 an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argument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list to other functions.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particularly</a:t>
            </a:r>
            <a:r>
              <a:rPr sz="2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useful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optimization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Creating</a:t>
            </a:r>
            <a:r>
              <a:rPr sz="2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handle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use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@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sign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23506FE-D1D7-6B9A-5D87-CBFBD71C5EAE}"/>
              </a:ext>
            </a:extLst>
          </p:cNvPr>
          <p:cNvSpPr txBox="1"/>
          <p:nvPr/>
        </p:nvSpPr>
        <p:spPr>
          <a:xfrm>
            <a:off x="304800" y="3657600"/>
            <a:ext cx="2057400" cy="457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58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f_handle</a:t>
            </a:r>
            <a:r>
              <a:rPr sz="16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@sin;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2873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6EA4821A-3746-EA8E-5188-3985E6A16201}"/>
              </a:ext>
            </a:extLst>
          </p:cNvPr>
          <p:cNvGrpSpPr/>
          <p:nvPr/>
        </p:nvGrpSpPr>
        <p:grpSpPr>
          <a:xfrm>
            <a:off x="0" y="1820862"/>
            <a:ext cx="9144000" cy="5037455"/>
            <a:chOff x="0" y="1820862"/>
            <a:chExt cx="9144000" cy="503745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4EDF2A58-1D4B-2210-5870-D80875945233}"/>
                </a:ext>
              </a:extLst>
            </p:cNvPr>
            <p:cNvSpPr/>
            <p:nvPr/>
          </p:nvSpPr>
          <p:spPr>
            <a:xfrm>
              <a:off x="381000" y="3776472"/>
              <a:ext cx="8536305" cy="719455"/>
            </a:xfrm>
            <a:custGeom>
              <a:avLst/>
              <a:gdLst/>
              <a:ahLst/>
              <a:cxnLst/>
              <a:rect l="l" t="t" r="r" b="b"/>
              <a:pathLst>
                <a:path w="8536305" h="719454">
                  <a:moveTo>
                    <a:pt x="8535924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8535924" y="719327"/>
                  </a:lnTo>
                  <a:lnTo>
                    <a:pt x="8535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F2C56E2-B7A0-1D8A-7C8E-7044578E5216}"/>
                </a:ext>
              </a:extLst>
            </p:cNvPr>
            <p:cNvSpPr/>
            <p:nvPr/>
          </p:nvSpPr>
          <p:spPr>
            <a:xfrm>
              <a:off x="381000" y="3776472"/>
              <a:ext cx="8536305" cy="719455"/>
            </a:xfrm>
            <a:custGeom>
              <a:avLst/>
              <a:gdLst/>
              <a:ahLst/>
              <a:cxnLst/>
              <a:rect l="l" t="t" r="r" b="b"/>
              <a:pathLst>
                <a:path w="8536305" h="719454">
                  <a:moveTo>
                    <a:pt x="0" y="0"/>
                  </a:moveTo>
                  <a:lnTo>
                    <a:pt x="8535924" y="0"/>
                  </a:lnTo>
                  <a:lnTo>
                    <a:pt x="8535924" y="719327"/>
                  </a:lnTo>
                  <a:lnTo>
                    <a:pt x="0" y="71932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7A188087-82F3-F9F1-05FB-ACFA34A11757}"/>
                </a:ext>
              </a:extLst>
            </p:cNvPr>
            <p:cNvSpPr/>
            <p:nvPr/>
          </p:nvSpPr>
          <p:spPr>
            <a:xfrm>
              <a:off x="381000" y="1828800"/>
              <a:ext cx="1678305" cy="457200"/>
            </a:xfrm>
            <a:custGeom>
              <a:avLst/>
              <a:gdLst/>
              <a:ahLst/>
              <a:cxnLst/>
              <a:rect l="l" t="t" r="r" b="b"/>
              <a:pathLst>
                <a:path w="1678305" h="457200">
                  <a:moveTo>
                    <a:pt x="167792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7924" y="457200"/>
                  </a:lnTo>
                  <a:lnTo>
                    <a:pt x="1677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A48F8675-32E4-0CD1-B29E-61458DF36FF4}"/>
                </a:ext>
              </a:extLst>
            </p:cNvPr>
            <p:cNvSpPr/>
            <p:nvPr/>
          </p:nvSpPr>
          <p:spPr>
            <a:xfrm>
              <a:off x="381000" y="1828800"/>
              <a:ext cx="1678305" cy="457200"/>
            </a:xfrm>
            <a:custGeom>
              <a:avLst/>
              <a:gdLst/>
              <a:ahLst/>
              <a:cxnLst/>
              <a:rect l="l" t="t" r="r" b="b"/>
              <a:pathLst>
                <a:path w="1678305" h="457200">
                  <a:moveTo>
                    <a:pt x="0" y="0"/>
                  </a:moveTo>
                  <a:lnTo>
                    <a:pt x="1677924" y="0"/>
                  </a:lnTo>
                  <a:lnTo>
                    <a:pt x="1677924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757655A4-440E-8BC5-9FF3-3102BF692A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35060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DC1EF4A-0831-810D-02B1-4562DF57F513}"/>
              </a:ext>
            </a:extLst>
          </p:cNvPr>
          <p:cNvSpPr txBox="1"/>
          <p:nvPr/>
        </p:nvSpPr>
        <p:spPr>
          <a:xfrm>
            <a:off x="442912" y="1275524"/>
            <a:ext cx="651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Creating</a:t>
            </a:r>
            <a:r>
              <a:rPr sz="2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handle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from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existing</a:t>
            </a:r>
            <a:r>
              <a:rPr sz="2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70109CE-BBF2-D54A-FBD3-4BCEF57B706D}"/>
              </a:ext>
            </a:extLst>
          </p:cNvPr>
          <p:cNvSpPr txBox="1"/>
          <p:nvPr/>
        </p:nvSpPr>
        <p:spPr>
          <a:xfrm>
            <a:off x="381000" y="1828800"/>
            <a:ext cx="1678305" cy="4572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8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f_handle</a:t>
            </a:r>
            <a:r>
              <a:rPr sz="16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@sin;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A1CC9CC-0BB5-6D56-F161-6553C027C4C5}"/>
              </a:ext>
            </a:extLst>
          </p:cNvPr>
          <p:cNvSpPr txBox="1"/>
          <p:nvPr/>
        </p:nvSpPr>
        <p:spPr>
          <a:xfrm>
            <a:off x="442912" y="2494724"/>
            <a:ext cx="5033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It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passed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another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774F0CA-85E9-B759-59C4-92C1739FC391}"/>
              </a:ext>
            </a:extLst>
          </p:cNvPr>
          <p:cNvSpPr txBox="1"/>
          <p:nvPr/>
        </p:nvSpPr>
        <p:spPr>
          <a:xfrm>
            <a:off x="455612" y="3841940"/>
            <a:ext cx="2346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function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plot_f(f_handle,x) </a:t>
            </a:r>
            <a:r>
              <a:rPr sz="1600" spc="-434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plot(x,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feval(f_handle,x));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8EA5B07A-82D7-342A-FA26-DA5E472F3418}"/>
              </a:ext>
            </a:extLst>
          </p:cNvPr>
          <p:cNvSpPr txBox="1"/>
          <p:nvPr/>
        </p:nvSpPr>
        <p:spPr>
          <a:xfrm>
            <a:off x="3079865" y="3841940"/>
            <a:ext cx="5756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%define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function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that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accepts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function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handler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as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argument</a:t>
            </a:r>
            <a:endParaRPr sz="1600" dirty="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%also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allows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using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handle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function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name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plot(x,</a:t>
            </a:r>
            <a:r>
              <a:rPr sz="1600" spc="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f_handle(x))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00AEA15C-F496-725F-0018-424006BBDC0C}"/>
              </a:ext>
            </a:extLst>
          </p:cNvPr>
          <p:cNvSpPr txBox="1"/>
          <p:nvPr/>
        </p:nvSpPr>
        <p:spPr>
          <a:xfrm>
            <a:off x="442912" y="4567364"/>
            <a:ext cx="850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plot_f</a:t>
            </a:r>
            <a:r>
              <a:rPr sz="2400" i="1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evaluates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referenced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by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f_handle</a:t>
            </a:r>
            <a:r>
              <a:rPr sz="2400" i="1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plots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CD9EA9A9-51C6-AD14-A1E2-1B79F4CCECD6}"/>
              </a:ext>
            </a:extLst>
          </p:cNvPr>
          <p:cNvSpPr txBox="1"/>
          <p:nvPr/>
        </p:nvSpPr>
        <p:spPr>
          <a:xfrm>
            <a:off x="381000" y="5105400"/>
            <a:ext cx="2286000" cy="457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plot_f(@sin,-pi:0.01:pi)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64AA342-742B-DEE7-0BE0-5E848D3B6B9E}"/>
              </a:ext>
            </a:extLst>
          </p:cNvPr>
          <p:cNvSpPr txBox="1"/>
          <p:nvPr/>
        </p:nvSpPr>
        <p:spPr>
          <a:xfrm>
            <a:off x="442912" y="5649681"/>
            <a:ext cx="462597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will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plot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34343"/>
                </a:solidFill>
                <a:latin typeface="Times New Roman"/>
                <a:cs typeface="Times New Roman"/>
              </a:rPr>
              <a:t>sin</a:t>
            </a:r>
            <a:r>
              <a:rPr sz="2400" i="1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within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interval</a:t>
            </a:r>
            <a:r>
              <a:rPr sz="2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[–</a:t>
            </a:r>
            <a:r>
              <a:rPr sz="2500" spc="-25" dirty="0">
                <a:solidFill>
                  <a:srgbClr val="434343"/>
                </a:solidFill>
                <a:latin typeface="Symbol"/>
                <a:cs typeface="Symbol"/>
              </a:rPr>
              <a:t>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,</a:t>
            </a:r>
            <a:r>
              <a:rPr sz="2500" spc="-25" dirty="0">
                <a:solidFill>
                  <a:srgbClr val="434343"/>
                </a:solidFill>
                <a:latin typeface="Symbol"/>
                <a:cs typeface="Symbol"/>
              </a:rPr>
              <a:t>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]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370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7">
            <a:extLst>
              <a:ext uri="{FF2B5EF4-FFF2-40B4-BE49-F238E27FC236}">
                <a16:creationId xmlns:a16="http://schemas.microsoft.com/office/drawing/2014/main" id="{757655A4-440E-8BC5-9FF3-3102BF692A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35060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D6FF89-7FA3-7631-6A90-79713CDED985}"/>
                  </a:ext>
                </a:extLst>
              </p:cNvPr>
              <p:cNvSpPr txBox="1"/>
              <p:nvPr/>
            </p:nvSpPr>
            <p:spPr>
              <a:xfrm>
                <a:off x="2861973" y="1156632"/>
                <a:ext cx="323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+15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D6FF89-7FA3-7631-6A90-79713CDED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73" y="1156632"/>
                <a:ext cx="3234027" cy="276999"/>
              </a:xfrm>
              <a:prstGeom prst="rect">
                <a:avLst/>
              </a:prstGeom>
              <a:blipFill>
                <a:blip r:embed="rId2"/>
                <a:stretch>
                  <a:fillRect l="-1172" t="-9091" r="-781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2AF555-6DC8-B04D-3FF4-2F5ED4A7F273}"/>
                  </a:ext>
                </a:extLst>
              </p:cNvPr>
              <p:cNvSpPr txBox="1"/>
              <p:nvPr/>
            </p:nvSpPr>
            <p:spPr>
              <a:xfrm>
                <a:off x="3315726" y="1505979"/>
                <a:ext cx="2128724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9−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2AF555-6DC8-B04D-3FF4-2F5ED4A7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26" y="1505979"/>
                <a:ext cx="2128724" cy="884281"/>
              </a:xfrm>
              <a:prstGeom prst="rect">
                <a:avLst/>
              </a:prstGeom>
              <a:blipFill>
                <a:blip r:embed="rId3"/>
                <a:stretch>
                  <a:fillRect l="-59524" t="-228169" r="-1786" b="-3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EDA1210-1BE3-3273-60C2-362AB7E210F0}"/>
              </a:ext>
            </a:extLst>
          </p:cNvPr>
          <p:cNvSpPr txBox="1"/>
          <p:nvPr/>
        </p:nvSpPr>
        <p:spPr>
          <a:xfrm>
            <a:off x="414746" y="1044314"/>
            <a:ext cx="1696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NZ" altLang="zh-CN"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Example:</a:t>
            </a:r>
            <a:endParaRPr lang="en-NZ" altLang="zh-CN" sz="2400" dirty="0">
              <a:latin typeface="Times New Roman"/>
              <a:cs typeface="Times New Roman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60D97E-2D0A-70A2-77E8-AE366B44B095}"/>
              </a:ext>
            </a:extLst>
          </p:cNvPr>
          <p:cNvGrpSpPr/>
          <p:nvPr/>
        </p:nvGrpSpPr>
        <p:grpSpPr>
          <a:xfrm>
            <a:off x="5446041" y="3432906"/>
            <a:ext cx="3166295" cy="777846"/>
            <a:chOff x="615483" y="5352021"/>
            <a:chExt cx="3166295" cy="777846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19355A56-2258-D692-BC2A-5CDE0B73338B}"/>
                </a:ext>
              </a:extLst>
            </p:cNvPr>
            <p:cNvSpPr/>
            <p:nvPr/>
          </p:nvSpPr>
          <p:spPr>
            <a:xfrm>
              <a:off x="615483" y="5368976"/>
              <a:ext cx="3166295" cy="760891"/>
            </a:xfrm>
            <a:custGeom>
              <a:avLst/>
              <a:gdLst/>
              <a:ahLst/>
              <a:cxnLst/>
              <a:rect l="l" t="t" r="r" b="b"/>
              <a:pathLst>
                <a:path w="8536305" h="719454">
                  <a:moveTo>
                    <a:pt x="8535924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8535924" y="719327"/>
                  </a:lnTo>
                  <a:lnTo>
                    <a:pt x="8535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NZ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function</a:t>
              </a:r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[c, </a:t>
              </a:r>
              <a:r>
                <a:rPr lang="en-NZ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ceq</a:t>
              </a:r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] = cons(x)</a:t>
              </a:r>
            </a:p>
            <a:p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c = [9-x(1)^2-x(2)^2];</a:t>
              </a:r>
            </a:p>
            <a:p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NZ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ceq</a:t>
              </a:r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= [ ];</a:t>
              </a:r>
            </a:p>
            <a:p>
              <a:endParaRPr sz="1600" b="1" dirty="0"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DA17AF79-F8A1-B3EA-5471-0D35CBCA002B}"/>
                </a:ext>
              </a:extLst>
            </p:cNvPr>
            <p:cNvSpPr/>
            <p:nvPr/>
          </p:nvSpPr>
          <p:spPr>
            <a:xfrm>
              <a:off x="615483" y="5352021"/>
              <a:ext cx="3166295" cy="777846"/>
            </a:xfrm>
            <a:custGeom>
              <a:avLst/>
              <a:gdLst/>
              <a:ahLst/>
              <a:cxnLst/>
              <a:rect l="l" t="t" r="r" b="b"/>
              <a:pathLst>
                <a:path w="8536305" h="719454">
                  <a:moveTo>
                    <a:pt x="0" y="0"/>
                  </a:moveTo>
                  <a:lnTo>
                    <a:pt x="8535924" y="0"/>
                  </a:lnTo>
                  <a:lnTo>
                    <a:pt x="8535924" y="719327"/>
                  </a:lnTo>
                  <a:lnTo>
                    <a:pt x="0" y="71932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56C8737-A088-3B2F-20BA-FCB23F1CD33B}"/>
              </a:ext>
            </a:extLst>
          </p:cNvPr>
          <p:cNvGrpSpPr/>
          <p:nvPr/>
        </p:nvGrpSpPr>
        <p:grpSpPr>
          <a:xfrm>
            <a:off x="424800" y="3698669"/>
            <a:ext cx="3166295" cy="574608"/>
            <a:chOff x="615483" y="5352021"/>
            <a:chExt cx="3166295" cy="574608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920AAD19-98DA-5445-9149-1EA4AC717B0B}"/>
                </a:ext>
              </a:extLst>
            </p:cNvPr>
            <p:cNvSpPr/>
            <p:nvPr/>
          </p:nvSpPr>
          <p:spPr>
            <a:xfrm>
              <a:off x="615483" y="5368976"/>
              <a:ext cx="3166295" cy="557653"/>
            </a:xfrm>
            <a:custGeom>
              <a:avLst/>
              <a:gdLst/>
              <a:ahLst/>
              <a:cxnLst/>
              <a:rect l="l" t="t" r="r" b="b"/>
              <a:pathLst>
                <a:path w="8536305" h="719454">
                  <a:moveTo>
                    <a:pt x="8535924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8535924" y="719327"/>
                  </a:lnTo>
                  <a:lnTo>
                    <a:pt x="8535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NZ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function </a:t>
              </a:r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y=fun(x)</a:t>
              </a:r>
            </a:p>
            <a:p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y=x(1)^4-4*x(1)-8*x(2)+15;</a:t>
              </a:r>
              <a:endParaRPr sz="1600" b="1" dirty="0"/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9D61DB55-6CC0-0AC4-0019-3DFBE04B16CB}"/>
                </a:ext>
              </a:extLst>
            </p:cNvPr>
            <p:cNvSpPr/>
            <p:nvPr/>
          </p:nvSpPr>
          <p:spPr>
            <a:xfrm>
              <a:off x="615483" y="5352021"/>
              <a:ext cx="3166295" cy="574608"/>
            </a:xfrm>
            <a:custGeom>
              <a:avLst/>
              <a:gdLst/>
              <a:ahLst/>
              <a:cxnLst/>
              <a:rect l="l" t="t" r="r" b="b"/>
              <a:pathLst>
                <a:path w="8536305" h="719454">
                  <a:moveTo>
                    <a:pt x="0" y="0"/>
                  </a:moveTo>
                  <a:lnTo>
                    <a:pt x="8535924" y="0"/>
                  </a:lnTo>
                  <a:lnTo>
                    <a:pt x="8535924" y="719327"/>
                  </a:lnTo>
                  <a:lnTo>
                    <a:pt x="0" y="71932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89D23A-217C-E7A0-7FEC-52FCB1C235C3}"/>
              </a:ext>
            </a:extLst>
          </p:cNvPr>
          <p:cNvGrpSpPr/>
          <p:nvPr/>
        </p:nvGrpSpPr>
        <p:grpSpPr>
          <a:xfrm>
            <a:off x="5444450" y="4550941"/>
            <a:ext cx="6335772" cy="1043885"/>
            <a:chOff x="615483" y="5352021"/>
            <a:chExt cx="5929372" cy="1122907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735E6FEE-69C8-CB3E-28FE-2EA8BB6E9DED}"/>
                </a:ext>
              </a:extLst>
            </p:cNvPr>
            <p:cNvSpPr/>
            <p:nvPr/>
          </p:nvSpPr>
          <p:spPr>
            <a:xfrm>
              <a:off x="615483" y="5368976"/>
              <a:ext cx="5929372" cy="1105952"/>
            </a:xfrm>
            <a:custGeom>
              <a:avLst/>
              <a:gdLst/>
              <a:ahLst/>
              <a:cxnLst/>
              <a:rect l="l" t="t" r="r" b="b"/>
              <a:pathLst>
                <a:path w="8536305" h="719454">
                  <a:moveTo>
                    <a:pt x="8535924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8535924" y="719327"/>
                  </a:lnTo>
                  <a:lnTo>
                    <a:pt x="8535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NZ" altLang="zh-CN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%A and b represent the linear constraint part</a:t>
              </a:r>
            </a:p>
            <a:p>
              <a:r>
                <a:rPr lang="en-NZ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A=[2 3;1 -1];  </a:t>
              </a:r>
            </a:p>
            <a:p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b=[2;5];</a:t>
              </a:r>
            </a:p>
            <a:p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 [x, </a:t>
              </a:r>
              <a:r>
                <a:rPr lang="en-NZ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fval</a:t>
              </a:r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NZ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exitflag</a:t>
              </a:r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, output]=</a:t>
              </a:r>
              <a:r>
                <a:rPr lang="en-NZ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fmincon</a:t>
              </a:r>
              <a:r>
                <a:rPr lang="en-NZ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(@fun,[1 2],A, b, [], [], [], [], @cons)</a:t>
              </a:r>
              <a:endParaRPr sz="1600" b="1" dirty="0"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A35EA3A8-98BD-DBDA-699F-AF625BA0D494}"/>
                </a:ext>
              </a:extLst>
            </p:cNvPr>
            <p:cNvSpPr/>
            <p:nvPr/>
          </p:nvSpPr>
          <p:spPr>
            <a:xfrm>
              <a:off x="615483" y="5352021"/>
              <a:ext cx="5929372" cy="1105952"/>
            </a:xfrm>
            <a:custGeom>
              <a:avLst/>
              <a:gdLst/>
              <a:ahLst/>
              <a:cxnLst/>
              <a:rect l="l" t="t" r="r" b="b"/>
              <a:pathLst>
                <a:path w="8536305" h="719454">
                  <a:moveTo>
                    <a:pt x="0" y="0"/>
                  </a:moveTo>
                  <a:lnTo>
                    <a:pt x="8535924" y="0"/>
                  </a:lnTo>
                  <a:lnTo>
                    <a:pt x="8535924" y="719327"/>
                  </a:lnTo>
                  <a:lnTo>
                    <a:pt x="0" y="71932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40159A4-CA11-8192-D35C-3288D7AF2093}"/>
              </a:ext>
            </a:extLst>
          </p:cNvPr>
          <p:cNvSpPr txBox="1"/>
          <p:nvPr/>
        </p:nvSpPr>
        <p:spPr>
          <a:xfrm>
            <a:off x="267726" y="28593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defRPr sz="2400" spc="-5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altLang="zh-CN" dirty="0"/>
              <a:t>D</a:t>
            </a:r>
            <a:r>
              <a:rPr lang="zh-CN" altLang="en-US" dirty="0"/>
              <a:t>efinition of the target function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FDD633-4319-595C-9BFD-95998813A46F}"/>
              </a:ext>
            </a:extLst>
          </p:cNvPr>
          <p:cNvSpPr txBox="1"/>
          <p:nvPr/>
        </p:nvSpPr>
        <p:spPr>
          <a:xfrm>
            <a:off x="5342968" y="28593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defRPr sz="2400" spc="-5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r>
              <a:rPr lang="zh-CN" altLang="en-US" dirty="0"/>
              <a:t>Definition of constraints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2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6BD01C7-C065-A01B-0557-C26561126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409894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46942EA-0131-A146-05B9-8976D3A1E15F}"/>
              </a:ext>
            </a:extLst>
          </p:cNvPr>
          <p:cNvSpPr txBox="1"/>
          <p:nvPr/>
        </p:nvSpPr>
        <p:spPr>
          <a:xfrm>
            <a:off x="442912" y="1275524"/>
            <a:ext cx="84378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that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not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stored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program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file,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but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associated</a:t>
            </a:r>
            <a:r>
              <a:rPr sz="2400" spc="-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with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 </a:t>
            </a:r>
            <a:r>
              <a:rPr sz="2400" spc="-5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variable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whose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data type is </a:t>
            </a:r>
            <a:r>
              <a:rPr sz="2400" i="1" spc="-5" dirty="0">
                <a:solidFill>
                  <a:srgbClr val="434343"/>
                </a:solidFill>
                <a:latin typeface="Times New Roman"/>
                <a:cs typeface="Times New Roman"/>
              </a:rPr>
              <a:t>function_handle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. Anonymous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functions 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accept</a:t>
            </a:r>
            <a:r>
              <a:rPr sz="2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inputs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return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outputs,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just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as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standard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functions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do.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However,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they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contain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only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single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executable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statement.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1D3CAA-3DA0-EF48-1F5D-0784062ECDF5}"/>
              </a:ext>
            </a:extLst>
          </p:cNvPr>
          <p:cNvSpPr txBox="1"/>
          <p:nvPr/>
        </p:nvSpPr>
        <p:spPr>
          <a:xfrm>
            <a:off x="381000" y="3657600"/>
            <a:ext cx="4876800" cy="457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85"/>
              </a:spcBef>
              <a:tabLst>
                <a:tab pos="1686560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sqr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@(x)</a:t>
            </a:r>
            <a:r>
              <a:rPr sz="1600" spc="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x.^2;	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%%define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an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anonymous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6FA20AA-C24F-9A34-8324-D730200523C3}"/>
              </a:ext>
            </a:extLst>
          </p:cNvPr>
          <p:cNvSpPr txBox="1"/>
          <p:nvPr/>
        </p:nvSpPr>
        <p:spPr>
          <a:xfrm>
            <a:off x="442912" y="4201604"/>
            <a:ext cx="5566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if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standard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0969477-FD94-598A-05CF-41BBE9571678}"/>
              </a:ext>
            </a:extLst>
          </p:cNvPr>
          <p:cNvSpPr txBox="1"/>
          <p:nvPr/>
        </p:nvSpPr>
        <p:spPr>
          <a:xfrm>
            <a:off x="381000" y="4724400"/>
            <a:ext cx="1143000" cy="457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82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6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sqr(5)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086116D-F3BE-1D9B-BF28-115C95C99893}"/>
              </a:ext>
            </a:extLst>
          </p:cNvPr>
          <p:cNvSpPr txBox="1"/>
          <p:nvPr/>
        </p:nvSpPr>
        <p:spPr>
          <a:xfrm>
            <a:off x="442912" y="5298884"/>
            <a:ext cx="153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result</a:t>
            </a:r>
            <a:r>
              <a:rPr sz="2400" spc="-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F561D15-A729-8CEB-3510-6B945AC4B0C4}"/>
              </a:ext>
            </a:extLst>
          </p:cNvPr>
          <p:cNvSpPr txBox="1"/>
          <p:nvPr/>
        </p:nvSpPr>
        <p:spPr>
          <a:xfrm>
            <a:off x="380999" y="5715000"/>
            <a:ext cx="1034441" cy="46423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664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600" spc="-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endParaRPr lang="zh-CN" altLang="en-US" sz="1600" dirty="0">
              <a:latin typeface="Arial MT"/>
              <a:cs typeface="Arial MT"/>
            </a:endParaRPr>
          </a:p>
          <a:p>
            <a:pPr marL="245110">
              <a:lnSpc>
                <a:spcPct val="100000"/>
              </a:lnSpc>
            </a:pPr>
            <a:r>
              <a:rPr lang="en-US" altLang="zh-CN" sz="1600" spc="-5" dirty="0">
                <a:solidFill>
                  <a:srgbClr val="434343"/>
                </a:solidFill>
                <a:latin typeface="Arial MT"/>
                <a:cs typeface="Arial MT"/>
              </a:rPr>
              <a:t>25</a:t>
            </a:r>
            <a:endParaRPr lang="zh-CN" altLang="en-US"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4647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4DE1EAA0-BFC9-85A1-3F95-66C571C9277F}"/>
              </a:ext>
            </a:extLst>
          </p:cNvPr>
          <p:cNvGrpSpPr/>
          <p:nvPr/>
        </p:nvGrpSpPr>
        <p:grpSpPr>
          <a:xfrm>
            <a:off x="0" y="1897062"/>
            <a:ext cx="9144000" cy="4961255"/>
            <a:chOff x="0" y="1897062"/>
            <a:chExt cx="9144000" cy="496125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FF43A272-D2A5-D6E0-8DF1-1E2AE8C7C53E}"/>
                </a:ext>
              </a:extLst>
            </p:cNvPr>
            <p:cNvSpPr/>
            <p:nvPr/>
          </p:nvSpPr>
          <p:spPr>
            <a:xfrm>
              <a:off x="381000" y="1905000"/>
              <a:ext cx="2438400" cy="838200"/>
            </a:xfrm>
            <a:custGeom>
              <a:avLst/>
              <a:gdLst/>
              <a:ahLst/>
              <a:cxnLst/>
              <a:rect l="l" t="t" r="r" b="b"/>
              <a:pathLst>
                <a:path w="2438400" h="838200">
                  <a:moveTo>
                    <a:pt x="24384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438400" y="8382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C5F3DF3-33E6-1D19-082E-E0A884DC5A99}"/>
                </a:ext>
              </a:extLst>
            </p:cNvPr>
            <p:cNvSpPr/>
            <p:nvPr/>
          </p:nvSpPr>
          <p:spPr>
            <a:xfrm>
              <a:off x="381000" y="1905000"/>
              <a:ext cx="2438400" cy="838200"/>
            </a:xfrm>
            <a:custGeom>
              <a:avLst/>
              <a:gdLst/>
              <a:ahLst/>
              <a:cxnLst/>
              <a:rect l="l" t="t" r="r" b="b"/>
              <a:pathLst>
                <a:path w="2438400" h="838200">
                  <a:moveTo>
                    <a:pt x="0" y="0"/>
                  </a:moveTo>
                  <a:lnTo>
                    <a:pt x="2438400" y="0"/>
                  </a:lnTo>
                  <a:lnTo>
                    <a:pt x="24384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2EF1CB35-72F7-819D-4E4A-C87CF15E9E50}"/>
              </a:ext>
            </a:extLst>
          </p:cNvPr>
          <p:cNvSpPr txBox="1"/>
          <p:nvPr/>
        </p:nvSpPr>
        <p:spPr>
          <a:xfrm>
            <a:off x="442912" y="1214564"/>
            <a:ext cx="270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Syntax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2400" i="1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loop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8B5597C-061F-2C70-4308-636BE78D04DC}"/>
              </a:ext>
            </a:extLst>
          </p:cNvPr>
          <p:cNvSpPr txBox="1"/>
          <p:nvPr/>
        </p:nvSpPr>
        <p:spPr>
          <a:xfrm>
            <a:off x="381000" y="1905000"/>
            <a:ext cx="2438400" cy="8382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for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k</a:t>
            </a: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 array</a:t>
            </a:r>
            <a:endParaRPr sz="1600" dirty="0">
              <a:latin typeface="Arial MT"/>
              <a:cs typeface="Arial MT"/>
            </a:endParaRPr>
          </a:p>
          <a:p>
            <a:pPr marL="74295" marR="139700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block</a:t>
            </a:r>
            <a:r>
              <a:rPr sz="1600" spc="-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commands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BEF85CC-6C1B-2F27-8ADA-C2A3F5BEC56C}"/>
              </a:ext>
            </a:extLst>
          </p:cNvPr>
          <p:cNvSpPr txBox="1"/>
          <p:nvPr/>
        </p:nvSpPr>
        <p:spPr>
          <a:xfrm>
            <a:off x="442912" y="3043364"/>
            <a:ext cx="82924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commands</a:t>
            </a:r>
            <a:r>
              <a:rPr sz="2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between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end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statements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are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executed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all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values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stored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34343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Example: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find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first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15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Fibonacci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228AA54-F53A-4A33-94D8-58F7FEB720D3}"/>
              </a:ext>
            </a:extLst>
          </p:cNvPr>
          <p:cNvSpPr txBox="1"/>
          <p:nvPr/>
        </p:nvSpPr>
        <p:spPr>
          <a:xfrm>
            <a:off x="385572" y="4724400"/>
            <a:ext cx="2438400" cy="13716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69850">
              <a:lnSpc>
                <a:spcPts val="1914"/>
              </a:lnSpc>
              <a:spcBef>
                <a:spcPts val="345"/>
              </a:spcBef>
            </a:pP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x(1)=0</a:t>
            </a:r>
            <a:endParaRPr sz="1600">
              <a:latin typeface="Arial MT"/>
              <a:cs typeface="Arial MT"/>
            </a:endParaRPr>
          </a:p>
          <a:p>
            <a:pPr marL="69850">
              <a:lnSpc>
                <a:spcPts val="1914"/>
              </a:lnSpc>
            </a:pP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x(2)=1</a:t>
            </a:r>
            <a:endParaRPr sz="1600">
              <a:latin typeface="Arial MT"/>
              <a:cs typeface="Arial MT"/>
            </a:endParaRPr>
          </a:p>
          <a:p>
            <a:pPr marL="6985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j=3:15</a:t>
            </a:r>
            <a:endParaRPr sz="1600">
              <a:latin typeface="Arial MT"/>
              <a:cs typeface="Arial MT"/>
            </a:endParaRPr>
          </a:p>
          <a:p>
            <a:pPr marL="69850" marR="632460" indent="227965">
              <a:lnSpc>
                <a:spcPct val="100000"/>
              </a:lnSpc>
            </a:pP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j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)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j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-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)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+</a:t>
            </a: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j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-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); 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A504589-A85B-6630-F7D5-AAB915060260}"/>
              </a:ext>
            </a:extLst>
          </p:cNvPr>
          <p:cNvSpPr txBox="1"/>
          <p:nvPr/>
        </p:nvSpPr>
        <p:spPr>
          <a:xfrm>
            <a:off x="442912" y="6213284"/>
            <a:ext cx="778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2470" algn="l"/>
                <a:tab pos="2287270" algn="l"/>
                <a:tab pos="2592070" algn="l"/>
                <a:tab pos="2896870" algn="l"/>
                <a:tab pos="3201670" algn="l"/>
                <a:tab pos="3506470" algn="l"/>
                <a:tab pos="3811270" algn="l"/>
                <a:tab pos="4268470" algn="l"/>
                <a:tab pos="4725670" algn="l"/>
                <a:tab pos="5182870" algn="l"/>
                <a:tab pos="5640070" algn="l"/>
                <a:tab pos="6097270" algn="l"/>
                <a:tab pos="6706870" algn="l"/>
                <a:tab pos="7316470" algn="l"/>
              </a:tabLst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re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ult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: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0	1	1	2	3	5	8	13	21	34	55	89	144	233	377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096ED8BF-A2E2-2CEA-B786-B4399AAA9F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690" y="360366"/>
            <a:ext cx="408393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10859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762B01FE-853C-2DA2-47C2-41FB162D0C0B}"/>
              </a:ext>
            </a:extLst>
          </p:cNvPr>
          <p:cNvGrpSpPr/>
          <p:nvPr/>
        </p:nvGrpSpPr>
        <p:grpSpPr>
          <a:xfrm>
            <a:off x="0" y="1820862"/>
            <a:ext cx="9144000" cy="5037455"/>
            <a:chOff x="0" y="1820862"/>
            <a:chExt cx="9144000" cy="503745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1538C88F-27A5-21B9-27A3-2BDB77278A9C}"/>
                </a:ext>
              </a:extLst>
            </p:cNvPr>
            <p:cNvSpPr/>
            <p:nvPr/>
          </p:nvSpPr>
          <p:spPr>
            <a:xfrm>
              <a:off x="428244" y="1828800"/>
              <a:ext cx="2438400" cy="838200"/>
            </a:xfrm>
            <a:custGeom>
              <a:avLst/>
              <a:gdLst/>
              <a:ahLst/>
              <a:cxnLst/>
              <a:rect l="l" t="t" r="r" b="b"/>
              <a:pathLst>
                <a:path w="2438400" h="838200">
                  <a:moveTo>
                    <a:pt x="24384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438400" y="8382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FBE2B75-38FF-7048-E984-F35BB436745C}"/>
                </a:ext>
              </a:extLst>
            </p:cNvPr>
            <p:cNvSpPr/>
            <p:nvPr/>
          </p:nvSpPr>
          <p:spPr>
            <a:xfrm>
              <a:off x="428244" y="1828800"/>
              <a:ext cx="2438400" cy="838200"/>
            </a:xfrm>
            <a:custGeom>
              <a:avLst/>
              <a:gdLst/>
              <a:ahLst/>
              <a:cxnLst/>
              <a:rect l="l" t="t" r="r" b="b"/>
              <a:pathLst>
                <a:path w="2438400" h="838200">
                  <a:moveTo>
                    <a:pt x="0" y="0"/>
                  </a:moveTo>
                  <a:lnTo>
                    <a:pt x="2438400" y="0"/>
                  </a:lnTo>
                  <a:lnTo>
                    <a:pt x="243840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530AF2F4-BBB8-5356-E4D2-0333C4816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000" y="360000"/>
            <a:ext cx="46709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85A452-B34D-5D47-121A-F299E934BDF3}"/>
              </a:ext>
            </a:extLst>
          </p:cNvPr>
          <p:cNvSpPr txBox="1"/>
          <p:nvPr/>
        </p:nvSpPr>
        <p:spPr>
          <a:xfrm>
            <a:off x="442912" y="1214564"/>
            <a:ext cx="300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Syntax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while</a:t>
            </a:r>
            <a:r>
              <a:rPr sz="2400" i="1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loop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3A49613-34DE-AA48-82AF-E9DC2511832A}"/>
              </a:ext>
            </a:extLst>
          </p:cNvPr>
          <p:cNvSpPr txBox="1"/>
          <p:nvPr/>
        </p:nvSpPr>
        <p:spPr>
          <a:xfrm>
            <a:off x="428244" y="1828800"/>
            <a:ext cx="2438400" cy="83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while</a:t>
            </a:r>
            <a:r>
              <a:rPr sz="16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expression</a:t>
            </a:r>
            <a:endParaRPr sz="1600">
              <a:latin typeface="Arial MT"/>
              <a:cs typeface="Arial MT"/>
            </a:endParaRPr>
          </a:p>
          <a:p>
            <a:pPr marL="26670" marR="187325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block</a:t>
            </a:r>
            <a:r>
              <a:rPr sz="1600" spc="-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commands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C61D375-46C7-DEF9-22BF-6FD314BFD3E1}"/>
              </a:ext>
            </a:extLst>
          </p:cNvPr>
          <p:cNvSpPr txBox="1"/>
          <p:nvPr/>
        </p:nvSpPr>
        <p:spPr>
          <a:xfrm>
            <a:off x="442912" y="2799524"/>
            <a:ext cx="85451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Commands</a:t>
            </a:r>
            <a:r>
              <a:rPr sz="2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executed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long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434343"/>
                </a:solidFill>
                <a:latin typeface="Times New Roman"/>
                <a:cs typeface="Times New Roman"/>
              </a:rPr>
              <a:t>expression</a:t>
            </a:r>
            <a:r>
              <a:rPr sz="2400" i="1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gives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logical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value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while</a:t>
            </a:r>
            <a:r>
              <a:rPr sz="2400" i="1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when</a:t>
            </a:r>
            <a:r>
              <a:rPr sz="2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number</a:t>
            </a:r>
            <a:r>
              <a:rPr sz="2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repetitions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 not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known</a:t>
            </a:r>
            <a:r>
              <a:rPr sz="2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priori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98145">
              <a:lnSpc>
                <a:spcPct val="100000"/>
              </a:lnSpc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Example: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how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many years does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it take to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accumulate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&gt;$100,000 if </a:t>
            </a:r>
            <a:r>
              <a:rPr sz="2400" spc="-5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deposit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$2,000 every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year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interest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rate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5%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AF18504-67D4-753F-96CB-0A6EDDAD012B}"/>
              </a:ext>
            </a:extLst>
          </p:cNvPr>
          <p:cNvSpPr txBox="1"/>
          <p:nvPr/>
        </p:nvSpPr>
        <p:spPr>
          <a:xfrm>
            <a:off x="304800" y="4800600"/>
            <a:ext cx="2209800" cy="13716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50495" marR="63754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x=0;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year=0;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while</a:t>
            </a:r>
            <a:r>
              <a:rPr sz="1600" spc="-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x&lt;100000</a:t>
            </a:r>
            <a:endParaRPr sz="1600">
              <a:latin typeface="Arial MT"/>
              <a:cs typeface="Arial MT"/>
            </a:endParaRPr>
          </a:p>
          <a:p>
            <a:pPr marL="379095" marR="268605">
              <a:lnSpc>
                <a:spcPct val="100000"/>
              </a:lnSpc>
            </a:pP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year=year+1;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=1.05*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+2000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)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;</a:t>
            </a:r>
            <a:endParaRPr sz="160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</a:pP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BB12FB1-CC38-0C6B-E9B7-FE81BE4C617B}"/>
              </a:ext>
            </a:extLst>
          </p:cNvPr>
          <p:cNvSpPr txBox="1"/>
          <p:nvPr/>
        </p:nvSpPr>
        <p:spPr>
          <a:xfrm>
            <a:off x="442912" y="6335204"/>
            <a:ext cx="8529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result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is: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accumulated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amount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will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be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$100,227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after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25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years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89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E6D5F264-893B-AF7F-B62B-719234E51810}"/>
              </a:ext>
            </a:extLst>
          </p:cNvPr>
          <p:cNvGrpSpPr/>
          <p:nvPr/>
        </p:nvGrpSpPr>
        <p:grpSpPr>
          <a:xfrm>
            <a:off x="0" y="1820862"/>
            <a:ext cx="9144000" cy="5037455"/>
            <a:chOff x="0" y="1820862"/>
            <a:chExt cx="9144000" cy="503745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9F14D21D-80E7-BE18-443B-5B33323EACAF}"/>
                </a:ext>
              </a:extLst>
            </p:cNvPr>
            <p:cNvSpPr/>
            <p:nvPr/>
          </p:nvSpPr>
          <p:spPr>
            <a:xfrm>
              <a:off x="304800" y="1828800"/>
              <a:ext cx="4625340" cy="838200"/>
            </a:xfrm>
            <a:custGeom>
              <a:avLst/>
              <a:gdLst/>
              <a:ahLst/>
              <a:cxnLst/>
              <a:rect l="l" t="t" r="r" b="b"/>
              <a:pathLst>
                <a:path w="4625340" h="838200">
                  <a:moveTo>
                    <a:pt x="462534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625340" y="838200"/>
                  </a:lnTo>
                  <a:lnTo>
                    <a:pt x="4625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10F1169-2DEF-AA35-533A-1EE608F1BBA2}"/>
                </a:ext>
              </a:extLst>
            </p:cNvPr>
            <p:cNvSpPr/>
            <p:nvPr/>
          </p:nvSpPr>
          <p:spPr>
            <a:xfrm>
              <a:off x="304800" y="1828800"/>
              <a:ext cx="4625340" cy="838200"/>
            </a:xfrm>
            <a:custGeom>
              <a:avLst/>
              <a:gdLst/>
              <a:ahLst/>
              <a:cxnLst/>
              <a:rect l="l" t="t" r="r" b="b"/>
              <a:pathLst>
                <a:path w="4625340" h="838200">
                  <a:moveTo>
                    <a:pt x="0" y="0"/>
                  </a:moveTo>
                  <a:lnTo>
                    <a:pt x="4625340" y="0"/>
                  </a:lnTo>
                  <a:lnTo>
                    <a:pt x="4625340" y="838200"/>
                  </a:lnTo>
                  <a:lnTo>
                    <a:pt x="0" y="838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E743668A-5D8D-5BF5-ACCF-E608DB9B1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000" y="360000"/>
            <a:ext cx="534828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if-then-else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4DA35D0-E5BA-647C-C3AE-EF4946890FD8}"/>
              </a:ext>
            </a:extLst>
          </p:cNvPr>
          <p:cNvSpPr txBox="1"/>
          <p:nvPr/>
        </p:nvSpPr>
        <p:spPr>
          <a:xfrm>
            <a:off x="442912" y="1214564"/>
            <a:ext cx="87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Syntax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C1DABCC-7FDF-5017-65C3-01E19CA9199C}"/>
              </a:ext>
            </a:extLst>
          </p:cNvPr>
          <p:cNvSpPr txBox="1"/>
          <p:nvPr/>
        </p:nvSpPr>
        <p:spPr>
          <a:xfrm>
            <a:off x="304800" y="1828800"/>
            <a:ext cx="4625340" cy="83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if</a:t>
            </a:r>
            <a:r>
              <a:rPr sz="16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expression</a:t>
            </a:r>
            <a:endParaRPr sz="1600">
              <a:latin typeface="Arial MT"/>
              <a:cs typeface="Arial MT"/>
            </a:endParaRPr>
          </a:p>
          <a:p>
            <a:pPr marL="150495" marR="128270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commands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(evaluated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expression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true)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6180D65-9FB7-45A8-1409-28EA24BE008A}"/>
              </a:ext>
            </a:extLst>
          </p:cNvPr>
          <p:cNvSpPr txBox="1"/>
          <p:nvPr/>
        </p:nvSpPr>
        <p:spPr>
          <a:xfrm>
            <a:off x="304800" y="2746248"/>
            <a:ext cx="4625340" cy="144526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560"/>
              </a:spcBef>
            </a:pP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if</a:t>
            </a:r>
            <a:r>
              <a:rPr sz="16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expression</a:t>
            </a:r>
            <a:endParaRPr sz="1600">
              <a:latin typeface="Arial MT"/>
              <a:cs typeface="Arial MT"/>
            </a:endParaRPr>
          </a:p>
          <a:p>
            <a:pPr marL="150495" marR="173355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commands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(evaluated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expression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true)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150495" marR="92075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commands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(evaluated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expression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false)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CD8DBB9-EBD6-2862-2AAA-B60A8E86DD7A}"/>
              </a:ext>
            </a:extLst>
          </p:cNvPr>
          <p:cNvSpPr txBox="1"/>
          <p:nvPr/>
        </p:nvSpPr>
        <p:spPr>
          <a:xfrm>
            <a:off x="283463" y="4270247"/>
            <a:ext cx="6117590" cy="247205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45"/>
              </a:spcBef>
            </a:pP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if</a:t>
            </a:r>
            <a:r>
              <a:rPr sz="1600" spc="409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expression1</a:t>
            </a:r>
            <a:endParaRPr sz="1600">
              <a:latin typeface="Arial MT"/>
              <a:cs typeface="Arial MT"/>
            </a:endParaRPr>
          </a:p>
          <a:p>
            <a:pPr marL="172085" marR="1474470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commands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(evaluated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expression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1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true) </a:t>
            </a:r>
            <a:r>
              <a:rPr sz="1600" spc="-4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elseif</a:t>
            </a:r>
            <a:r>
              <a:rPr sz="1600" spc="4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expression2</a:t>
            </a:r>
            <a:endParaRPr sz="1600">
              <a:latin typeface="Arial MT"/>
              <a:cs typeface="Arial MT"/>
            </a:endParaRPr>
          </a:p>
          <a:p>
            <a:pPr marL="172085" marR="1474470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commands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(evaluated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expression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2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true) </a:t>
            </a:r>
            <a:r>
              <a:rPr sz="1600" spc="-4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elseif</a:t>
            </a:r>
            <a:r>
              <a:rPr sz="1600" spc="4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expression3</a:t>
            </a:r>
            <a:endParaRPr sz="1600">
              <a:latin typeface="Arial MT"/>
              <a:cs typeface="Arial MT"/>
            </a:endParaRPr>
          </a:p>
          <a:p>
            <a:pPr marL="172085" marR="5506085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… 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172085" marR="187325" indent="2286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commands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(evaluated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if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all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previous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expressions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are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false)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343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69" y="205609"/>
            <a:ext cx="9080311" cy="59294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1784" y="46531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命令窗口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96200" y="25649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工作空间</a:t>
            </a:r>
          </a:p>
        </p:txBody>
      </p:sp>
      <p:sp>
        <p:nvSpPr>
          <p:cNvPr id="7" name="矩形 6"/>
          <p:cNvSpPr/>
          <p:nvPr/>
        </p:nvSpPr>
        <p:spPr>
          <a:xfrm>
            <a:off x="2207568" y="1214422"/>
            <a:ext cx="3744416" cy="198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55640" y="156760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当前目录</a:t>
            </a:r>
          </a:p>
        </p:txBody>
      </p:sp>
    </p:spTree>
    <p:extLst>
      <p:ext uri="{BB962C8B-B14F-4D97-AF65-F5344CB8AC3E}">
        <p14:creationId xmlns:p14="http://schemas.microsoft.com/office/powerpoint/2010/main" val="6687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F2181C-BD4C-4FF4-0A2D-0439F78438BF}"/>
              </a:ext>
            </a:extLst>
          </p:cNvPr>
          <p:cNvSpPr txBox="1"/>
          <p:nvPr/>
        </p:nvSpPr>
        <p:spPr>
          <a:xfrm>
            <a:off x="425885" y="375781"/>
            <a:ext cx="1732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kumimoji="1"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3D6B30-5AA0-BD95-CCD5-496D1E5E6E86}"/>
              </a:ext>
            </a:extLst>
          </p:cNvPr>
          <p:cNvSpPr txBox="1"/>
          <p:nvPr/>
        </p:nvSpPr>
        <p:spPr>
          <a:xfrm>
            <a:off x="1292212" y="1660386"/>
            <a:ext cx="4609532" cy="331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altLang="zh-CN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lang="en-NZ" altLang="zh-CN"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NZ" altLang="zh-CN"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altLang="zh-C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altLang="zh-C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NZ" altLang="zh-C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kumimoji="1"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62C499D-F050-CD39-6BEE-8781BF65FC81}"/>
              </a:ext>
            </a:extLst>
          </p:cNvPr>
          <p:cNvSpPr txBox="1"/>
          <p:nvPr/>
        </p:nvSpPr>
        <p:spPr>
          <a:xfrm>
            <a:off x="425885" y="1207986"/>
            <a:ext cx="11004116" cy="2429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M-files are files containing Matlab code</a:t>
            </a:r>
          </a:p>
          <a:p>
            <a:pPr>
              <a:lnSpc>
                <a:spcPts val="2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There are two kinds of m-files: script files and function files</a:t>
            </a:r>
          </a:p>
          <a:p>
            <a:pPr>
              <a:lnSpc>
                <a:spcPts val="2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Script files do NOT take input arguments or return the output arguments</a:t>
            </a:r>
          </a:p>
          <a:p>
            <a:pPr>
              <a:lnSpc>
                <a:spcPts val="2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Function files may take input arguments or return output arguments</a:t>
            </a:r>
          </a:p>
          <a:p>
            <a:pPr>
              <a:lnSpc>
                <a:spcPts val="2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Percent sign “%” indicates a comment line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C50CBD-D9EE-688D-7153-056D7D818A78}"/>
              </a:ext>
            </a:extLst>
          </p:cNvPr>
          <p:cNvSpPr txBox="1"/>
          <p:nvPr/>
        </p:nvSpPr>
        <p:spPr>
          <a:xfrm>
            <a:off x="425885" y="37578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M-files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F6505-377D-2704-6639-8754F6DC0752}"/>
              </a:ext>
            </a:extLst>
          </p:cNvPr>
          <p:cNvSpPr txBox="1"/>
          <p:nvPr/>
        </p:nvSpPr>
        <p:spPr>
          <a:xfrm>
            <a:off x="1311580" y="3721524"/>
            <a:ext cx="2558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file example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C77840-8091-2BE9-4652-922F56DA1EFD}"/>
              </a:ext>
            </a:extLst>
          </p:cNvPr>
          <p:cNvSpPr txBox="1"/>
          <p:nvPr/>
        </p:nvSpPr>
        <p:spPr>
          <a:xfrm>
            <a:off x="7208728" y="3743296"/>
            <a:ext cx="2978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file example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FBEB03C-D35C-1891-45F6-B4DFD49565D7}"/>
              </a:ext>
            </a:extLst>
          </p:cNvPr>
          <p:cNvSpPr txBox="1"/>
          <p:nvPr/>
        </p:nvSpPr>
        <p:spPr>
          <a:xfrm>
            <a:off x="970768" y="4174563"/>
            <a:ext cx="2667000" cy="24384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74295" marR="720725" algn="just">
              <a:lnSpc>
                <a:spcPct val="100000"/>
              </a:lnSpc>
              <a:spcBef>
                <a:spcPts val="944"/>
              </a:spcBef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script</a:t>
            </a:r>
            <a:r>
              <a:rPr sz="1600" spc="-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file</a:t>
            </a:r>
            <a:r>
              <a:rPr sz="1600" spc="-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graphics </a:t>
            </a:r>
            <a:r>
              <a:rPr sz="1600" spc="-434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0:1:10;</a:t>
            </a:r>
            <a:endParaRPr sz="1600" dirty="0">
              <a:latin typeface="Arial MT"/>
              <a:cs typeface="Arial MT"/>
            </a:endParaRPr>
          </a:p>
          <a:p>
            <a:pPr marL="73660" marR="1811020" algn="just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y = 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x.^2; </a:t>
            </a:r>
            <a:r>
              <a:rPr sz="1600" spc="-4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l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ot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</a:t>
            </a:r>
            <a:r>
              <a:rPr sz="1600" spc="-25" dirty="0">
                <a:solidFill>
                  <a:srgbClr val="434343"/>
                </a:solidFill>
                <a:latin typeface="Arial MT"/>
                <a:cs typeface="Arial MT"/>
              </a:rPr>
              <a:t>y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); 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grid</a:t>
            </a:r>
            <a:r>
              <a:rPr sz="16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030A0"/>
                </a:solidFill>
                <a:latin typeface="Arial MT"/>
                <a:cs typeface="Arial MT"/>
              </a:rPr>
              <a:t>on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;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6CC38AC-EBBF-540C-4ED3-6E483546CB06}"/>
              </a:ext>
            </a:extLst>
          </p:cNvPr>
          <p:cNvSpPr txBox="1"/>
          <p:nvPr/>
        </p:nvSpPr>
        <p:spPr>
          <a:xfrm>
            <a:off x="6268755" y="4174563"/>
            <a:ext cx="4191000" cy="24384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80"/>
              </a:spcBef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function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stat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calculates</a:t>
            </a:r>
            <a:r>
              <a:rPr sz="1600" spc="-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minimum</a:t>
            </a:r>
            <a:endParaRPr sz="1600" dirty="0">
              <a:latin typeface="Arial MT"/>
              <a:cs typeface="Arial MT"/>
            </a:endParaRPr>
          </a:p>
          <a:p>
            <a:pPr marL="150495" marR="177165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maximum,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average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 input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x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function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[min_x,aver_x,max_x]=stat(x)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min_x=min(x);</a:t>
            </a:r>
            <a:endParaRPr sz="1600" dirty="0">
              <a:latin typeface="Arial MT"/>
              <a:cs typeface="Arial MT"/>
            </a:endParaRPr>
          </a:p>
          <a:p>
            <a:pPr marL="149860" marR="178562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max_x=max(x);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v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r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_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s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um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)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/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l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ength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)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;</a:t>
            </a: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571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>
            <a:extLst>
              <a:ext uri="{FF2B5EF4-FFF2-40B4-BE49-F238E27FC236}">
                <a16:creationId xmlns:a16="http://schemas.microsoft.com/office/drawing/2014/main" id="{228E22D6-8527-CBA9-9994-5C98B0CEC9A0}"/>
              </a:ext>
            </a:extLst>
          </p:cNvPr>
          <p:cNvGrpSpPr/>
          <p:nvPr/>
        </p:nvGrpSpPr>
        <p:grpSpPr>
          <a:xfrm>
            <a:off x="0" y="2016251"/>
            <a:ext cx="9144000" cy="4841875"/>
            <a:chOff x="0" y="2016251"/>
            <a:chExt cx="9144000" cy="4841875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0B0F67E-B4F8-1BFD-01E9-203991B5946C}"/>
                </a:ext>
              </a:extLst>
            </p:cNvPr>
            <p:cNvSpPr/>
            <p:nvPr/>
          </p:nvSpPr>
          <p:spPr>
            <a:xfrm>
              <a:off x="304800" y="5867399"/>
              <a:ext cx="4038600" cy="833755"/>
            </a:xfrm>
            <a:custGeom>
              <a:avLst/>
              <a:gdLst/>
              <a:ahLst/>
              <a:cxnLst/>
              <a:rect l="l" t="t" r="r" b="b"/>
              <a:pathLst>
                <a:path w="4038600" h="833754">
                  <a:moveTo>
                    <a:pt x="4038600" y="0"/>
                  </a:moveTo>
                  <a:lnTo>
                    <a:pt x="0" y="0"/>
                  </a:lnTo>
                  <a:lnTo>
                    <a:pt x="0" y="833628"/>
                  </a:lnTo>
                  <a:lnTo>
                    <a:pt x="4038600" y="833628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9942CF7-A286-1C20-A0B0-DD7573DC0BF3}"/>
                </a:ext>
              </a:extLst>
            </p:cNvPr>
            <p:cNvSpPr/>
            <p:nvPr/>
          </p:nvSpPr>
          <p:spPr>
            <a:xfrm>
              <a:off x="304800" y="5867399"/>
              <a:ext cx="4038600" cy="833755"/>
            </a:xfrm>
            <a:custGeom>
              <a:avLst/>
              <a:gdLst/>
              <a:ahLst/>
              <a:cxnLst/>
              <a:rect l="l" t="t" r="r" b="b"/>
              <a:pathLst>
                <a:path w="4038600" h="833754">
                  <a:moveTo>
                    <a:pt x="0" y="0"/>
                  </a:moveTo>
                  <a:lnTo>
                    <a:pt x="4038600" y="0"/>
                  </a:lnTo>
                  <a:lnTo>
                    <a:pt x="4038600" y="833628"/>
                  </a:lnTo>
                  <a:lnTo>
                    <a:pt x="0" y="833628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0AB4FAF5-58B7-06AC-9624-94AA62C21282}"/>
                </a:ext>
              </a:extLst>
            </p:cNvPr>
            <p:cNvSpPr/>
            <p:nvPr/>
          </p:nvSpPr>
          <p:spPr>
            <a:xfrm>
              <a:off x="304800" y="3962400"/>
              <a:ext cx="8686800" cy="1295400"/>
            </a:xfrm>
            <a:custGeom>
              <a:avLst/>
              <a:gdLst/>
              <a:ahLst/>
              <a:cxnLst/>
              <a:rect l="l" t="t" r="r" b="b"/>
              <a:pathLst>
                <a:path w="8686800" h="1295400">
                  <a:moveTo>
                    <a:pt x="86868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8686800" y="12954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23BD0818-482C-F5BE-EEAB-F6688F12BDDB}"/>
                </a:ext>
              </a:extLst>
            </p:cNvPr>
            <p:cNvSpPr/>
            <p:nvPr/>
          </p:nvSpPr>
          <p:spPr>
            <a:xfrm>
              <a:off x="304800" y="3962400"/>
              <a:ext cx="8686800" cy="1295400"/>
            </a:xfrm>
            <a:custGeom>
              <a:avLst/>
              <a:gdLst/>
              <a:ahLst/>
              <a:cxnLst/>
              <a:rect l="l" t="t" r="r" b="b"/>
              <a:pathLst>
                <a:path w="8686800" h="1295400">
                  <a:moveTo>
                    <a:pt x="0" y="0"/>
                  </a:moveTo>
                  <a:lnTo>
                    <a:pt x="8686800" y="0"/>
                  </a:lnTo>
                  <a:lnTo>
                    <a:pt x="8686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96627D53-B739-0719-B7E0-BA2AF365C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390048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0BCBA8CA-2B91-CC56-4616-74DBD2E45923}"/>
              </a:ext>
            </a:extLst>
          </p:cNvPr>
          <p:cNvSpPr txBox="1"/>
          <p:nvPr/>
        </p:nvSpPr>
        <p:spPr>
          <a:xfrm>
            <a:off x="442912" y="1275524"/>
            <a:ext cx="8043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most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important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variables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for us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are </a:t>
            </a:r>
            <a:r>
              <a:rPr sz="2400" i="1" dirty="0">
                <a:solidFill>
                  <a:srgbClr val="434343"/>
                </a:solidFill>
                <a:latin typeface="Times New Roman"/>
                <a:cs typeface="Times New Roman"/>
              </a:rPr>
              <a:t>vectors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 </a:t>
            </a:r>
            <a:r>
              <a:rPr sz="2400" i="1" spc="-5" dirty="0">
                <a:solidFill>
                  <a:srgbClr val="434343"/>
                </a:solidFill>
                <a:latin typeface="Times New Roman"/>
                <a:cs typeface="Times New Roman"/>
              </a:rPr>
              <a:t>matrices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.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It is </a:t>
            </a:r>
            <a:r>
              <a:rPr sz="2400" spc="-5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easy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create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them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Matlab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AB19AB4F-1B9F-81B8-84DB-326FECA4FD91}"/>
              </a:ext>
            </a:extLst>
          </p:cNvPr>
          <p:cNvSpPr txBox="1"/>
          <p:nvPr/>
        </p:nvSpPr>
        <p:spPr>
          <a:xfrm>
            <a:off x="304800" y="2133600"/>
            <a:ext cx="5867400" cy="12954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65"/>
              </a:spcBef>
              <a:tabLst>
                <a:tab pos="2436495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[1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3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4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5];	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row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size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1x5</a:t>
            </a:r>
            <a:endParaRPr sz="1600">
              <a:latin typeface="Arial MT"/>
              <a:cs typeface="Arial MT"/>
            </a:endParaRPr>
          </a:p>
          <a:p>
            <a:pPr marL="150495" marR="892175">
              <a:lnSpc>
                <a:spcPct val="100000"/>
              </a:lnSpc>
              <a:tabLst>
                <a:tab pos="2436495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Y</a:t>
            </a:r>
            <a:r>
              <a:rPr sz="16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434343"/>
                </a:solidFill>
                <a:latin typeface="Arial MT"/>
                <a:cs typeface="Arial MT"/>
              </a:rPr>
              <a:t>[11;</a:t>
            </a:r>
            <a:r>
              <a:rPr sz="1600" spc="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12;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13];	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column vector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size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3x1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Z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[2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0;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1 2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1;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2];	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 square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size</a:t>
            </a:r>
            <a:r>
              <a:rPr sz="1600" spc="-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3x3</a:t>
            </a:r>
            <a:endParaRPr sz="160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  <a:tabLst>
                <a:tab pos="2436495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[1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0;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0];	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rectangular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size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2x4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D09FAC7-FF59-391D-FD34-8DDB95252331}"/>
              </a:ext>
            </a:extLst>
          </p:cNvPr>
          <p:cNvSpPr txBox="1"/>
          <p:nvPr/>
        </p:nvSpPr>
        <p:spPr>
          <a:xfrm>
            <a:off x="442912" y="3470084"/>
            <a:ext cx="603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Functions used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create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some</a:t>
            </a:r>
            <a:r>
              <a:rPr sz="2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common</a:t>
            </a:r>
            <a:r>
              <a:rPr sz="24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matrices: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51F4D9C9-35D8-D800-3049-0B25CBD60512}"/>
              </a:ext>
            </a:extLst>
          </p:cNvPr>
          <p:cNvSpPr txBox="1"/>
          <p:nvPr/>
        </p:nvSpPr>
        <p:spPr>
          <a:xfrm>
            <a:off x="455612" y="4085780"/>
            <a:ext cx="50863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z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r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os  ones </a:t>
            </a:r>
            <a:r>
              <a:rPr sz="1600" spc="-4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eye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 rand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F11745C0-B5CB-75A8-C39D-D4D7E6111FE8}"/>
              </a:ext>
            </a:extLst>
          </p:cNvPr>
          <p:cNvSpPr txBox="1"/>
          <p:nvPr/>
        </p:nvSpPr>
        <p:spPr>
          <a:xfrm>
            <a:off x="1369956" y="4085780"/>
            <a:ext cx="75723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create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zero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 create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ones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 create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identity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create</a:t>
            </a:r>
            <a:r>
              <a:rPr sz="1600" spc="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r>
              <a:rPr sz="1600" spc="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containing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preudo-random</a:t>
            </a:r>
            <a:r>
              <a:rPr sz="1600" spc="4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values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(uniform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distr.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on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unit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interval)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8D3D65AB-BF10-4364-4B12-E8EB645EB8C5}"/>
              </a:ext>
            </a:extLst>
          </p:cNvPr>
          <p:cNvSpPr txBox="1"/>
          <p:nvPr/>
        </p:nvSpPr>
        <p:spPr>
          <a:xfrm>
            <a:off x="442912" y="5420804"/>
            <a:ext cx="695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Syntax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(shown</a:t>
            </a:r>
            <a:r>
              <a:rPr sz="2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434343"/>
                </a:solidFill>
                <a:latin typeface="Times New Roman"/>
                <a:cs typeface="Times New Roman"/>
              </a:rPr>
              <a:t>zero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,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but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similar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other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commands)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C1C16E49-9D4E-1F94-1840-8E1A455A7638}"/>
              </a:ext>
            </a:extLst>
          </p:cNvPr>
          <p:cNvSpPr txBox="1"/>
          <p:nvPr/>
        </p:nvSpPr>
        <p:spPr>
          <a:xfrm>
            <a:off x="455612" y="6036500"/>
            <a:ext cx="1346835" cy="51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 zeros(n)</a:t>
            </a:r>
            <a:endParaRPr sz="1600">
              <a:latin typeface="Arial MT"/>
              <a:cs typeface="Arial MT"/>
            </a:endParaRPr>
          </a:p>
          <a:p>
            <a:pPr>
              <a:lnSpc>
                <a:spcPts val="1914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Y</a:t>
            </a:r>
            <a:r>
              <a:rPr sz="1600" spc="-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zeros(n,m)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53BE2917-3CF1-7822-7238-C2D665227134}"/>
              </a:ext>
            </a:extLst>
          </p:cNvPr>
          <p:cNvSpPr txBox="1"/>
          <p:nvPr/>
        </p:nvSpPr>
        <p:spPr>
          <a:xfrm>
            <a:off x="2284502" y="6036500"/>
            <a:ext cx="1697355" cy="51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nxn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zero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endParaRPr sz="1600">
              <a:latin typeface="Arial MT"/>
              <a:cs typeface="Arial MT"/>
            </a:endParaRPr>
          </a:p>
          <a:p>
            <a:pPr>
              <a:lnSpc>
                <a:spcPts val="1914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nxm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zero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516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2">
            <a:extLst>
              <a:ext uri="{FF2B5EF4-FFF2-40B4-BE49-F238E27FC236}">
                <a16:creationId xmlns:a16="http://schemas.microsoft.com/office/drawing/2014/main" id="{9ED7B8D6-4118-2E0F-2FB0-4B12CF1C499A}"/>
              </a:ext>
            </a:extLst>
          </p:cNvPr>
          <p:cNvGrpSpPr/>
          <p:nvPr/>
        </p:nvGrpSpPr>
        <p:grpSpPr>
          <a:xfrm>
            <a:off x="288098" y="1703100"/>
            <a:ext cx="9144000" cy="4841875"/>
            <a:chOff x="0" y="2016251"/>
            <a:chExt cx="9144000" cy="4841875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3B9CAE4C-ED27-D639-2963-A43B7783B2EC}"/>
                </a:ext>
              </a:extLst>
            </p:cNvPr>
            <p:cNvSpPr/>
            <p:nvPr/>
          </p:nvSpPr>
          <p:spPr>
            <a:xfrm>
              <a:off x="304800" y="3677411"/>
              <a:ext cx="8534400" cy="2418715"/>
            </a:xfrm>
            <a:custGeom>
              <a:avLst/>
              <a:gdLst/>
              <a:ahLst/>
              <a:cxnLst/>
              <a:rect l="l" t="t" r="r" b="b"/>
              <a:pathLst>
                <a:path w="8534400" h="2418715">
                  <a:moveTo>
                    <a:pt x="8534400" y="0"/>
                  </a:moveTo>
                  <a:lnTo>
                    <a:pt x="0" y="0"/>
                  </a:lnTo>
                  <a:lnTo>
                    <a:pt x="0" y="2418588"/>
                  </a:lnTo>
                  <a:lnTo>
                    <a:pt x="8534400" y="2418588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470E2F4E-82EB-E20F-44C5-5F7F09E7F767}"/>
                </a:ext>
              </a:extLst>
            </p:cNvPr>
            <p:cNvSpPr/>
            <p:nvPr/>
          </p:nvSpPr>
          <p:spPr>
            <a:xfrm>
              <a:off x="304800" y="3677411"/>
              <a:ext cx="8534400" cy="2418715"/>
            </a:xfrm>
            <a:custGeom>
              <a:avLst/>
              <a:gdLst/>
              <a:ahLst/>
              <a:cxnLst/>
              <a:rect l="l" t="t" r="r" b="b"/>
              <a:pathLst>
                <a:path w="8534400" h="2418715">
                  <a:moveTo>
                    <a:pt x="0" y="0"/>
                  </a:moveTo>
                  <a:lnTo>
                    <a:pt x="8534400" y="0"/>
                  </a:lnTo>
                  <a:lnTo>
                    <a:pt x="8534400" y="2418588"/>
                  </a:lnTo>
                  <a:lnTo>
                    <a:pt x="0" y="2418588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6">
            <a:extLst>
              <a:ext uri="{FF2B5EF4-FFF2-40B4-BE49-F238E27FC236}">
                <a16:creationId xmlns:a16="http://schemas.microsoft.com/office/drawing/2014/main" id="{FFD88535-B8A1-64A4-B789-ADAE44BC96CD}"/>
              </a:ext>
            </a:extLst>
          </p:cNvPr>
          <p:cNvSpPr txBox="1"/>
          <p:nvPr/>
        </p:nvSpPr>
        <p:spPr>
          <a:xfrm>
            <a:off x="731010" y="962373"/>
            <a:ext cx="4953635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Reference</a:t>
            </a:r>
            <a:r>
              <a:rPr sz="2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to vector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matrix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  <a:tabLst>
                <a:tab pos="926465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X(i)	i-th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element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vector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6BC12ABE-992C-F88A-1F98-86CE949FFB81}"/>
              </a:ext>
            </a:extLst>
          </p:cNvPr>
          <p:cNvSpPr txBox="1"/>
          <p:nvPr/>
        </p:nvSpPr>
        <p:spPr>
          <a:xfrm>
            <a:off x="731010" y="1821908"/>
            <a:ext cx="4540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X(i,j)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,:)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:,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385968E0-0A4F-BE01-8072-1D8E0FECBB2D}"/>
              </a:ext>
            </a:extLst>
          </p:cNvPr>
          <p:cNvSpPr txBox="1"/>
          <p:nvPr/>
        </p:nvSpPr>
        <p:spPr>
          <a:xfrm>
            <a:off x="1619954" y="1821908"/>
            <a:ext cx="21012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83185" indent="-6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element</a:t>
            </a:r>
            <a:r>
              <a:rPr sz="16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575" baseline="-21164" dirty="0">
                <a:solidFill>
                  <a:srgbClr val="434343"/>
                </a:solidFill>
                <a:latin typeface="Arial MT"/>
                <a:cs typeface="Arial MT"/>
              </a:rPr>
              <a:t>ij</a:t>
            </a:r>
            <a:r>
              <a:rPr sz="1575" spc="232" baseline="-21164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 </a:t>
            </a:r>
            <a:r>
              <a:rPr sz="1600" spc="-4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i-th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row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endParaRPr sz="16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i-th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column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035CBD27-F71C-951D-04A2-699ADDD03E90}"/>
              </a:ext>
            </a:extLst>
          </p:cNvPr>
          <p:cNvSpPr txBox="1"/>
          <p:nvPr/>
        </p:nvSpPr>
        <p:spPr>
          <a:xfrm>
            <a:off x="731010" y="2791173"/>
            <a:ext cx="698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Some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common</a:t>
            </a:r>
            <a:r>
              <a:rPr sz="2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functions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with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vectors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matrices: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733BF23C-8E38-FE4D-157E-956ED7DDF87E}"/>
              </a:ext>
            </a:extLst>
          </p:cNvPr>
          <p:cNvSpPr txBox="1"/>
          <p:nvPr/>
        </p:nvSpPr>
        <p:spPr>
          <a:xfrm>
            <a:off x="730605" y="3406869"/>
            <a:ext cx="78041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Length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() 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Size()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min()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max()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sum()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prod()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mean()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std()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sort()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38BBF65C-B7B2-CAF6-D24A-8FC0E5C35B05}"/>
              </a:ext>
            </a:extLst>
          </p:cNvPr>
          <p:cNvSpPr txBox="1"/>
          <p:nvPr/>
        </p:nvSpPr>
        <p:spPr>
          <a:xfrm>
            <a:off x="1644948" y="3406869"/>
            <a:ext cx="736092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length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 returns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size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matrix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minimum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entry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(works</a:t>
            </a:r>
            <a:r>
              <a:rPr sz="1600" spc="5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column-wise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for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matrices)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maximum</a:t>
            </a:r>
            <a:r>
              <a:rPr sz="1600" spc="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entry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(works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column-wise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for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matrices)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sum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elements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(works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column-wise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for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matrices)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product</a:t>
            </a:r>
            <a:r>
              <a:rPr sz="1600" spc="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elements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(works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column-wise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for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matrices)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mean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value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elements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(works</a:t>
            </a:r>
            <a:r>
              <a:rPr sz="1600" spc="4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column-wise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for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matrices)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4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standard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deviation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elements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(works</a:t>
            </a:r>
            <a:r>
              <a:rPr sz="1600" spc="4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column-wise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for</a:t>
            </a:r>
            <a:r>
              <a:rPr sz="1600" spc="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matrices)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sorts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vector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elements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ascending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or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descending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order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C5F74F8A-8228-9EDF-4622-DC67B40F1102}"/>
              </a:ext>
            </a:extLst>
          </p:cNvPr>
          <p:cNvSpPr txBox="1"/>
          <p:nvPr/>
        </p:nvSpPr>
        <p:spPr>
          <a:xfrm>
            <a:off x="592898" y="5964902"/>
            <a:ext cx="107827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Refer</a:t>
            </a:r>
            <a:r>
              <a:rPr sz="20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Matlab</a:t>
            </a:r>
            <a:r>
              <a:rPr sz="2000" dirty="0">
                <a:solidFill>
                  <a:srgbClr val="434343"/>
                </a:solidFill>
                <a:latin typeface="Times New Roman"/>
                <a:cs typeface="Times New Roman"/>
              </a:rPr>
              <a:t> help</a:t>
            </a: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syntax</a:t>
            </a:r>
            <a:r>
              <a:rPr sz="20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information</a:t>
            </a:r>
            <a:r>
              <a:rPr sz="20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(type</a:t>
            </a:r>
            <a:r>
              <a:rPr sz="2000" dirty="0">
                <a:solidFill>
                  <a:srgbClr val="434343"/>
                </a:solidFill>
                <a:latin typeface="Times New Roman"/>
                <a:cs typeface="Times New Roman"/>
              </a:rPr>
              <a:t> ‘help</a:t>
            </a:r>
            <a:r>
              <a:rPr sz="20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34343"/>
                </a:solidFill>
                <a:latin typeface="Times New Roman"/>
                <a:cs typeface="Times New Roman"/>
              </a:rPr>
              <a:t>command_name</a:t>
            </a:r>
            <a:r>
              <a:rPr sz="2000" dirty="0">
                <a:solidFill>
                  <a:srgbClr val="434343"/>
                </a:solidFill>
                <a:latin typeface="Times New Roman"/>
                <a:cs typeface="Times New Roman"/>
              </a:rPr>
              <a:t>’</a:t>
            </a:r>
            <a:r>
              <a:rPr sz="2000" spc="-1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4343"/>
                </a:solidFill>
                <a:latin typeface="Times New Roman"/>
                <a:cs typeface="Times New Roman"/>
              </a:rPr>
              <a:t>get </a:t>
            </a:r>
            <a:r>
              <a:rPr sz="2000" spc="-484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Times New Roman"/>
                <a:cs typeface="Times New Roman"/>
              </a:rPr>
              <a:t>command</a:t>
            </a:r>
            <a:r>
              <a:rPr sz="20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34343"/>
                </a:solidFill>
                <a:latin typeface="Times New Roman"/>
                <a:cs typeface="Times New Roman"/>
              </a:rPr>
              <a:t>info)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25" name="object 13">
            <a:extLst>
              <a:ext uri="{FF2B5EF4-FFF2-40B4-BE49-F238E27FC236}">
                <a16:creationId xmlns:a16="http://schemas.microsoft.com/office/drawing/2014/main" id="{025E08F2-06FD-652A-7650-7803D4B56AA3}"/>
              </a:ext>
            </a:extLst>
          </p:cNvPr>
          <p:cNvGrpSpPr/>
          <p:nvPr/>
        </p:nvGrpSpPr>
        <p:grpSpPr>
          <a:xfrm>
            <a:off x="5545898" y="1545811"/>
            <a:ext cx="2028825" cy="1311275"/>
            <a:chOff x="5257800" y="1858962"/>
            <a:chExt cx="2028825" cy="1311275"/>
          </a:xfrm>
        </p:grpSpPr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9FD4B74F-E449-68A2-3E69-3A287A21B42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1905000"/>
              <a:ext cx="2028443" cy="1219199"/>
            </a:xfrm>
            <a:prstGeom prst="rect">
              <a:avLst/>
            </a:prstGeom>
          </p:spPr>
        </p:pic>
        <p:sp>
          <p:nvSpPr>
            <p:cNvPr id="27" name="object 15">
              <a:extLst>
                <a:ext uri="{FF2B5EF4-FFF2-40B4-BE49-F238E27FC236}">
                  <a16:creationId xmlns:a16="http://schemas.microsoft.com/office/drawing/2014/main" id="{C4E56E5A-B35B-2AAF-2564-005A96D8C3EB}"/>
                </a:ext>
              </a:extLst>
            </p:cNvPr>
            <p:cNvSpPr/>
            <p:nvPr/>
          </p:nvSpPr>
          <p:spPr>
            <a:xfrm>
              <a:off x="6120383" y="1866900"/>
              <a:ext cx="304800" cy="1295400"/>
            </a:xfrm>
            <a:custGeom>
              <a:avLst/>
              <a:gdLst/>
              <a:ahLst/>
              <a:cxnLst/>
              <a:rect l="l" t="t" r="r" b="b"/>
              <a:pathLst>
                <a:path w="304800" h="1295400">
                  <a:moveTo>
                    <a:pt x="0" y="0"/>
                  </a:moveTo>
                  <a:lnTo>
                    <a:pt x="304800" y="0"/>
                  </a:lnTo>
                  <a:lnTo>
                    <a:pt x="304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86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6">
            <a:extLst>
              <a:ext uri="{FF2B5EF4-FFF2-40B4-BE49-F238E27FC236}">
                <a16:creationId xmlns:a16="http://schemas.microsoft.com/office/drawing/2014/main" id="{CAF5FF21-B9E5-CC0A-E57D-66140C675222}"/>
              </a:ext>
            </a:extLst>
          </p:cNvPr>
          <p:cNvSpPr txBox="1"/>
          <p:nvPr/>
        </p:nvSpPr>
        <p:spPr>
          <a:xfrm>
            <a:off x="6237413" y="1209261"/>
            <a:ext cx="583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(:,</a:t>
            </a:r>
            <a:r>
              <a:rPr sz="1800" spc="-5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867F05E2-716B-2DFE-5E4E-E70B23BDFC70}"/>
              </a:ext>
            </a:extLst>
          </p:cNvPr>
          <p:cNvSpPr/>
          <p:nvPr/>
        </p:nvSpPr>
        <p:spPr>
          <a:xfrm>
            <a:off x="5905562" y="1896649"/>
            <a:ext cx="1777364" cy="304800"/>
          </a:xfrm>
          <a:custGeom>
            <a:avLst/>
            <a:gdLst/>
            <a:ahLst/>
            <a:cxnLst/>
            <a:rect l="l" t="t" r="r" b="b"/>
            <a:pathLst>
              <a:path w="1777365" h="304800">
                <a:moveTo>
                  <a:pt x="1776983" y="304800"/>
                </a:moveTo>
                <a:lnTo>
                  <a:pt x="0" y="304800"/>
                </a:lnTo>
                <a:lnTo>
                  <a:pt x="0" y="0"/>
                </a:lnTo>
                <a:lnTo>
                  <a:pt x="1776983" y="0"/>
                </a:lnTo>
                <a:lnTo>
                  <a:pt x="1776983" y="304800"/>
                </a:lnTo>
                <a:close/>
              </a:path>
            </a:pathLst>
          </a:custGeom>
          <a:ln w="15875">
            <a:solidFill>
              <a:srgbClr val="8613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77917210-45A5-CA87-B7E2-F22782D6C855}"/>
              </a:ext>
            </a:extLst>
          </p:cNvPr>
          <p:cNvSpPr txBox="1"/>
          <p:nvPr/>
        </p:nvSpPr>
        <p:spPr>
          <a:xfrm>
            <a:off x="7761413" y="1890299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34343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800" spc="-10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,:)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E1DBE394-70ED-2572-7225-BAF2BEB04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390048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0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A40C047-B78C-AEEA-58E9-514F3C0A9E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171748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F5AE13-DE6D-9400-B953-41D949096348}"/>
              </a:ext>
            </a:extLst>
          </p:cNvPr>
          <p:cNvSpPr txBox="1"/>
          <p:nvPr/>
        </p:nvSpPr>
        <p:spPr>
          <a:xfrm>
            <a:off x="442912" y="1275524"/>
            <a:ext cx="705358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Matrix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operations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(sizes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of involved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matrices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must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agree)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  <a:tabLst>
                <a:tab pos="926465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X+Y	matrix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addition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1697290-1F3F-4046-EF6D-3049727A3243}"/>
              </a:ext>
            </a:extLst>
          </p:cNvPr>
          <p:cNvSpPr txBox="1"/>
          <p:nvPr/>
        </p:nvSpPr>
        <p:spPr>
          <a:xfrm>
            <a:off x="442912" y="2135059"/>
            <a:ext cx="67945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X-Y</a:t>
            </a:r>
            <a:endParaRPr sz="1600">
              <a:latin typeface="Arial MT"/>
              <a:cs typeface="Arial MT"/>
            </a:endParaRPr>
          </a:p>
          <a:p>
            <a:pPr marL="12700" marR="30861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X*Y  X’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det(X)</a:t>
            </a:r>
            <a:endParaRPr sz="1600">
              <a:latin typeface="Arial MT"/>
              <a:cs typeface="Arial MT"/>
            </a:endParaRPr>
          </a:p>
          <a:p>
            <a:pPr marL="12700" marR="128270">
              <a:lnSpc>
                <a:spcPct val="100000"/>
              </a:lnSpc>
            </a:pP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n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v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X)  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X^n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 X.*Y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X.^n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 d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ag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X)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28B444A-9AEC-1F3D-AFBF-9704129D8D8B}"/>
              </a:ext>
            </a:extLst>
          </p:cNvPr>
          <p:cNvSpPr txBox="1"/>
          <p:nvPr/>
        </p:nvSpPr>
        <p:spPr>
          <a:xfrm>
            <a:off x="1357256" y="2135059"/>
            <a:ext cx="632650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186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subtraction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600" spc="-6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multiplication </a:t>
            </a:r>
            <a:r>
              <a:rPr sz="1600" spc="-4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 transposition</a:t>
            </a:r>
            <a:endParaRPr sz="1600">
              <a:latin typeface="Arial MT"/>
              <a:cs typeface="Arial MT"/>
            </a:endParaRPr>
          </a:p>
          <a:p>
            <a:pPr marL="12700" marR="3503295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determinant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square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 </a:t>
            </a:r>
            <a:r>
              <a:rPr sz="1600" spc="-4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inverse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square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power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(square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matrices)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434343"/>
                </a:solidFill>
                <a:latin typeface="Arial"/>
                <a:cs typeface="Arial"/>
              </a:rPr>
              <a:t>component-wise</a:t>
            </a:r>
            <a:r>
              <a:rPr sz="1600" b="1" spc="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multiplication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434343"/>
                </a:solidFill>
                <a:latin typeface="Arial"/>
                <a:cs typeface="Arial"/>
              </a:rPr>
              <a:t>component-wise</a:t>
            </a:r>
            <a:r>
              <a:rPr sz="1600" b="1" spc="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matrix</a:t>
            </a:r>
            <a:r>
              <a:rPr sz="1600" spc="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power</a:t>
            </a:r>
            <a:r>
              <a:rPr sz="1600" spc="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(e.g.,</a:t>
            </a:r>
            <a:r>
              <a:rPr sz="1600" spc="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each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element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is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 squared,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if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n=2) </a:t>
            </a:r>
            <a:r>
              <a:rPr sz="1600" spc="-4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main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diagonal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 matrix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5BEEBAA-6EC4-4D12-2292-A2F2D5CD2938}"/>
              </a:ext>
            </a:extLst>
          </p:cNvPr>
          <p:cNvSpPr txBox="1"/>
          <p:nvPr/>
        </p:nvSpPr>
        <p:spPr>
          <a:xfrm>
            <a:off x="442912" y="4567364"/>
            <a:ext cx="71132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Elementary mathematical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functions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work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matrices </a:t>
            </a:r>
            <a:r>
              <a:rPr sz="2400" spc="5" dirty="0">
                <a:solidFill>
                  <a:srgbClr val="434343"/>
                </a:solidFill>
                <a:latin typeface="Times New Roman"/>
                <a:cs typeface="Times New Roman"/>
              </a:rPr>
              <a:t>in </a:t>
            </a:r>
            <a:r>
              <a:rPr sz="2400" spc="-5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 component-wise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434343"/>
                </a:solidFill>
                <a:latin typeface="Times New Roman"/>
                <a:cs typeface="Times New Roman"/>
              </a:rPr>
              <a:t>way,</a:t>
            </a:r>
            <a:r>
              <a:rPr sz="2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e.g.,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5"/>
              </a:spcBef>
              <a:tabLst>
                <a:tab pos="926465" algn="l"/>
                <a:tab pos="1840864" algn="l"/>
                <a:tab pos="2755265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exp(X)	sqrt(X)	sin(X)	log(X)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perform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respective</a:t>
            </a:r>
            <a:r>
              <a:rPr sz="2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operations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on individual</a:t>
            </a:r>
            <a:r>
              <a:rPr sz="2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matrix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entries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408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149AA76A-C3D1-348A-B80F-1E4C45A3917A}"/>
              </a:ext>
            </a:extLst>
          </p:cNvPr>
          <p:cNvGrpSpPr/>
          <p:nvPr/>
        </p:nvGrpSpPr>
        <p:grpSpPr>
          <a:xfrm>
            <a:off x="0" y="1744662"/>
            <a:ext cx="9144000" cy="5113655"/>
            <a:chOff x="0" y="1744662"/>
            <a:chExt cx="9144000" cy="511365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A39EB71-D439-B7E1-692D-AE2A302D90B5}"/>
                </a:ext>
              </a:extLst>
            </p:cNvPr>
            <p:cNvSpPr/>
            <p:nvPr/>
          </p:nvSpPr>
          <p:spPr>
            <a:xfrm>
              <a:off x="304800" y="1752600"/>
              <a:ext cx="6629400" cy="1371600"/>
            </a:xfrm>
            <a:custGeom>
              <a:avLst/>
              <a:gdLst/>
              <a:ahLst/>
              <a:cxnLst/>
              <a:rect l="l" t="t" r="r" b="b"/>
              <a:pathLst>
                <a:path w="6629400" h="1371600">
                  <a:moveTo>
                    <a:pt x="66294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6629400" y="1371600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8D9FF71-2B90-7590-5AF9-A0B77CE4811D}"/>
                </a:ext>
              </a:extLst>
            </p:cNvPr>
            <p:cNvSpPr/>
            <p:nvPr/>
          </p:nvSpPr>
          <p:spPr>
            <a:xfrm>
              <a:off x="304800" y="1752600"/>
              <a:ext cx="6629400" cy="1371600"/>
            </a:xfrm>
            <a:custGeom>
              <a:avLst/>
              <a:gdLst/>
              <a:ahLst/>
              <a:cxnLst/>
              <a:rect l="l" t="t" r="r" b="b"/>
              <a:pathLst>
                <a:path w="6629400" h="1371600">
                  <a:moveTo>
                    <a:pt x="0" y="0"/>
                  </a:moveTo>
                  <a:lnTo>
                    <a:pt x="6629400" y="0"/>
                  </a:lnTo>
                  <a:lnTo>
                    <a:pt x="66294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B6C09E4C-9E00-5481-60C1-B4A48A3A51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189835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3A5B09F-53CC-5447-CED5-2F985EC79C17}"/>
              </a:ext>
            </a:extLst>
          </p:cNvPr>
          <p:cNvSpPr txBox="1"/>
          <p:nvPr/>
        </p:nvSpPr>
        <p:spPr>
          <a:xfrm>
            <a:off x="442912" y="1275524"/>
            <a:ext cx="2455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1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3D69882-7767-C45D-8C0C-BD18BF126F3F}"/>
              </a:ext>
            </a:extLst>
          </p:cNvPr>
          <p:cNvSpPr txBox="1"/>
          <p:nvPr/>
        </p:nvSpPr>
        <p:spPr>
          <a:xfrm>
            <a:off x="304800" y="1752600"/>
            <a:ext cx="6629400" cy="137160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function</a:t>
            </a:r>
            <a:r>
              <a:rPr sz="1600" spc="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[O</a:t>
            </a:r>
            <a:r>
              <a:rPr sz="1575" spc="-7" baseline="-21164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,O</a:t>
            </a:r>
            <a:r>
              <a:rPr sz="1575" spc="-7" baseline="-21164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,…,O</a:t>
            </a:r>
            <a:r>
              <a:rPr sz="1575" spc="-7" baseline="-21164" dirty="0">
                <a:solidFill>
                  <a:srgbClr val="434343"/>
                </a:solidFill>
                <a:latin typeface="Arial MT"/>
                <a:cs typeface="Arial MT"/>
              </a:rPr>
              <a:t>k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,varargout]</a:t>
            </a:r>
            <a:r>
              <a:rPr sz="1600" spc="114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function_name(I</a:t>
            </a:r>
            <a:r>
              <a:rPr sz="1575" spc="-7" baseline="-21164" dirty="0">
                <a:solidFill>
                  <a:srgbClr val="434343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,I</a:t>
            </a:r>
            <a:r>
              <a:rPr sz="1575" spc="-7" baseline="-21164" dirty="0">
                <a:solidFill>
                  <a:srgbClr val="434343"/>
                </a:solidFill>
                <a:latin typeface="Arial MT"/>
                <a:cs typeface="Arial MT"/>
              </a:rPr>
              <a:t>2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,…,I</a:t>
            </a:r>
            <a:r>
              <a:rPr sz="1575" spc="-7" baseline="-21164" dirty="0">
                <a:solidFill>
                  <a:srgbClr val="434343"/>
                </a:solidFill>
                <a:latin typeface="Arial MT"/>
                <a:cs typeface="Arial MT"/>
              </a:rPr>
              <a:t>m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,varargin)</a:t>
            </a:r>
            <a:endParaRPr sz="160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4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 function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body goes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here</a:t>
            </a:r>
            <a:endParaRPr sz="160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4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CF08312-2222-BB6C-C439-88B1B8C3183E}"/>
              </a:ext>
            </a:extLst>
          </p:cNvPr>
          <p:cNvSpPr txBox="1"/>
          <p:nvPr/>
        </p:nvSpPr>
        <p:spPr>
          <a:xfrm>
            <a:off x="417416" y="3110412"/>
            <a:ext cx="79457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5904230" indent="-63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I</a:t>
            </a:r>
            <a:r>
              <a:rPr sz="1575" baseline="-21164" dirty="0">
                <a:solidFill>
                  <a:srgbClr val="434343"/>
                </a:solidFill>
                <a:latin typeface="Arial MT"/>
                <a:cs typeface="Arial MT"/>
              </a:rPr>
              <a:t>j</a:t>
            </a:r>
            <a:r>
              <a:rPr sz="1575" spc="434" baseline="-21164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–</a:t>
            </a:r>
            <a:r>
              <a:rPr sz="1600" spc="434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input arguments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</a:t>
            </a:r>
            <a:r>
              <a:rPr sz="1575" spc="-7" baseline="-21164" dirty="0">
                <a:solidFill>
                  <a:srgbClr val="434343"/>
                </a:solidFill>
                <a:latin typeface="Arial MT"/>
                <a:cs typeface="Arial MT"/>
              </a:rPr>
              <a:t>j</a:t>
            </a:r>
            <a:r>
              <a:rPr sz="1575" spc="217" baseline="-21164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–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output arguments</a:t>
            </a:r>
            <a:endParaRPr sz="160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varargin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–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variable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input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argument</a:t>
            </a:r>
            <a:r>
              <a:rPr sz="1600" spc="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list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(referred</a:t>
            </a:r>
            <a:r>
              <a:rPr sz="1600" spc="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as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varargin{1},</a:t>
            </a:r>
            <a:r>
              <a:rPr sz="1600" spc="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varargin{2},</a:t>
            </a:r>
            <a:r>
              <a:rPr sz="1600" spc="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etc.)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varargout</a:t>
            </a:r>
            <a:r>
              <a:rPr sz="1600" spc="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–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variable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output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argument</a:t>
            </a:r>
            <a:r>
              <a:rPr sz="1600" spc="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list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(referred</a:t>
            </a:r>
            <a:r>
              <a:rPr sz="1600" spc="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as</a:t>
            </a:r>
            <a:r>
              <a:rPr sz="1600" spc="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varargout{1},</a:t>
            </a:r>
            <a:r>
              <a:rPr sz="1600" spc="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varargout{2},</a:t>
            </a:r>
            <a:r>
              <a:rPr sz="1600" spc="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332C298-B512-A63B-BBAC-BA2511EDB6C9}"/>
              </a:ext>
            </a:extLst>
          </p:cNvPr>
          <p:cNvSpPr txBox="1"/>
          <p:nvPr/>
        </p:nvSpPr>
        <p:spPr>
          <a:xfrm>
            <a:off x="442912" y="4354004"/>
            <a:ext cx="8324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Number</a:t>
            </a:r>
            <a:r>
              <a:rPr sz="2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of input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 output</a:t>
            </a:r>
            <a:r>
              <a:rPr sz="2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arguments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 can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determined</a:t>
            </a:r>
            <a:r>
              <a:rPr sz="2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inside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using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434343"/>
                </a:solidFill>
                <a:latin typeface="Times New Roman"/>
                <a:cs typeface="Times New Roman"/>
              </a:rPr>
              <a:t>nargin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434343"/>
                </a:solidFill>
                <a:latin typeface="Times New Roman"/>
                <a:cs typeface="Times New Roman"/>
              </a:rPr>
              <a:t>nargout</a:t>
            </a:r>
            <a:r>
              <a:rPr sz="2400" i="1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Times New Roman"/>
                <a:cs typeface="Times New Roman"/>
              </a:rPr>
              <a:t>commands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71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08C3CE5-337D-7EE3-F704-6584A25BAA48}"/>
              </a:ext>
            </a:extLst>
          </p:cNvPr>
          <p:cNvSpPr txBox="1"/>
          <p:nvPr/>
        </p:nvSpPr>
        <p:spPr>
          <a:xfrm>
            <a:off x="442912" y="1275524"/>
            <a:ext cx="2299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F6D2B14-C2DF-EE0F-A2B3-103DD5BB4234}"/>
              </a:ext>
            </a:extLst>
          </p:cNvPr>
          <p:cNvSpPr txBox="1"/>
          <p:nvPr/>
        </p:nvSpPr>
        <p:spPr>
          <a:xfrm>
            <a:off x="442912" y="1891220"/>
            <a:ext cx="5994400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function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power_function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calculates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x^m,</a:t>
            </a:r>
            <a:r>
              <a:rPr sz="1600" spc="4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where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m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is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2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by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default</a:t>
            </a:r>
            <a:endParaRPr sz="1600">
              <a:latin typeface="Arial MT"/>
              <a:cs typeface="Arial MT"/>
            </a:endParaRPr>
          </a:p>
          <a:p>
            <a:pPr marL="12700" marR="1317625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optionally,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derivative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x^m</a:t>
            </a:r>
            <a:r>
              <a:rPr sz="1600" spc="3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also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calculated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function</a:t>
            </a:r>
            <a:r>
              <a:rPr sz="16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[f,varargout]</a:t>
            </a:r>
            <a:r>
              <a:rPr sz="1600" spc="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power_function(x,varargin)</a:t>
            </a:r>
            <a:endParaRPr sz="1600">
              <a:latin typeface="Arial MT"/>
              <a:cs typeface="Arial MT"/>
            </a:endParaRPr>
          </a:p>
          <a:p>
            <a:pPr marL="12700" marR="2381885">
              <a:lnSpc>
                <a:spcPct val="100000"/>
              </a:lnSpc>
            </a:pP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check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number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input arguments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if</a:t>
            </a:r>
            <a:r>
              <a:rPr sz="16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nargin==1</a:t>
            </a:r>
            <a:endParaRPr sz="1600">
              <a:latin typeface="Arial MT"/>
              <a:cs typeface="Arial MT"/>
            </a:endParaRPr>
          </a:p>
          <a:p>
            <a:pPr marL="12700" marR="664210" indent="2286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m=2;</a:t>
            </a:r>
            <a:r>
              <a:rPr sz="1600" spc="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one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input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argument</a:t>
            </a:r>
            <a:r>
              <a:rPr sz="1600" spc="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=&gt;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take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default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power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factor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12700" marR="720090" indent="227965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m=varargin{1};</a:t>
            </a:r>
            <a:r>
              <a:rPr sz="1600" spc="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take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power</a:t>
            </a:r>
            <a:r>
              <a:rPr sz="1600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factor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from</a:t>
            </a:r>
            <a:r>
              <a:rPr sz="1600" spc="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varargin{1}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  <a:p>
            <a:pPr marL="12700" marR="2967355">
              <a:lnSpc>
                <a:spcPct val="100000"/>
              </a:lnSpc>
            </a:pP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f=x^m;</a:t>
            </a:r>
            <a:r>
              <a:rPr sz="1600" spc="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calculate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function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value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70C0"/>
                </a:solidFill>
                <a:latin typeface="Arial MT"/>
                <a:cs typeface="Arial MT"/>
              </a:rPr>
              <a:t>if</a:t>
            </a:r>
            <a:r>
              <a:rPr sz="16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nargout==2</a:t>
            </a:r>
            <a:endParaRPr sz="1600">
              <a:latin typeface="Arial MT"/>
              <a:cs typeface="Arial MT"/>
            </a:endParaRPr>
          </a:p>
          <a:p>
            <a:pPr marL="12700" marR="859790" indent="227965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varargout{1}=m*x^(m-1);</a:t>
            </a:r>
            <a:r>
              <a:rPr sz="1600" spc="7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calculate</a:t>
            </a:r>
            <a:r>
              <a:rPr sz="1600" spc="-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derivative of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 MT"/>
                <a:cs typeface="Arial MT"/>
              </a:rPr>
              <a:t>x^m </a:t>
            </a:r>
            <a:r>
              <a:rPr sz="1600" spc="-4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348857D-4506-0FB0-B09F-85E38A8D6C2C}"/>
              </a:ext>
            </a:extLst>
          </p:cNvPr>
          <p:cNvSpPr txBox="1"/>
          <p:nvPr/>
        </p:nvSpPr>
        <p:spPr>
          <a:xfrm>
            <a:off x="442912" y="5298884"/>
            <a:ext cx="2918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34343"/>
                </a:solidFill>
                <a:latin typeface="Times New Roman"/>
                <a:cs typeface="Times New Roman"/>
              </a:rPr>
              <a:t>Example</a:t>
            </a:r>
            <a:r>
              <a:rPr sz="2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function</a:t>
            </a:r>
            <a:r>
              <a:rPr sz="2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343"/>
                </a:solidFill>
                <a:latin typeface="Times New Roman"/>
                <a:cs typeface="Times New Roman"/>
              </a:rPr>
              <a:t>calls: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1142B15-D167-4212-BC61-EBCF54054ECE}"/>
              </a:ext>
            </a:extLst>
          </p:cNvPr>
          <p:cNvSpPr txBox="1"/>
          <p:nvPr/>
        </p:nvSpPr>
        <p:spPr>
          <a:xfrm>
            <a:off x="315468" y="5829300"/>
            <a:ext cx="5181600" cy="92964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765"/>
              </a:spcBef>
              <a:tabLst>
                <a:tab pos="2425700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f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power_function(5)	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 =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25</a:t>
            </a:r>
            <a:endParaRPr sz="16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tabLst>
                <a:tab pos="2425700" algn="l"/>
              </a:tabLst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f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power_function(5,3)	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 returns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 =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125</a:t>
            </a:r>
            <a:endParaRPr sz="16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[f,g]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=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power_function(5)</a:t>
            </a:r>
            <a:r>
              <a:rPr sz="1600" spc="26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%</a:t>
            </a:r>
            <a:r>
              <a:rPr sz="1600" spc="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returns</a:t>
            </a:r>
            <a:r>
              <a:rPr sz="1600" spc="2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f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=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25</a:t>
            </a:r>
            <a:r>
              <a:rPr sz="160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g =</a:t>
            </a:r>
            <a:r>
              <a:rPr sz="1600" spc="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86B7524-8A2E-FCA3-8BCD-A9E8CFF143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800" y="374400"/>
            <a:ext cx="189835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8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1742</Words>
  <Application>Microsoft Office PowerPoint</Application>
  <PresentationFormat>Widescreen</PresentationFormat>
  <Paragraphs>199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MT</vt:lpstr>
      <vt:lpstr>等线</vt:lpstr>
      <vt:lpstr>等线 Light</vt:lpstr>
      <vt:lpstr>Arial</vt:lpstr>
      <vt:lpstr>Calibri</vt:lpstr>
      <vt:lpstr>Cambria Math</vt:lpstr>
      <vt:lpstr>Symbol</vt:lpstr>
      <vt:lpstr>Times New Roman</vt:lpstr>
      <vt:lpstr>Office 主题​​</vt:lpstr>
      <vt:lpstr>Introduction to Matlab</vt:lpstr>
      <vt:lpstr>PowerPoint Presentation</vt:lpstr>
      <vt:lpstr>PowerPoint Presentation</vt:lpstr>
      <vt:lpstr>PowerPoint Presentation</vt:lpstr>
      <vt:lpstr>Vectors and Matrices</vt:lpstr>
      <vt:lpstr>Vectors and Matrices</vt:lpstr>
      <vt:lpstr>Matrices</vt:lpstr>
      <vt:lpstr>Functions</vt:lpstr>
      <vt:lpstr>Functions</vt:lpstr>
      <vt:lpstr>Inline Functions</vt:lpstr>
      <vt:lpstr>Functions Handles</vt:lpstr>
      <vt:lpstr>Functions Handles</vt:lpstr>
      <vt:lpstr>Functions Handles</vt:lpstr>
      <vt:lpstr>Anonymous Functions</vt:lpstr>
      <vt:lpstr>Control Statements: for</vt:lpstr>
      <vt:lpstr>Control Statements: while</vt:lpstr>
      <vt:lpstr>Control Statements: if-then-else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费 悦</dc:creator>
  <cp:lastModifiedBy>Li Yiming</cp:lastModifiedBy>
  <cp:revision>13</cp:revision>
  <dcterms:created xsi:type="dcterms:W3CDTF">2022-09-01T09:29:50Z</dcterms:created>
  <dcterms:modified xsi:type="dcterms:W3CDTF">2022-09-07T02:27:06Z</dcterms:modified>
</cp:coreProperties>
</file>