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6" r:id="rId3"/>
    <p:sldId id="329" r:id="rId4"/>
    <p:sldId id="330" r:id="rId5"/>
    <p:sldId id="333" r:id="rId6"/>
    <p:sldId id="331" r:id="rId7"/>
    <p:sldId id="334" r:id="rId8"/>
    <p:sldId id="335" r:id="rId9"/>
    <p:sldId id="336" r:id="rId10"/>
    <p:sldId id="337" r:id="rId11"/>
    <p:sldId id="338" r:id="rId12"/>
    <p:sldId id="332" r:id="rId13"/>
    <p:sldId id="340" r:id="rId14"/>
    <p:sldId id="33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64AE"/>
    <a:srgbClr val="EB6B06"/>
    <a:srgbClr val="EA6A03"/>
    <a:srgbClr val="EF6A02"/>
    <a:srgbClr val="003E71"/>
    <a:srgbClr val="5A1213"/>
    <a:srgbClr val="441213"/>
    <a:srgbClr val="843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83176" autoAdjust="0"/>
  </p:normalViewPr>
  <p:slideViewPr>
    <p:cSldViewPr snapToGrid="0">
      <p:cViewPr varScale="1">
        <p:scale>
          <a:sx n="71" d="100"/>
          <a:sy n="71" d="100"/>
        </p:scale>
        <p:origin x="12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25174-AD46-4E0B-89F3-9D6D12D8CE16}" type="datetimeFigureOut">
              <a:rPr lang="zh-CN" altLang="en-US" smtClean="0"/>
              <a:t>2017/12/14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06DC2-421B-447B-B3C2-93341A3717B3}" type="slidenum">
              <a:rPr lang="zh-CN" altLang="en-US" smtClean="0"/>
              <a:t>‹#›</a:t>
            </a:fld>
            <a:endParaRPr lang="zh-CN" altLang="en-US"/>
          </a:p>
        </p:txBody>
      </p:sp>
    </p:spTree>
    <p:extLst>
      <p:ext uri="{BB962C8B-B14F-4D97-AF65-F5344CB8AC3E}">
        <p14:creationId xmlns:p14="http://schemas.microsoft.com/office/powerpoint/2010/main" val="405898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2. ROS</a:t>
            </a:r>
            <a:r>
              <a:rPr lang="zh-CN" altLang="en-US" dirty="0">
                <a:effectLst/>
              </a:rPr>
              <a:t>的历史</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ROS</a:t>
            </a:r>
            <a:r>
              <a:rPr lang="zh-CN" altLang="zh-CN" sz="1200" kern="1200" dirty="0">
                <a:solidFill>
                  <a:schemeClr val="tx1"/>
                </a:solidFill>
                <a:effectLst/>
                <a:latin typeface="+mn-lt"/>
                <a:ea typeface="+mn-ea"/>
                <a:cs typeface="+mn-cs"/>
              </a:rPr>
              <a:t>起源于</a:t>
            </a:r>
            <a:r>
              <a:rPr lang="en-US" altLang="zh-CN" sz="1200" kern="1200" dirty="0">
                <a:solidFill>
                  <a:schemeClr val="tx1"/>
                </a:solidFill>
                <a:effectLst/>
                <a:latin typeface="+mn-lt"/>
                <a:ea typeface="+mn-ea"/>
                <a:cs typeface="+mn-cs"/>
              </a:rPr>
              <a:t>2007</a:t>
            </a:r>
            <a:r>
              <a:rPr lang="zh-CN" altLang="zh-CN" sz="1200" kern="1200" dirty="0">
                <a:solidFill>
                  <a:schemeClr val="tx1"/>
                </a:solidFill>
                <a:effectLst/>
                <a:latin typeface="+mn-lt"/>
                <a:ea typeface="+mn-ea"/>
                <a:cs typeface="+mn-cs"/>
              </a:rPr>
              <a:t>年斯坦福大学人工智能实验室的</a:t>
            </a:r>
            <a:r>
              <a:rPr lang="en-US" altLang="zh-CN" sz="1200" kern="1200" dirty="0">
                <a:solidFill>
                  <a:schemeClr val="tx1"/>
                </a:solidFill>
                <a:effectLst/>
                <a:latin typeface="+mn-lt"/>
                <a:ea typeface="+mn-ea"/>
                <a:cs typeface="+mn-cs"/>
              </a:rPr>
              <a:t>STAIR</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STanford</a:t>
            </a:r>
            <a:r>
              <a:rPr lang="en-US" altLang="zh-CN" sz="1200" kern="1200" dirty="0">
                <a:solidFill>
                  <a:schemeClr val="tx1"/>
                </a:solidFill>
                <a:effectLst/>
                <a:latin typeface="+mn-lt"/>
                <a:ea typeface="+mn-ea"/>
                <a:cs typeface="+mn-cs"/>
              </a:rPr>
              <a:t> Artificial Intelligence Robot</a:t>
            </a:r>
            <a:r>
              <a:rPr lang="zh-CN" altLang="zh-CN" sz="1200" kern="1200" dirty="0">
                <a:solidFill>
                  <a:schemeClr val="tx1"/>
                </a:solidFill>
                <a:effectLst/>
                <a:latin typeface="+mn-lt"/>
                <a:ea typeface="+mn-ea"/>
                <a:cs typeface="+mn-cs"/>
              </a:rPr>
              <a:t>）项目与机器人技术公司</a:t>
            </a:r>
            <a:r>
              <a:rPr lang="en-US" altLang="zh-CN" sz="1200" kern="1200" dirty="0">
                <a:solidFill>
                  <a:schemeClr val="tx1"/>
                </a:solidFill>
                <a:effectLst/>
                <a:latin typeface="+mn-lt"/>
                <a:ea typeface="+mn-ea"/>
                <a:cs typeface="+mn-cs"/>
              </a:rPr>
              <a:t>Willow Garage</a:t>
            </a:r>
            <a:r>
              <a:rPr lang="zh-CN" altLang="zh-CN" sz="1200" kern="1200" dirty="0">
                <a:solidFill>
                  <a:schemeClr val="tx1"/>
                </a:solidFill>
                <a:effectLst/>
                <a:latin typeface="+mn-lt"/>
                <a:ea typeface="+mn-ea"/>
                <a:cs typeface="+mn-cs"/>
              </a:rPr>
              <a:t>的个人机器人项目（</a:t>
            </a:r>
            <a:r>
              <a:rPr lang="en-US" altLang="zh-CN" sz="1200" kern="1200" dirty="0">
                <a:solidFill>
                  <a:schemeClr val="tx1"/>
                </a:solidFill>
                <a:effectLst/>
                <a:latin typeface="+mn-lt"/>
                <a:ea typeface="+mn-ea"/>
                <a:cs typeface="+mn-cs"/>
              </a:rPr>
              <a:t>Personal Robots Program</a:t>
            </a:r>
            <a:r>
              <a:rPr lang="zh-CN" altLang="zh-CN" sz="1200" kern="1200" dirty="0">
                <a:solidFill>
                  <a:schemeClr val="tx1"/>
                </a:solidFill>
                <a:effectLst/>
                <a:latin typeface="+mn-lt"/>
                <a:ea typeface="+mn-ea"/>
                <a:cs typeface="+mn-cs"/>
              </a:rPr>
              <a:t>）之间的合作，</a:t>
            </a:r>
            <a:r>
              <a:rPr lang="en-US" altLang="zh-CN" sz="1200" kern="1200" dirty="0">
                <a:solidFill>
                  <a:schemeClr val="tx1"/>
                </a:solidFill>
                <a:effectLst/>
                <a:latin typeface="+mn-lt"/>
                <a:ea typeface="+mn-ea"/>
                <a:cs typeface="+mn-cs"/>
              </a:rPr>
              <a:t>2008</a:t>
            </a:r>
            <a:r>
              <a:rPr lang="zh-CN" altLang="zh-CN" sz="1200" kern="1200" dirty="0">
                <a:solidFill>
                  <a:schemeClr val="tx1"/>
                </a:solidFill>
                <a:effectLst/>
                <a:latin typeface="+mn-lt"/>
                <a:ea typeface="+mn-ea"/>
                <a:cs typeface="+mn-cs"/>
              </a:rPr>
              <a:t>年之后就由</a:t>
            </a:r>
            <a:r>
              <a:rPr lang="en-US" altLang="zh-CN" sz="1200" kern="1200" dirty="0">
                <a:solidFill>
                  <a:schemeClr val="tx1"/>
                </a:solidFill>
                <a:effectLst/>
                <a:latin typeface="+mn-lt"/>
                <a:ea typeface="+mn-ea"/>
                <a:cs typeface="+mn-cs"/>
              </a:rPr>
              <a:t>Willow Garage</a:t>
            </a:r>
            <a:r>
              <a:rPr lang="zh-CN" altLang="zh-CN" sz="1200" kern="1200" dirty="0">
                <a:solidFill>
                  <a:schemeClr val="tx1"/>
                </a:solidFill>
                <a:effectLst/>
                <a:latin typeface="+mn-lt"/>
                <a:ea typeface="+mn-ea"/>
                <a:cs typeface="+mn-cs"/>
              </a:rPr>
              <a:t>来进行推动。</a:t>
            </a:r>
            <a:r>
              <a:rPr lang="en-US" altLang="zh-CN" sz="1200" kern="1200" dirty="0">
                <a:solidFill>
                  <a:schemeClr val="tx1"/>
                </a:solidFill>
                <a:effectLst/>
                <a:latin typeface="+mn-lt"/>
                <a:ea typeface="+mn-ea"/>
                <a:cs typeface="+mn-cs"/>
              </a:rPr>
              <a:t>2009</a:t>
            </a:r>
            <a:r>
              <a:rPr lang="zh-CN" altLang="zh-CN" sz="1200" kern="1200" dirty="0">
                <a:solidFill>
                  <a:schemeClr val="tx1"/>
                </a:solidFill>
                <a:effectLst/>
                <a:latin typeface="+mn-lt"/>
                <a:ea typeface="+mn-ea"/>
                <a:cs typeface="+mn-cs"/>
              </a:rPr>
              <a:t>年初推出</a:t>
            </a:r>
            <a:r>
              <a:rPr lang="en-US" altLang="zh-CN" sz="1200" kern="1200" dirty="0">
                <a:solidFill>
                  <a:schemeClr val="tx1"/>
                </a:solidFill>
                <a:effectLst/>
                <a:latin typeface="+mn-lt"/>
                <a:ea typeface="+mn-ea"/>
                <a:cs typeface="+mn-cs"/>
              </a:rPr>
              <a:t>ROS0.4</a:t>
            </a:r>
            <a:r>
              <a:rPr lang="zh-CN" altLang="zh-CN" sz="1200" kern="1200" dirty="0">
                <a:solidFill>
                  <a:schemeClr val="tx1"/>
                </a:solidFill>
                <a:effectLst/>
                <a:latin typeface="+mn-lt"/>
                <a:ea typeface="+mn-ea"/>
                <a:cs typeface="+mn-cs"/>
              </a:rPr>
              <a:t>，现在所用系统的框架在这个版本中已初具雏形。经过近一年的测试后，于</a:t>
            </a:r>
            <a:r>
              <a:rPr lang="en-US" altLang="zh-CN" sz="1200" kern="1200" dirty="0">
                <a:solidFill>
                  <a:schemeClr val="tx1"/>
                </a:solidFill>
                <a:effectLst/>
                <a:latin typeface="+mn-lt"/>
                <a:ea typeface="+mn-ea"/>
                <a:cs typeface="+mn-cs"/>
              </a:rPr>
              <a:t>2010</a:t>
            </a:r>
            <a:r>
              <a:rPr lang="zh-CN" altLang="zh-CN" sz="1200" kern="1200" dirty="0">
                <a:solidFill>
                  <a:schemeClr val="tx1"/>
                </a:solidFill>
                <a:effectLst/>
                <a:latin typeface="+mn-lt"/>
                <a:ea typeface="+mn-ea"/>
                <a:cs typeface="+mn-cs"/>
              </a:rPr>
              <a:t>年初推出了</a:t>
            </a:r>
            <a:r>
              <a:rPr lang="en-US" altLang="zh-CN" sz="1200" kern="1200" dirty="0">
                <a:solidFill>
                  <a:schemeClr val="tx1"/>
                </a:solidFill>
                <a:effectLst/>
                <a:latin typeface="+mn-lt"/>
                <a:ea typeface="+mn-ea"/>
                <a:cs typeface="+mn-cs"/>
              </a:rPr>
              <a:t>ROS1.0</a:t>
            </a:r>
            <a:r>
              <a:rPr lang="zh-CN" altLang="zh-CN" sz="1200" kern="1200" dirty="0">
                <a:solidFill>
                  <a:schemeClr val="tx1"/>
                </a:solidFill>
                <a:effectLst/>
                <a:latin typeface="+mn-lt"/>
                <a:ea typeface="+mn-ea"/>
                <a:cs typeface="+mn-cs"/>
              </a:rPr>
              <a:t>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并在当年三月份推出了正式发行版本：</a:t>
            </a:r>
            <a:r>
              <a:rPr lang="en-US" altLang="zh-CN" sz="1200" kern="1200" dirty="0">
                <a:solidFill>
                  <a:schemeClr val="tx1"/>
                </a:solidFill>
                <a:effectLst/>
                <a:latin typeface="+mn-lt"/>
                <a:ea typeface="+mn-ea"/>
                <a:cs typeface="+mn-cs"/>
              </a:rPr>
              <a:t>Box Turtle</a:t>
            </a:r>
            <a:endParaRPr lang="zh-CN" altLang="zh-CN" sz="1200" kern="1200" dirty="0">
              <a:solidFill>
                <a:schemeClr val="tx1"/>
              </a:solidFill>
              <a:effectLst/>
              <a:latin typeface="+mn-lt"/>
              <a:ea typeface="+mn-ea"/>
              <a:cs typeface="+mn-cs"/>
            </a:endParaRPr>
          </a:p>
          <a:p>
            <a:endParaRPr lang="en-US" altLang="zh-CN" dirty="0">
              <a:effectLst/>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2</a:t>
            </a:fld>
            <a:endParaRPr lang="zh-CN" altLang="en-US"/>
          </a:p>
        </p:txBody>
      </p:sp>
    </p:spTree>
    <p:extLst>
      <p:ext uri="{BB962C8B-B14F-4D97-AF65-F5344CB8AC3E}">
        <p14:creationId xmlns:p14="http://schemas.microsoft.com/office/powerpoint/2010/main" val="2068895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11</a:t>
            </a:fld>
            <a:endParaRPr lang="zh-CN" altLang="en-US"/>
          </a:p>
        </p:txBody>
      </p:sp>
    </p:spTree>
    <p:extLst>
      <p:ext uri="{BB962C8B-B14F-4D97-AF65-F5344CB8AC3E}">
        <p14:creationId xmlns:p14="http://schemas.microsoft.com/office/powerpoint/2010/main" val="54626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Github</a:t>
            </a:r>
            <a:r>
              <a:rPr lang="zh-CN" altLang="en-US" dirty="0"/>
              <a:t>：像</a:t>
            </a:r>
            <a:r>
              <a:rPr lang="en-US" altLang="zh-CN" dirty="0"/>
              <a:t>ORB-SLAM</a:t>
            </a:r>
            <a:r>
              <a:rPr lang="zh-CN" altLang="en-US" dirty="0"/>
              <a:t>、</a:t>
            </a:r>
            <a:r>
              <a:rPr lang="en-US" altLang="zh-CN" dirty="0" err="1"/>
              <a:t>Gmapping</a:t>
            </a:r>
            <a:r>
              <a:rPr lang="zh-CN" altLang="en-US" dirty="0"/>
              <a:t>等项目均可在上面找到资源，如果我们想在机器人上实现一个功能，先来这里找找总没错</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C7A06DC2-421B-447B-B3C2-93341A3717B3}" type="slidenum">
              <a:rPr lang="zh-CN" altLang="en-US" smtClean="0"/>
              <a:t>12</a:t>
            </a:fld>
            <a:endParaRPr lang="zh-CN" altLang="en-US"/>
          </a:p>
        </p:txBody>
      </p:sp>
    </p:spTree>
    <p:extLst>
      <p:ext uri="{BB962C8B-B14F-4D97-AF65-F5344CB8AC3E}">
        <p14:creationId xmlns:p14="http://schemas.microsoft.com/office/powerpoint/2010/main" val="1451670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在这次分享中，我们了解了</a:t>
            </a:r>
            <a:r>
              <a:rPr lang="en-US" altLang="zh-CN" dirty="0"/>
              <a:t>ROS</a:t>
            </a:r>
            <a:r>
              <a:rPr lang="zh-CN" altLang="en-US" dirty="0"/>
              <a:t>的历史，通过例子演示，学习了节点、消息、话题等重要概念，学习了</a:t>
            </a:r>
            <a:r>
              <a:rPr lang="en-US" altLang="zh-CN" dirty="0" err="1"/>
              <a:t>ros</a:t>
            </a:r>
            <a:r>
              <a:rPr lang="zh-CN" altLang="en-US" dirty="0"/>
              <a:t>下如何开启多个节点、如何显示机器人状态、如何查看程序结构；并且，比较了二进制包与源码包的区别，最后了解了获得开源代码资源的方法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下面，我们进入自由讨论环节，关于</a:t>
            </a:r>
            <a:r>
              <a:rPr lang="en-US" altLang="zh-CN" dirty="0" err="1"/>
              <a:t>ros</a:t>
            </a:r>
            <a:r>
              <a:rPr lang="zh-CN" altLang="en-US" dirty="0"/>
              <a:t>的问题大家可以踊跃发言</a:t>
            </a:r>
            <a:r>
              <a:rPr lang="en-US" altLang="zh-CN" dirty="0"/>
              <a:t>~</a:t>
            </a:r>
          </a:p>
        </p:txBody>
      </p:sp>
      <p:sp>
        <p:nvSpPr>
          <p:cNvPr id="4" name="灯片编号占位符 3"/>
          <p:cNvSpPr>
            <a:spLocks noGrp="1"/>
          </p:cNvSpPr>
          <p:nvPr>
            <p:ph type="sldNum" sz="quarter" idx="10"/>
          </p:nvPr>
        </p:nvSpPr>
        <p:spPr/>
        <p:txBody>
          <a:bodyPr/>
          <a:lstStyle/>
          <a:p>
            <a:fld id="{C7A06DC2-421B-447B-B3C2-93341A3717B3}" type="slidenum">
              <a:rPr lang="zh-CN" altLang="en-US" smtClean="0"/>
              <a:t>13</a:t>
            </a:fld>
            <a:endParaRPr lang="zh-CN" altLang="en-US"/>
          </a:p>
        </p:txBody>
      </p:sp>
    </p:spTree>
    <p:extLst>
      <p:ext uri="{BB962C8B-B14F-4D97-AF65-F5344CB8AC3E}">
        <p14:creationId xmlns:p14="http://schemas.microsoft.com/office/powerpoint/2010/main" val="308411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A06DC2-421B-447B-B3C2-93341A3717B3}" type="slidenum">
              <a:rPr lang="zh-CN" altLang="en-US" smtClean="0"/>
              <a:t>14</a:t>
            </a:fld>
            <a:endParaRPr lang="zh-CN" altLang="en-US"/>
          </a:p>
        </p:txBody>
      </p:sp>
    </p:spTree>
    <p:extLst>
      <p:ext uri="{BB962C8B-B14F-4D97-AF65-F5344CB8AC3E}">
        <p14:creationId xmlns:p14="http://schemas.microsoft.com/office/powerpoint/2010/main" val="55655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（接上页）</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到现在已经发行了</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个版本，最新版本是</a:t>
            </a:r>
            <a:r>
              <a:rPr lang="en-US" altLang="zh-CN" sz="1200" kern="1200" dirty="0">
                <a:solidFill>
                  <a:schemeClr val="tx1"/>
                </a:solidFill>
                <a:effectLst/>
                <a:latin typeface="+mn-lt"/>
                <a:ea typeface="+mn-ea"/>
                <a:cs typeface="+mn-cs"/>
              </a:rPr>
              <a:t>Kinetic Kame</a:t>
            </a:r>
            <a:r>
              <a:rPr lang="zh-CN" altLang="zh-CN" sz="1200" kern="1200" dirty="0">
                <a:solidFill>
                  <a:schemeClr val="tx1"/>
                </a:solidFill>
                <a:effectLst/>
                <a:latin typeface="+mn-lt"/>
                <a:ea typeface="+mn-ea"/>
                <a:cs typeface="+mn-cs"/>
              </a:rPr>
              <a:t>。比较有趣的是，</a:t>
            </a:r>
            <a:r>
              <a:rPr lang="en-US" altLang="zh-CN" sz="1200" kern="1200" dirty="0">
                <a:solidFill>
                  <a:schemeClr val="tx1"/>
                </a:solidFill>
                <a:effectLst/>
                <a:latin typeface="+mn-lt"/>
                <a:ea typeface="+mn-ea"/>
                <a:cs typeface="+mn-cs"/>
              </a:rPr>
              <a:t>ROS</a:t>
            </a:r>
            <a:r>
              <a:rPr lang="zh-CN" altLang="zh-CN" sz="1200" kern="1200" dirty="0">
                <a:solidFill>
                  <a:schemeClr val="tx1"/>
                </a:solidFill>
                <a:effectLst/>
                <a:latin typeface="+mn-lt"/>
                <a:ea typeface="+mn-ea"/>
                <a:cs typeface="+mn-cs"/>
              </a:rPr>
              <a:t>各版本均以龟作为发行代号，至今已设计出</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种造型奇特的</a:t>
            </a:r>
            <a:r>
              <a:rPr lang="en-US" altLang="zh-CN" sz="1200" kern="1200" dirty="0">
                <a:solidFill>
                  <a:schemeClr val="tx1"/>
                </a:solidFill>
                <a:effectLst/>
                <a:latin typeface="+mn-lt"/>
                <a:ea typeface="+mn-ea"/>
                <a:cs typeface="+mn-cs"/>
              </a:rPr>
              <a:t>“ROS</a:t>
            </a:r>
            <a:r>
              <a:rPr lang="zh-CN" altLang="zh-CN" sz="1200" kern="1200" dirty="0">
                <a:solidFill>
                  <a:schemeClr val="tx1"/>
                </a:solidFill>
                <a:effectLst/>
                <a:latin typeface="+mn-lt"/>
                <a:ea typeface="+mn-ea"/>
                <a:cs typeface="+mn-cs"/>
              </a:rPr>
              <a:t>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A06DC2-421B-447B-B3C2-93341A3717B3}" type="slidenum">
              <a:rPr lang="zh-CN" altLang="en-US" smtClean="0"/>
              <a:t>3</a:t>
            </a:fld>
            <a:endParaRPr lang="zh-CN" altLang="en-US"/>
          </a:p>
        </p:txBody>
      </p:sp>
    </p:spTree>
    <p:extLst>
      <p:ext uri="{BB962C8B-B14F-4D97-AF65-F5344CB8AC3E}">
        <p14:creationId xmlns:p14="http://schemas.microsoft.com/office/powerpoint/2010/main" val="423750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讲解：</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ROS</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Robot Operating System</a:t>
            </a:r>
            <a:r>
              <a:rPr lang="zh-CN" altLang="zh-CN" sz="1200" kern="1200" dirty="0">
                <a:solidFill>
                  <a:schemeClr val="tx1"/>
                </a:solidFill>
                <a:effectLst/>
                <a:latin typeface="+mn-lt"/>
                <a:ea typeface="+mn-ea"/>
                <a:cs typeface="+mn-cs"/>
              </a:rPr>
              <a:t>（机器人操作系统）的简写，是一个面向机器人的开源元操作系统。</a:t>
            </a:r>
            <a:r>
              <a:rPr lang="zh-CN" altLang="zh-CN" dirty="0">
                <a:effectLst/>
              </a:rPr>
              <a:t>它能够提供类似传统操作系统的诸多功能，如硬件抽象、底层</a:t>
            </a:r>
            <a:r>
              <a:rPr lang="en-US" altLang="zh-CN" dirty="0">
                <a:effectLst/>
              </a:rPr>
              <a:t>    </a:t>
            </a:r>
            <a:r>
              <a:rPr lang="zh-CN" altLang="zh-CN" dirty="0">
                <a:effectLst/>
              </a:rPr>
              <a:t>设备控制、进程间消息传递和程序包管理等。此外，它还提供相关工具和库，用于获取、编译、编辑代码以及在多个计算机之间运行程序完成分布式计算。</a:t>
            </a:r>
            <a:endParaRPr lang="en-US" altLang="zh-CN" dirty="0">
              <a:effectLst/>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的首要设计目标是在机器人研发领域提高代码复用率。</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是一种分布式处理框架，这使可执行文件能被单独设计，并且在运行时松散耦合。</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A06DC2-421B-447B-B3C2-93341A3717B3}" type="slidenum">
              <a:rPr lang="zh-CN" altLang="en-US" smtClean="0"/>
              <a:t>4</a:t>
            </a:fld>
            <a:endParaRPr lang="zh-CN" altLang="en-US"/>
          </a:p>
        </p:txBody>
      </p:sp>
    </p:spTree>
    <p:extLst>
      <p:ext uri="{BB962C8B-B14F-4D97-AF65-F5344CB8AC3E}">
        <p14:creationId xmlns:p14="http://schemas.microsoft.com/office/powerpoint/2010/main" val="392595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举个例子来理解节点：</a:t>
            </a:r>
          </a:p>
          <a:p>
            <a:r>
              <a:rPr lang="zh-CN" altLang="zh-CN" sz="1200" kern="1200" dirty="0">
                <a:solidFill>
                  <a:schemeClr val="tx1"/>
                </a:solidFill>
                <a:effectLst/>
                <a:latin typeface="+mn-lt"/>
                <a:ea typeface="+mn-ea"/>
                <a:cs typeface="+mn-cs"/>
              </a:rPr>
              <a:t>有一个机器人，和一个遥控器，那么这个机器人和遥控器开始工作后，就是两个节点。遥控器起到了下达指</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令的作用；机器人负责监听遥控器下达的指令，完成相应动作。从这里我们可以看出，节点是一个能执行特定工作任务的工作单元，并且能够相互通信，从而实现一个机器人系统整体的功能。在这里我们把遥控器和机器人简单定义为两个节点，实际上在机器人中根据控制器、传感器、执行机构等不同组成模块，还可以将其进一步细分为更多的节点，这个是根据用户编写的程序来定义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话题的进一步理解：</a:t>
            </a:r>
            <a:endParaRPr lang="en-US" altLang="zh-CN" sz="1200" kern="1200" dirty="0">
              <a:solidFill>
                <a:schemeClr val="tx1"/>
              </a:solidFill>
              <a:effectLst/>
              <a:latin typeface="+mn-lt"/>
              <a:ea typeface="+mn-ea"/>
              <a:cs typeface="+mn-cs"/>
            </a:endParaRPr>
          </a:p>
          <a:p>
            <a:r>
              <a:rPr lang="zh-CN" altLang="zh-CN" dirty="0"/>
              <a:t>话题可以理解成消息的容器，这个容器由</a:t>
            </a:r>
            <a:r>
              <a:rPr lang="en-US" altLang="zh-CN" dirty="0"/>
              <a:t>ROS</a:t>
            </a:r>
            <a:r>
              <a:rPr lang="zh-CN" altLang="zh-CN" dirty="0"/>
              <a:t>统一进行管理。节点可以发布消息到话题，也可以订阅话题以接收消息，话题的类型是由发布</a:t>
            </a:r>
            <a:r>
              <a:rPr lang="en-US" altLang="zh-CN" dirty="0"/>
              <a:t>	    	       </a:t>
            </a:r>
            <a:r>
              <a:rPr lang="zh-CN" altLang="zh-CN" dirty="0"/>
              <a:t>在它上面的消息类型决定的</a:t>
            </a:r>
            <a:r>
              <a:rPr lang="zh-CN" altLang="en-US" dirty="0"/>
              <a:t>，所以</a:t>
            </a:r>
            <a:r>
              <a:rPr lang="zh-CN" altLang="zh-CN" sz="1200" kern="1200" dirty="0">
                <a:solidFill>
                  <a:schemeClr val="tx1"/>
                </a:solidFill>
                <a:effectLst/>
                <a:latin typeface="+mn-lt"/>
                <a:ea typeface="+mn-ea"/>
                <a:cs typeface="+mn-cs"/>
              </a:rPr>
              <a:t>发布器和订阅器之间必须发送和接收相同</a:t>
            </a:r>
            <a:r>
              <a:rPr lang="zh-CN" altLang="zh-CN" dirty="0">
                <a:effectLst/>
              </a:rPr>
              <a:t>类型的消息。</a:t>
            </a:r>
            <a:endParaRPr lang="en-US" altLang="zh-CN" dirty="0">
              <a:effectLst/>
            </a:endParaRPr>
          </a:p>
          <a:p>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节点、消息、话题间的关系</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用一张图来解释上述概念之间的关系，节点与话题的关系可以如图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所示，其中，</a:t>
            </a:r>
            <a:r>
              <a:rPr lang="en-US" altLang="zh-CN" sz="1200" kern="1200" dirty="0">
                <a:solidFill>
                  <a:schemeClr val="tx1"/>
                </a:solidFill>
                <a:effectLst/>
                <a:latin typeface="+mn-lt"/>
                <a:ea typeface="+mn-ea"/>
                <a:cs typeface="+mn-cs"/>
              </a:rPr>
              <a:t>talker 1~N</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N </a:t>
            </a:r>
            <a:r>
              <a:rPr lang="zh-CN" altLang="zh-CN" sz="1200" kern="1200" dirty="0">
                <a:solidFill>
                  <a:schemeClr val="tx1"/>
                </a:solidFill>
                <a:effectLst/>
                <a:latin typeface="+mn-lt"/>
                <a:ea typeface="+mn-ea"/>
                <a:cs typeface="+mn-cs"/>
              </a:rPr>
              <a:t>个节点，即为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个并行执行的程序，他们均向</a:t>
            </a:r>
            <a:r>
              <a:rPr lang="en-US" altLang="zh-CN" sz="1200" kern="1200" dirty="0">
                <a:solidFill>
                  <a:schemeClr val="tx1"/>
                </a:solidFill>
                <a:effectLst/>
                <a:latin typeface="+mn-lt"/>
                <a:ea typeface="+mn-ea"/>
                <a:cs typeface="+mn-cs"/>
              </a:rPr>
              <a:t>Topic</a:t>
            </a:r>
            <a:r>
              <a:rPr lang="zh-CN" altLang="zh-CN" sz="1200" kern="1200" dirty="0">
                <a:solidFill>
                  <a:schemeClr val="tx1"/>
                </a:solidFill>
                <a:effectLst/>
                <a:latin typeface="+mn-lt"/>
                <a:ea typeface="+mn-ea"/>
                <a:cs typeface="+mn-cs"/>
              </a:rPr>
              <a:t>发布消息；</a:t>
            </a:r>
            <a:r>
              <a:rPr lang="en-US" altLang="zh-CN" sz="1200" kern="1200" dirty="0">
                <a:solidFill>
                  <a:schemeClr val="tx1"/>
                </a:solidFill>
                <a:effectLst/>
                <a:latin typeface="+mn-lt"/>
                <a:ea typeface="+mn-ea"/>
                <a:cs typeface="+mn-cs"/>
              </a:rPr>
              <a:t>listener1~N</a:t>
            </a:r>
            <a:r>
              <a:rPr lang="zh-CN" altLang="zh-CN" sz="1200" kern="1200" dirty="0">
                <a:solidFill>
                  <a:schemeClr val="tx1"/>
                </a:solidFill>
                <a:effectLst/>
                <a:latin typeface="+mn-lt"/>
                <a:ea typeface="+mn-ea"/>
                <a:cs typeface="+mn-cs"/>
              </a:rPr>
              <a:t>也为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个节点，他们均订阅了</a:t>
            </a:r>
            <a:r>
              <a:rPr lang="en-US" altLang="zh-CN" sz="1200" kern="1200" dirty="0">
                <a:solidFill>
                  <a:schemeClr val="tx1"/>
                </a:solidFill>
                <a:effectLst/>
                <a:latin typeface="+mn-lt"/>
                <a:ea typeface="+mn-ea"/>
                <a:cs typeface="+mn-cs"/>
              </a:rPr>
              <a:t>Topic</a:t>
            </a:r>
            <a:r>
              <a:rPr lang="zh-CN" altLang="zh-CN" sz="1200" kern="1200" dirty="0">
                <a:solidFill>
                  <a:schemeClr val="tx1"/>
                </a:solidFill>
                <a:effectLst/>
                <a:latin typeface="+mn-lt"/>
                <a:ea typeface="+mn-ea"/>
                <a:cs typeface="+mn-cs"/>
              </a:rPr>
              <a:t>里的消息，这样，整个系统运行时，</a:t>
            </a:r>
            <a:r>
              <a:rPr lang="en-US" altLang="zh-CN" sz="1200" kern="1200" dirty="0">
                <a:solidFill>
                  <a:schemeClr val="tx1"/>
                </a:solidFill>
                <a:effectLst/>
                <a:latin typeface="+mn-lt"/>
                <a:ea typeface="+mn-ea"/>
                <a:cs typeface="+mn-cs"/>
              </a:rPr>
              <a:t>talker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listener</a:t>
            </a:r>
            <a:r>
              <a:rPr lang="zh-CN" altLang="zh-CN" sz="1200" kern="1200" dirty="0">
                <a:solidFill>
                  <a:schemeClr val="tx1"/>
                </a:solidFill>
                <a:effectLst/>
                <a:latin typeface="+mn-lt"/>
                <a:ea typeface="+mn-ea"/>
                <a:cs typeface="+mn-cs"/>
              </a:rPr>
              <a:t>节点就可以通过</a:t>
            </a:r>
            <a:r>
              <a:rPr lang="en-US" altLang="zh-CN" sz="1200" kern="1200" dirty="0">
                <a:solidFill>
                  <a:schemeClr val="tx1"/>
                </a:solidFill>
                <a:effectLst/>
                <a:latin typeface="+mn-lt"/>
                <a:ea typeface="+mn-ea"/>
                <a:cs typeface="+mn-cs"/>
              </a:rPr>
              <a:t>Topic</a:t>
            </a:r>
            <a:r>
              <a:rPr lang="zh-CN" altLang="zh-CN" sz="1200" kern="1200" dirty="0">
                <a:solidFill>
                  <a:schemeClr val="tx1"/>
                </a:solidFill>
                <a:effectLst/>
                <a:latin typeface="+mn-lt"/>
                <a:ea typeface="+mn-ea"/>
                <a:cs typeface="+mn-cs"/>
              </a:rPr>
              <a:t>进行相互通信了。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en-US" altLang="zh-CN" dirty="0">
              <a:effectLst/>
            </a:endParaRPr>
          </a:p>
          <a:p>
            <a:endParaRPr lang="en-US" altLang="zh-CN" dirty="0">
              <a:effectLst/>
            </a:endParaRPr>
          </a:p>
          <a:p>
            <a:endParaRPr lang="en-US" altLang="zh-CN" dirty="0"/>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A06DC2-421B-447B-B3C2-93341A3717B3}" type="slidenum">
              <a:rPr lang="zh-CN" altLang="en-US" smtClean="0"/>
              <a:t>5</a:t>
            </a:fld>
            <a:endParaRPr lang="zh-CN" altLang="en-US"/>
          </a:p>
        </p:txBody>
      </p:sp>
    </p:spTree>
    <p:extLst>
      <p:ext uri="{BB962C8B-B14F-4D97-AF65-F5344CB8AC3E}">
        <p14:creationId xmlns:p14="http://schemas.microsoft.com/office/powerpoint/2010/main" val="228480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下面运行启智机器人的一个程序</a:t>
            </a:r>
            <a:r>
              <a:rPr lang="zh-CN" altLang="en-US" sz="1200" kern="1200" dirty="0">
                <a:solidFill>
                  <a:schemeClr val="tx1"/>
                </a:solidFill>
                <a:effectLst/>
                <a:latin typeface="+mn-lt"/>
                <a:ea typeface="+mn-ea"/>
                <a:cs typeface="+mn-cs"/>
              </a:rPr>
              <a:t>，用来显示机器人的状态及其三维模型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运行结果：</a:t>
            </a:r>
            <a:endParaRPr lang="en-US" altLang="zh-CN" sz="1200" kern="1200" dirty="0">
              <a:solidFill>
                <a:schemeClr val="tx1"/>
              </a:solidFill>
              <a:effectLst/>
              <a:latin typeface="+mn-lt"/>
              <a:ea typeface="+mn-ea"/>
              <a:cs typeface="+mn-cs"/>
            </a:endParaRPr>
          </a:p>
          <a:p>
            <a:r>
              <a:rPr lang="zh-CN" altLang="en-US" sz="1200" b="0" i="0" u="none" strike="noStrike" kern="1200" baseline="0" dirty="0">
                <a:solidFill>
                  <a:schemeClr val="tx1"/>
                </a:solidFill>
                <a:latin typeface="+mn-lt"/>
                <a:ea typeface="+mn-ea"/>
                <a:cs typeface="+mn-cs"/>
              </a:rPr>
              <a:t>指令输入后按下回车，</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便在后台启动，同时桌面上能看到一个“</a:t>
            </a:r>
            <a:r>
              <a:rPr lang="en-US" altLang="zh-CN" sz="1200" b="0" i="0" u="none" strike="noStrike" kern="1200" baseline="0" dirty="0" err="1">
                <a:solidFill>
                  <a:schemeClr val="tx1"/>
                </a:solidFill>
                <a:latin typeface="+mn-lt"/>
                <a:ea typeface="+mn-ea"/>
                <a:cs typeface="+mn-cs"/>
              </a:rPr>
              <a:t>Rviz</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的启动</a:t>
            </a:r>
            <a:r>
              <a:rPr lang="en-US" altLang="zh-CN" sz="1200" b="0" i="0" u="none" strike="noStrike" kern="1200" baseline="0" dirty="0">
                <a:solidFill>
                  <a:schemeClr val="tx1"/>
                </a:solidFill>
                <a:latin typeface="+mn-lt"/>
                <a:ea typeface="+mn-ea"/>
                <a:cs typeface="+mn-cs"/>
              </a:rPr>
              <a:t>Logo</a:t>
            </a:r>
            <a:r>
              <a:rPr lang="zh-CN" altLang="en-US" sz="1200" b="0" i="0" u="none" strike="noStrike" kern="1200" baseline="0" dirty="0">
                <a:solidFill>
                  <a:schemeClr val="tx1"/>
                </a:solidFill>
                <a:latin typeface="+mn-lt"/>
                <a:ea typeface="+mn-ea"/>
                <a:cs typeface="+mn-cs"/>
              </a:rPr>
              <a:t>。经</a:t>
            </a:r>
          </a:p>
          <a:p>
            <a:r>
              <a:rPr lang="zh-CN" altLang="en-US" sz="1200" b="0" i="0" u="none" strike="noStrike" kern="1200" baseline="0" dirty="0">
                <a:solidFill>
                  <a:schemeClr val="tx1"/>
                </a:solidFill>
                <a:latin typeface="+mn-lt"/>
                <a:ea typeface="+mn-ea"/>
                <a:cs typeface="+mn-cs"/>
              </a:rPr>
              <a:t>过片刻的初始化工作，一个图形窗体出现在桌面上，这就是</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里最常用的图形化显示界面</a:t>
            </a:r>
            <a:r>
              <a:rPr lang="en-US" altLang="zh-CN" sz="1200" b="0" i="0" u="none" strike="noStrike" kern="1200" baseline="0" dirty="0" err="1">
                <a:solidFill>
                  <a:schemeClr val="tx1"/>
                </a:solidFill>
                <a:latin typeface="+mn-lt"/>
                <a:ea typeface="+mn-ea"/>
                <a:cs typeface="+mn-cs"/>
              </a:rPr>
              <a:t>Rviz</a:t>
            </a:r>
            <a:r>
              <a:rPr lang="zh-CN" altLang="en-US" sz="1200" b="0" i="0" u="none" strike="noStrike" kern="1200" baseline="0" dirty="0">
                <a:solidFill>
                  <a:schemeClr val="tx1"/>
                </a:solidFill>
                <a:latin typeface="+mn-lt"/>
                <a:ea typeface="+mn-ea"/>
                <a:cs typeface="+mn-cs"/>
              </a:rPr>
              <a:t>，所有用到的传感器以及算法产生的结果都可以很直观的显示在这个界面里，为机器人编程调试提供了极大的方便。通常</a:t>
            </a:r>
            <a:r>
              <a:rPr lang="en-US" altLang="zh-CN" sz="1200" b="0" i="0" u="none" strike="noStrike" kern="1200" baseline="0" dirty="0" err="1">
                <a:solidFill>
                  <a:schemeClr val="tx1"/>
                </a:solidFill>
                <a:latin typeface="+mn-lt"/>
                <a:ea typeface="+mn-ea"/>
                <a:cs typeface="+mn-cs"/>
              </a:rPr>
              <a:t>Rviz</a:t>
            </a:r>
            <a:r>
              <a:rPr lang="zh-CN" altLang="en-US" sz="1200" b="0" i="0" u="none" strike="noStrike" kern="1200" baseline="0" dirty="0">
                <a:solidFill>
                  <a:schemeClr val="tx1"/>
                </a:solidFill>
                <a:latin typeface="+mn-lt"/>
                <a:ea typeface="+mn-ea"/>
                <a:cs typeface="+mn-cs"/>
              </a:rPr>
              <a:t>的主界面会分为左右两栏，左边一栏是“</a:t>
            </a:r>
            <a:r>
              <a:rPr lang="en-US" altLang="zh-CN" sz="1200" b="0" i="0" u="none" strike="noStrike" kern="1200" baseline="0" dirty="0">
                <a:solidFill>
                  <a:schemeClr val="tx1"/>
                </a:solidFill>
                <a:latin typeface="+mn-lt"/>
                <a:ea typeface="+mn-ea"/>
                <a:cs typeface="+mn-cs"/>
              </a:rPr>
              <a:t>Displays”</a:t>
            </a:r>
            <a:r>
              <a:rPr lang="zh-CN" altLang="en-US" sz="1200" b="0" i="0" u="none" strike="noStrike" kern="1200" baseline="0" dirty="0">
                <a:solidFill>
                  <a:schemeClr val="tx1"/>
                </a:solidFill>
                <a:latin typeface="+mn-lt"/>
                <a:ea typeface="+mn-ea"/>
                <a:cs typeface="+mn-cs"/>
              </a:rPr>
              <a:t>，右边是主显示区“</a:t>
            </a:r>
            <a:r>
              <a:rPr lang="en-US" altLang="zh-CN" sz="1200" b="0" i="0" u="none" strike="noStrike" kern="1200" baseline="0" dirty="0">
                <a:solidFill>
                  <a:schemeClr val="tx1"/>
                </a:solidFill>
                <a:latin typeface="+mn-lt"/>
                <a:ea typeface="+mn-ea"/>
                <a:cs typeface="+mn-cs"/>
              </a:rPr>
              <a:t>View”</a:t>
            </a:r>
            <a:r>
              <a:rPr lang="zh-CN" altLang="en-US" sz="1200" b="0" i="0" u="none" strike="noStrike" kern="1200" baseline="0" dirty="0">
                <a:solidFill>
                  <a:schemeClr val="tx1"/>
                </a:solidFill>
                <a:latin typeface="+mn-lt"/>
                <a:ea typeface="+mn-ea"/>
                <a:cs typeface="+mn-cs"/>
              </a:rPr>
              <a:t>。其中右边“</a:t>
            </a:r>
            <a:r>
              <a:rPr lang="en-US" altLang="zh-CN" sz="1200" b="0" i="0" u="none" strike="noStrike" kern="1200" baseline="0" dirty="0">
                <a:solidFill>
                  <a:schemeClr val="tx1"/>
                </a:solidFill>
                <a:latin typeface="+mn-lt"/>
                <a:ea typeface="+mn-ea"/>
                <a:cs typeface="+mn-cs"/>
              </a:rPr>
              <a:t>View”</a:t>
            </a:r>
            <a:r>
              <a:rPr lang="zh-CN" altLang="en-US" sz="1200" b="0" i="0" u="none" strike="noStrike" kern="1200" baseline="0" dirty="0">
                <a:solidFill>
                  <a:schemeClr val="tx1"/>
                </a:solidFill>
                <a:latin typeface="+mn-lt"/>
                <a:ea typeface="+mn-ea"/>
                <a:cs typeface="+mn-cs"/>
              </a:rPr>
              <a:t>是一个三维世界的显示，默认情况下可以看到栅格状的基准地面，可以使用鼠标拖动来调整三维视角。左边的“</a:t>
            </a:r>
            <a:r>
              <a:rPr lang="en-US" altLang="zh-CN" sz="1200" b="0" i="0" u="none" strike="noStrike" kern="1200" baseline="0" dirty="0">
                <a:solidFill>
                  <a:schemeClr val="tx1"/>
                </a:solidFill>
                <a:latin typeface="+mn-lt"/>
                <a:ea typeface="+mn-ea"/>
                <a:cs typeface="+mn-cs"/>
              </a:rPr>
              <a:t>Displays”</a:t>
            </a:r>
            <a:r>
              <a:rPr lang="zh-CN" altLang="en-US" sz="1200" b="0" i="0" u="none" strike="noStrike" kern="1200" baseline="0" dirty="0">
                <a:solidFill>
                  <a:schemeClr val="tx1"/>
                </a:solidFill>
                <a:latin typeface="+mn-lt"/>
                <a:ea typeface="+mn-ea"/>
                <a:cs typeface="+mn-cs"/>
              </a:rPr>
              <a:t>则用于配置“</a:t>
            </a:r>
            <a:r>
              <a:rPr lang="en-US" altLang="zh-CN" sz="1200" b="0" i="0" u="none" strike="noStrike" kern="1200" baseline="0" dirty="0">
                <a:solidFill>
                  <a:schemeClr val="tx1"/>
                </a:solidFill>
                <a:latin typeface="+mn-lt"/>
                <a:ea typeface="+mn-ea"/>
                <a:cs typeface="+mn-cs"/>
              </a:rPr>
              <a:t>View”</a:t>
            </a:r>
            <a:r>
              <a:rPr lang="zh-CN" altLang="en-US" sz="1200" b="0" i="0" u="none" strike="noStrike" kern="1200" baseline="0" dirty="0">
                <a:solidFill>
                  <a:schemeClr val="tx1"/>
                </a:solidFill>
                <a:latin typeface="+mn-lt"/>
                <a:ea typeface="+mn-ea"/>
                <a:cs typeface="+mn-cs"/>
              </a:rPr>
              <a:t>里显示的信息种类和数量。</a:t>
            </a:r>
            <a:endParaRPr lang="en-US" altLang="zh-CN" sz="1200" b="0" i="0" u="none" strike="noStrike" kern="1200" baseline="0" dirty="0">
              <a:solidFill>
                <a:schemeClr val="tx1"/>
              </a:solidFill>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6</a:t>
            </a:fld>
            <a:endParaRPr lang="zh-CN" altLang="en-US"/>
          </a:p>
        </p:txBody>
      </p:sp>
    </p:spTree>
    <p:extLst>
      <p:ext uri="{BB962C8B-B14F-4D97-AF65-F5344CB8AC3E}">
        <p14:creationId xmlns:p14="http://schemas.microsoft.com/office/powerpoint/2010/main" val="180692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回到刚才我们输入的指令（</a:t>
            </a:r>
            <a:r>
              <a:rPr lang="en-US" altLang="zh-CN" sz="1200" b="0" i="0" u="none" strike="noStrike" kern="1200" baseline="0" dirty="0" err="1">
                <a:solidFill>
                  <a:schemeClr val="tx1"/>
                </a:solidFill>
                <a:latin typeface="+mn-lt"/>
                <a:ea typeface="+mn-ea"/>
                <a:cs typeface="+mn-cs"/>
              </a:rPr>
              <a:t>roslaunchwpb_cv_bringup</a:t>
            </a:r>
            <a:r>
              <a:rPr lang="en-US" altLang="zh-CN" sz="1200" b="0" i="0" u="none" strike="noStrike" kern="1200" baseline="0" dirty="0">
                <a:solidFill>
                  <a:schemeClr val="tx1"/>
                </a:solidFill>
                <a:latin typeface="+mn-lt"/>
                <a:ea typeface="+mn-ea"/>
                <a:cs typeface="+mn-cs"/>
              </a:rPr>
              <a:t> display_4wd.launch</a:t>
            </a:r>
            <a:r>
              <a:rPr lang="zh-CN" altLang="en-US" sz="1200" b="0" i="0" u="none" strike="noStrike" kern="1200" baseline="0" dirty="0">
                <a:solidFill>
                  <a:schemeClr val="tx1"/>
                </a:solidFill>
                <a:latin typeface="+mn-lt"/>
                <a:ea typeface="+mn-ea"/>
                <a:cs typeface="+mn-cs"/>
              </a:rPr>
              <a:t>），是用</a:t>
            </a:r>
            <a:r>
              <a:rPr lang="en-US" altLang="zh-CN" sz="1200" b="0" i="0" u="none" strike="noStrike" kern="1200" baseline="0" dirty="0" err="1">
                <a:solidFill>
                  <a:schemeClr val="tx1"/>
                </a:solidFill>
                <a:latin typeface="+mn-lt"/>
                <a:ea typeface="+mn-ea"/>
                <a:cs typeface="+mn-cs"/>
              </a:rPr>
              <a:t>roslaunch</a:t>
            </a:r>
            <a:r>
              <a:rPr lang="zh-CN" altLang="en-US" sz="1200" b="0" i="0" u="none" strike="noStrike" kern="1200" baseline="0" dirty="0">
                <a:solidFill>
                  <a:schemeClr val="tx1"/>
                </a:solidFill>
                <a:latin typeface="+mn-lt"/>
                <a:ea typeface="+mn-ea"/>
                <a:cs typeface="+mn-cs"/>
              </a:rPr>
              <a:t>工具软件，启动了一个名为“</a:t>
            </a:r>
            <a:r>
              <a:rPr lang="en-US" altLang="zh-CN" sz="1200" b="0" i="0" u="none" strike="noStrike" kern="1200" baseline="0" dirty="0" err="1">
                <a:solidFill>
                  <a:schemeClr val="tx1"/>
                </a:solidFill>
                <a:latin typeface="+mn-lt"/>
                <a:ea typeface="+mn-ea"/>
                <a:cs typeface="+mn-cs"/>
              </a:rPr>
              <a:t>wpb_cv_bringup</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的软件包里的</a:t>
            </a:r>
            <a:r>
              <a:rPr lang="en-US" altLang="zh-CN" sz="1200" b="0" i="0" u="none" strike="noStrike" kern="1200" baseline="0" dirty="0">
                <a:solidFill>
                  <a:schemeClr val="tx1"/>
                </a:solidFill>
                <a:latin typeface="+mn-lt"/>
                <a:ea typeface="+mn-ea"/>
                <a:cs typeface="+mn-cs"/>
              </a:rPr>
              <a:t>display_4wd.launch</a:t>
            </a:r>
            <a:r>
              <a:rPr lang="zh-CN" altLang="en-US" sz="1200" b="0" i="0" u="none" strike="noStrike" kern="1200" baseline="0" dirty="0">
                <a:solidFill>
                  <a:schemeClr val="tx1"/>
                </a:solidFill>
                <a:latin typeface="+mn-lt"/>
                <a:ea typeface="+mn-ea"/>
                <a:cs typeface="+mn-cs"/>
              </a:rPr>
              <a:t>启动文件。</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文件是</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里对多个程序节点（</a:t>
            </a:r>
            <a:r>
              <a:rPr lang="en-US" altLang="zh-CN" sz="1200" b="0" i="0" u="none" strike="noStrike" kern="1200" baseline="0" dirty="0">
                <a:solidFill>
                  <a:schemeClr val="tx1"/>
                </a:solidFill>
                <a:latin typeface="+mn-lt"/>
                <a:ea typeface="+mn-ea"/>
                <a:cs typeface="+mn-cs"/>
              </a:rPr>
              <a:t>Node</a:t>
            </a:r>
            <a:r>
              <a:rPr lang="zh-CN" altLang="en-US" sz="1200" b="0" i="0" u="none" strike="noStrike" kern="1200" baseline="0" dirty="0">
                <a:solidFill>
                  <a:schemeClr val="tx1"/>
                </a:solidFill>
                <a:latin typeface="+mn-lt"/>
                <a:ea typeface="+mn-ea"/>
                <a:cs typeface="+mn-cs"/>
              </a:rPr>
              <a:t>）进行批量启动的文本描述文件。</a:t>
            </a:r>
            <a:endParaRPr lang="en-US" altLang="zh-CN"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下面我们来看看“</a:t>
            </a:r>
            <a:r>
              <a:rPr lang="en-US" altLang="zh-CN" sz="1200" b="0" i="0" u="none" strike="noStrike" kern="1200" baseline="0" dirty="0">
                <a:solidFill>
                  <a:schemeClr val="tx1"/>
                </a:solidFill>
                <a:latin typeface="+mn-lt"/>
                <a:ea typeface="+mn-ea"/>
                <a:cs typeface="+mn-cs"/>
              </a:rPr>
              <a:t>display_4wd.launch”</a:t>
            </a:r>
            <a:r>
              <a:rPr lang="zh-CN" altLang="en-US" sz="1200" b="0" i="0" u="none" strike="noStrike" kern="1200" baseline="0" dirty="0">
                <a:solidFill>
                  <a:schemeClr val="tx1"/>
                </a:solidFill>
                <a:latin typeface="+mn-lt"/>
                <a:ea typeface="+mn-ea"/>
                <a:cs typeface="+mn-cs"/>
              </a:rPr>
              <a:t>这个文件的内容：</a:t>
            </a:r>
            <a:endParaRPr lang="en-US" altLang="zh-CN" sz="1200" b="0" i="0" u="none" strike="noStrike" kern="1200" baseline="0" dirty="0">
              <a:solidFill>
                <a:schemeClr val="tx1"/>
              </a:solidFill>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7</a:t>
            </a:fld>
            <a:endParaRPr lang="zh-CN" altLang="en-US"/>
          </a:p>
        </p:txBody>
      </p:sp>
    </p:spTree>
    <p:extLst>
      <p:ext uri="{BB962C8B-B14F-4D97-AF65-F5344CB8AC3E}">
        <p14:creationId xmlns:p14="http://schemas.microsoft.com/office/powerpoint/2010/main" val="251495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下面我们来看看“</a:t>
            </a:r>
            <a:r>
              <a:rPr lang="en-US" altLang="zh-CN" sz="1200" b="0" i="0" u="none" strike="noStrike" kern="1200" baseline="0" dirty="0">
                <a:solidFill>
                  <a:schemeClr val="tx1"/>
                </a:solidFill>
                <a:latin typeface="+mn-lt"/>
                <a:ea typeface="+mn-ea"/>
                <a:cs typeface="+mn-cs"/>
              </a:rPr>
              <a:t>display_4wd.launch”</a:t>
            </a:r>
            <a:r>
              <a:rPr lang="zh-CN" altLang="en-US" sz="1200" b="0" i="0" u="none" strike="noStrike" kern="1200" baseline="0" dirty="0">
                <a:solidFill>
                  <a:schemeClr val="tx1"/>
                </a:solidFill>
                <a:latin typeface="+mn-lt"/>
                <a:ea typeface="+mn-ea"/>
                <a:cs typeface="+mn-cs"/>
              </a:rPr>
              <a:t>这个文件的内容：</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这是一个</a:t>
            </a:r>
            <a:r>
              <a:rPr lang="en-US" altLang="zh-CN" sz="1200" b="0" i="0" u="none" strike="noStrike" kern="1200" baseline="0" dirty="0">
                <a:solidFill>
                  <a:schemeClr val="tx1"/>
                </a:solidFill>
                <a:latin typeface="+mn-lt"/>
                <a:ea typeface="+mn-ea"/>
                <a:cs typeface="+mn-cs"/>
              </a:rPr>
              <a:t>xml</a:t>
            </a:r>
            <a:r>
              <a:rPr lang="zh-CN" altLang="en-US" sz="1200" b="0" i="0" u="none" strike="noStrike" kern="1200" baseline="0" dirty="0">
                <a:solidFill>
                  <a:schemeClr val="tx1"/>
                </a:solidFill>
                <a:latin typeface="+mn-lt"/>
                <a:ea typeface="+mn-ea"/>
                <a:cs typeface="+mn-cs"/>
              </a:rPr>
              <a:t>格式的文本文件，我们简要了解其内容：</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）前三行以“</a:t>
            </a:r>
            <a:r>
              <a:rPr lang="en-US" altLang="zh-CN" sz="1200" b="0" i="0" u="none" strike="noStrike" kern="1200" baseline="0" dirty="0" err="1">
                <a:solidFill>
                  <a:schemeClr val="tx1"/>
                </a:solidFill>
                <a:latin typeface="+mn-lt"/>
                <a:ea typeface="+mn-ea"/>
                <a:cs typeface="+mn-cs"/>
              </a:rPr>
              <a:t>arg</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开头的是设置静态参数，</a:t>
            </a:r>
            <a:r>
              <a:rPr lang="en-US" altLang="zh-CN" sz="1200" b="0" i="0" u="none" strike="noStrike" kern="1200" baseline="0" dirty="0">
                <a:solidFill>
                  <a:schemeClr val="tx1"/>
                </a:solidFill>
                <a:latin typeface="+mn-lt"/>
                <a:ea typeface="+mn-ea"/>
                <a:cs typeface="+mn-cs"/>
              </a:rPr>
              <a:t>model</a:t>
            </a:r>
            <a:r>
              <a:rPr lang="zh-CN" altLang="en-US" sz="1200" b="0" i="0" u="none" strike="noStrike" kern="1200" baseline="0" dirty="0">
                <a:solidFill>
                  <a:schemeClr val="tx1"/>
                </a:solidFill>
                <a:latin typeface="+mn-lt"/>
                <a:ea typeface="+mn-ea"/>
                <a:cs typeface="+mn-cs"/>
              </a:rPr>
              <a:t>参数是机器人的</a:t>
            </a:r>
            <a:r>
              <a:rPr lang="en-US" altLang="zh-CN" sz="1200" b="0" i="0" u="none" strike="noStrike" kern="1200" baseline="0" dirty="0" err="1">
                <a:solidFill>
                  <a:schemeClr val="tx1"/>
                </a:solidFill>
                <a:latin typeface="+mn-lt"/>
                <a:ea typeface="+mn-ea"/>
                <a:cs typeface="+mn-cs"/>
              </a:rPr>
              <a:t>urdf</a:t>
            </a:r>
            <a:r>
              <a:rPr lang="zh-CN" altLang="en-US" sz="1200" b="0" i="0" u="none" strike="noStrike" kern="1200" baseline="0" dirty="0">
                <a:solidFill>
                  <a:schemeClr val="tx1"/>
                </a:solidFill>
                <a:latin typeface="+mn-lt"/>
                <a:ea typeface="+mn-ea"/>
                <a:cs typeface="+mn-cs"/>
              </a:rPr>
              <a:t>描述文件，</a:t>
            </a:r>
            <a:r>
              <a:rPr lang="en-US" altLang="zh-CN" sz="1200" b="0" i="0" u="none" strike="noStrike" kern="1200" baseline="0" dirty="0" err="1">
                <a:solidFill>
                  <a:schemeClr val="tx1"/>
                </a:solidFill>
                <a:latin typeface="+mn-lt"/>
                <a:ea typeface="+mn-ea"/>
                <a:cs typeface="+mn-cs"/>
              </a:rPr>
              <a:t>gui</a:t>
            </a:r>
            <a:r>
              <a:rPr lang="zh-CN" altLang="en-US" sz="1200" b="0" i="0" u="none" strike="noStrike" kern="1200" baseline="0" dirty="0">
                <a:solidFill>
                  <a:schemeClr val="tx1"/>
                </a:solidFill>
                <a:latin typeface="+mn-lt"/>
                <a:ea typeface="+mn-ea"/>
                <a:cs typeface="+mn-cs"/>
              </a:rPr>
              <a:t>是控制界面显示标记，</a:t>
            </a:r>
            <a:r>
              <a:rPr lang="en-US" altLang="zh-CN" sz="1200" b="0" i="0" u="none" strike="noStrike" kern="1200" baseline="0" dirty="0" err="1">
                <a:solidFill>
                  <a:schemeClr val="tx1"/>
                </a:solidFill>
                <a:latin typeface="+mn-lt"/>
                <a:ea typeface="+mn-ea"/>
                <a:cs typeface="+mn-cs"/>
              </a:rPr>
              <a:t>rvizconfig</a:t>
            </a:r>
            <a:r>
              <a:rPr lang="zh-CN" altLang="en-US" sz="1200" b="0" i="0" u="none" strike="noStrike" kern="1200" baseline="0" dirty="0">
                <a:solidFill>
                  <a:schemeClr val="tx1"/>
                </a:solidFill>
                <a:latin typeface="+mn-lt"/>
                <a:ea typeface="+mn-ea"/>
                <a:cs typeface="+mn-cs"/>
              </a:rPr>
              <a:t>是</a:t>
            </a:r>
            <a:r>
              <a:rPr lang="en-US" altLang="zh-CN" sz="1200" b="0" i="0" u="none" strike="noStrike" kern="1200" baseline="0" dirty="0" err="1">
                <a:solidFill>
                  <a:schemeClr val="tx1"/>
                </a:solidFill>
                <a:latin typeface="+mn-lt"/>
                <a:ea typeface="+mn-ea"/>
                <a:cs typeface="+mn-cs"/>
              </a:rPr>
              <a:t>Rviz</a:t>
            </a:r>
            <a:r>
              <a:rPr lang="zh-CN" altLang="en-US" sz="1200" b="0" i="0" u="none" strike="noStrike" kern="1200" baseline="0" dirty="0">
                <a:solidFill>
                  <a:schemeClr val="tx1"/>
                </a:solidFill>
                <a:latin typeface="+mn-lt"/>
                <a:ea typeface="+mn-ea"/>
                <a:cs typeface="+mn-cs"/>
              </a:rPr>
              <a:t>的设置文件；</a:t>
            </a:r>
          </a:p>
          <a:p>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）中间两行以“</a:t>
            </a:r>
            <a:r>
              <a:rPr lang="en-US" altLang="zh-CN" sz="1200" b="0" i="0" u="none" strike="noStrike" kern="1200" baseline="0" dirty="0" err="1">
                <a:solidFill>
                  <a:schemeClr val="tx1"/>
                </a:solidFill>
                <a:latin typeface="+mn-lt"/>
                <a:ea typeface="+mn-ea"/>
                <a:cs typeface="+mn-cs"/>
              </a:rPr>
              <a:t>param</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开头的是设置动态参数，</a:t>
            </a:r>
            <a:r>
              <a:rPr lang="en-US" altLang="zh-CN" sz="1200" b="0" i="0" u="none" strike="noStrike" kern="1200" baseline="0" dirty="0" err="1">
                <a:solidFill>
                  <a:schemeClr val="tx1"/>
                </a:solidFill>
                <a:latin typeface="+mn-lt"/>
                <a:ea typeface="+mn-ea"/>
                <a:cs typeface="+mn-cs"/>
              </a:rPr>
              <a:t>robot_description</a:t>
            </a:r>
            <a:r>
              <a:rPr lang="zh-CN" altLang="en-US" sz="1200" b="0" i="0" u="none" strike="noStrike" kern="1200" baseline="0" dirty="0">
                <a:solidFill>
                  <a:schemeClr val="tx1"/>
                </a:solidFill>
                <a:latin typeface="+mn-lt"/>
                <a:ea typeface="+mn-ea"/>
                <a:cs typeface="+mn-cs"/>
              </a:rPr>
              <a:t>是解析机器人</a:t>
            </a:r>
            <a:r>
              <a:rPr lang="en-US" altLang="zh-CN" sz="1200" b="0" i="0" u="none" strike="noStrike" kern="1200" baseline="0" dirty="0" err="1">
                <a:solidFill>
                  <a:schemeClr val="tx1"/>
                </a:solidFill>
                <a:latin typeface="+mn-lt"/>
                <a:ea typeface="+mn-ea"/>
                <a:cs typeface="+mn-cs"/>
              </a:rPr>
              <a:t>urdf</a:t>
            </a:r>
            <a:r>
              <a:rPr lang="zh-CN" altLang="en-US" sz="1200" b="0" i="0" u="none" strike="noStrike" kern="1200" baseline="0" dirty="0">
                <a:solidFill>
                  <a:schemeClr val="tx1"/>
                </a:solidFill>
                <a:latin typeface="+mn-lt"/>
                <a:ea typeface="+mn-ea"/>
                <a:cs typeface="+mn-cs"/>
              </a:rPr>
              <a:t>描述的指令，</a:t>
            </a:r>
            <a:r>
              <a:rPr lang="en-US" altLang="zh-CN" sz="1200" b="0" i="0" u="none" strike="noStrike" kern="1200" baseline="0" dirty="0" err="1">
                <a:solidFill>
                  <a:schemeClr val="tx1"/>
                </a:solidFill>
                <a:latin typeface="+mn-lt"/>
                <a:ea typeface="+mn-ea"/>
                <a:cs typeface="+mn-cs"/>
              </a:rPr>
              <a:t>use_gui</a:t>
            </a:r>
            <a:r>
              <a:rPr lang="zh-CN" altLang="en-US" sz="1200" b="0" i="0" u="none" strike="noStrike" kern="1200" baseline="0" dirty="0">
                <a:solidFill>
                  <a:schemeClr val="tx1"/>
                </a:solidFill>
                <a:latin typeface="+mn-lt"/>
                <a:ea typeface="+mn-ea"/>
                <a:cs typeface="+mn-cs"/>
              </a:rPr>
              <a:t>是控制界面显示标记；</a:t>
            </a:r>
          </a:p>
          <a:p>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）最后三行以“</a:t>
            </a:r>
            <a:r>
              <a:rPr lang="en-US" altLang="zh-CN" sz="1200" b="0" i="0" u="none" strike="noStrike" kern="1200" baseline="0" dirty="0">
                <a:solidFill>
                  <a:schemeClr val="tx1"/>
                </a:solidFill>
                <a:latin typeface="+mn-lt"/>
                <a:ea typeface="+mn-ea"/>
                <a:cs typeface="+mn-cs"/>
              </a:rPr>
              <a:t>node”</a:t>
            </a:r>
            <a:r>
              <a:rPr lang="zh-CN" altLang="en-US" sz="1200" b="0" i="0" u="none" strike="noStrike" kern="1200" baseline="0" dirty="0">
                <a:solidFill>
                  <a:schemeClr val="tx1"/>
                </a:solidFill>
                <a:latin typeface="+mn-lt"/>
                <a:ea typeface="+mn-ea"/>
                <a:cs typeface="+mn-cs"/>
              </a:rPr>
              <a:t>开头的是</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文件的重点，每一条会启动一个程序节点，其中</a:t>
            </a:r>
            <a:r>
              <a:rPr lang="en-US" altLang="zh-CN" sz="1200" b="0" i="0" u="none" strike="noStrike" kern="1200" baseline="0" dirty="0">
                <a:solidFill>
                  <a:schemeClr val="tx1"/>
                </a:solidFill>
                <a:latin typeface="+mn-lt"/>
                <a:ea typeface="+mn-ea"/>
                <a:cs typeface="+mn-cs"/>
              </a:rPr>
              <a:t>name</a:t>
            </a:r>
            <a:r>
              <a:rPr lang="zh-CN" altLang="en-US" sz="1200" b="0" i="0" u="none" strike="noStrike" kern="1200" baseline="0" dirty="0">
                <a:solidFill>
                  <a:schemeClr val="tx1"/>
                </a:solidFill>
                <a:latin typeface="+mn-lt"/>
                <a:ea typeface="+mn-ea"/>
                <a:cs typeface="+mn-cs"/>
              </a:rPr>
              <a:t>是节点启动后在</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里显示的名称（这个其实可以随便起名），</a:t>
            </a:r>
            <a:r>
              <a:rPr lang="en-US" altLang="zh-CN" sz="1200" b="0" i="0" u="none" strike="noStrike" kern="1200" baseline="0" dirty="0" err="1">
                <a:solidFill>
                  <a:schemeClr val="tx1"/>
                </a:solidFill>
                <a:latin typeface="+mn-lt"/>
                <a:ea typeface="+mn-ea"/>
                <a:cs typeface="+mn-cs"/>
              </a:rPr>
              <a:t>pkg</a:t>
            </a:r>
            <a:r>
              <a:rPr lang="zh-CN" altLang="en-US" sz="1200" b="0" i="0" u="none" strike="noStrike" kern="1200" baseline="0" dirty="0">
                <a:solidFill>
                  <a:schemeClr val="tx1"/>
                </a:solidFill>
                <a:latin typeface="+mn-lt"/>
                <a:ea typeface="+mn-ea"/>
                <a:cs typeface="+mn-cs"/>
              </a:rPr>
              <a:t>是节点所从属的软件包名称，用来定位节点程序位置，</a:t>
            </a:r>
            <a:r>
              <a:rPr lang="en-US" altLang="zh-CN" sz="1200" b="0" i="0" u="none" strike="noStrike" kern="1200" baseline="0" dirty="0">
                <a:solidFill>
                  <a:schemeClr val="tx1"/>
                </a:solidFill>
                <a:latin typeface="+mn-lt"/>
                <a:ea typeface="+mn-ea"/>
                <a:cs typeface="+mn-cs"/>
              </a:rPr>
              <a:t>type</a:t>
            </a:r>
            <a:r>
              <a:rPr lang="zh-CN" altLang="en-US" sz="1200" b="0" i="0" u="none" strike="noStrike" kern="1200" baseline="0" dirty="0">
                <a:solidFill>
                  <a:schemeClr val="tx1"/>
                </a:solidFill>
                <a:latin typeface="+mn-lt"/>
                <a:ea typeface="+mn-ea"/>
                <a:cs typeface="+mn-cs"/>
              </a:rPr>
              <a:t>是节点的真实名字，</a:t>
            </a:r>
            <a:r>
              <a:rPr lang="en-US" altLang="zh-CN" sz="1200" b="0" i="0" u="none" strike="noStrike" kern="1200" baseline="0" dirty="0" err="1">
                <a:solidFill>
                  <a:schemeClr val="tx1"/>
                </a:solidFill>
                <a:latin typeface="+mn-lt"/>
                <a:ea typeface="+mn-ea"/>
                <a:cs typeface="+mn-cs"/>
              </a:rPr>
              <a:t>args</a:t>
            </a:r>
            <a:r>
              <a:rPr lang="zh-CN" altLang="en-US" sz="1200" b="0" i="0" u="none" strike="noStrike" kern="1200" baseline="0" dirty="0">
                <a:solidFill>
                  <a:schemeClr val="tx1"/>
                </a:solidFill>
                <a:latin typeface="+mn-lt"/>
                <a:ea typeface="+mn-ea"/>
                <a:cs typeface="+mn-cs"/>
              </a:rPr>
              <a:t>是启动参数。</a:t>
            </a:r>
          </a:p>
          <a:p>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、看完</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文件内容，我们来看看它都干了什么好事。维持本节开头用</a:t>
            </a:r>
            <a:r>
              <a:rPr lang="en-US" altLang="zh-CN" sz="1200" b="0" i="0" u="none" strike="noStrike" kern="1200" baseline="0" dirty="0">
                <a:solidFill>
                  <a:schemeClr val="tx1"/>
                </a:solidFill>
                <a:latin typeface="+mn-lt"/>
                <a:ea typeface="+mn-ea"/>
                <a:cs typeface="+mn-cs"/>
              </a:rPr>
              <a:t>display_4wd.launch</a:t>
            </a:r>
            <a:r>
              <a:rPr lang="zh-CN" altLang="en-US" sz="1200" b="0" i="0" u="none" strike="noStrike" kern="1200" baseline="0" dirty="0">
                <a:solidFill>
                  <a:schemeClr val="tx1"/>
                </a:solidFill>
                <a:latin typeface="+mn-lt"/>
                <a:ea typeface="+mn-ea"/>
                <a:cs typeface="+mn-cs"/>
              </a:rPr>
              <a:t>启动的</a:t>
            </a:r>
            <a:r>
              <a:rPr lang="en-US" altLang="zh-CN" sz="1200" b="0" i="0" u="none" strike="noStrike" kern="1200" baseline="0" dirty="0" err="1">
                <a:solidFill>
                  <a:schemeClr val="tx1"/>
                </a:solidFill>
                <a:latin typeface="+mn-lt"/>
                <a:ea typeface="+mn-ea"/>
                <a:cs typeface="+mn-cs"/>
              </a:rPr>
              <a:t>Rviz</a:t>
            </a:r>
            <a:r>
              <a:rPr lang="zh-CN" altLang="en-US" sz="1200" b="0" i="0" u="none" strike="noStrike" kern="1200" baseline="0" dirty="0">
                <a:solidFill>
                  <a:schemeClr val="tx1"/>
                </a:solidFill>
                <a:latin typeface="+mn-lt"/>
                <a:ea typeface="+mn-ea"/>
                <a:cs typeface="+mn-cs"/>
              </a:rPr>
              <a:t>界面别关闭。从</a:t>
            </a:r>
            <a:r>
              <a:rPr lang="en-US" altLang="zh-CN" sz="1200" b="0" i="0" u="none" strike="noStrike" kern="1200" baseline="0" dirty="0">
                <a:solidFill>
                  <a:schemeClr val="tx1"/>
                </a:solidFill>
                <a:latin typeface="+mn-lt"/>
                <a:ea typeface="+mn-ea"/>
                <a:cs typeface="+mn-cs"/>
              </a:rPr>
              <a:t>Ubuntu</a:t>
            </a:r>
            <a:r>
              <a:rPr lang="zh-CN" altLang="en-US" sz="1200" b="0" i="0" u="none" strike="noStrike" kern="1200" baseline="0" dirty="0">
                <a:solidFill>
                  <a:schemeClr val="tx1"/>
                </a:solidFill>
                <a:latin typeface="+mn-lt"/>
                <a:ea typeface="+mn-ea"/>
                <a:cs typeface="+mn-cs"/>
              </a:rPr>
              <a:t>桌面左侧的启动栏里点击“</a:t>
            </a:r>
            <a:r>
              <a:rPr lang="en-US" altLang="zh-CN" sz="1200" b="0" i="0" u="none" strike="noStrike" kern="1200" baseline="0" dirty="0">
                <a:solidFill>
                  <a:schemeClr val="tx1"/>
                </a:solidFill>
                <a:latin typeface="+mn-lt"/>
                <a:ea typeface="+mn-ea"/>
                <a:cs typeface="+mn-cs"/>
              </a:rPr>
              <a:t>Terminal”</a:t>
            </a:r>
            <a:r>
              <a:rPr lang="zh-CN" altLang="en-US" sz="1200" b="0" i="0" u="none" strike="noStrike" kern="1200" baseline="0" dirty="0">
                <a:solidFill>
                  <a:schemeClr val="tx1"/>
                </a:solidFill>
                <a:latin typeface="+mn-lt"/>
                <a:ea typeface="+mn-ea"/>
                <a:cs typeface="+mn-cs"/>
              </a:rPr>
              <a:t>终端图标启动一个新的终端程序（也可以通过同时按下键盘组合键“</a:t>
            </a:r>
            <a:r>
              <a:rPr lang="en-US" altLang="zh-CN" sz="1200" b="0" i="0" u="none" strike="noStrike" kern="1200" baseline="0" dirty="0">
                <a:solidFill>
                  <a:schemeClr val="tx1"/>
                </a:solidFill>
                <a:latin typeface="+mn-lt"/>
                <a:ea typeface="+mn-ea"/>
                <a:cs typeface="+mn-cs"/>
              </a:rPr>
              <a:t>Ctrl + Alt + T”</a:t>
            </a:r>
            <a:r>
              <a:rPr lang="zh-CN" altLang="en-US" sz="1200" b="0" i="0" u="none" strike="noStrike" kern="1200" baseline="0" dirty="0">
                <a:solidFill>
                  <a:schemeClr val="tx1"/>
                </a:solidFill>
                <a:latin typeface="+mn-lt"/>
                <a:ea typeface="+mn-ea"/>
                <a:cs typeface="+mn-cs"/>
              </a:rPr>
              <a:t>来启动），输入一条新指令：</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8</a:t>
            </a:fld>
            <a:endParaRPr lang="zh-CN" altLang="en-US"/>
          </a:p>
        </p:txBody>
      </p:sp>
    </p:spTree>
    <p:extLst>
      <p:ext uri="{BB962C8B-B14F-4D97-AF65-F5344CB8AC3E}">
        <p14:creationId xmlns:p14="http://schemas.microsoft.com/office/powerpoint/2010/main" val="225523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看完</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文件内容，我们来看看它都干了什么好事。维持本节开头用</a:t>
            </a:r>
            <a:r>
              <a:rPr lang="en-US" altLang="zh-CN" sz="1200" b="0" i="0" u="none" strike="noStrike" kern="1200" baseline="0" dirty="0" err="1">
                <a:solidFill>
                  <a:schemeClr val="tx1"/>
                </a:solidFill>
                <a:latin typeface="+mn-lt"/>
                <a:ea typeface="+mn-ea"/>
                <a:cs typeface="+mn-cs"/>
              </a:rPr>
              <a:t>urdf.launch</a:t>
            </a:r>
            <a:r>
              <a:rPr lang="zh-CN" altLang="en-US" sz="1200" b="0" i="0" u="none" strike="noStrike" kern="1200" baseline="0" dirty="0">
                <a:solidFill>
                  <a:schemeClr val="tx1"/>
                </a:solidFill>
                <a:latin typeface="+mn-lt"/>
                <a:ea typeface="+mn-ea"/>
                <a:cs typeface="+mn-cs"/>
              </a:rPr>
              <a:t>启动的</a:t>
            </a:r>
            <a:r>
              <a:rPr lang="en-US" altLang="zh-CN" sz="1200" b="0" i="0" u="none" strike="noStrike" kern="1200" baseline="0" dirty="0" err="1">
                <a:solidFill>
                  <a:schemeClr val="tx1"/>
                </a:solidFill>
                <a:latin typeface="+mn-lt"/>
                <a:ea typeface="+mn-ea"/>
                <a:cs typeface="+mn-cs"/>
              </a:rPr>
              <a:t>Rviz</a:t>
            </a:r>
            <a:r>
              <a:rPr lang="zh-CN" altLang="en-US" sz="1200" b="0" i="0" u="none" strike="noStrike" kern="1200" baseline="0" dirty="0">
                <a:solidFill>
                  <a:schemeClr val="tx1"/>
                </a:solidFill>
                <a:latin typeface="+mn-lt"/>
                <a:ea typeface="+mn-ea"/>
                <a:cs typeface="+mn-cs"/>
              </a:rPr>
              <a:t>界面别关闭。从</a:t>
            </a:r>
            <a:r>
              <a:rPr lang="en-US" altLang="zh-CN" sz="1200" b="0" i="0" u="none" strike="noStrike" kern="1200" baseline="0" dirty="0">
                <a:solidFill>
                  <a:schemeClr val="tx1"/>
                </a:solidFill>
                <a:latin typeface="+mn-lt"/>
                <a:ea typeface="+mn-ea"/>
                <a:cs typeface="+mn-cs"/>
              </a:rPr>
              <a:t>Ubuntu</a:t>
            </a:r>
            <a:r>
              <a:rPr lang="zh-CN" altLang="en-US" sz="1200" b="0" i="0" u="none" strike="noStrike" kern="1200" baseline="0" dirty="0">
                <a:solidFill>
                  <a:schemeClr val="tx1"/>
                </a:solidFill>
                <a:latin typeface="+mn-lt"/>
                <a:ea typeface="+mn-ea"/>
                <a:cs typeface="+mn-cs"/>
              </a:rPr>
              <a:t>桌面左侧的启动栏里点击“</a:t>
            </a:r>
            <a:r>
              <a:rPr lang="en-US" altLang="zh-CN" sz="1200" b="0" i="0" u="none" strike="noStrike" kern="1200" baseline="0" dirty="0">
                <a:solidFill>
                  <a:schemeClr val="tx1"/>
                </a:solidFill>
                <a:latin typeface="+mn-lt"/>
                <a:ea typeface="+mn-ea"/>
                <a:cs typeface="+mn-cs"/>
              </a:rPr>
              <a:t>Terminal”</a:t>
            </a:r>
            <a:r>
              <a:rPr lang="zh-CN" altLang="en-US" sz="1200" b="0" i="0" u="none" strike="noStrike" kern="1200" baseline="0" dirty="0">
                <a:solidFill>
                  <a:schemeClr val="tx1"/>
                </a:solidFill>
                <a:latin typeface="+mn-lt"/>
                <a:ea typeface="+mn-ea"/>
                <a:cs typeface="+mn-cs"/>
              </a:rPr>
              <a:t>终端图标启动一个新的终端程序（也可以通过同时按下键盘组合键“</a:t>
            </a:r>
            <a:r>
              <a:rPr lang="en-US" altLang="zh-CN" sz="1200" b="0" i="0" u="none" strike="noStrike" kern="1200" baseline="0" dirty="0">
                <a:solidFill>
                  <a:schemeClr val="tx1"/>
                </a:solidFill>
                <a:latin typeface="+mn-lt"/>
                <a:ea typeface="+mn-ea"/>
                <a:cs typeface="+mn-cs"/>
              </a:rPr>
              <a:t>Ctrl + Alt + T”</a:t>
            </a:r>
            <a:r>
              <a:rPr lang="zh-CN" altLang="en-US" sz="1200" b="0" i="0" u="none" strike="noStrike" kern="1200" baseline="0" dirty="0">
                <a:solidFill>
                  <a:schemeClr val="tx1"/>
                </a:solidFill>
                <a:latin typeface="+mn-lt"/>
                <a:ea typeface="+mn-ea"/>
                <a:cs typeface="+mn-cs"/>
              </a:rPr>
              <a:t>来启动），输入一条新指令：</a:t>
            </a:r>
            <a:r>
              <a:rPr lang="en-US" altLang="zh-CN" sz="1200" b="0" i="0" u="none" strike="noStrike" kern="1200" baseline="0" dirty="0" err="1">
                <a:solidFill>
                  <a:schemeClr val="tx1"/>
                </a:solidFill>
                <a:latin typeface="+mn-lt"/>
                <a:ea typeface="+mn-ea"/>
                <a:cs typeface="+mn-cs"/>
              </a:rPr>
              <a:t>rqt_graph</a:t>
            </a:r>
            <a:r>
              <a:rPr lang="zh-CN" altLang="en-US" sz="1200" b="0" i="0" u="none" strike="noStrike" kern="1200" baseline="0" dirty="0">
                <a:solidFill>
                  <a:schemeClr val="tx1"/>
                </a:solidFill>
                <a:latin typeface="+mn-lt"/>
                <a:ea typeface="+mn-ea"/>
                <a:cs typeface="+mn-cs"/>
              </a:rPr>
              <a:t>，按下回车键，会弹出一个框图：</a:t>
            </a:r>
            <a:endParaRPr lang="en-US" altLang="zh-CN" sz="1200" b="0" i="0" u="none" strike="noStrike" kern="1200" baseline="0" dirty="0">
              <a:solidFill>
                <a:schemeClr val="tx1"/>
              </a:solidFill>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b="0" i="0" u="none" strike="noStrike" kern="1200" baseline="0" dirty="0">
                <a:solidFill>
                  <a:schemeClr val="tx1"/>
                </a:solidFill>
                <a:latin typeface="+mn-lt"/>
                <a:ea typeface="+mn-ea"/>
                <a:cs typeface="+mn-cs"/>
              </a:rPr>
              <a:t>这个框图就是目前运行起来的节点及相互之间的数据关系图，椭圆的是节点，带箭头的曲线是数据流，矩形方框是主题，节点之间是通过“主题”这个渠道去传递数据的。可以看到图中的三个节点和刚才</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里的</a:t>
            </a:r>
            <a:r>
              <a:rPr lang="en-US" altLang="zh-CN" sz="1200" b="0" i="0" u="none" strike="noStrike" kern="1200" baseline="0" dirty="0">
                <a:solidFill>
                  <a:schemeClr val="tx1"/>
                </a:solidFill>
                <a:latin typeface="+mn-lt"/>
                <a:ea typeface="+mn-ea"/>
                <a:cs typeface="+mn-cs"/>
              </a:rPr>
              <a:t>&lt;node&gt;</a:t>
            </a:r>
            <a:r>
              <a:rPr lang="zh-CN" altLang="en-US" sz="1200" b="0" i="0" u="none" strike="noStrike" kern="1200" baseline="0" dirty="0">
                <a:solidFill>
                  <a:schemeClr val="tx1"/>
                </a:solidFill>
                <a:latin typeface="+mn-lt"/>
                <a:ea typeface="+mn-ea"/>
                <a:cs typeface="+mn-cs"/>
              </a:rPr>
              <a:t>项一一对应。这里再简要了解一下：</a:t>
            </a:r>
          </a:p>
          <a:p>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joint_state_publisher</a:t>
            </a:r>
            <a:r>
              <a:rPr lang="zh-CN" altLang="en-US" sz="1200" b="0" i="0" u="none" strike="noStrike" kern="1200" baseline="0" dirty="0">
                <a:solidFill>
                  <a:schemeClr val="tx1"/>
                </a:solidFill>
                <a:latin typeface="+mn-lt"/>
                <a:ea typeface="+mn-ea"/>
                <a:cs typeface="+mn-cs"/>
              </a:rPr>
              <a:t>节点从</a:t>
            </a:r>
            <a:r>
              <a:rPr lang="en-US" altLang="zh-CN" sz="1200" b="0" i="0" u="none" strike="noStrike" kern="1200" baseline="0" dirty="0" err="1">
                <a:solidFill>
                  <a:schemeClr val="tx1"/>
                </a:solidFill>
                <a:latin typeface="+mn-lt"/>
                <a:ea typeface="+mn-ea"/>
                <a:cs typeface="+mn-cs"/>
              </a:rPr>
              <a:t>robot_description</a:t>
            </a:r>
            <a:r>
              <a:rPr lang="zh-CN" altLang="en-US" sz="1200" b="0" i="0" u="none" strike="noStrike" kern="1200" baseline="0" dirty="0">
                <a:solidFill>
                  <a:schemeClr val="tx1"/>
                </a:solidFill>
                <a:latin typeface="+mn-lt"/>
                <a:ea typeface="+mn-ea"/>
                <a:cs typeface="+mn-cs"/>
              </a:rPr>
              <a:t>参数指令解析的机器人</a:t>
            </a:r>
            <a:r>
              <a:rPr lang="en-US" altLang="zh-CN" sz="1200" b="0" i="0" u="none" strike="noStrike" kern="1200" baseline="0" dirty="0" err="1">
                <a:solidFill>
                  <a:schemeClr val="tx1"/>
                </a:solidFill>
                <a:latin typeface="+mn-lt"/>
                <a:ea typeface="+mn-ea"/>
                <a:cs typeface="+mn-cs"/>
              </a:rPr>
              <a:t>urdf</a:t>
            </a:r>
            <a:r>
              <a:rPr lang="zh-CN" altLang="en-US" sz="1200" b="0" i="0" u="none" strike="noStrike" kern="1200" baseline="0" dirty="0">
                <a:solidFill>
                  <a:schemeClr val="tx1"/>
                </a:solidFill>
                <a:latin typeface="+mn-lt"/>
                <a:ea typeface="+mn-ea"/>
                <a:cs typeface="+mn-cs"/>
              </a:rPr>
              <a:t>里读取机器人各关节值，通过</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joint_states</a:t>
            </a:r>
            <a:r>
              <a:rPr lang="zh-CN" altLang="en-US" sz="1200" b="0" i="0" u="none" strike="noStrike" kern="1200" baseline="0" dirty="0">
                <a:solidFill>
                  <a:schemeClr val="tx1"/>
                </a:solidFill>
                <a:latin typeface="+mn-lt"/>
                <a:ea typeface="+mn-ea"/>
                <a:cs typeface="+mn-cs"/>
              </a:rPr>
              <a:t>主题传递给</a:t>
            </a:r>
            <a:r>
              <a:rPr lang="en-US" altLang="zh-CN" sz="1200" b="0" i="0" u="none" strike="noStrike" kern="1200" baseline="0" dirty="0" err="1">
                <a:solidFill>
                  <a:schemeClr val="tx1"/>
                </a:solidFill>
                <a:latin typeface="+mn-lt"/>
                <a:ea typeface="+mn-ea"/>
                <a:cs typeface="+mn-cs"/>
              </a:rPr>
              <a:t>robot_state_publisher</a:t>
            </a:r>
            <a:r>
              <a:rPr lang="zh-CN" altLang="en-US" sz="1200" b="0" i="0" u="none" strike="noStrike" kern="1200" baseline="0" dirty="0">
                <a:solidFill>
                  <a:schemeClr val="tx1"/>
                </a:solidFill>
                <a:latin typeface="+mn-lt"/>
                <a:ea typeface="+mn-ea"/>
                <a:cs typeface="+mn-cs"/>
              </a:rPr>
              <a:t>节点；</a:t>
            </a:r>
          </a:p>
          <a:p>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robot_state_publisher</a:t>
            </a:r>
            <a:r>
              <a:rPr lang="zh-CN" altLang="en-US" sz="1200" b="0" i="0" u="none" strike="noStrike" kern="1200" baseline="0" dirty="0">
                <a:solidFill>
                  <a:schemeClr val="tx1"/>
                </a:solidFill>
                <a:latin typeface="+mn-lt"/>
                <a:ea typeface="+mn-ea"/>
                <a:cs typeface="+mn-cs"/>
              </a:rPr>
              <a:t>节点将获得的机器人关节值转换成</a:t>
            </a:r>
            <a:r>
              <a:rPr lang="en-US" altLang="zh-CN" sz="1200" b="0" i="0" u="none" strike="noStrike" kern="1200" baseline="0" dirty="0" err="1">
                <a:solidFill>
                  <a:schemeClr val="tx1"/>
                </a:solidFill>
                <a:latin typeface="+mn-lt"/>
                <a:ea typeface="+mn-ea"/>
                <a:cs typeface="+mn-cs"/>
              </a:rPr>
              <a:t>tf</a:t>
            </a:r>
            <a:r>
              <a:rPr lang="zh-CN" altLang="en-US" sz="1200" b="0" i="0" u="none" strike="noStrike" kern="1200" baseline="0" dirty="0">
                <a:solidFill>
                  <a:schemeClr val="tx1"/>
                </a:solidFill>
                <a:latin typeface="+mn-lt"/>
                <a:ea typeface="+mn-ea"/>
                <a:cs typeface="+mn-cs"/>
              </a:rPr>
              <a:t>格式数据，发布到</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tf</a:t>
            </a:r>
            <a:r>
              <a:rPr lang="zh-CN" altLang="en-US" sz="1200" b="0" i="0" u="none" strike="noStrike" kern="1200" baseline="0" dirty="0">
                <a:solidFill>
                  <a:schemeClr val="tx1"/>
                </a:solidFill>
                <a:latin typeface="+mn-lt"/>
                <a:ea typeface="+mn-ea"/>
                <a:cs typeface="+mn-cs"/>
              </a:rPr>
              <a:t>主题；</a:t>
            </a:r>
          </a:p>
          <a:p>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rviz</a:t>
            </a:r>
            <a:r>
              <a:rPr lang="zh-CN" altLang="en-US" sz="1200" b="0" i="0" u="none" strike="noStrike" kern="1200" baseline="0" dirty="0">
                <a:solidFill>
                  <a:schemeClr val="tx1"/>
                </a:solidFill>
                <a:latin typeface="+mn-lt"/>
                <a:ea typeface="+mn-ea"/>
                <a:cs typeface="+mn-cs"/>
              </a:rPr>
              <a:t>节点（就是我们看到的图形界面）从</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tf</a:t>
            </a:r>
            <a:r>
              <a:rPr lang="zh-CN" altLang="en-US" sz="1200" b="0" i="0" u="none" strike="noStrike" kern="1200" baseline="0" dirty="0">
                <a:solidFill>
                  <a:schemeClr val="tx1"/>
                </a:solidFill>
                <a:latin typeface="+mn-lt"/>
                <a:ea typeface="+mn-ea"/>
                <a:cs typeface="+mn-cs"/>
              </a:rPr>
              <a:t>主题读取数据，实时更新其显示的三维模型。</a:t>
            </a: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使用</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文件来了解文件结构（演示）</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文件是大部分</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软件包的入口。在</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学习初期，从网上找到一个</a:t>
            </a:r>
            <a:r>
              <a:rPr lang="en-US" altLang="zh-CN" sz="1200" b="0" i="0" u="none" strike="noStrike" kern="1200" baseline="0" dirty="0">
                <a:solidFill>
                  <a:schemeClr val="tx1"/>
                </a:solidFill>
                <a:latin typeface="+mn-lt"/>
                <a:ea typeface="+mn-ea"/>
                <a:cs typeface="+mn-cs"/>
              </a:rPr>
              <a:t>ROS</a:t>
            </a:r>
            <a:r>
              <a:rPr lang="zh-CN" altLang="en-US" sz="1200" b="0" i="0" u="none" strike="noStrike" kern="1200" baseline="0" dirty="0">
                <a:solidFill>
                  <a:schemeClr val="tx1"/>
                </a:solidFill>
                <a:latin typeface="+mn-lt"/>
                <a:ea typeface="+mn-ea"/>
                <a:cs typeface="+mn-cs"/>
              </a:rPr>
              <a:t>软件包，看着成堆的目录会比较迷惑，不知从何入手。这时可以先点开里面的</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文件夹，逐个阅读其</a:t>
            </a:r>
            <a:r>
              <a:rPr lang="en-US" altLang="zh-CN" sz="1200" b="0" i="0" u="none" strike="noStrike" kern="1200" baseline="0" dirty="0">
                <a:solidFill>
                  <a:schemeClr val="tx1"/>
                </a:solidFill>
                <a:latin typeface="+mn-lt"/>
                <a:ea typeface="+mn-ea"/>
                <a:cs typeface="+mn-cs"/>
              </a:rPr>
              <a:t>launch</a:t>
            </a:r>
            <a:r>
              <a:rPr lang="zh-CN" altLang="en-US" sz="1200" b="0" i="0" u="none" strike="noStrike" kern="1200" baseline="0" dirty="0">
                <a:solidFill>
                  <a:schemeClr val="tx1"/>
                </a:solidFill>
                <a:latin typeface="+mn-lt"/>
                <a:ea typeface="+mn-ea"/>
                <a:cs typeface="+mn-cs"/>
              </a:rPr>
              <a:t>文件，就能大概知道它启动的哪个</a:t>
            </a:r>
            <a:r>
              <a:rPr lang="en-US" altLang="zh-CN" sz="1200" b="0" i="0" u="none" strike="noStrike" kern="1200" baseline="0" dirty="0" err="1">
                <a:solidFill>
                  <a:schemeClr val="tx1"/>
                </a:solidFill>
                <a:latin typeface="+mn-lt"/>
                <a:ea typeface="+mn-ea"/>
                <a:cs typeface="+mn-cs"/>
              </a:rPr>
              <a:t>pkg</a:t>
            </a:r>
            <a:r>
              <a:rPr lang="zh-CN" altLang="en-US" sz="1200" b="0" i="0" u="none" strike="noStrike" kern="1200" baseline="0" dirty="0">
                <a:solidFill>
                  <a:schemeClr val="tx1"/>
                </a:solidFill>
                <a:latin typeface="+mn-lt"/>
                <a:ea typeface="+mn-ea"/>
                <a:cs typeface="+mn-cs"/>
              </a:rPr>
              <a:t>里的哪个</a:t>
            </a:r>
            <a:r>
              <a:rPr lang="en-US" altLang="zh-CN" sz="1200" b="0" i="0" u="none" strike="noStrike" kern="1200" baseline="0" dirty="0">
                <a:solidFill>
                  <a:schemeClr val="tx1"/>
                </a:solidFill>
                <a:latin typeface="+mn-lt"/>
                <a:ea typeface="+mn-ea"/>
                <a:cs typeface="+mn-cs"/>
              </a:rPr>
              <a:t>node</a:t>
            </a:r>
            <a:r>
              <a:rPr lang="zh-CN" altLang="en-US" sz="1200" b="0" i="0" u="none" strike="noStrike" kern="1200" baseline="0" dirty="0">
                <a:solidFill>
                  <a:schemeClr val="tx1"/>
                </a:solidFill>
                <a:latin typeface="+mn-lt"/>
                <a:ea typeface="+mn-ea"/>
                <a:cs typeface="+mn-cs"/>
              </a:rPr>
              <a:t>，然后再到相应的</a:t>
            </a:r>
            <a:r>
              <a:rPr lang="en-US" altLang="zh-CN" sz="1200" b="0" i="0" u="none" strike="noStrike" kern="1200" baseline="0" dirty="0" err="1">
                <a:solidFill>
                  <a:schemeClr val="tx1"/>
                </a:solidFill>
                <a:latin typeface="+mn-lt"/>
                <a:ea typeface="+mn-ea"/>
                <a:cs typeface="+mn-cs"/>
              </a:rPr>
              <a:t>pkg</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err="1">
                <a:solidFill>
                  <a:schemeClr val="tx1"/>
                </a:solidFill>
                <a:latin typeface="+mn-lt"/>
                <a:ea typeface="+mn-ea"/>
                <a:cs typeface="+mn-cs"/>
              </a:rPr>
              <a:t>src</a:t>
            </a:r>
            <a:r>
              <a:rPr lang="zh-CN" altLang="en-US" sz="1200" b="0" i="0" u="none" strike="noStrike" kern="1200" baseline="0" dirty="0">
                <a:solidFill>
                  <a:schemeClr val="tx1"/>
                </a:solidFill>
                <a:latin typeface="+mn-lt"/>
                <a:ea typeface="+mn-ea"/>
                <a:cs typeface="+mn-cs"/>
              </a:rPr>
              <a:t>目录下去找这个</a:t>
            </a:r>
            <a:r>
              <a:rPr lang="en-US" altLang="zh-CN" sz="1200" b="0" i="0" u="none" strike="noStrike" kern="1200" baseline="0" dirty="0">
                <a:solidFill>
                  <a:schemeClr val="tx1"/>
                </a:solidFill>
                <a:latin typeface="+mn-lt"/>
                <a:ea typeface="+mn-ea"/>
                <a:cs typeface="+mn-cs"/>
              </a:rPr>
              <a:t>node</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err="1">
                <a:solidFill>
                  <a:schemeClr val="tx1"/>
                </a:solidFill>
                <a:latin typeface="+mn-lt"/>
                <a:ea typeface="+mn-ea"/>
                <a:cs typeface="+mn-cs"/>
              </a:rPr>
              <a:t>cpp</a:t>
            </a:r>
            <a:r>
              <a:rPr lang="zh-CN" altLang="en-US" sz="1200" b="0" i="0" u="none" strike="noStrike" kern="1200" baseline="0" dirty="0">
                <a:solidFill>
                  <a:schemeClr val="tx1"/>
                </a:solidFill>
                <a:latin typeface="+mn-lt"/>
                <a:ea typeface="+mn-ea"/>
                <a:cs typeface="+mn-cs"/>
              </a:rPr>
              <a:t>或者</a:t>
            </a:r>
            <a:r>
              <a:rPr lang="en-US" altLang="zh-CN" sz="1200" b="0" i="0" u="none" strike="noStrike" kern="1200" baseline="0" dirty="0" err="1">
                <a:solidFill>
                  <a:schemeClr val="tx1"/>
                </a:solidFill>
                <a:latin typeface="+mn-lt"/>
                <a:ea typeface="+mn-ea"/>
                <a:cs typeface="+mn-cs"/>
              </a:rPr>
              <a:t>py</a:t>
            </a:r>
            <a:r>
              <a:rPr lang="zh-CN" altLang="en-US" sz="1200" b="0" i="0" u="none" strike="noStrike" kern="1200" baseline="0" dirty="0">
                <a:solidFill>
                  <a:schemeClr val="tx1"/>
                </a:solidFill>
                <a:latin typeface="+mn-lt"/>
                <a:ea typeface="+mn-ea"/>
                <a:cs typeface="+mn-cs"/>
              </a:rPr>
              <a:t>文件，了解他们的组合关系，这样就能慢慢的把这个软件包的结构和功能都搞明白了。</a:t>
            </a:r>
            <a:endParaRPr lang="en-US" altLang="zh-CN" sz="1200" b="0" i="0" u="none" strike="noStrike" kern="1200" baseline="0" dirty="0">
              <a:solidFill>
                <a:schemeClr val="tx1"/>
              </a:solidFill>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9</a:t>
            </a:fld>
            <a:endParaRPr lang="zh-CN" altLang="en-US"/>
          </a:p>
        </p:txBody>
      </p:sp>
    </p:spTree>
    <p:extLst>
      <p:ext uri="{BB962C8B-B14F-4D97-AF65-F5344CB8AC3E}">
        <p14:creationId xmlns:p14="http://schemas.microsoft.com/office/powerpoint/2010/main" val="179321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A06DC2-421B-447B-B3C2-93341A3717B3}" type="slidenum">
              <a:rPr lang="zh-CN" altLang="en-US" smtClean="0"/>
              <a:t>10</a:t>
            </a:fld>
            <a:endParaRPr lang="zh-CN" altLang="en-US"/>
          </a:p>
        </p:txBody>
      </p:sp>
    </p:spTree>
    <p:extLst>
      <p:ext uri="{BB962C8B-B14F-4D97-AF65-F5344CB8AC3E}">
        <p14:creationId xmlns:p14="http://schemas.microsoft.com/office/powerpoint/2010/main" val="296930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119309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206839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268978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318826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355452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420444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69854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103189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306436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3797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C5D215A-E163-44D8-BC92-374B50FD72AB}" type="datetimeFigureOut">
              <a:rPr lang="zh-CN" altLang="en-US" smtClean="0"/>
              <a:t>2017/12/14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225838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215A-E163-44D8-BC92-374B50FD72AB}" type="datetimeFigureOut">
              <a:rPr lang="zh-CN" altLang="en-US" smtClean="0"/>
              <a:t>2017/12/14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F87B4-90E2-478A-AA33-84DFF878F3AA}" type="slidenum">
              <a:rPr lang="zh-CN" altLang="en-US" smtClean="0"/>
              <a:t>‹#›</a:t>
            </a:fld>
            <a:endParaRPr lang="zh-CN" altLang="en-US"/>
          </a:p>
        </p:txBody>
      </p:sp>
    </p:spTree>
    <p:extLst>
      <p:ext uri="{BB962C8B-B14F-4D97-AF65-F5344CB8AC3E}">
        <p14:creationId xmlns:p14="http://schemas.microsoft.com/office/powerpoint/2010/main" val="4111369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hyperlink" Target="https://github.com/" TargetMode="External"/><Relationship Id="rId7"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www.ros.org/browse/list.php" TargetMode="External"/><Relationship Id="rId4" Type="http://schemas.openxmlformats.org/officeDocument/2006/relationships/hyperlink" Target="https://www.openslam.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tmp"/><Relationship Id="rId7"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98385" y="2153803"/>
            <a:ext cx="10981944" cy="45719"/>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7916" y="3854021"/>
            <a:ext cx="10981944" cy="45719"/>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276344" y="4340858"/>
            <a:ext cx="3639312" cy="1015663"/>
          </a:xfrm>
          <a:prstGeom prst="rect">
            <a:avLst/>
          </a:prstGeom>
          <a:noFill/>
        </p:spPr>
        <p:txBody>
          <a:bodyPr wrap="square" rtlCol="0">
            <a:spAutoFit/>
          </a:bodyPr>
          <a:lstStyle/>
          <a:p>
            <a:pPr algn="ctr"/>
            <a:r>
              <a:rPr lang="zh-CN" altLang="en-US" sz="2400" dirty="0">
                <a:latin typeface="Times New Roman" panose="02020603050405020304" pitchFamily="18" charset="0"/>
                <a:cs typeface="Times New Roman" panose="02020603050405020304" pitchFamily="18" charset="0"/>
              </a:rPr>
              <a:t>苏易衡</a:t>
            </a:r>
            <a:endParaRPr lang="en-US" altLang="zh-CN" sz="1600" dirty="0">
              <a:latin typeface="Times New Roman" panose="02020603050405020304" pitchFamily="18" charset="0"/>
              <a:cs typeface="Times New Roman" panose="02020603050405020304" pitchFamily="18" charset="0"/>
            </a:endParaRPr>
          </a:p>
          <a:p>
            <a:endParaRPr lang="en-US" altLang="zh-CN" dirty="0"/>
          </a:p>
          <a:p>
            <a:pPr algn="ctr"/>
            <a:r>
              <a:rPr lang="en-US" altLang="zh-CN" dirty="0">
                <a:latin typeface="Times New Roman" panose="02020603050405020304" pitchFamily="18" charset="0"/>
                <a:cs typeface="Times New Roman" panose="02020603050405020304" pitchFamily="18" charset="0"/>
              </a:rPr>
              <a:t>2017</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16</a:t>
            </a:r>
            <a:r>
              <a:rPr lang="zh-CN" altLang="en-US" dirty="0">
                <a:latin typeface="Times New Roman" panose="02020603050405020304" pitchFamily="18" charset="0"/>
                <a:cs typeface="Times New Roman" panose="02020603050405020304" pitchFamily="18" charset="0"/>
              </a:rPr>
              <a:t>日</a:t>
            </a:r>
          </a:p>
        </p:txBody>
      </p:sp>
      <p:sp>
        <p:nvSpPr>
          <p:cNvPr id="2" name="文本框 1"/>
          <p:cNvSpPr txBox="1"/>
          <p:nvPr/>
        </p:nvSpPr>
        <p:spPr>
          <a:xfrm>
            <a:off x="208275" y="2416403"/>
            <a:ext cx="10968659" cy="2339102"/>
          </a:xfrm>
          <a:prstGeom prst="rect">
            <a:avLst/>
          </a:prstGeom>
          <a:noFill/>
        </p:spPr>
        <p:txBody>
          <a:bodyPr wrap="square" rtlCol="0">
            <a:spAutoFit/>
          </a:bodyPr>
          <a:lstStyle/>
          <a:p>
            <a:pPr algn="ctr"/>
            <a:r>
              <a:rPr lang="zh-CN" altLang="en-US" dirty="0"/>
              <a:t>                    </a:t>
            </a:r>
            <a:r>
              <a:rPr lang="zh-CN" altLang="en-US" sz="3600" b="1" dirty="0">
                <a:latin typeface="Times New Roman" panose="02020603050405020304" pitchFamily="18" charset="0"/>
                <a:cs typeface="Times New Roman" panose="02020603050405020304" pitchFamily="18" charset="0"/>
              </a:rPr>
              <a:t>机器人操作系统</a:t>
            </a:r>
            <a:r>
              <a:rPr lang="en-US" altLang="zh-CN" sz="3600" b="1" dirty="0">
                <a:latin typeface="Times New Roman" panose="02020603050405020304" pitchFamily="18" charset="0"/>
                <a:cs typeface="Times New Roman" panose="02020603050405020304" pitchFamily="18" charset="0"/>
              </a:rPr>
              <a:t>(ROS)</a:t>
            </a:r>
            <a:r>
              <a:rPr lang="zh-CN" altLang="en-US" sz="3600" b="1" dirty="0">
                <a:latin typeface="Times New Roman" panose="02020603050405020304" pitchFamily="18" charset="0"/>
                <a:cs typeface="Times New Roman" panose="02020603050405020304" pitchFamily="18" charset="0"/>
              </a:rPr>
              <a:t>实战交流研讨会 </a:t>
            </a:r>
            <a:endParaRPr lang="en-US" altLang="zh-CN" sz="3600" b="1" dirty="0">
              <a:latin typeface="Times New Roman" panose="02020603050405020304" pitchFamily="18" charset="0"/>
              <a:cs typeface="Times New Roman" panose="02020603050405020304" pitchFamily="18" charset="0"/>
            </a:endParaRPr>
          </a:p>
          <a:p>
            <a:pPr algn="ctr">
              <a:lnSpc>
                <a:spcPct val="150000"/>
              </a:lnSpc>
            </a:pPr>
            <a:r>
              <a:rPr lang="zh-CN" altLang="en-US" sz="2800" dirty="0"/>
              <a:t>             第一课    </a:t>
            </a:r>
            <a:r>
              <a:rPr lang="en-US" altLang="zh-CN" sz="2800" dirty="0">
                <a:latin typeface="Times New Roman" panose="02020603050405020304" pitchFamily="18" charset="0"/>
                <a:cs typeface="Times New Roman" panose="02020603050405020304" pitchFamily="18" charset="0"/>
              </a:rPr>
              <a:t>ROS</a:t>
            </a:r>
            <a:r>
              <a:rPr lang="zh-CN" altLang="zh-CN" sz="2800" dirty="0"/>
              <a:t>基础概念</a:t>
            </a:r>
            <a:endParaRPr lang="en-US" altLang="zh-CN" sz="2800" dirty="0"/>
          </a:p>
          <a:p>
            <a:pPr algn="ctr"/>
            <a:endParaRPr lang="en-US" altLang="zh-CN" sz="2800" b="1" i="1" dirty="0">
              <a:latin typeface="Times New Roman" panose="02020603050405020304" pitchFamily="18" charset="0"/>
              <a:cs typeface="Times New Roman" panose="02020603050405020304" pitchFamily="18" charset="0"/>
            </a:endParaRPr>
          </a:p>
          <a:p>
            <a:pPr algn="ctr"/>
            <a:endParaRPr lang="zh-CN" altLang="en-US" sz="4000" b="1" i="1" dirty="0">
              <a:latin typeface="Times New Roman" panose="02020603050405020304" pitchFamily="18" charset="0"/>
              <a:cs typeface="Times New Roman" panose="02020603050405020304" pitchFamily="18" charset="0"/>
            </a:endParaRPr>
          </a:p>
        </p:txBody>
      </p:sp>
      <p:pic>
        <p:nvPicPr>
          <p:cNvPr id="8" name="图片 7" descr="屏幕剪辑">
            <a:extLst>
              <a:ext uri="{FF2B5EF4-FFF2-40B4-BE49-F238E27FC236}">
                <a16:creationId xmlns:a16="http://schemas.microsoft.com/office/drawing/2014/main" id="{F1DE21A3-D7FC-467A-972B-EC1E23402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5" y="288061"/>
            <a:ext cx="3506475" cy="665146"/>
          </a:xfrm>
          <a:prstGeom prst="rect">
            <a:avLst/>
          </a:prstGeom>
        </p:spPr>
      </p:pic>
      <p:pic>
        <p:nvPicPr>
          <p:cNvPr id="11" name="图片 10" descr="屏幕剪辑">
            <a:extLst>
              <a:ext uri="{FF2B5EF4-FFF2-40B4-BE49-F238E27FC236}">
                <a16:creationId xmlns:a16="http://schemas.microsoft.com/office/drawing/2014/main" id="{37B44EDF-B85B-48ED-ABA4-1370AD67E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785" y="288061"/>
            <a:ext cx="2076740" cy="647790"/>
          </a:xfrm>
          <a:prstGeom prst="rect">
            <a:avLst/>
          </a:prstGeom>
        </p:spPr>
      </p:pic>
    </p:spTree>
    <p:extLst>
      <p:ext uri="{BB962C8B-B14F-4D97-AF65-F5344CB8AC3E}">
        <p14:creationId xmlns:p14="http://schemas.microsoft.com/office/powerpoint/2010/main" val="322114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a:t>
            </a:r>
            <a:r>
              <a:rPr lang="zh-CN" altLang="zh-CN" sz="2800" b="1" i="1" dirty="0">
                <a:solidFill>
                  <a:schemeClr val="bg1"/>
                </a:solidFill>
                <a:latin typeface="Times New Roman" panose="02020603050405020304" pitchFamily="18" charset="0"/>
                <a:cs typeface="Times New Roman" panose="02020603050405020304" pitchFamily="18" charset="0"/>
              </a:rPr>
              <a:t>二进制包</a:t>
            </a:r>
            <a:r>
              <a:rPr lang="en-US" altLang="zh-CN" sz="2800" b="1" i="1" dirty="0">
                <a:solidFill>
                  <a:schemeClr val="bg1"/>
                </a:solidFill>
                <a:latin typeface="Times New Roman" panose="02020603050405020304" pitchFamily="18" charset="0"/>
                <a:cs typeface="Times New Roman" panose="02020603050405020304" pitchFamily="18" charset="0"/>
              </a:rPr>
              <a:t> vs </a:t>
            </a:r>
            <a:r>
              <a:rPr lang="zh-CN" altLang="zh-CN" sz="2800" b="1" i="1" dirty="0">
                <a:solidFill>
                  <a:schemeClr val="bg1"/>
                </a:solidFill>
                <a:latin typeface="Times New Roman" panose="02020603050405020304" pitchFamily="18" charset="0"/>
                <a:cs typeface="Times New Roman" panose="02020603050405020304" pitchFamily="18" charset="0"/>
              </a:rPr>
              <a:t>源代码包</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2" y="-3051"/>
            <a:ext cx="3329181"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III. </a:t>
            </a:r>
            <a:r>
              <a:rPr lang="zh-CN" altLang="zh-CN" b="1" i="1" dirty="0">
                <a:solidFill>
                  <a:schemeClr val="bg1"/>
                </a:solidFill>
                <a:latin typeface="Times New Roman" panose="02020603050405020304" pitchFamily="18" charset="0"/>
                <a:cs typeface="Times New Roman" panose="02020603050405020304" pitchFamily="18" charset="0"/>
              </a:rPr>
              <a:t>二进制包</a:t>
            </a:r>
            <a:r>
              <a:rPr lang="en-US" altLang="zh-CN" b="1" i="1" dirty="0">
                <a:solidFill>
                  <a:schemeClr val="bg1"/>
                </a:solidFill>
                <a:latin typeface="Times New Roman" panose="02020603050405020304" pitchFamily="18" charset="0"/>
                <a:cs typeface="Times New Roman" panose="02020603050405020304" pitchFamily="18" charset="0"/>
              </a:rPr>
              <a:t> vs </a:t>
            </a:r>
            <a:r>
              <a:rPr lang="zh-CN" altLang="zh-CN" b="1" i="1" dirty="0">
                <a:solidFill>
                  <a:schemeClr val="bg1"/>
                </a:solidFill>
                <a:latin typeface="Times New Roman" panose="02020603050405020304" pitchFamily="18" charset="0"/>
                <a:cs typeface="Times New Roman" panose="02020603050405020304" pitchFamily="18" charset="0"/>
              </a:rPr>
              <a:t>源代码包</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0A71937C-856A-4870-8807-36F46C178524}"/>
              </a:ext>
            </a:extLst>
          </p:cNvPr>
          <p:cNvSpPr/>
          <p:nvPr/>
        </p:nvSpPr>
        <p:spPr>
          <a:xfrm>
            <a:off x="1558343" y="2182660"/>
            <a:ext cx="7233070" cy="400110"/>
          </a:xfrm>
          <a:prstGeom prst="rect">
            <a:avLst/>
          </a:prstGeom>
        </p:spPr>
        <p:txBody>
          <a:bodyPr wrap="none">
            <a:spAutoFit/>
          </a:bodyPr>
          <a:lstStyle/>
          <a:p>
            <a:r>
              <a:rPr lang="zh-CN" altLang="zh-CN" sz="2000" dirty="0"/>
              <a:t>可执行程序的生成过程：</a:t>
            </a:r>
            <a:r>
              <a:rPr lang="zh-CN" altLang="zh-CN" dirty="0"/>
              <a:t>源代码编写</a:t>
            </a:r>
            <a:r>
              <a:rPr lang="en-US" altLang="zh-CN" dirty="0"/>
              <a:t> </a:t>
            </a:r>
            <a:r>
              <a:rPr lang="en-US" altLang="zh-CN" dirty="0">
                <a:sym typeface="Wingdings" panose="05000000000000000000" pitchFamily="2" charset="2"/>
              </a:rPr>
              <a:t> </a:t>
            </a:r>
            <a:r>
              <a:rPr lang="zh-CN" altLang="zh-CN" dirty="0"/>
              <a:t>编译</a:t>
            </a:r>
            <a:r>
              <a:rPr lang="en-US" altLang="zh-CN" dirty="0"/>
              <a:t> </a:t>
            </a:r>
            <a:r>
              <a:rPr lang="en-US" altLang="zh-CN" dirty="0">
                <a:sym typeface="Wingdings" panose="05000000000000000000" pitchFamily="2" charset="2"/>
              </a:rPr>
              <a:t> </a:t>
            </a:r>
            <a:r>
              <a:rPr lang="zh-CN" altLang="zh-CN" dirty="0"/>
              <a:t>链接</a:t>
            </a:r>
            <a:r>
              <a:rPr lang="en-US" altLang="zh-CN" dirty="0"/>
              <a:t> </a:t>
            </a:r>
            <a:r>
              <a:rPr lang="en-US" altLang="zh-CN" dirty="0">
                <a:sym typeface="Wingdings" panose="05000000000000000000" pitchFamily="2" charset="2"/>
              </a:rPr>
              <a:t> </a:t>
            </a:r>
            <a:r>
              <a:rPr lang="zh-CN" altLang="zh-CN" dirty="0"/>
              <a:t>二进制代码</a:t>
            </a:r>
            <a:endParaRPr lang="zh-CN" altLang="en-US" dirty="0"/>
          </a:p>
        </p:txBody>
      </p:sp>
      <p:sp>
        <p:nvSpPr>
          <p:cNvPr id="3" name="矩形 2">
            <a:extLst>
              <a:ext uri="{FF2B5EF4-FFF2-40B4-BE49-F238E27FC236}">
                <a16:creationId xmlns:a16="http://schemas.microsoft.com/office/drawing/2014/main" id="{ECAF5256-BB12-4444-B9E9-A4B5BB90FBD4}"/>
              </a:ext>
            </a:extLst>
          </p:cNvPr>
          <p:cNvSpPr/>
          <p:nvPr/>
        </p:nvSpPr>
        <p:spPr>
          <a:xfrm>
            <a:off x="1558343" y="3084969"/>
            <a:ext cx="10153875" cy="954107"/>
          </a:xfrm>
          <a:prstGeom prst="rect">
            <a:avLst/>
          </a:prstGeom>
        </p:spPr>
        <p:txBody>
          <a:bodyPr wrap="square">
            <a:spAutoFit/>
          </a:bodyPr>
          <a:lstStyle/>
          <a:p>
            <a:pPr marL="342900" indent="-342900">
              <a:spcAft>
                <a:spcPts val="0"/>
              </a:spcAft>
              <a:buSzPct val="70000"/>
              <a:buFont typeface="Wingdings" panose="05000000000000000000" pitchFamily="2" charset="2"/>
              <a:buChar char="l"/>
            </a:pPr>
            <a:r>
              <a:rPr lang="zh-CN" altLang="zh-CN" sz="2000" dirty="0">
                <a:latin typeface="Calibri" panose="020F0502020204030204" pitchFamily="34" charset="0"/>
                <a:cs typeface="Times New Roman" panose="02020603050405020304" pitchFamily="18" charset="0"/>
              </a:rPr>
              <a:t>二进制包特点：</a:t>
            </a:r>
            <a:endParaRPr lang="en-US" altLang="zh-CN" sz="2000" dirty="0">
              <a:latin typeface="Calibri" panose="020F0502020204030204" pitchFamily="34" charset="0"/>
              <a:cs typeface="Times New Roman" panose="02020603050405020304" pitchFamily="18" charset="0"/>
            </a:endParaRPr>
          </a:p>
          <a:p>
            <a:pPr>
              <a:spcAft>
                <a:spcPts val="0"/>
              </a:spcAft>
            </a:pPr>
            <a:r>
              <a:rPr lang="en-US" altLang="zh-CN" dirty="0">
                <a:latin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优点：代码的</a:t>
            </a:r>
            <a:r>
              <a:rPr lang="zh-CN" altLang="en-US" dirty="0">
                <a:latin typeface="Calibri" panose="020F0502020204030204" pitchFamily="34" charset="0"/>
                <a:cs typeface="Times New Roman" panose="02020603050405020304" pitchFamily="18" charset="0"/>
              </a:rPr>
              <a:t>安装和</a:t>
            </a:r>
            <a:r>
              <a:rPr lang="zh-CN" altLang="zh-CN" dirty="0">
                <a:latin typeface="Calibri" panose="020F0502020204030204" pitchFamily="34" charset="0"/>
                <a:cs typeface="Times New Roman" panose="02020603050405020304" pitchFamily="18" charset="0"/>
              </a:rPr>
              <a:t>使用</a:t>
            </a:r>
            <a:r>
              <a:rPr lang="zh-CN" altLang="en-US" dirty="0">
                <a:latin typeface="Calibri" panose="020F0502020204030204" pitchFamily="34" charset="0"/>
                <a:cs typeface="Times New Roman" panose="02020603050405020304" pitchFamily="18" charset="0"/>
              </a:rPr>
              <a:t>方便，</a:t>
            </a:r>
            <a:r>
              <a:rPr lang="zh-CN" altLang="zh-CN" dirty="0">
                <a:latin typeface="Calibri" panose="020F0502020204030204" pitchFamily="34" charset="0"/>
                <a:cs typeface="Times New Roman" panose="02020603050405020304" pitchFamily="18" charset="0"/>
              </a:rPr>
              <a:t>直接</a:t>
            </a:r>
            <a:r>
              <a:rPr lang="zh-CN" altLang="en-US" dirty="0">
                <a:latin typeface="Calibri" panose="020F0502020204030204" pitchFamily="34" charset="0"/>
                <a:cs typeface="Times New Roman" panose="02020603050405020304" pitchFamily="18" charset="0"/>
              </a:rPr>
              <a:t>获得</a:t>
            </a:r>
            <a:r>
              <a:rPr lang="zh-CN" altLang="zh-CN" dirty="0">
                <a:latin typeface="Calibri" panose="020F0502020204030204" pitchFamily="34" charset="0"/>
                <a:cs typeface="Times New Roman" panose="02020603050405020304" pitchFamily="18" charset="0"/>
              </a:rPr>
              <a:t>可执行的二进制代码，省去编译和链接的过程</a:t>
            </a:r>
          </a:p>
          <a:p>
            <a:r>
              <a:rPr lang="en-US" altLang="zh-CN" kern="0" dirty="0">
                <a:latin typeface="Calibri" panose="020F0502020204030204" pitchFamily="34" charset="0"/>
                <a:cs typeface="Times New Roman" panose="02020603050405020304" pitchFamily="18" charset="0"/>
              </a:rPr>
              <a:t>     </a:t>
            </a:r>
            <a:r>
              <a:rPr lang="zh-CN" altLang="zh-CN" kern="0" dirty="0">
                <a:latin typeface="Calibri" panose="020F0502020204030204" pitchFamily="34" charset="0"/>
                <a:cs typeface="Times New Roman" panose="02020603050405020304" pitchFamily="18" charset="0"/>
              </a:rPr>
              <a:t>缺点：无法直接阅读和修改源码</a:t>
            </a:r>
            <a:endParaRPr lang="zh-CN" altLang="en-US" dirty="0"/>
          </a:p>
        </p:txBody>
      </p:sp>
      <p:sp>
        <p:nvSpPr>
          <p:cNvPr id="7" name="矩形 6">
            <a:extLst>
              <a:ext uri="{FF2B5EF4-FFF2-40B4-BE49-F238E27FC236}">
                <a16:creationId xmlns:a16="http://schemas.microsoft.com/office/drawing/2014/main" id="{F5C21922-E89B-4F21-84A1-AD3740CC2FCD}"/>
              </a:ext>
            </a:extLst>
          </p:cNvPr>
          <p:cNvSpPr/>
          <p:nvPr/>
        </p:nvSpPr>
        <p:spPr>
          <a:xfrm>
            <a:off x="1558343" y="4064221"/>
            <a:ext cx="6096000" cy="954107"/>
          </a:xfrm>
          <a:prstGeom prst="rect">
            <a:avLst/>
          </a:prstGeom>
        </p:spPr>
        <p:txBody>
          <a:bodyPr>
            <a:spAutoFit/>
          </a:bodyPr>
          <a:lstStyle/>
          <a:p>
            <a:pPr marL="342900" indent="-342900">
              <a:spcAft>
                <a:spcPts val="0"/>
              </a:spcAft>
              <a:buSzPct val="70000"/>
              <a:buFont typeface="Wingdings" panose="05000000000000000000" pitchFamily="2" charset="2"/>
              <a:buChar char="l"/>
            </a:pPr>
            <a:r>
              <a:rPr lang="zh-CN" altLang="zh-CN" sz="2000" dirty="0">
                <a:latin typeface="Calibri" panose="020F0502020204030204" pitchFamily="34" charset="0"/>
                <a:cs typeface="Times New Roman" panose="02020603050405020304" pitchFamily="18" charset="0"/>
              </a:rPr>
              <a:t>源代码包特点</a:t>
            </a:r>
            <a:r>
              <a:rPr lang="zh-CN" altLang="zh-CN" dirty="0">
                <a:latin typeface="Calibri" panose="020F0502020204030204" pitchFamily="34" charset="0"/>
                <a:cs typeface="Times New Roman" panose="02020603050405020304" pitchFamily="18" charset="0"/>
              </a:rPr>
              <a:t>：</a:t>
            </a:r>
          </a:p>
          <a:p>
            <a:pPr>
              <a:spcAft>
                <a:spcPts val="0"/>
              </a:spcAft>
            </a:pPr>
            <a:r>
              <a:rPr lang="en-US" altLang="zh-CN" dirty="0">
                <a:latin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优点：可以阅读源码和修改源码，便于学习和改进</a:t>
            </a:r>
          </a:p>
          <a:p>
            <a:r>
              <a:rPr lang="en-US" altLang="zh-CN" kern="0" dirty="0">
                <a:latin typeface="Calibri" panose="020F0502020204030204" pitchFamily="34" charset="0"/>
                <a:cs typeface="Times New Roman" panose="02020603050405020304" pitchFamily="18" charset="0"/>
              </a:rPr>
              <a:t>     </a:t>
            </a:r>
            <a:r>
              <a:rPr lang="zh-CN" altLang="zh-CN" kern="0" dirty="0">
                <a:latin typeface="Calibri" panose="020F0502020204030204" pitchFamily="34" charset="0"/>
                <a:cs typeface="Times New Roman" panose="02020603050405020304" pitchFamily="18" charset="0"/>
              </a:rPr>
              <a:t>缺点：安装和修改代码时需要编译</a:t>
            </a:r>
            <a:endParaRPr lang="zh-CN" altLang="en-US" dirty="0"/>
          </a:p>
        </p:txBody>
      </p:sp>
    </p:spTree>
    <p:extLst>
      <p:ext uri="{BB962C8B-B14F-4D97-AF65-F5344CB8AC3E}">
        <p14:creationId xmlns:p14="http://schemas.microsoft.com/office/powerpoint/2010/main" val="412879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a:t>
            </a:r>
            <a:r>
              <a:rPr lang="zh-CN" altLang="zh-CN" sz="2800" b="1" i="1" dirty="0">
                <a:solidFill>
                  <a:schemeClr val="bg1"/>
                </a:solidFill>
                <a:latin typeface="Times New Roman" panose="02020603050405020304" pitchFamily="18" charset="0"/>
                <a:cs typeface="Times New Roman" panose="02020603050405020304" pitchFamily="18" charset="0"/>
              </a:rPr>
              <a:t>二进制包</a:t>
            </a:r>
            <a:r>
              <a:rPr lang="en-US" altLang="zh-CN" sz="2800" b="1" i="1" dirty="0">
                <a:solidFill>
                  <a:schemeClr val="bg1"/>
                </a:solidFill>
                <a:latin typeface="Times New Roman" panose="02020603050405020304" pitchFamily="18" charset="0"/>
                <a:cs typeface="Times New Roman" panose="02020603050405020304" pitchFamily="18" charset="0"/>
              </a:rPr>
              <a:t> vs </a:t>
            </a:r>
            <a:r>
              <a:rPr lang="zh-CN" altLang="zh-CN" sz="2800" b="1" i="1" dirty="0">
                <a:solidFill>
                  <a:schemeClr val="bg1"/>
                </a:solidFill>
                <a:latin typeface="Times New Roman" panose="02020603050405020304" pitchFamily="18" charset="0"/>
                <a:cs typeface="Times New Roman" panose="02020603050405020304" pitchFamily="18" charset="0"/>
              </a:rPr>
              <a:t>源代码包</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2" y="-3051"/>
            <a:ext cx="3329181"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III. </a:t>
            </a:r>
            <a:r>
              <a:rPr lang="zh-CN" altLang="zh-CN" b="1" i="1" dirty="0">
                <a:solidFill>
                  <a:schemeClr val="bg1"/>
                </a:solidFill>
                <a:latin typeface="Times New Roman" panose="02020603050405020304" pitchFamily="18" charset="0"/>
                <a:cs typeface="Times New Roman" panose="02020603050405020304" pitchFamily="18" charset="0"/>
              </a:rPr>
              <a:t>二进制包</a:t>
            </a:r>
            <a:r>
              <a:rPr lang="en-US" altLang="zh-CN" b="1" i="1" dirty="0">
                <a:solidFill>
                  <a:schemeClr val="bg1"/>
                </a:solidFill>
                <a:latin typeface="Times New Roman" panose="02020603050405020304" pitchFamily="18" charset="0"/>
                <a:cs typeface="Times New Roman" panose="02020603050405020304" pitchFamily="18" charset="0"/>
              </a:rPr>
              <a:t> vs </a:t>
            </a:r>
            <a:r>
              <a:rPr lang="zh-CN" altLang="zh-CN" b="1" i="1" dirty="0">
                <a:solidFill>
                  <a:schemeClr val="bg1"/>
                </a:solidFill>
                <a:latin typeface="Times New Roman" panose="02020603050405020304" pitchFamily="18" charset="0"/>
                <a:cs typeface="Times New Roman" panose="02020603050405020304" pitchFamily="18" charset="0"/>
              </a:rPr>
              <a:t>源代码包</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5A190C4-2BA5-4780-A2CA-A3978BF912F8}"/>
              </a:ext>
            </a:extLst>
          </p:cNvPr>
          <p:cNvSpPr txBox="1"/>
          <p:nvPr/>
        </p:nvSpPr>
        <p:spPr>
          <a:xfrm>
            <a:off x="1652268" y="2003328"/>
            <a:ext cx="8291671" cy="4001095"/>
          </a:xfrm>
          <a:prstGeom prst="rect">
            <a:avLst/>
          </a:prstGeom>
          <a:noFill/>
        </p:spPr>
        <p:txBody>
          <a:bodyPr wrap="square" rtlCol="0">
            <a:spAutoFit/>
          </a:bodyPr>
          <a:lstStyle/>
          <a:p>
            <a:r>
              <a:rPr lang="zh-CN" altLang="en-US" sz="2000" dirty="0"/>
              <a:t>以</a:t>
            </a:r>
            <a:r>
              <a:rPr lang="en-US" altLang="zh-CN" sz="2000" dirty="0"/>
              <a:t>ROS</a:t>
            </a:r>
            <a:r>
              <a:rPr lang="zh-CN" altLang="en-US" sz="2000" dirty="0"/>
              <a:t>里的</a:t>
            </a:r>
            <a:r>
              <a:rPr lang="en-US" altLang="zh-CN" sz="2000" dirty="0" err="1"/>
              <a:t>gmapping</a:t>
            </a:r>
            <a:r>
              <a:rPr lang="zh-CN" altLang="en-US" sz="2000" dirty="0"/>
              <a:t>代码包为例：</a:t>
            </a:r>
            <a:endParaRPr lang="en-US" altLang="zh-CN" sz="2000" dirty="0"/>
          </a:p>
          <a:p>
            <a:endParaRPr lang="en-US" altLang="zh-CN" dirty="0"/>
          </a:p>
          <a:p>
            <a:pPr marL="285750" indent="-285750">
              <a:buSzPct val="70000"/>
              <a:buFont typeface="Wingdings" panose="05000000000000000000" pitchFamily="2" charset="2"/>
              <a:buChar char="l"/>
            </a:pPr>
            <a:r>
              <a:rPr lang="zh-CN" altLang="en-US" b="1" dirty="0"/>
              <a:t>二进制包：</a:t>
            </a:r>
            <a:endParaRPr lang="en-US" altLang="zh-CN" b="1" dirty="0"/>
          </a:p>
          <a:p>
            <a:r>
              <a:rPr lang="zh-CN" altLang="zh-CN" dirty="0"/>
              <a:t>一条语句即可完成下载和安装</a:t>
            </a:r>
            <a:r>
              <a:rPr lang="zh-CN" altLang="en-US" dirty="0"/>
              <a:t>：</a:t>
            </a:r>
            <a:r>
              <a:rPr lang="en-US" altLang="zh-CN" dirty="0" err="1"/>
              <a:t>sudo</a:t>
            </a:r>
            <a:r>
              <a:rPr lang="en-US" altLang="zh-CN" dirty="0"/>
              <a:t> apt-get install </a:t>
            </a:r>
            <a:r>
              <a:rPr lang="en-US" altLang="zh-CN" dirty="0" err="1"/>
              <a:t>ros</a:t>
            </a:r>
            <a:r>
              <a:rPr lang="en-US" altLang="zh-CN" dirty="0"/>
              <a:t>-kinetic-</a:t>
            </a:r>
            <a:r>
              <a:rPr lang="en-US" altLang="zh-CN" dirty="0" err="1"/>
              <a:t>gmapping</a:t>
            </a:r>
            <a:endParaRPr lang="en-US" altLang="zh-CN" dirty="0"/>
          </a:p>
          <a:p>
            <a:endParaRPr lang="en-US" altLang="zh-CN" dirty="0"/>
          </a:p>
          <a:p>
            <a:pPr marL="285750" indent="-285750">
              <a:buSzPct val="70000"/>
              <a:buFont typeface="Wingdings" panose="05000000000000000000" pitchFamily="2" charset="2"/>
              <a:buChar char="l"/>
            </a:pPr>
            <a:r>
              <a:rPr lang="zh-CN" altLang="zh-CN" b="1" dirty="0"/>
              <a:t>源代码包</a:t>
            </a:r>
            <a:r>
              <a:rPr lang="zh-CN" altLang="en-US" b="1" dirty="0"/>
              <a:t>：</a:t>
            </a:r>
            <a:endParaRPr lang="en-US" altLang="zh-CN" b="1" dirty="0"/>
          </a:p>
          <a:p>
            <a:r>
              <a:rPr lang="zh-CN" altLang="en-US" dirty="0"/>
              <a:t>其</a:t>
            </a:r>
            <a:r>
              <a:rPr lang="zh-CN" altLang="zh-CN" dirty="0"/>
              <a:t>安装与编译过程</a:t>
            </a:r>
            <a:r>
              <a:rPr lang="zh-CN" altLang="en-US" dirty="0"/>
              <a:t>分为以下</a:t>
            </a:r>
            <a:r>
              <a:rPr lang="en-US" altLang="zh-CN" dirty="0"/>
              <a:t>3</a:t>
            </a:r>
            <a:r>
              <a:rPr lang="zh-CN" altLang="en-US" dirty="0"/>
              <a:t>步：</a:t>
            </a:r>
            <a:endParaRPr lang="en-US" altLang="zh-CN" dirty="0"/>
          </a:p>
          <a:p>
            <a:r>
              <a:rPr lang="en-US" altLang="zh-CN" dirty="0"/>
              <a:t>1. </a:t>
            </a:r>
            <a:r>
              <a:rPr lang="zh-CN" altLang="zh-CN" dirty="0"/>
              <a:t>使用</a:t>
            </a:r>
            <a:r>
              <a:rPr lang="en-US" altLang="zh-CN" dirty="0"/>
              <a:t>git</a:t>
            </a:r>
            <a:r>
              <a:rPr lang="zh-CN" altLang="zh-CN" dirty="0"/>
              <a:t>下载源码：</a:t>
            </a:r>
            <a:r>
              <a:rPr lang="en-US" altLang="zh-CN" dirty="0"/>
              <a:t>git clone https://github.com/ros-perception/slam_gmapping.git</a:t>
            </a:r>
            <a:endParaRPr lang="zh-CN" altLang="zh-CN" dirty="0"/>
          </a:p>
          <a:p>
            <a:r>
              <a:rPr lang="en-US" altLang="zh-CN" dirty="0"/>
              <a:t>2. </a:t>
            </a:r>
            <a:r>
              <a:rPr lang="zh-CN" altLang="zh-CN" dirty="0"/>
              <a:t>代码的修改</a:t>
            </a:r>
            <a:endParaRPr lang="en-US" altLang="zh-CN" dirty="0"/>
          </a:p>
          <a:p>
            <a:r>
              <a:rPr lang="en-US" altLang="zh-CN" dirty="0"/>
              <a:t>3. </a:t>
            </a:r>
            <a:r>
              <a:rPr lang="zh-CN" altLang="zh-CN" dirty="0"/>
              <a:t>使用</a:t>
            </a:r>
            <a:r>
              <a:rPr lang="en-US" altLang="zh-CN" dirty="0" err="1"/>
              <a:t>catkin_make</a:t>
            </a:r>
            <a:r>
              <a:rPr lang="zh-CN" altLang="zh-CN" dirty="0"/>
              <a:t>进行编译</a:t>
            </a:r>
            <a:r>
              <a:rPr lang="zh-CN" altLang="en-US" dirty="0"/>
              <a:t>，</a:t>
            </a:r>
            <a:r>
              <a:rPr lang="zh-CN" altLang="zh-CN" dirty="0"/>
              <a:t>通常要经过以下步骤</a:t>
            </a:r>
          </a:p>
          <a:p>
            <a:r>
              <a:rPr lang="en-US" altLang="zh-CN" dirty="0"/>
              <a:t>     1</a:t>
            </a:r>
            <a:r>
              <a:rPr lang="zh-CN" altLang="en-US" dirty="0"/>
              <a:t>）</a:t>
            </a:r>
            <a:r>
              <a:rPr lang="en-US" altLang="zh-CN" dirty="0"/>
              <a:t>cd ~/</a:t>
            </a:r>
            <a:r>
              <a:rPr lang="en-US" altLang="zh-CN" dirty="0" err="1"/>
              <a:t>path_to_source_package</a:t>
            </a:r>
            <a:r>
              <a:rPr lang="en-US" altLang="zh-CN" dirty="0"/>
              <a:t>/</a:t>
            </a:r>
            <a:r>
              <a:rPr lang="en-US" altLang="zh-CN" dirty="0" err="1"/>
              <a:t>src</a:t>
            </a:r>
            <a:endParaRPr lang="zh-CN" altLang="zh-CN" dirty="0"/>
          </a:p>
          <a:p>
            <a:r>
              <a:rPr lang="en-US" altLang="zh-CN" dirty="0"/>
              <a:t>     2</a:t>
            </a:r>
            <a:r>
              <a:rPr lang="zh-CN" altLang="en-US" dirty="0"/>
              <a:t>）</a:t>
            </a:r>
            <a:r>
              <a:rPr lang="en-US" altLang="zh-CN" dirty="0" err="1"/>
              <a:t>catkin_make</a:t>
            </a:r>
            <a:endParaRPr lang="zh-CN" altLang="zh-CN" dirty="0"/>
          </a:p>
          <a:p>
            <a:endParaRPr lang="en-US" altLang="zh-CN" dirty="0"/>
          </a:p>
          <a:p>
            <a:endParaRPr lang="zh-CN" altLang="en-US" dirty="0"/>
          </a:p>
        </p:txBody>
      </p:sp>
    </p:spTree>
    <p:extLst>
      <p:ext uri="{BB962C8B-B14F-4D97-AF65-F5344CB8AC3E}">
        <p14:creationId xmlns:p14="http://schemas.microsoft.com/office/powerpoint/2010/main" val="147547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IV. </a:t>
            </a:r>
            <a:r>
              <a:rPr lang="zh-CN" altLang="en-US" b="1" i="1" dirty="0">
                <a:solidFill>
                  <a:schemeClr val="bg1"/>
                </a:solidFill>
                <a:latin typeface="Times New Roman" panose="02020603050405020304" pitchFamily="18" charset="0"/>
                <a:cs typeface="Times New Roman" panose="02020603050405020304" pitchFamily="18" charset="0"/>
              </a:rPr>
              <a:t>开源代码资源</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代码资源</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CC19026-D0A1-46BB-B884-0E1A5893E5BE}"/>
              </a:ext>
            </a:extLst>
          </p:cNvPr>
          <p:cNvSpPr txBox="1"/>
          <p:nvPr/>
        </p:nvSpPr>
        <p:spPr>
          <a:xfrm>
            <a:off x="4015454" y="2358844"/>
            <a:ext cx="9983096" cy="4247317"/>
          </a:xfrm>
          <a:prstGeom prst="rect">
            <a:avLst/>
          </a:prstGeom>
          <a:noFill/>
        </p:spPr>
        <p:txBody>
          <a:bodyPr wrap="square" rtlCol="0">
            <a:spAutoFit/>
          </a:bodyPr>
          <a:lstStyle/>
          <a:p>
            <a:endParaRPr lang="en-US" altLang="zh-CN" dirty="0"/>
          </a:p>
          <a:p>
            <a:r>
              <a:rPr lang="en-US" altLang="zh-CN" dirty="0" err="1">
                <a:latin typeface="Times New Roman" panose="02020603050405020304" pitchFamily="18" charset="0"/>
                <a:cs typeface="Times New Roman" panose="02020603050405020304" pitchFamily="18" charset="0"/>
              </a:rPr>
              <a:t>Github</a:t>
            </a:r>
            <a:r>
              <a:rPr lang="zh-CN" altLang="en-US" dirty="0"/>
              <a:t>：一个拥有</a:t>
            </a:r>
            <a:r>
              <a:rPr lang="en-US" altLang="zh-CN" dirty="0"/>
              <a:t>143</a:t>
            </a:r>
            <a:r>
              <a:rPr lang="zh-CN" altLang="en-US" dirty="0"/>
              <a:t>万开发者的社区，目前已托管</a:t>
            </a:r>
            <a:r>
              <a:rPr lang="en-US" altLang="zh-CN" dirty="0"/>
              <a:t>431</a:t>
            </a:r>
            <a:r>
              <a:rPr lang="zh-CN" altLang="en-US" dirty="0"/>
              <a:t>万</a:t>
            </a:r>
            <a:r>
              <a:rPr lang="en-US" altLang="zh-CN" dirty="0"/>
              <a:t>git</a:t>
            </a:r>
            <a:r>
              <a:rPr lang="zh-CN" altLang="en-US" dirty="0"/>
              <a:t>项目</a:t>
            </a:r>
            <a:endParaRPr lang="en-US" altLang="zh-CN" dirty="0"/>
          </a:p>
          <a:p>
            <a:r>
              <a:rPr lang="zh-CN" altLang="en-US" dirty="0"/>
              <a:t>著名的项目：</a:t>
            </a:r>
            <a:r>
              <a:rPr lang="en-US" altLang="zh-CN" dirty="0">
                <a:latin typeface="Times New Roman" panose="02020603050405020304" pitchFamily="18" charset="0"/>
                <a:cs typeface="Times New Roman" panose="02020603050405020304" pitchFamily="18" charset="0"/>
              </a:rPr>
              <a:t>ORB-SLAM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SVO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DSO</a:t>
            </a:r>
            <a:r>
              <a:rPr lang="zh-CN" altLang="en-US" dirty="0">
                <a:latin typeface="Times New Roman" panose="02020603050405020304" pitchFamily="18" charset="0"/>
                <a:cs typeface="Times New Roman" panose="02020603050405020304" pitchFamily="18" charset="0"/>
              </a:rPr>
              <a:t>等，均支持</a:t>
            </a:r>
            <a:r>
              <a:rPr lang="en-US" altLang="zh-CN" dirty="0">
                <a:latin typeface="Times New Roman" panose="02020603050405020304" pitchFamily="18" charset="0"/>
                <a:cs typeface="Times New Roman" panose="02020603050405020304" pitchFamily="18" charset="0"/>
              </a:rPr>
              <a:t>ROS</a:t>
            </a:r>
          </a:p>
          <a:p>
            <a:r>
              <a:rPr lang="zh-CN" altLang="en-US" dirty="0"/>
              <a:t>网址：</a:t>
            </a:r>
            <a:r>
              <a:rPr lang="en-US" altLang="zh-CN" dirty="0">
                <a:hlinkClick r:id="rId3"/>
              </a:rPr>
              <a:t>https://github.com/</a:t>
            </a:r>
            <a:endParaRPr lang="en-US" altLang="zh-CN" dirty="0"/>
          </a:p>
          <a:p>
            <a:endParaRPr lang="en-US" altLang="zh-CN" dirty="0"/>
          </a:p>
          <a:p>
            <a:r>
              <a:rPr lang="en-US" altLang="zh-CN" dirty="0" err="1"/>
              <a:t>OpenSLAM</a:t>
            </a:r>
            <a:r>
              <a:rPr lang="en-US" altLang="zh-CN" dirty="0"/>
              <a:t> </a:t>
            </a:r>
            <a:r>
              <a:rPr lang="zh-CN" altLang="en-US" dirty="0"/>
              <a:t>：汇集了</a:t>
            </a:r>
            <a:r>
              <a:rPr lang="en-US" altLang="zh-CN" dirty="0"/>
              <a:t>30</a:t>
            </a:r>
            <a:r>
              <a:rPr lang="zh-CN" altLang="en-US" dirty="0"/>
              <a:t>多种开源的</a:t>
            </a:r>
            <a:r>
              <a:rPr lang="en-US" altLang="zh-CN" dirty="0"/>
              <a:t>SLAM</a:t>
            </a:r>
            <a:r>
              <a:rPr lang="zh-CN" altLang="en-US" dirty="0"/>
              <a:t>算法代码</a:t>
            </a:r>
            <a:endParaRPr lang="en-US" altLang="zh-CN" dirty="0"/>
          </a:p>
          <a:p>
            <a:r>
              <a:rPr lang="zh-CN" altLang="en-US" dirty="0"/>
              <a:t>网址：</a:t>
            </a:r>
            <a:r>
              <a:rPr lang="en-US" altLang="zh-CN" dirty="0">
                <a:hlinkClick r:id="rId4"/>
              </a:rPr>
              <a:t>https://www.openslam.org/</a:t>
            </a:r>
            <a:endParaRPr lang="en-US" altLang="zh-CN" dirty="0"/>
          </a:p>
          <a:p>
            <a:endParaRPr lang="en-US" altLang="zh-CN" dirty="0"/>
          </a:p>
          <a:p>
            <a:endParaRPr lang="en-US" altLang="zh-CN" dirty="0"/>
          </a:p>
          <a:p>
            <a:r>
              <a:rPr lang="en-US" altLang="zh-CN" dirty="0"/>
              <a:t>ROS</a:t>
            </a:r>
            <a:r>
              <a:rPr lang="zh-CN" altLang="en-US" dirty="0"/>
              <a:t>官方网站：可以搜索到</a:t>
            </a:r>
            <a:r>
              <a:rPr lang="en-US" altLang="zh-CN" dirty="0"/>
              <a:t>ROS</a:t>
            </a:r>
            <a:r>
              <a:rPr lang="zh-CN" altLang="en-US" dirty="0"/>
              <a:t>相关的开放源码</a:t>
            </a:r>
            <a:endParaRPr lang="en-US" altLang="zh-CN" dirty="0"/>
          </a:p>
          <a:p>
            <a:r>
              <a:rPr lang="zh-CN" altLang="en-US" dirty="0"/>
              <a:t>常用的项目：</a:t>
            </a:r>
            <a:r>
              <a:rPr lang="en-US" altLang="zh-CN" dirty="0"/>
              <a:t> </a:t>
            </a:r>
            <a:r>
              <a:rPr lang="en-US" altLang="zh-CN" dirty="0" err="1">
                <a:latin typeface="Times New Roman" panose="02020603050405020304" pitchFamily="18" charset="0"/>
                <a:cs typeface="Times New Roman" panose="02020603050405020304" pitchFamily="18" charset="0"/>
              </a:rPr>
              <a:t>dwa_local_planner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move_base</a:t>
            </a:r>
            <a:r>
              <a:rPr lang="zh-CN" altLang="en-US" dirty="0"/>
              <a:t>等均可找到源码</a:t>
            </a:r>
            <a:endParaRPr lang="en-US" altLang="zh-CN" dirty="0"/>
          </a:p>
          <a:p>
            <a:r>
              <a:rPr lang="zh-CN" altLang="en-US" dirty="0"/>
              <a:t>网址：</a:t>
            </a:r>
            <a:r>
              <a:rPr lang="en-US" altLang="zh-CN" dirty="0">
                <a:hlinkClick r:id="rId5"/>
              </a:rPr>
              <a:t>http://www.ros.org/browse/list.php</a:t>
            </a:r>
            <a:endParaRPr lang="en-US" altLang="zh-CN" dirty="0"/>
          </a:p>
          <a:p>
            <a:endParaRPr lang="en-US" altLang="zh-CN" dirty="0"/>
          </a:p>
          <a:p>
            <a:endParaRPr lang="en-US" altLang="zh-CN" dirty="0"/>
          </a:p>
          <a:p>
            <a:endParaRPr lang="zh-CN" altLang="en-US" dirty="0"/>
          </a:p>
        </p:txBody>
      </p:sp>
      <p:pic>
        <p:nvPicPr>
          <p:cNvPr id="7" name="图片 6" descr="屏幕剪辑">
            <a:extLst>
              <a:ext uri="{FF2B5EF4-FFF2-40B4-BE49-F238E27FC236}">
                <a16:creationId xmlns:a16="http://schemas.microsoft.com/office/drawing/2014/main" id="{93EFC16F-B125-4B05-ADAF-FEF1158E1A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3349" y="2621053"/>
            <a:ext cx="1008390" cy="955183"/>
          </a:xfrm>
          <a:prstGeom prst="rect">
            <a:avLst/>
          </a:prstGeom>
        </p:spPr>
      </p:pic>
      <p:pic>
        <p:nvPicPr>
          <p:cNvPr id="11" name="图片 10" descr="屏幕剪辑">
            <a:extLst>
              <a:ext uri="{FF2B5EF4-FFF2-40B4-BE49-F238E27FC236}">
                <a16:creationId xmlns:a16="http://schemas.microsoft.com/office/drawing/2014/main" id="{C9AABA6D-D19F-4F5C-B4D3-6A7502B606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5347" y="3814755"/>
            <a:ext cx="2149026" cy="602032"/>
          </a:xfrm>
          <a:prstGeom prst="rect">
            <a:avLst/>
          </a:prstGeom>
        </p:spPr>
      </p:pic>
      <p:sp>
        <p:nvSpPr>
          <p:cNvPr id="13" name="文本框 12">
            <a:extLst>
              <a:ext uri="{FF2B5EF4-FFF2-40B4-BE49-F238E27FC236}">
                <a16:creationId xmlns:a16="http://schemas.microsoft.com/office/drawing/2014/main" id="{4014435F-111B-4C96-853B-0929AB62BB80}"/>
              </a:ext>
            </a:extLst>
          </p:cNvPr>
          <p:cNvSpPr txBox="1"/>
          <p:nvPr/>
        </p:nvSpPr>
        <p:spPr>
          <a:xfrm>
            <a:off x="504696" y="1538344"/>
            <a:ext cx="3292753" cy="400110"/>
          </a:xfrm>
          <a:prstGeom prst="rect">
            <a:avLst/>
          </a:prstGeom>
          <a:noFill/>
        </p:spPr>
        <p:txBody>
          <a:bodyPr wrap="square" rtlCol="0">
            <a:spAutoFit/>
          </a:bodyPr>
          <a:lstStyle/>
          <a:p>
            <a:r>
              <a:rPr lang="zh-CN" altLang="en-US" sz="2000" dirty="0"/>
              <a:t>几个参考网址：</a:t>
            </a:r>
          </a:p>
        </p:txBody>
      </p:sp>
      <p:pic>
        <p:nvPicPr>
          <p:cNvPr id="18" name="图片 17" descr="屏幕剪辑">
            <a:extLst>
              <a:ext uri="{FF2B5EF4-FFF2-40B4-BE49-F238E27FC236}">
                <a16:creationId xmlns:a16="http://schemas.microsoft.com/office/drawing/2014/main" id="{E8DEB9F1-8D19-446B-A179-C44C8EA883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7226" y="4919547"/>
            <a:ext cx="2385267" cy="525826"/>
          </a:xfrm>
          <a:prstGeom prst="rect">
            <a:avLst/>
          </a:prstGeom>
        </p:spPr>
      </p:pic>
    </p:spTree>
    <p:extLst>
      <p:ext uri="{BB962C8B-B14F-4D97-AF65-F5344CB8AC3E}">
        <p14:creationId xmlns:p14="http://schemas.microsoft.com/office/powerpoint/2010/main" val="318369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IV. </a:t>
            </a:r>
            <a:r>
              <a:rPr lang="zh-CN" altLang="en-US" b="1" i="1" dirty="0">
                <a:solidFill>
                  <a:schemeClr val="bg1"/>
                </a:solidFill>
                <a:latin typeface="Times New Roman" panose="02020603050405020304" pitchFamily="18" charset="0"/>
                <a:cs typeface="Times New Roman" panose="02020603050405020304" pitchFamily="18" charset="0"/>
              </a:rPr>
              <a:t>开源代码资源</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a:t>
            </a:r>
            <a:r>
              <a:rPr lang="zh-CN" altLang="en-US" sz="2800" b="1" dirty="0">
                <a:solidFill>
                  <a:schemeClr val="bg1"/>
                </a:solidFill>
                <a:latin typeface="Times New Roman" panose="02020603050405020304" pitchFamily="18" charset="0"/>
                <a:cs typeface="Times New Roman" panose="02020603050405020304" pitchFamily="18" charset="0"/>
              </a:rPr>
              <a:t>总结</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CE325F7F-6658-49B9-9C76-6A475D473DF3}"/>
              </a:ext>
            </a:extLst>
          </p:cNvPr>
          <p:cNvSpPr txBox="1"/>
          <p:nvPr/>
        </p:nvSpPr>
        <p:spPr>
          <a:xfrm>
            <a:off x="1996786" y="2197052"/>
            <a:ext cx="9035716" cy="2708434"/>
          </a:xfrm>
          <a:prstGeom prst="rect">
            <a:avLst/>
          </a:prstGeom>
          <a:noFill/>
        </p:spPr>
        <p:txBody>
          <a:bodyPr wrap="square" rtlCol="0">
            <a:spAutoFit/>
          </a:bodyPr>
          <a:lstStyle/>
          <a:p>
            <a:pPr marL="285750" indent="-285750">
              <a:buSzPct val="70000"/>
              <a:buFont typeface="Wingdings" panose="05000000000000000000" pitchFamily="2" charset="2"/>
              <a:buChar char="l"/>
            </a:pPr>
            <a:r>
              <a:rPr lang="en-US" altLang="zh-CN" sz="2800" dirty="0"/>
              <a:t>ROS</a:t>
            </a:r>
            <a:r>
              <a:rPr lang="zh-CN" altLang="en-US" sz="2800" dirty="0"/>
              <a:t>的历史</a:t>
            </a:r>
            <a:endParaRPr lang="en-US" altLang="zh-CN" sz="2800" dirty="0"/>
          </a:p>
          <a:p>
            <a:pPr marL="285750" indent="-285750">
              <a:buSzPct val="70000"/>
              <a:buFont typeface="Wingdings" panose="05000000000000000000" pitchFamily="2" charset="2"/>
              <a:buChar char="l"/>
            </a:pPr>
            <a:r>
              <a:rPr lang="en-US" altLang="zh-CN" sz="2800" dirty="0"/>
              <a:t>ROS</a:t>
            </a:r>
            <a:r>
              <a:rPr lang="zh-CN" altLang="en-US" sz="2800" dirty="0"/>
              <a:t>的基本概念</a:t>
            </a:r>
            <a:endParaRPr lang="en-US" altLang="zh-CN" sz="2800" dirty="0"/>
          </a:p>
          <a:p>
            <a:pPr>
              <a:buSzPct val="70000"/>
            </a:pPr>
            <a:r>
              <a:rPr lang="en-US" altLang="zh-CN" sz="2000" dirty="0"/>
              <a:t> 	</a:t>
            </a:r>
            <a:r>
              <a:rPr lang="zh-CN" altLang="en-US" sz="2000" dirty="0"/>
              <a:t>节点、消息、话题</a:t>
            </a:r>
            <a:endParaRPr lang="en-US" altLang="zh-CN" sz="2000" dirty="0"/>
          </a:p>
          <a:p>
            <a:pPr>
              <a:buSzPct val="70000"/>
            </a:pPr>
            <a:r>
              <a:rPr lang="en-US" altLang="zh-CN" sz="2000" dirty="0"/>
              <a:t>	</a:t>
            </a:r>
            <a:r>
              <a:rPr lang="en-US" altLang="zh-CN" sz="2000" dirty="0" err="1"/>
              <a:t>roslaunch</a:t>
            </a:r>
            <a:r>
              <a:rPr lang="zh-CN" altLang="en-US" sz="2000" dirty="0"/>
              <a:t>、</a:t>
            </a:r>
            <a:r>
              <a:rPr lang="en-US" altLang="zh-CN" sz="2000" dirty="0" err="1"/>
              <a:t>rviz</a:t>
            </a:r>
            <a:r>
              <a:rPr lang="zh-CN" altLang="en-US" sz="2000" dirty="0"/>
              <a:t>、</a:t>
            </a:r>
            <a:r>
              <a:rPr lang="en-US" altLang="zh-CN" sz="2000" dirty="0" err="1"/>
              <a:t>rqt</a:t>
            </a:r>
            <a:r>
              <a:rPr lang="en-US" altLang="zh-CN" sz="2000" dirty="0"/>
              <a:t>-graph</a:t>
            </a:r>
          </a:p>
          <a:p>
            <a:pPr marL="285750" indent="-285750">
              <a:buSzPct val="70000"/>
              <a:buFont typeface="Wingdings" panose="05000000000000000000" pitchFamily="2" charset="2"/>
              <a:buChar char="l"/>
            </a:pPr>
            <a:r>
              <a:rPr lang="zh-CN" altLang="en-US" sz="2800" dirty="0"/>
              <a:t>二进制包与源码包的比较</a:t>
            </a:r>
            <a:endParaRPr lang="en-US" altLang="zh-CN" sz="2800" dirty="0"/>
          </a:p>
          <a:p>
            <a:pPr marL="285750" indent="-285750">
              <a:buSzPct val="70000"/>
              <a:buFont typeface="Wingdings" panose="05000000000000000000" pitchFamily="2" charset="2"/>
              <a:buChar char="l"/>
            </a:pPr>
            <a:r>
              <a:rPr lang="zh-CN" altLang="en-US" sz="2800" dirty="0"/>
              <a:t>获得开源代码资源的方法</a:t>
            </a:r>
            <a:endParaRPr lang="en-US" altLang="zh-CN" sz="2800" dirty="0"/>
          </a:p>
          <a:p>
            <a:endParaRPr lang="zh-CN" altLang="en-US" dirty="0"/>
          </a:p>
        </p:txBody>
      </p:sp>
    </p:spTree>
    <p:extLst>
      <p:ext uri="{BB962C8B-B14F-4D97-AF65-F5344CB8AC3E}">
        <p14:creationId xmlns:p14="http://schemas.microsoft.com/office/powerpoint/2010/main" val="261199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IV. </a:t>
            </a:r>
            <a:r>
              <a:rPr lang="zh-CN" altLang="en-US" b="1" i="1" dirty="0">
                <a:solidFill>
                  <a:schemeClr val="bg1"/>
                </a:solidFill>
                <a:latin typeface="Times New Roman" panose="02020603050405020304" pitchFamily="18" charset="0"/>
                <a:cs typeface="Times New Roman" panose="02020603050405020304" pitchFamily="18" charset="0"/>
              </a:rPr>
              <a:t>开源代码资源</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代码资源</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C6D2C122-E8B3-4D41-97CA-4CE92DC723AF}"/>
              </a:ext>
            </a:extLst>
          </p:cNvPr>
          <p:cNvSpPr/>
          <p:nvPr/>
        </p:nvSpPr>
        <p:spPr>
          <a:xfrm>
            <a:off x="5388114" y="3328555"/>
            <a:ext cx="1415772" cy="830997"/>
          </a:xfrm>
          <a:prstGeom prst="rect">
            <a:avLst/>
          </a:prstGeom>
        </p:spPr>
        <p:txBody>
          <a:bodyPr wrap="none">
            <a:spAutoFit/>
          </a:bodyPr>
          <a:lstStyle/>
          <a:p>
            <a:r>
              <a:rPr lang="zh-CN" altLang="en-US" sz="4800" dirty="0"/>
              <a:t>谢谢</a:t>
            </a:r>
          </a:p>
        </p:txBody>
      </p:sp>
    </p:spTree>
    <p:extLst>
      <p:ext uri="{BB962C8B-B14F-4D97-AF65-F5344CB8AC3E}">
        <p14:creationId xmlns:p14="http://schemas.microsoft.com/office/powerpoint/2010/main" val="384422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 ROS</a:t>
            </a:r>
            <a:r>
              <a:rPr lang="zh-CN" altLang="en-US" b="1" i="1" dirty="0">
                <a:solidFill>
                  <a:schemeClr val="bg1"/>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的历史</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a:t>
            </a:r>
            <a:r>
              <a:rPr lang="en-US" altLang="zh-CN" i="1" dirty="0" err="1">
                <a:solidFill>
                  <a:schemeClr val="accent5">
                    <a:lumMod val="40000"/>
                    <a:lumOff val="60000"/>
                  </a:schemeClr>
                </a:solidFill>
                <a:latin typeface="Times New Roman" panose="02020603050405020304" pitchFamily="18" charset="0"/>
                <a:cs typeface="Times New Roman" panose="02020603050405020304" pitchFamily="18" charset="0"/>
              </a:rPr>
              <a:t>v.s</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pic>
        <p:nvPicPr>
          <p:cNvPr id="15" name="图片 14" descr="屏幕剪辑">
            <a:extLst>
              <a:ext uri="{FF2B5EF4-FFF2-40B4-BE49-F238E27FC236}">
                <a16:creationId xmlns:a16="http://schemas.microsoft.com/office/drawing/2014/main" id="{A5204261-11F2-4A18-85DC-3ED9A13C2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051" y="3830253"/>
            <a:ext cx="2203200" cy="687236"/>
          </a:xfrm>
          <a:prstGeom prst="rect">
            <a:avLst/>
          </a:prstGeom>
        </p:spPr>
      </p:pic>
      <p:pic>
        <p:nvPicPr>
          <p:cNvPr id="16" name="图片 15" descr="屏幕剪辑">
            <a:extLst>
              <a:ext uri="{FF2B5EF4-FFF2-40B4-BE49-F238E27FC236}">
                <a16:creationId xmlns:a16="http://schemas.microsoft.com/office/drawing/2014/main" id="{924B2818-7B24-45D8-8026-63FB775DC483}"/>
              </a:ext>
            </a:extLst>
          </p:cNvPr>
          <p:cNvPicPr/>
          <p:nvPr/>
        </p:nvPicPr>
        <p:blipFill>
          <a:blip r:embed="rId4">
            <a:extLst>
              <a:ext uri="{28A0092B-C50C-407E-A947-70E740481C1C}">
                <a14:useLocalDpi xmlns:a14="http://schemas.microsoft.com/office/drawing/2010/main" val="0"/>
              </a:ext>
            </a:extLst>
          </a:blip>
          <a:stretch>
            <a:fillRect/>
          </a:stretch>
        </p:blipFill>
        <p:spPr>
          <a:xfrm>
            <a:off x="302052" y="2303510"/>
            <a:ext cx="2893549" cy="1125490"/>
          </a:xfrm>
          <a:prstGeom prst="rect">
            <a:avLst/>
          </a:prstGeom>
        </p:spPr>
      </p:pic>
      <p:pic>
        <p:nvPicPr>
          <p:cNvPr id="17" name="图片 16" descr="屏幕剪辑">
            <a:extLst>
              <a:ext uri="{FF2B5EF4-FFF2-40B4-BE49-F238E27FC236}">
                <a16:creationId xmlns:a16="http://schemas.microsoft.com/office/drawing/2014/main" id="{8EC26AB3-BC8D-48D3-A783-F28E2DE2385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19686" y="4634947"/>
            <a:ext cx="2499590" cy="1373019"/>
          </a:xfrm>
          <a:prstGeom prst="rect">
            <a:avLst/>
          </a:prstGeom>
        </p:spPr>
      </p:pic>
      <p:sp>
        <p:nvSpPr>
          <p:cNvPr id="3" name="箭头: 下 2">
            <a:extLst>
              <a:ext uri="{FF2B5EF4-FFF2-40B4-BE49-F238E27FC236}">
                <a16:creationId xmlns:a16="http://schemas.microsoft.com/office/drawing/2014/main" id="{96D3FDD1-8FDA-47F9-BC7B-0171B9E92677}"/>
              </a:ext>
            </a:extLst>
          </p:cNvPr>
          <p:cNvSpPr/>
          <p:nvPr/>
        </p:nvSpPr>
        <p:spPr>
          <a:xfrm rot="18623236">
            <a:off x="6254866" y="2933980"/>
            <a:ext cx="370771" cy="76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屏幕剪辑">
            <a:extLst>
              <a:ext uri="{FF2B5EF4-FFF2-40B4-BE49-F238E27FC236}">
                <a16:creationId xmlns:a16="http://schemas.microsoft.com/office/drawing/2014/main" id="{61373E85-93FF-4EE0-879A-BEE47DC616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1436" y="3336557"/>
            <a:ext cx="1949067" cy="1856913"/>
          </a:xfrm>
          <a:prstGeom prst="rect">
            <a:avLst/>
          </a:prstGeom>
        </p:spPr>
      </p:pic>
      <p:pic>
        <p:nvPicPr>
          <p:cNvPr id="23" name="图片 22" descr="屏幕剪辑">
            <a:extLst>
              <a:ext uri="{FF2B5EF4-FFF2-40B4-BE49-F238E27FC236}">
                <a16:creationId xmlns:a16="http://schemas.microsoft.com/office/drawing/2014/main" id="{510DAB8D-334C-4FED-A51A-85965D5E7F4C}"/>
              </a:ext>
            </a:extLst>
          </p:cNvPr>
          <p:cNvPicPr/>
          <p:nvPr/>
        </p:nvPicPr>
        <p:blipFill>
          <a:blip r:embed="rId7">
            <a:extLst>
              <a:ext uri="{28A0092B-C50C-407E-A947-70E740481C1C}">
                <a14:useLocalDpi xmlns:a14="http://schemas.microsoft.com/office/drawing/2010/main" val="0"/>
              </a:ext>
            </a:extLst>
          </a:blip>
          <a:stretch>
            <a:fillRect/>
          </a:stretch>
        </p:blipFill>
        <p:spPr>
          <a:xfrm>
            <a:off x="4489206" y="1694242"/>
            <a:ext cx="1316896" cy="2466529"/>
          </a:xfrm>
          <a:prstGeom prst="rect">
            <a:avLst/>
          </a:prstGeom>
        </p:spPr>
      </p:pic>
      <p:pic>
        <p:nvPicPr>
          <p:cNvPr id="24" name="图片 23" descr="屏幕剪辑">
            <a:extLst>
              <a:ext uri="{FF2B5EF4-FFF2-40B4-BE49-F238E27FC236}">
                <a16:creationId xmlns:a16="http://schemas.microsoft.com/office/drawing/2014/main" id="{C8F9F5C1-8197-4BF7-8449-85098D3001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8761" y="4517489"/>
            <a:ext cx="1614678" cy="2032867"/>
          </a:xfrm>
          <a:prstGeom prst="rect">
            <a:avLst/>
          </a:prstGeom>
        </p:spPr>
      </p:pic>
      <p:sp>
        <p:nvSpPr>
          <p:cNvPr id="26" name="箭头: 下 25">
            <a:extLst>
              <a:ext uri="{FF2B5EF4-FFF2-40B4-BE49-F238E27FC236}">
                <a16:creationId xmlns:a16="http://schemas.microsoft.com/office/drawing/2014/main" id="{80EB0DAC-3AC4-4AAD-9688-6C80A0FB40F8}"/>
              </a:ext>
            </a:extLst>
          </p:cNvPr>
          <p:cNvSpPr/>
          <p:nvPr/>
        </p:nvSpPr>
        <p:spPr>
          <a:xfrm rot="16200000">
            <a:off x="3473632" y="2573637"/>
            <a:ext cx="370771" cy="76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9C2658FC-F1C5-4EC5-B1BA-085FF15AE56B}"/>
              </a:ext>
            </a:extLst>
          </p:cNvPr>
          <p:cNvSpPr/>
          <p:nvPr/>
        </p:nvSpPr>
        <p:spPr>
          <a:xfrm rot="16200000">
            <a:off x="3473633" y="4996148"/>
            <a:ext cx="370771" cy="76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CB360152-64B5-4CA5-98D5-E22642931C51}"/>
              </a:ext>
            </a:extLst>
          </p:cNvPr>
          <p:cNvSpPr/>
          <p:nvPr/>
        </p:nvSpPr>
        <p:spPr>
          <a:xfrm rot="13347369">
            <a:off x="6346774" y="4810761"/>
            <a:ext cx="370771" cy="76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1CB58AC6-C73A-499B-A84F-F5892E7A70DE}"/>
              </a:ext>
            </a:extLst>
          </p:cNvPr>
          <p:cNvSpPr/>
          <p:nvPr/>
        </p:nvSpPr>
        <p:spPr>
          <a:xfrm rot="16200000">
            <a:off x="9504688" y="3791164"/>
            <a:ext cx="370771" cy="76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545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 ROS</a:t>
            </a:r>
            <a:r>
              <a:rPr lang="zh-CN" altLang="en-US" b="1" i="1" dirty="0">
                <a:solidFill>
                  <a:schemeClr val="bg1"/>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的历史</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9F5CD981-675B-445C-8144-CEC0F25D7A80}"/>
              </a:ext>
            </a:extLst>
          </p:cNvPr>
          <p:cNvPicPr/>
          <p:nvPr/>
        </p:nvPicPr>
        <p:blipFill>
          <a:blip r:embed="rId3">
            <a:extLst>
              <a:ext uri="{28A0092B-C50C-407E-A947-70E740481C1C}">
                <a14:useLocalDpi xmlns:a14="http://schemas.microsoft.com/office/drawing/2010/main" val="0"/>
              </a:ext>
            </a:extLst>
          </a:blip>
          <a:stretch>
            <a:fillRect/>
          </a:stretch>
        </p:blipFill>
        <p:spPr>
          <a:xfrm>
            <a:off x="2426714" y="2378083"/>
            <a:ext cx="7338570" cy="3775393"/>
          </a:xfrm>
          <a:prstGeom prst="rect">
            <a:avLst/>
          </a:prstGeom>
        </p:spPr>
      </p:pic>
      <p:sp>
        <p:nvSpPr>
          <p:cNvPr id="2" name="文本框 1">
            <a:extLst>
              <a:ext uri="{FF2B5EF4-FFF2-40B4-BE49-F238E27FC236}">
                <a16:creationId xmlns:a16="http://schemas.microsoft.com/office/drawing/2014/main" id="{3942DFC7-2862-4AF9-9955-A010FD715F12}"/>
              </a:ext>
            </a:extLst>
          </p:cNvPr>
          <p:cNvSpPr txBox="1"/>
          <p:nvPr/>
        </p:nvSpPr>
        <p:spPr>
          <a:xfrm>
            <a:off x="4884741" y="1838133"/>
            <a:ext cx="242251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ROS</a:t>
            </a:r>
            <a:r>
              <a:rPr lang="zh-CN" altLang="en-US" sz="2000" dirty="0"/>
              <a:t>的版本演进</a:t>
            </a:r>
            <a:endParaRPr lang="en-US" altLang="zh-CN" sz="2000" dirty="0"/>
          </a:p>
        </p:txBody>
      </p:sp>
    </p:spTree>
    <p:extLst>
      <p:ext uri="{BB962C8B-B14F-4D97-AF65-F5344CB8AC3E}">
        <p14:creationId xmlns:p14="http://schemas.microsoft.com/office/powerpoint/2010/main" val="91203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 ROS</a:t>
            </a:r>
            <a:r>
              <a:rPr lang="zh-CN" altLang="en-US" b="1" i="1" dirty="0">
                <a:solidFill>
                  <a:schemeClr val="bg1"/>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的基本概念</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2310076-84FE-45F7-AB87-EC804B59DD62}"/>
              </a:ext>
            </a:extLst>
          </p:cNvPr>
          <p:cNvSpPr txBox="1"/>
          <p:nvPr/>
        </p:nvSpPr>
        <p:spPr>
          <a:xfrm>
            <a:off x="976751" y="1609222"/>
            <a:ext cx="9418320" cy="738664"/>
          </a:xfrm>
          <a:prstGeom prst="rect">
            <a:avLst/>
          </a:prstGeom>
          <a:noFill/>
        </p:spPr>
        <p:txBody>
          <a:bodyPr wrap="square" rtlCol="0">
            <a:spAutoFit/>
          </a:bodyPr>
          <a:lstStyle/>
          <a:p>
            <a:r>
              <a:rPr lang="zh-CN" altLang="zh-CN" sz="2400" dirty="0">
                <a:latin typeface="+mj-ea"/>
                <a:ea typeface="+mj-ea"/>
              </a:rPr>
              <a:t>什么是</a:t>
            </a:r>
            <a:r>
              <a:rPr lang="en-US" altLang="zh-CN" sz="2400" dirty="0">
                <a:latin typeface="+mj-ea"/>
                <a:ea typeface="+mj-ea"/>
              </a:rPr>
              <a:t>ROS</a:t>
            </a:r>
            <a:r>
              <a:rPr lang="zh-CN" altLang="zh-CN" sz="2400" dirty="0">
                <a:latin typeface="+mj-ea"/>
                <a:ea typeface="+mj-ea"/>
              </a:rPr>
              <a:t>：</a:t>
            </a:r>
          </a:p>
          <a:p>
            <a:endParaRPr lang="zh-CN" altLang="en-US" dirty="0"/>
          </a:p>
        </p:txBody>
      </p:sp>
      <p:pic>
        <p:nvPicPr>
          <p:cNvPr id="15" name="图片 14" descr="屏幕剪辑">
            <a:extLst>
              <a:ext uri="{FF2B5EF4-FFF2-40B4-BE49-F238E27FC236}">
                <a16:creationId xmlns:a16="http://schemas.microsoft.com/office/drawing/2014/main" id="{12EB900E-C923-4C72-B863-B0ADC6BFEFA8}"/>
              </a:ext>
            </a:extLst>
          </p:cNvPr>
          <p:cNvPicPr/>
          <p:nvPr/>
        </p:nvPicPr>
        <p:blipFill>
          <a:blip r:embed="rId3">
            <a:extLst>
              <a:ext uri="{28A0092B-C50C-407E-A947-70E740481C1C}">
                <a14:useLocalDpi xmlns:a14="http://schemas.microsoft.com/office/drawing/2010/main" val="0"/>
              </a:ext>
            </a:extLst>
          </a:blip>
          <a:stretch>
            <a:fillRect/>
          </a:stretch>
        </p:blipFill>
        <p:spPr>
          <a:xfrm>
            <a:off x="3244971" y="3103373"/>
            <a:ext cx="5702058" cy="2878951"/>
          </a:xfrm>
          <a:prstGeom prst="rect">
            <a:avLst/>
          </a:prstGeom>
        </p:spPr>
      </p:pic>
      <p:sp>
        <p:nvSpPr>
          <p:cNvPr id="13" name="文本框 12">
            <a:extLst>
              <a:ext uri="{FF2B5EF4-FFF2-40B4-BE49-F238E27FC236}">
                <a16:creationId xmlns:a16="http://schemas.microsoft.com/office/drawing/2014/main" id="{07790181-CCF4-443D-B30C-496A13A2CB35}"/>
              </a:ext>
            </a:extLst>
          </p:cNvPr>
          <p:cNvSpPr txBox="1"/>
          <p:nvPr/>
        </p:nvSpPr>
        <p:spPr>
          <a:xfrm>
            <a:off x="4530090" y="6100858"/>
            <a:ext cx="4617720" cy="307777"/>
          </a:xfrm>
          <a:prstGeom prst="rect">
            <a:avLst/>
          </a:prstGeom>
          <a:noFill/>
        </p:spPr>
        <p:txBody>
          <a:bodyPr wrap="square" rtlCol="0">
            <a:spAutoFit/>
          </a:bodyPr>
          <a:lstStyle/>
          <a:p>
            <a:r>
              <a:rPr lang="zh-CN" altLang="zh-CN" sz="1400" dirty="0"/>
              <a:t>图</a:t>
            </a:r>
            <a:r>
              <a:rPr lang="en-US" altLang="zh-CN" sz="1400" dirty="0"/>
              <a:t>2 ROS</a:t>
            </a:r>
            <a:r>
              <a:rPr lang="zh-CN" altLang="en-US" sz="1400" dirty="0"/>
              <a:t>中的</a:t>
            </a:r>
            <a:r>
              <a:rPr lang="zh-CN" altLang="zh-CN" sz="1400" dirty="0"/>
              <a:t>多节点间通信和多机通信</a:t>
            </a:r>
            <a:endParaRPr lang="zh-CN" altLang="en-US" sz="1400" dirty="0"/>
          </a:p>
        </p:txBody>
      </p:sp>
      <p:sp>
        <p:nvSpPr>
          <p:cNvPr id="16" name="文本框 15">
            <a:extLst>
              <a:ext uri="{FF2B5EF4-FFF2-40B4-BE49-F238E27FC236}">
                <a16:creationId xmlns:a16="http://schemas.microsoft.com/office/drawing/2014/main" id="{C926E430-D72B-4D5B-9CF3-01082E4FDF3B}"/>
              </a:ext>
            </a:extLst>
          </p:cNvPr>
          <p:cNvSpPr txBox="1"/>
          <p:nvPr/>
        </p:nvSpPr>
        <p:spPr>
          <a:xfrm>
            <a:off x="1294009" y="2102635"/>
            <a:ext cx="5301744" cy="923330"/>
          </a:xfrm>
          <a:prstGeom prst="rect">
            <a:avLst/>
          </a:prstGeom>
          <a:noFill/>
        </p:spPr>
        <p:txBody>
          <a:bodyPr wrap="square" rtlCol="0">
            <a:spAutoFit/>
          </a:bodyPr>
          <a:lstStyle/>
          <a:p>
            <a:pPr marL="285750" indent="-285750">
              <a:buSzPct val="70000"/>
              <a:buFont typeface="Wingdings" panose="05000000000000000000" pitchFamily="2" charset="2"/>
              <a:buChar char="l"/>
            </a:pPr>
            <a:r>
              <a:rPr lang="zh-CN" altLang="en-US" dirty="0"/>
              <a:t>一种分布式处理框架</a:t>
            </a:r>
            <a:endParaRPr lang="en-US" altLang="zh-CN" dirty="0"/>
          </a:p>
          <a:p>
            <a:pPr marL="285750" indent="-285750">
              <a:buSzPct val="70000"/>
              <a:buFont typeface="Wingdings" panose="05000000000000000000" pitchFamily="2" charset="2"/>
              <a:buChar char="l"/>
            </a:pPr>
            <a:r>
              <a:rPr lang="zh-CN" altLang="en-US" dirty="0"/>
              <a:t>各执行文件单独开发，可多语言混合开发</a:t>
            </a:r>
            <a:endParaRPr lang="en-US" altLang="zh-CN" dirty="0"/>
          </a:p>
          <a:p>
            <a:pPr marL="285750" indent="-285750">
              <a:buSzPct val="70000"/>
              <a:buFont typeface="Wingdings" panose="05000000000000000000" pitchFamily="2" charset="2"/>
              <a:buChar char="l"/>
            </a:pPr>
            <a:r>
              <a:rPr lang="zh-CN" altLang="en-US" dirty="0"/>
              <a:t>运行时松散耦合</a:t>
            </a:r>
            <a:endParaRPr lang="en-US" altLang="zh-CN" dirty="0"/>
          </a:p>
        </p:txBody>
      </p:sp>
    </p:spTree>
    <p:extLst>
      <p:ext uri="{BB962C8B-B14F-4D97-AF65-F5344CB8AC3E}">
        <p14:creationId xmlns:p14="http://schemas.microsoft.com/office/powerpoint/2010/main" val="418108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 ROS</a:t>
            </a:r>
            <a:r>
              <a:rPr lang="zh-CN" altLang="en-US" b="1" i="1" dirty="0">
                <a:solidFill>
                  <a:schemeClr val="bg1"/>
                </a:solidFill>
                <a:latin typeface="Times New Roman" panose="02020603050405020304" pitchFamily="18" charset="0"/>
                <a:cs typeface="Times New Roman" panose="02020603050405020304" pitchFamily="18" charset="0"/>
              </a:rPr>
              <a:t>简介</a:t>
            </a: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的基本概念</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41822264-F38A-468B-8389-E275C976A617}"/>
              </a:ext>
            </a:extLst>
          </p:cNvPr>
          <p:cNvSpPr txBox="1"/>
          <p:nvPr/>
        </p:nvSpPr>
        <p:spPr>
          <a:xfrm>
            <a:off x="1432422" y="1828800"/>
            <a:ext cx="9437508" cy="2646878"/>
          </a:xfrm>
          <a:prstGeom prst="rect">
            <a:avLst/>
          </a:prstGeom>
          <a:noFill/>
        </p:spPr>
        <p:txBody>
          <a:bodyPr wrap="square" rtlCol="0">
            <a:spAutoFit/>
          </a:bodyPr>
          <a:lstStyle/>
          <a:p>
            <a:r>
              <a:rPr lang="zh-CN" altLang="zh-CN" sz="2000" b="1" dirty="0"/>
              <a:t>基本</a:t>
            </a:r>
            <a:r>
              <a:rPr lang="zh-CN" altLang="en-US" sz="2000" b="1" dirty="0"/>
              <a:t>组成单元</a:t>
            </a:r>
            <a:endParaRPr lang="en-US" altLang="zh-CN" sz="2000" b="1" dirty="0"/>
          </a:p>
          <a:p>
            <a:pPr marL="285750" indent="-285750">
              <a:buSzPct val="70000"/>
              <a:buFont typeface="Wingdings" panose="05000000000000000000" pitchFamily="2" charset="2"/>
              <a:buChar char="l"/>
            </a:pPr>
            <a:r>
              <a:rPr lang="zh-CN" altLang="zh-CN" b="1" dirty="0"/>
              <a:t>节点</a:t>
            </a:r>
            <a:r>
              <a:rPr lang="en-US" altLang="zh-CN" b="1" dirty="0"/>
              <a:t>(Node)</a:t>
            </a:r>
            <a:r>
              <a:rPr lang="zh-CN" altLang="zh-CN" dirty="0"/>
              <a:t>：一个节点即为一个可执行文件，可以通过</a:t>
            </a:r>
            <a:r>
              <a:rPr lang="en-US" altLang="zh-CN" dirty="0"/>
              <a:t>ROS</a:t>
            </a:r>
            <a:r>
              <a:rPr lang="zh-CN" altLang="zh-CN" dirty="0"/>
              <a:t>与其它节点进行通信</a:t>
            </a:r>
            <a:endParaRPr lang="en-US" altLang="zh-CN" dirty="0"/>
          </a:p>
          <a:p>
            <a:pPr marL="285750" indent="-285750">
              <a:buSzPct val="70000"/>
              <a:buFont typeface="Wingdings" panose="05000000000000000000" pitchFamily="2" charset="2"/>
              <a:buChar char="l"/>
            </a:pPr>
            <a:r>
              <a:rPr lang="zh-CN" altLang="zh-CN" b="1" dirty="0"/>
              <a:t>消息</a:t>
            </a:r>
            <a:r>
              <a:rPr lang="en-US" altLang="zh-CN" b="1" dirty="0"/>
              <a:t>(Message)</a:t>
            </a:r>
            <a:r>
              <a:rPr lang="zh-CN" altLang="zh-CN" b="1" dirty="0"/>
              <a:t>：</a:t>
            </a:r>
            <a:r>
              <a:rPr lang="zh-CN" altLang="zh-CN" dirty="0"/>
              <a:t> 消息是</a:t>
            </a:r>
            <a:r>
              <a:rPr lang="en-US" altLang="zh-CN" dirty="0"/>
              <a:t>ROS</a:t>
            </a:r>
            <a:r>
              <a:rPr lang="zh-CN" altLang="zh-CN" dirty="0"/>
              <a:t>里用于</a:t>
            </a:r>
            <a:r>
              <a:rPr lang="zh-CN" altLang="en-US" dirty="0"/>
              <a:t>节点间</a:t>
            </a:r>
            <a:r>
              <a:rPr lang="zh-CN" altLang="zh-CN" dirty="0"/>
              <a:t>通信的数据类型，由节点产生</a:t>
            </a:r>
            <a:endParaRPr lang="en-US" altLang="zh-CN" dirty="0"/>
          </a:p>
          <a:p>
            <a:pPr marL="285750" indent="-285750">
              <a:buSzPct val="70000"/>
              <a:buFont typeface="Wingdings" panose="05000000000000000000" pitchFamily="2" charset="2"/>
              <a:buChar char="l"/>
            </a:pPr>
            <a:r>
              <a:rPr lang="zh-CN" altLang="zh-CN" b="1" dirty="0"/>
              <a:t>话题</a:t>
            </a:r>
            <a:r>
              <a:rPr lang="en-US" altLang="zh-CN" b="1" dirty="0"/>
              <a:t>(Topic)</a:t>
            </a:r>
            <a:r>
              <a:rPr lang="zh-CN" altLang="zh-CN" b="1" dirty="0"/>
              <a:t>：</a:t>
            </a:r>
            <a:r>
              <a:rPr lang="zh-CN" altLang="zh-CN" dirty="0"/>
              <a:t>节点可以发布消息到话题，也可以订阅话题以接收消息</a:t>
            </a:r>
            <a:endParaRPr lang="en-US" altLang="zh-CN" dirty="0"/>
          </a:p>
          <a:p>
            <a:endParaRPr lang="en-US" altLang="zh-CN" dirty="0"/>
          </a:p>
          <a:p>
            <a:r>
              <a:rPr lang="zh-CN" altLang="en-US" sz="2000" b="1" dirty="0"/>
              <a:t>通信方式</a:t>
            </a:r>
            <a:endParaRPr lang="en-US" altLang="zh-CN" sz="2000" b="1" dirty="0"/>
          </a:p>
          <a:p>
            <a:pPr marL="285750" indent="-285750">
              <a:buSzPct val="70000"/>
              <a:buFont typeface="Wingdings" panose="05000000000000000000" pitchFamily="2" charset="2"/>
              <a:buChar char="l"/>
            </a:pPr>
            <a:r>
              <a:rPr lang="zh-CN" altLang="zh-CN" b="1" dirty="0"/>
              <a:t>发布</a:t>
            </a:r>
            <a:r>
              <a:rPr lang="en-US" altLang="zh-CN" b="1" dirty="0"/>
              <a:t>(Publish)</a:t>
            </a:r>
            <a:r>
              <a:rPr lang="zh-CN" altLang="zh-CN" dirty="0"/>
              <a:t>：节点把运行中产生的数据按照消息的结构进行封装，然后传递给制定话题</a:t>
            </a:r>
          </a:p>
          <a:p>
            <a:pPr marL="285750" indent="-285750">
              <a:buSzPct val="70000"/>
              <a:buFont typeface="Wingdings" panose="05000000000000000000" pitchFamily="2" charset="2"/>
              <a:buChar char="l"/>
            </a:pPr>
            <a:r>
              <a:rPr lang="zh-CN" altLang="zh-CN" b="1" dirty="0"/>
              <a:t>订阅</a:t>
            </a:r>
            <a:r>
              <a:rPr lang="en-US" altLang="zh-CN" b="1" dirty="0"/>
              <a:t>(Subscribe)</a:t>
            </a:r>
            <a:r>
              <a:rPr lang="zh-CN" altLang="zh-CN" dirty="0"/>
              <a:t>：节点通过订阅话题，得到运行过程中需要的数据</a:t>
            </a:r>
          </a:p>
          <a:p>
            <a:endParaRPr lang="zh-CN" altLang="en-US" dirty="0"/>
          </a:p>
        </p:txBody>
      </p:sp>
      <p:pic>
        <p:nvPicPr>
          <p:cNvPr id="16" name="图片 15" descr="屏幕剪辑">
            <a:extLst>
              <a:ext uri="{FF2B5EF4-FFF2-40B4-BE49-F238E27FC236}">
                <a16:creationId xmlns:a16="http://schemas.microsoft.com/office/drawing/2014/main" id="{AAFAAF98-AF6E-4D3E-AB02-D277E159F058}"/>
              </a:ext>
            </a:extLst>
          </p:cNvPr>
          <p:cNvPicPr/>
          <p:nvPr/>
        </p:nvPicPr>
        <p:blipFill>
          <a:blip r:embed="rId3">
            <a:extLst>
              <a:ext uri="{28A0092B-C50C-407E-A947-70E740481C1C}">
                <a14:useLocalDpi xmlns:a14="http://schemas.microsoft.com/office/drawing/2010/main" val="0"/>
              </a:ext>
            </a:extLst>
          </a:blip>
          <a:stretch>
            <a:fillRect/>
          </a:stretch>
        </p:blipFill>
        <p:spPr>
          <a:xfrm>
            <a:off x="3240040" y="4343869"/>
            <a:ext cx="5432943" cy="1910878"/>
          </a:xfrm>
          <a:prstGeom prst="rect">
            <a:avLst/>
          </a:prstGeom>
        </p:spPr>
      </p:pic>
      <p:sp>
        <p:nvSpPr>
          <p:cNvPr id="3" name="文本框 2">
            <a:extLst>
              <a:ext uri="{FF2B5EF4-FFF2-40B4-BE49-F238E27FC236}">
                <a16:creationId xmlns:a16="http://schemas.microsoft.com/office/drawing/2014/main" id="{A627140C-9420-471F-8568-39E48313E12F}"/>
              </a:ext>
            </a:extLst>
          </p:cNvPr>
          <p:cNvSpPr txBox="1"/>
          <p:nvPr/>
        </p:nvSpPr>
        <p:spPr>
          <a:xfrm>
            <a:off x="4514850" y="6217718"/>
            <a:ext cx="3726180" cy="307777"/>
          </a:xfrm>
          <a:prstGeom prst="rect">
            <a:avLst/>
          </a:prstGeom>
          <a:noFill/>
        </p:spPr>
        <p:txBody>
          <a:bodyPr wrap="square" rtlCol="0">
            <a:spAutoFit/>
          </a:bodyPr>
          <a:lstStyle/>
          <a:p>
            <a:r>
              <a:rPr lang="zh-CN" altLang="en-US" sz="1400" dirty="0"/>
              <a:t>图</a:t>
            </a:r>
            <a:r>
              <a:rPr lang="en-US" altLang="zh-CN" sz="1400" dirty="0"/>
              <a:t>3 </a:t>
            </a:r>
            <a:r>
              <a:rPr lang="zh-CN" altLang="en-US" sz="1400" dirty="0"/>
              <a:t>节点、消息、话题间的关系</a:t>
            </a:r>
          </a:p>
        </p:txBody>
      </p:sp>
    </p:spTree>
    <p:extLst>
      <p:ext uri="{BB962C8B-B14F-4D97-AF65-F5344CB8AC3E}">
        <p14:creationId xmlns:p14="http://schemas.microsoft.com/office/powerpoint/2010/main" val="50598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II. ROS</a:t>
            </a:r>
            <a:r>
              <a:rPr lang="zh-CN" altLang="en-US" b="1" i="1" dirty="0">
                <a:solidFill>
                  <a:schemeClr val="bg1"/>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实例</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487A95FA-1FAC-4040-95A9-34BE9746A8C6}"/>
              </a:ext>
            </a:extLst>
          </p:cNvPr>
          <p:cNvSpPr txBox="1"/>
          <p:nvPr/>
        </p:nvSpPr>
        <p:spPr>
          <a:xfrm>
            <a:off x="1211580" y="1634490"/>
            <a:ext cx="10607040" cy="1600438"/>
          </a:xfrm>
          <a:prstGeom prst="rect">
            <a:avLst/>
          </a:prstGeom>
          <a:noFill/>
        </p:spPr>
        <p:txBody>
          <a:bodyPr wrap="square" rtlCol="0">
            <a:spAutoFit/>
          </a:bodyPr>
          <a:lstStyle/>
          <a:p>
            <a:r>
              <a:rPr lang="zh-CN" altLang="en-US" sz="2400" dirty="0"/>
              <a:t>实时显示机器人的状态及其三维模型</a:t>
            </a:r>
            <a:endParaRPr lang="en-US" altLang="zh-CN" sz="2400" dirty="0"/>
          </a:p>
          <a:p>
            <a:endParaRPr lang="en-US" altLang="zh-CN" sz="2000" dirty="0"/>
          </a:p>
          <a:p>
            <a:pPr marL="342900" indent="-342900">
              <a:buAutoNum type="arabicPeriod"/>
            </a:pPr>
            <a:r>
              <a:rPr lang="zh-CN" altLang="en-US" dirty="0"/>
              <a:t>运行</a:t>
            </a:r>
            <a:r>
              <a:rPr lang="en-US" altLang="zh-CN" dirty="0"/>
              <a:t>display_4wd.aunch</a:t>
            </a:r>
            <a:r>
              <a:rPr lang="zh-CN" altLang="en-US" dirty="0"/>
              <a:t>文件：在终端中输入指令</a:t>
            </a:r>
            <a:r>
              <a:rPr lang="en-US" altLang="zh-CN" dirty="0" err="1"/>
              <a:t>roslaunch</a:t>
            </a:r>
            <a:r>
              <a:rPr lang="en-US" altLang="zh-CN" dirty="0"/>
              <a:t> </a:t>
            </a:r>
            <a:r>
              <a:rPr lang="en-US" altLang="zh-CN" dirty="0" err="1"/>
              <a:t>wpb_cv_bringup</a:t>
            </a:r>
            <a:r>
              <a:rPr lang="en-US" altLang="zh-CN" dirty="0"/>
              <a:t> display_4wd.launch</a:t>
            </a:r>
          </a:p>
          <a:p>
            <a:r>
              <a:rPr lang="en-US" altLang="zh-CN" dirty="0"/>
              <a:t>	</a:t>
            </a:r>
          </a:p>
          <a:p>
            <a:endParaRPr lang="zh-CN" altLang="en-US" dirty="0"/>
          </a:p>
        </p:txBody>
      </p:sp>
      <p:pic>
        <p:nvPicPr>
          <p:cNvPr id="7" name="图片 6" descr="屏幕剪辑">
            <a:extLst>
              <a:ext uri="{FF2B5EF4-FFF2-40B4-BE49-F238E27FC236}">
                <a16:creationId xmlns:a16="http://schemas.microsoft.com/office/drawing/2014/main" id="{0413CFE0-5C8E-4CD5-9422-537F57F00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758" y="2762157"/>
            <a:ext cx="6868484" cy="1333686"/>
          </a:xfrm>
          <a:prstGeom prst="rect">
            <a:avLst/>
          </a:prstGeom>
        </p:spPr>
      </p:pic>
      <p:pic>
        <p:nvPicPr>
          <p:cNvPr id="11" name="图片 10" descr="屏幕剪辑">
            <a:extLst>
              <a:ext uri="{FF2B5EF4-FFF2-40B4-BE49-F238E27FC236}">
                <a16:creationId xmlns:a16="http://schemas.microsoft.com/office/drawing/2014/main" id="{2514F855-52A7-47F5-A1B9-E4B0F61D9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580" y="1447522"/>
            <a:ext cx="9768840" cy="5296641"/>
          </a:xfrm>
          <a:prstGeom prst="rect">
            <a:avLst/>
          </a:prstGeom>
        </p:spPr>
      </p:pic>
    </p:spTree>
    <p:extLst>
      <p:ext uri="{BB962C8B-B14F-4D97-AF65-F5344CB8AC3E}">
        <p14:creationId xmlns:p14="http://schemas.microsoft.com/office/powerpoint/2010/main" val="10751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II. ROS</a:t>
            </a:r>
            <a:r>
              <a:rPr lang="zh-CN" altLang="en-US" b="1" i="1" dirty="0">
                <a:solidFill>
                  <a:schemeClr val="bg1"/>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实例</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pic>
        <p:nvPicPr>
          <p:cNvPr id="15" name="图片 14" descr="屏幕剪辑">
            <a:extLst>
              <a:ext uri="{FF2B5EF4-FFF2-40B4-BE49-F238E27FC236}">
                <a16:creationId xmlns:a16="http://schemas.microsoft.com/office/drawing/2014/main" id="{E949A434-48DC-47A1-8626-75E58DB1E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585" y="2373535"/>
            <a:ext cx="6868484" cy="1333686"/>
          </a:xfrm>
          <a:prstGeom prst="rect">
            <a:avLst/>
          </a:prstGeom>
        </p:spPr>
      </p:pic>
      <p:sp>
        <p:nvSpPr>
          <p:cNvPr id="17" name="矩形 16">
            <a:extLst>
              <a:ext uri="{FF2B5EF4-FFF2-40B4-BE49-F238E27FC236}">
                <a16:creationId xmlns:a16="http://schemas.microsoft.com/office/drawing/2014/main" id="{52714AF9-054C-4295-8A18-2B29C2D0DD1C}"/>
              </a:ext>
            </a:extLst>
          </p:cNvPr>
          <p:cNvSpPr/>
          <p:nvPr/>
        </p:nvSpPr>
        <p:spPr>
          <a:xfrm>
            <a:off x="682632" y="1640973"/>
            <a:ext cx="7809857" cy="369332"/>
          </a:xfrm>
          <a:prstGeom prst="rect">
            <a:avLst/>
          </a:prstGeom>
        </p:spPr>
        <p:txBody>
          <a:bodyPr wrap="square">
            <a:spAutoFit/>
          </a:bodyPr>
          <a:lstStyle/>
          <a:p>
            <a:pPr>
              <a:spcAft>
                <a:spcPts val="0"/>
              </a:spcAft>
            </a:pPr>
            <a:r>
              <a:rPr lang="en-US" altLang="zh-CN" b="1" dirty="0" err="1">
                <a:latin typeface="Times New Roman" panose="02020603050405020304" pitchFamily="18" charset="0"/>
                <a:cs typeface="Times New Roman" panose="02020603050405020304" pitchFamily="18" charset="0"/>
              </a:rPr>
              <a:t>roslaunch</a:t>
            </a:r>
            <a:r>
              <a:rPr lang="zh-CN" altLang="en-US" b="1" dirty="0">
                <a:latin typeface="Calibri" panose="020F0502020204030204" pitchFamily="34" charset="0"/>
                <a:cs typeface="Times New Roman" panose="02020603050405020304" pitchFamily="18" charset="0"/>
              </a:rPr>
              <a:t>的</a:t>
            </a:r>
            <a:r>
              <a:rPr lang="zh-CN" altLang="zh-CN" b="1" dirty="0">
                <a:latin typeface="Calibri" panose="020F0502020204030204" pitchFamily="34" charset="0"/>
                <a:cs typeface="Times New Roman" panose="02020603050405020304" pitchFamily="18" charset="0"/>
              </a:rPr>
              <a:t>用法</a:t>
            </a:r>
            <a:r>
              <a:rPr lang="zh-CN" altLang="zh-CN" dirty="0">
                <a:latin typeface="Calibri" panose="020F0502020204030204" pitchFamily="34"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roslaunch</a:t>
            </a:r>
            <a:r>
              <a:rPr lang="en-US" altLang="zh-CN" dirty="0">
                <a:latin typeface="Times New Roman" panose="02020603050405020304" pitchFamily="18"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源码包的名字</a:t>
            </a:r>
            <a:r>
              <a:rPr lang="en-US" altLang="zh-CN" dirty="0">
                <a:latin typeface="Calibri" panose="020F0502020204030204" pitchFamily="34"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launch</a:t>
            </a:r>
            <a:r>
              <a:rPr lang="zh-CN" altLang="zh-CN" dirty="0">
                <a:latin typeface="Calibri" panose="020F0502020204030204" pitchFamily="34" charset="0"/>
                <a:cs typeface="Times New Roman" panose="02020603050405020304" pitchFamily="18" charset="0"/>
              </a:rPr>
              <a:t>文件的名字</a:t>
            </a:r>
            <a:r>
              <a:rPr lang="en-US" altLang="zh-CN" dirty="0">
                <a:latin typeface="Calibri" panose="020F0502020204030204" pitchFamily="34" charset="0"/>
                <a:cs typeface="Times New Roman" panose="02020603050405020304" pitchFamily="18" charset="0"/>
              </a:rPr>
              <a:t>]</a:t>
            </a:r>
            <a:endParaRPr lang="zh-CN" altLang="zh-CN" dirty="0">
              <a:latin typeface="Calibri" panose="020F0502020204030204" pitchFamily="34" charset="0"/>
              <a:cs typeface="Times New Roman" panose="02020603050405020304" pitchFamily="18" charset="0"/>
            </a:endParaRPr>
          </a:p>
        </p:txBody>
      </p:sp>
      <p:sp>
        <p:nvSpPr>
          <p:cNvPr id="18" name="文本框 17">
            <a:extLst>
              <a:ext uri="{FF2B5EF4-FFF2-40B4-BE49-F238E27FC236}">
                <a16:creationId xmlns:a16="http://schemas.microsoft.com/office/drawing/2014/main" id="{85B1A1F2-7DC3-4E50-BE05-E1A9EB6B2266}"/>
              </a:ext>
            </a:extLst>
          </p:cNvPr>
          <p:cNvSpPr txBox="1"/>
          <p:nvPr/>
        </p:nvSpPr>
        <p:spPr>
          <a:xfrm>
            <a:off x="682632" y="4265647"/>
            <a:ext cx="7087310" cy="369332"/>
          </a:xfrm>
          <a:prstGeom prst="rect">
            <a:avLst/>
          </a:prstGeom>
          <a:noFill/>
        </p:spPr>
        <p:txBody>
          <a:bodyPr wrap="square" rtlCol="0">
            <a:spAutoFit/>
          </a:bodyPr>
          <a:lstStyle/>
          <a:p>
            <a:r>
              <a:rPr lang="zh-CN" altLang="en-US" dirty="0"/>
              <a:t>启智</a:t>
            </a:r>
            <a:r>
              <a:rPr lang="en-US" altLang="zh-CN" dirty="0"/>
              <a:t>CV</a:t>
            </a:r>
            <a:r>
              <a:rPr lang="zh-CN" altLang="en-US" dirty="0"/>
              <a:t>机器人源码包：</a:t>
            </a:r>
            <a:endParaRPr lang="en-US" altLang="zh-CN" dirty="0"/>
          </a:p>
        </p:txBody>
      </p:sp>
      <p:pic>
        <p:nvPicPr>
          <p:cNvPr id="20" name="图片 19" descr="屏幕剪辑">
            <a:extLst>
              <a:ext uri="{FF2B5EF4-FFF2-40B4-BE49-F238E27FC236}">
                <a16:creationId xmlns:a16="http://schemas.microsoft.com/office/drawing/2014/main" id="{9BE68381-FCC2-4CDB-8352-7C1DB1BAE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4874" y="4754136"/>
            <a:ext cx="7563906" cy="1438476"/>
          </a:xfrm>
          <a:prstGeom prst="rect">
            <a:avLst/>
          </a:prstGeom>
        </p:spPr>
      </p:pic>
    </p:spTree>
    <p:extLst>
      <p:ext uri="{BB962C8B-B14F-4D97-AF65-F5344CB8AC3E}">
        <p14:creationId xmlns:p14="http://schemas.microsoft.com/office/powerpoint/2010/main" val="272848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II. ROS</a:t>
            </a:r>
            <a:r>
              <a:rPr lang="zh-CN" altLang="en-US" b="1" i="1" dirty="0">
                <a:solidFill>
                  <a:schemeClr val="bg1"/>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实例</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pic>
        <p:nvPicPr>
          <p:cNvPr id="10" name="图片 9" descr="屏幕剪辑">
            <a:extLst>
              <a:ext uri="{FF2B5EF4-FFF2-40B4-BE49-F238E27FC236}">
                <a16:creationId xmlns:a16="http://schemas.microsoft.com/office/drawing/2014/main" id="{50349B9E-83E9-40AA-937F-448F783E5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505562"/>
            <a:ext cx="7906853" cy="4439270"/>
          </a:xfrm>
          <a:prstGeom prst="rect">
            <a:avLst/>
          </a:prstGeom>
        </p:spPr>
      </p:pic>
      <p:sp>
        <p:nvSpPr>
          <p:cNvPr id="11" name="矩形 10">
            <a:extLst>
              <a:ext uri="{FF2B5EF4-FFF2-40B4-BE49-F238E27FC236}">
                <a16:creationId xmlns:a16="http://schemas.microsoft.com/office/drawing/2014/main" id="{A296AC9C-AA61-431B-9E5D-99F4AB5FD608}"/>
              </a:ext>
            </a:extLst>
          </p:cNvPr>
          <p:cNvSpPr/>
          <p:nvPr/>
        </p:nvSpPr>
        <p:spPr>
          <a:xfrm>
            <a:off x="4415859" y="5987985"/>
            <a:ext cx="3360279" cy="369332"/>
          </a:xfrm>
          <a:prstGeom prst="rect">
            <a:avLst/>
          </a:prstGeom>
        </p:spPr>
        <p:txBody>
          <a:bodyPr wrap="none">
            <a:spAutoFit/>
          </a:bodyPr>
          <a:lstStyle/>
          <a:p>
            <a:r>
              <a:rPr lang="zh-CN" altLang="en-US" dirty="0"/>
              <a:t>图</a:t>
            </a:r>
            <a:r>
              <a:rPr lang="en-US" altLang="zh-CN" dirty="0"/>
              <a:t>4 display_4wd.launch</a:t>
            </a:r>
            <a:r>
              <a:rPr lang="zh-CN" altLang="en-US" dirty="0"/>
              <a:t>中的代码</a:t>
            </a:r>
          </a:p>
        </p:txBody>
      </p:sp>
    </p:spTree>
    <p:extLst>
      <p:ext uri="{BB962C8B-B14F-4D97-AF65-F5344CB8AC3E}">
        <p14:creationId xmlns:p14="http://schemas.microsoft.com/office/powerpoint/2010/main" val="47663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372382"/>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69332"/>
            <a:ext cx="12192000" cy="908411"/>
          </a:xfrm>
          <a:prstGeom prst="rect">
            <a:avLst/>
          </a:prstGeom>
          <a:solidFill>
            <a:srgbClr val="4F6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696" y="6102"/>
            <a:ext cx="2295144"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 ROS</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简介</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708400" y="0"/>
            <a:ext cx="2186247"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II. ROS</a:t>
            </a:r>
            <a:r>
              <a:rPr lang="zh-CN" altLang="en-US" b="1" i="1" dirty="0">
                <a:solidFill>
                  <a:schemeClr val="bg1"/>
                </a:solidFill>
                <a:latin typeface="Times New Roman" panose="02020603050405020304" pitchFamily="18" charset="0"/>
                <a:cs typeface="Times New Roman" panose="02020603050405020304" pitchFamily="18" charset="0"/>
              </a:rPr>
              <a:t>的基本结构</a:t>
            </a:r>
          </a:p>
        </p:txBody>
      </p:sp>
      <p:sp>
        <p:nvSpPr>
          <p:cNvPr id="9" name="文本框 8"/>
          <p:cNvSpPr txBox="1"/>
          <p:nvPr/>
        </p:nvSpPr>
        <p:spPr>
          <a:xfrm>
            <a:off x="9579050" y="16758"/>
            <a:ext cx="3519017"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IV. </a:t>
            </a:r>
            <a:r>
              <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rPr>
              <a:t>开源代码资源</a:t>
            </a:r>
          </a:p>
        </p:txBody>
      </p:sp>
      <p:sp>
        <p:nvSpPr>
          <p:cNvPr id="12" name="文本框 11"/>
          <p:cNvSpPr txBox="1"/>
          <p:nvPr/>
        </p:nvSpPr>
        <p:spPr>
          <a:xfrm>
            <a:off x="269147" y="603253"/>
            <a:ext cx="48785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 ROS</a:t>
            </a:r>
            <a:r>
              <a:rPr lang="zh-CN" altLang="en-US" sz="2800" b="1" dirty="0">
                <a:solidFill>
                  <a:schemeClr val="bg1"/>
                </a:solidFill>
                <a:latin typeface="Times New Roman" panose="02020603050405020304" pitchFamily="18" charset="0"/>
                <a:cs typeface="Times New Roman" panose="02020603050405020304" pitchFamily="18" charset="0"/>
              </a:rPr>
              <a:t>实例</a:t>
            </a:r>
          </a:p>
        </p:txBody>
      </p:sp>
      <p:sp>
        <p:nvSpPr>
          <p:cNvPr id="14" name="文本框 13">
            <a:extLst>
              <a:ext uri="{FF2B5EF4-FFF2-40B4-BE49-F238E27FC236}">
                <a16:creationId xmlns:a16="http://schemas.microsoft.com/office/drawing/2014/main" id="{DACE2051-6C12-461F-9947-CB8E823CB0ED}"/>
              </a:ext>
            </a:extLst>
          </p:cNvPr>
          <p:cNvSpPr txBox="1"/>
          <p:nvPr/>
        </p:nvSpPr>
        <p:spPr>
          <a:xfrm>
            <a:off x="5707243" y="-3051"/>
            <a:ext cx="2965740" cy="369332"/>
          </a:xfrm>
          <a:prstGeom prst="rect">
            <a:avLst/>
          </a:prstGeom>
          <a:noFill/>
        </p:spPr>
        <p:txBody>
          <a:bodyPr wrap="square" rtlCol="0">
            <a:spAutoFit/>
          </a:bodyPr>
          <a:lstStyle/>
          <a:p>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III.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二进制包</a:t>
            </a:r>
            <a:r>
              <a:rPr lang="en-US" altLang="zh-CN" i="1" dirty="0">
                <a:solidFill>
                  <a:schemeClr val="accent5">
                    <a:lumMod val="40000"/>
                    <a:lumOff val="60000"/>
                  </a:schemeClr>
                </a:solidFill>
                <a:latin typeface="Times New Roman" panose="02020603050405020304" pitchFamily="18" charset="0"/>
                <a:cs typeface="Times New Roman" panose="02020603050405020304" pitchFamily="18" charset="0"/>
              </a:rPr>
              <a:t> vs </a:t>
            </a:r>
            <a:r>
              <a:rPr lang="zh-CN" altLang="zh-CN" i="1" dirty="0">
                <a:solidFill>
                  <a:schemeClr val="accent5">
                    <a:lumMod val="40000"/>
                    <a:lumOff val="60000"/>
                  </a:schemeClr>
                </a:solidFill>
                <a:latin typeface="Times New Roman" panose="02020603050405020304" pitchFamily="18" charset="0"/>
                <a:cs typeface="Times New Roman" panose="02020603050405020304" pitchFamily="18" charset="0"/>
              </a:rPr>
              <a:t>源代码包</a:t>
            </a:r>
            <a:endParaRPr lang="zh-CN" altLang="en-US" i="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pic>
        <p:nvPicPr>
          <p:cNvPr id="7" name="图片 6" descr="屏幕剪辑">
            <a:extLst>
              <a:ext uri="{FF2B5EF4-FFF2-40B4-BE49-F238E27FC236}">
                <a16:creationId xmlns:a16="http://schemas.microsoft.com/office/drawing/2014/main" id="{6115A3A0-F41E-4833-82B2-33F47084E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468" y="1964756"/>
            <a:ext cx="7621064" cy="1105054"/>
          </a:xfrm>
          <a:prstGeom prst="rect">
            <a:avLst/>
          </a:prstGeom>
        </p:spPr>
      </p:pic>
      <p:sp>
        <p:nvSpPr>
          <p:cNvPr id="10" name="文本框 9">
            <a:extLst>
              <a:ext uri="{FF2B5EF4-FFF2-40B4-BE49-F238E27FC236}">
                <a16:creationId xmlns:a16="http://schemas.microsoft.com/office/drawing/2014/main" id="{EDA293E8-E2DB-43A2-A505-5CADF5953E53}"/>
              </a:ext>
            </a:extLst>
          </p:cNvPr>
          <p:cNvSpPr txBox="1"/>
          <p:nvPr/>
        </p:nvSpPr>
        <p:spPr>
          <a:xfrm>
            <a:off x="2139843" y="1495805"/>
            <a:ext cx="7175653" cy="369332"/>
          </a:xfrm>
          <a:prstGeom prst="rect">
            <a:avLst/>
          </a:prstGeom>
          <a:noFill/>
        </p:spPr>
        <p:txBody>
          <a:bodyPr wrap="square" rtlCol="0">
            <a:spAutoFit/>
          </a:bodyPr>
          <a:lstStyle/>
          <a:p>
            <a:r>
              <a:rPr lang="zh-CN" altLang="en-US" dirty="0"/>
              <a:t>查看节点关系图：在终端中输入指令：</a:t>
            </a:r>
            <a:r>
              <a:rPr lang="en-US" altLang="zh-CN" dirty="0" err="1">
                <a:latin typeface="Times New Roman" panose="02020603050405020304" pitchFamily="18" charset="0"/>
                <a:cs typeface="Times New Roman" panose="02020603050405020304" pitchFamily="18" charset="0"/>
              </a:rPr>
              <a:t>rqt_graph</a:t>
            </a:r>
            <a:endParaRPr lang="zh-CN" altLang="en-US" dirty="0">
              <a:latin typeface="Times New Roman" panose="02020603050405020304" pitchFamily="18" charset="0"/>
              <a:cs typeface="Times New Roman" panose="02020603050405020304" pitchFamily="18" charset="0"/>
            </a:endParaRPr>
          </a:p>
        </p:txBody>
      </p:sp>
      <p:pic>
        <p:nvPicPr>
          <p:cNvPr id="13" name="图片 12" descr="屏幕剪辑">
            <a:extLst>
              <a:ext uri="{FF2B5EF4-FFF2-40B4-BE49-F238E27FC236}">
                <a16:creationId xmlns:a16="http://schemas.microsoft.com/office/drawing/2014/main" id="{E4AEBEBD-A148-480D-840D-A0B155484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843" y="3756823"/>
            <a:ext cx="7687748" cy="3077004"/>
          </a:xfrm>
          <a:prstGeom prst="rect">
            <a:avLst/>
          </a:prstGeom>
        </p:spPr>
      </p:pic>
      <p:sp>
        <p:nvSpPr>
          <p:cNvPr id="15" name="文本框 14">
            <a:extLst>
              <a:ext uri="{FF2B5EF4-FFF2-40B4-BE49-F238E27FC236}">
                <a16:creationId xmlns:a16="http://schemas.microsoft.com/office/drawing/2014/main" id="{3FF65BA6-0571-4C34-B477-752CA908C274}"/>
              </a:ext>
            </a:extLst>
          </p:cNvPr>
          <p:cNvSpPr txBox="1"/>
          <p:nvPr/>
        </p:nvSpPr>
        <p:spPr>
          <a:xfrm>
            <a:off x="2055600" y="3387491"/>
            <a:ext cx="3702904" cy="369332"/>
          </a:xfrm>
          <a:prstGeom prst="rect">
            <a:avLst/>
          </a:prstGeom>
          <a:noFill/>
        </p:spPr>
        <p:txBody>
          <a:bodyPr wrap="square" rtlCol="0">
            <a:spAutoFit/>
          </a:bodyPr>
          <a:lstStyle/>
          <a:p>
            <a:r>
              <a:rPr lang="zh-CN" altLang="en-US" dirty="0"/>
              <a:t>弹出框图：</a:t>
            </a:r>
          </a:p>
        </p:txBody>
      </p:sp>
    </p:spTree>
    <p:extLst>
      <p:ext uri="{BB962C8B-B14F-4D97-AF65-F5344CB8AC3E}">
        <p14:creationId xmlns:p14="http://schemas.microsoft.com/office/powerpoint/2010/main" val="24751474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5543</TotalTime>
  <Words>2226</Words>
  <Application>Microsoft Office PowerPoint</Application>
  <PresentationFormat>宽屏</PresentationFormat>
  <Paragraphs>196</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 zhu</dc:creator>
  <cp:lastModifiedBy>di zhu</cp:lastModifiedBy>
  <cp:revision>489</cp:revision>
  <dcterms:created xsi:type="dcterms:W3CDTF">2016-12-13T07:24:58Z</dcterms:created>
  <dcterms:modified xsi:type="dcterms:W3CDTF">2017-12-14T06:49:36Z</dcterms:modified>
</cp:coreProperties>
</file>