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09"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0"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11"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12" name="PlaceHolder 5"/>
          <p:cNvSpPr>
            <a:spLocks noGrp="1"/>
          </p:cNvSpPr>
          <p:nvPr>
            <p:ph type="sldNum"/>
          </p:nvPr>
        </p:nvSpPr>
        <p:spPr>
          <a:xfrm>
            <a:off x="4278960" y="10157400"/>
            <a:ext cx="3280680" cy="534240"/>
          </a:xfrm>
          <a:prstGeom prst="rect">
            <a:avLst/>
          </a:prstGeom>
        </p:spPr>
        <p:txBody>
          <a:bodyPr lIns="0" tIns="0" rIns="0" bIns="0" anchor="b"/>
          <a:lstStyle/>
          <a:p>
            <a:pPr algn="r"/>
            <a:fld id="{00D384B9-3361-4BD7-AD8E-6CF4D95D29BB}"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343400"/>
            <a:ext cx="5486040" cy="411444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51" name="TextShape 2"/>
          <p:cNvSpPr txBox="1"/>
          <p:nvPr/>
        </p:nvSpPr>
        <p:spPr>
          <a:xfrm>
            <a:off x="3884760" y="8685360"/>
            <a:ext cx="2971440" cy="456840"/>
          </a:xfrm>
          <a:prstGeom prst="rect">
            <a:avLst/>
          </a:prstGeom>
          <a:noFill/>
          <a:ln>
            <a:noFill/>
          </a:ln>
        </p:spPr>
        <p:txBody>
          <a:bodyPr anchor="b"/>
          <a:lstStyle/>
          <a:p>
            <a:pPr algn="r">
              <a:lnSpc>
                <a:spcPct val="100000"/>
              </a:lnSpc>
            </a:pPr>
            <a:fld id="{2BC0B794-3D91-4EDD-B7BD-0A3B5D6FDC93}" type="slidenum">
              <a:rPr lang="en-US" sz="1200" b="0" strike="noStrike" spc="-1">
                <a:solidFill>
                  <a:srgbClr val="000000"/>
                </a:solidFill>
                <a:uFill>
                  <a:solidFill>
                    <a:srgbClr val="FFFFFF"/>
                  </a:solidFill>
                </a:uFill>
                <a:latin typeface="+mn-lt"/>
                <a:ea typeface="+mn-ea"/>
              </a:rPr>
              <a:t>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00D384B9-3361-4BD7-AD8E-6CF4D95D29BB}" type="slidenum">
              <a:rPr lang="en-US" sz="1400" b="0" strike="noStrike" spc="-1" smtClean="0">
                <a:solidFill>
                  <a:srgbClr val="000000"/>
                </a:solidFill>
                <a:uFill>
                  <a:solidFill>
                    <a:srgbClr val="FFFFFF"/>
                  </a:solidFill>
                </a:uFill>
                <a:latin typeface="Times New Roman"/>
              </a:rPr>
              <a:t>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22992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4423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03623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48537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79504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6743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72092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36325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0678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1506960" y="2404440"/>
            <a:ext cx="7766640" cy="1645920"/>
          </a:xfrm>
          <a:prstGeom prst="rect">
            <a:avLst/>
          </a:prstGeom>
        </p:spPr>
        <p:txBody>
          <a:bodyPr lIns="0" tIns="0" rIns="0" bIns="0" anchor="ctr"/>
          <a:lstStyle/>
          <a:p>
            <a:endParaRPr lang="zh-CN" sz="1800" b="0" strike="noStrike" spc="-1">
              <a:solidFill>
                <a:srgbClr val="000000"/>
              </a:solidFill>
              <a:uFill>
                <a:solidFill>
                  <a:srgbClr val="FFFFFF"/>
                </a:solidFill>
              </a:uFill>
              <a:latin typeface="Trebuchet MS"/>
            </a:endParaRPr>
          </a:p>
        </p:txBody>
      </p:sp>
      <p:sp>
        <p:nvSpPr>
          <p:cNvPr id="2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2427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4558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1909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5222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8238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4" name="Footer Placeholder 3"/>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4974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8474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258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6777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lnSpc>
                <a:spcPct val="100000"/>
              </a:lnSpc>
            </a:pPr>
            <a:r>
              <a:rPr lang="en-US" sz="900" b="0" strike="noStrike" spc="-1">
                <a:solidFill>
                  <a:srgbClr val="8B8B8B"/>
                </a:solidFill>
                <a:uFill>
                  <a:solidFill>
                    <a:srgbClr val="FFFFFF"/>
                  </a:solidFill>
                </a:uFill>
                <a:latin typeface="Trebuchet MS"/>
              </a:rPr>
              <a:t>12/15/17</a:t>
            </a:r>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lgn="r">
              <a:lnSpc>
                <a:spcPct val="100000"/>
              </a:lnSpc>
            </a:pPr>
            <a:fld id="{90DB7A04-66A1-4D2E-BFDE-6156D5E478DC}" type="slidenum">
              <a:rPr lang="en-US" sz="900" b="0" strike="noStrike" spc="-1" smtClean="0">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791310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6-robot/wpr1"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6-robot/wpr1"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1506960" y="2129040"/>
            <a:ext cx="7766640" cy="884160"/>
          </a:xfrm>
          <a:prstGeom prst="rect">
            <a:avLst/>
          </a:prstGeom>
          <a:noFill/>
          <a:ln>
            <a:noFill/>
          </a:ln>
        </p:spPr>
        <p:txBody>
          <a:bodyPr anchor="b"/>
          <a:lstStyle/>
          <a:p>
            <a:pPr algn="ctr">
              <a:lnSpc>
                <a:spcPct val="100000"/>
              </a:lnSpc>
            </a:pPr>
            <a:r>
              <a:rPr lang="zh-CN" sz="5400" b="0" strike="noStrike" spc="-1">
                <a:solidFill>
                  <a:srgbClr val="90C226"/>
                </a:solidFill>
                <a:uFill>
                  <a:solidFill>
                    <a:srgbClr val="FFFFFF"/>
                  </a:solidFill>
                </a:uFill>
                <a:latin typeface="Trebuchet MS"/>
              </a:rPr>
              <a:t>
</a:t>
            </a:r>
            <a:r>
              <a:rPr lang="zh-CN" sz="5400" b="0" strike="noStrike" spc="-1">
                <a:solidFill>
                  <a:srgbClr val="000000"/>
                </a:solidFill>
                <a:uFill>
                  <a:solidFill>
                    <a:srgbClr val="FFFFFF"/>
                  </a:solidFill>
                </a:uFill>
                <a:latin typeface="Trebuchet MS"/>
              </a:rPr>
              <a:t>基于</a:t>
            </a:r>
            <a:r>
              <a:rPr lang="zh-CN" sz="5400" b="1" strike="noStrike" spc="-1">
                <a:solidFill>
                  <a:srgbClr val="000000"/>
                </a:solidFill>
                <a:uFill>
                  <a:solidFill>
                    <a:srgbClr val="FFFFFF"/>
                  </a:solidFill>
                </a:uFill>
                <a:latin typeface="Trebuchet MS"/>
              </a:rPr>
              <a:t>ROS的SLAM建图</a:t>
            </a:r>
            <a:endParaRPr lang="zh-CN" sz="1800" b="0" strike="noStrike" spc="-1">
              <a:solidFill>
                <a:srgbClr val="000000"/>
              </a:solidFill>
              <a:uFill>
                <a:solidFill>
                  <a:srgbClr val="FFFFFF"/>
                </a:solidFill>
              </a:uFill>
              <a:latin typeface="Trebuchet MS"/>
            </a:endParaRPr>
          </a:p>
        </p:txBody>
      </p:sp>
      <p:sp>
        <p:nvSpPr>
          <p:cNvPr id="114" name="TextShape 2"/>
          <p:cNvSpPr txBox="1"/>
          <p:nvPr/>
        </p:nvSpPr>
        <p:spPr>
          <a:xfrm>
            <a:off x="1220400" y="4078080"/>
            <a:ext cx="7766640" cy="1096560"/>
          </a:xfrm>
          <a:prstGeom prst="rect">
            <a:avLst/>
          </a:prstGeom>
          <a:noFill/>
          <a:ln>
            <a:noFill/>
          </a:ln>
        </p:spPr>
        <p:txBody>
          <a:bodyPr/>
          <a:lstStyle/>
          <a:p>
            <a:pPr algn="ctr">
              <a:lnSpc>
                <a:spcPct val="100000"/>
              </a:lnSpc>
            </a:pPr>
            <a:r>
              <a:rPr lang="en-US" sz="1800" b="0" strike="noStrike" spc="-1">
                <a:solidFill>
                  <a:srgbClr val="808080"/>
                </a:solidFill>
                <a:uFill>
                  <a:solidFill>
                    <a:srgbClr val="FFFFFF"/>
                  </a:solidFill>
                </a:uFill>
                <a:latin typeface="Trebuchet MS"/>
              </a:rPr>
              <a:t>史新立</a:t>
            </a:r>
            <a:endParaRPr lang="en-US" sz="3200" b="0" strike="noStrike" spc="-1">
              <a:solidFill>
                <a:srgbClr val="000000"/>
              </a:solidFill>
              <a:uFill>
                <a:solidFill>
                  <a:srgbClr val="FFFFFF"/>
                </a:solidFill>
              </a:uFill>
              <a:latin typeface="Arial"/>
            </a:endParaRPr>
          </a:p>
          <a:p>
            <a:pPr algn="ctr">
              <a:lnSpc>
                <a:spcPct val="100000"/>
              </a:lnSpc>
            </a:pP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677160" y="609480"/>
            <a:ext cx="8596440" cy="1320480"/>
          </a:xfrm>
          <a:prstGeom prst="rect">
            <a:avLst/>
          </a:prstGeom>
          <a:noFill/>
          <a:ln>
            <a:noFill/>
          </a:ln>
        </p:spPr>
        <p:txBody>
          <a:bodyPr/>
          <a:lstStyle/>
          <a:p>
            <a:pPr>
              <a:lnSpc>
                <a:spcPct val="100000"/>
              </a:lnSpc>
            </a:pPr>
            <a:r>
              <a:rPr lang="zh-CN" sz="3600" b="0" strike="noStrike" spc="-1">
                <a:solidFill>
                  <a:srgbClr val="000000"/>
                </a:solidFill>
                <a:uFill>
                  <a:solidFill>
                    <a:srgbClr val="FFFFFF"/>
                  </a:solidFill>
                </a:uFill>
                <a:latin typeface="Trebuchet MS"/>
              </a:rPr>
              <a:t>源码编译和apt-get install 的区别</a:t>
            </a:r>
            <a:endParaRPr lang="zh-CN" sz="1800" b="0" strike="noStrike" spc="-1">
              <a:solidFill>
                <a:srgbClr val="000000"/>
              </a:solidFill>
              <a:uFill>
                <a:solidFill>
                  <a:srgbClr val="FFFFFF"/>
                </a:solidFill>
              </a:uFill>
              <a:latin typeface="Trebuchet MS"/>
            </a:endParaRPr>
          </a:p>
        </p:txBody>
      </p:sp>
      <p:graphicFrame>
        <p:nvGraphicFramePr>
          <p:cNvPr id="135" name="Table 2"/>
          <p:cNvGraphicFramePr/>
          <p:nvPr>
            <p:extLst>
              <p:ext uri="{D42A27DB-BD31-4B8C-83A1-F6EECF244321}">
                <p14:modId xmlns:p14="http://schemas.microsoft.com/office/powerpoint/2010/main" val="3868530636"/>
              </p:ext>
            </p:extLst>
          </p:nvPr>
        </p:nvGraphicFramePr>
        <p:xfrm>
          <a:off x="212400" y="1420560"/>
          <a:ext cx="9298080" cy="4305803"/>
        </p:xfrm>
        <a:graphic>
          <a:graphicData uri="http://schemas.openxmlformats.org/drawingml/2006/table">
            <a:tbl>
              <a:tblPr/>
              <a:tblGrid>
                <a:gridCol w="3099600">
                  <a:extLst>
                    <a:ext uri="{9D8B030D-6E8A-4147-A177-3AD203B41FA5}">
                      <a16:colId xmlns:a16="http://schemas.microsoft.com/office/drawing/2014/main" val="20000"/>
                    </a:ext>
                  </a:extLst>
                </a:gridCol>
                <a:gridCol w="3099600">
                  <a:extLst>
                    <a:ext uri="{9D8B030D-6E8A-4147-A177-3AD203B41FA5}">
                      <a16:colId xmlns:a16="http://schemas.microsoft.com/office/drawing/2014/main" val="20001"/>
                    </a:ext>
                  </a:extLst>
                </a:gridCol>
                <a:gridCol w="3098880">
                  <a:extLst>
                    <a:ext uri="{9D8B030D-6E8A-4147-A177-3AD203B41FA5}">
                      <a16:colId xmlns:a16="http://schemas.microsoft.com/office/drawing/2014/main" val="20002"/>
                    </a:ext>
                  </a:extLst>
                </a:gridCol>
              </a:tblGrid>
              <a:tr h="430200">
                <a:tc>
                  <a:txBody>
                    <a:bodyPr/>
                    <a:lstStyle/>
                    <a:p>
                      <a:endParaRPr lang="zh-CN"/>
                    </a:p>
                  </a:txBody>
                  <a:tcPr>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a:lstStyle/>
                    <a:p>
                      <a:pPr>
                        <a:lnSpc>
                          <a:spcPct val="100000"/>
                        </a:lnSpc>
                      </a:pPr>
                      <a:r>
                        <a:rPr lang="en-US" sz="1800" b="1" strike="noStrike" spc="-1">
                          <a:solidFill>
                            <a:srgbClr val="FFFFFF"/>
                          </a:solidFill>
                          <a:uFill>
                            <a:solidFill>
                              <a:srgbClr val="FFFFFF"/>
                            </a:solidFill>
                          </a:uFill>
                          <a:latin typeface="Trebuchet MS"/>
                        </a:rPr>
                        <a:t>优点</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a:lstStyle/>
                    <a:p>
                      <a:pPr>
                        <a:lnSpc>
                          <a:spcPct val="100000"/>
                        </a:lnSpc>
                      </a:pPr>
                      <a:r>
                        <a:rPr lang="en-US" sz="1800" b="1" strike="noStrike" spc="-1">
                          <a:solidFill>
                            <a:srgbClr val="FFFFFF"/>
                          </a:solidFill>
                          <a:uFill>
                            <a:solidFill>
                              <a:srgbClr val="FFFFFF"/>
                            </a:solidFill>
                          </a:uFill>
                          <a:latin typeface="Trebuchet MS"/>
                        </a:rPr>
                        <a:t>缺点</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extLst>
                  <a:ext uri="{0D108BD9-81ED-4DB2-BD59-A6C34878D82A}">
                    <a16:rowId xmlns:a16="http://schemas.microsoft.com/office/drawing/2014/main" val="10000"/>
                  </a:ext>
                </a:extLst>
              </a:tr>
              <a:tr h="3107003">
                <a:tc>
                  <a:txBody>
                    <a:bodyPr/>
                    <a:lstStyle/>
                    <a:p>
                      <a:pPr>
                        <a:lnSpc>
                          <a:spcPct val="100000"/>
                        </a:lnSpc>
                      </a:pPr>
                      <a:r>
                        <a:rPr lang="en-US" sz="1800" b="0" strike="noStrike" spc="-1">
                          <a:solidFill>
                            <a:srgbClr val="000000"/>
                          </a:solidFill>
                          <a:uFill>
                            <a:solidFill>
                              <a:srgbClr val="FFFFFF"/>
                            </a:solidFill>
                          </a:uFill>
                          <a:latin typeface="Trebuchet MS"/>
                        </a:rPr>
                        <a:t>源码编译安装</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BE9CC"/>
                    </a:solidFill>
                  </a:tcPr>
                </a:tc>
                <a:tc>
                  <a:txBody>
                    <a:bodyPr/>
                    <a:lstStyle/>
                    <a:p>
                      <a:pPr>
                        <a:lnSpc>
                          <a:spcPct val="100000"/>
                        </a:lnSpc>
                      </a:pPr>
                      <a:r>
                        <a:rPr lang="en-US" sz="1800" b="0" strike="noStrike" spc="-1" dirty="0" err="1">
                          <a:solidFill>
                            <a:srgbClr val="000000"/>
                          </a:solidFill>
                          <a:uFill>
                            <a:solidFill>
                              <a:srgbClr val="FFFFFF"/>
                            </a:solidFill>
                          </a:uFill>
                          <a:latin typeface="Trebuchet MS"/>
                        </a:rPr>
                        <a:t>可以修改源码，定制功能</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BE9CC"/>
                    </a:solidFill>
                  </a:tcPr>
                </a:tc>
                <a:tc>
                  <a:txBody>
                    <a:bodyPr/>
                    <a:lstStyle/>
                    <a:p>
                      <a:pPr>
                        <a:lnSpc>
                          <a:spcPct val="100000"/>
                        </a:lnSpc>
                      </a:pPr>
                      <a:r>
                        <a:rPr lang="en-US" sz="1800" b="0" strike="noStrike" spc="-1">
                          <a:solidFill>
                            <a:srgbClr val="000000"/>
                          </a:solidFill>
                          <a:uFill>
                            <a:solidFill>
                              <a:srgbClr val="FFFFFF"/>
                            </a:solidFill>
                          </a:uFill>
                          <a:latin typeface="Trebuchet MS"/>
                        </a:rPr>
                        <a:t>1.机器得有gcc,c++,make等一系列软件包依赖关系</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Trebuchet MS"/>
                        </a:rPr>
                        <a:t>2.某些编译的软件包会导致系统原有的库文件被破坏，导致新的软件包无法正常安装，存在着依赖关系。</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Trebuchet MS"/>
                        </a:rPr>
                        <a:t>3每个人的编译习惯和参数不同，就算是有统一的编译参数，也难以保证都完全一致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BE9CC"/>
                    </a:solidFill>
                  </a:tcPr>
                </a:tc>
                <a:extLst>
                  <a:ext uri="{0D108BD9-81ED-4DB2-BD59-A6C34878D82A}">
                    <a16:rowId xmlns:a16="http://schemas.microsoft.com/office/drawing/2014/main" val="10001"/>
                  </a:ext>
                </a:extLst>
              </a:tr>
              <a:tr h="768600">
                <a:tc>
                  <a:txBody>
                    <a:bodyPr/>
                    <a:lstStyle/>
                    <a:p>
                      <a:pPr>
                        <a:lnSpc>
                          <a:spcPct val="100000"/>
                        </a:lnSpc>
                      </a:pPr>
                      <a:r>
                        <a:rPr lang="en-US" sz="1800" b="0" strike="noStrike" spc="-1">
                          <a:solidFill>
                            <a:srgbClr val="000000"/>
                          </a:solidFill>
                          <a:uFill>
                            <a:solidFill>
                              <a:srgbClr val="FFFFFF"/>
                            </a:solidFill>
                          </a:uFill>
                          <a:latin typeface="Trebuchet MS"/>
                        </a:rPr>
                        <a:t>apt-get install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lstStyle/>
                    <a:p>
                      <a:pPr>
                        <a:lnSpc>
                          <a:spcPct val="100000"/>
                        </a:lnSpc>
                      </a:pPr>
                      <a:r>
                        <a:rPr lang="en-US" sz="1800" b="0" strike="noStrike" spc="-1">
                          <a:solidFill>
                            <a:srgbClr val="000000"/>
                          </a:solidFill>
                          <a:uFill>
                            <a:solidFill>
                              <a:srgbClr val="FFFFFF"/>
                            </a:solidFill>
                          </a:uFill>
                          <a:latin typeface="Trebuchet MS"/>
                        </a:rPr>
                        <a:t>直接下载二进制文件，安装简单。</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lstStyle/>
                    <a:p>
                      <a:pPr>
                        <a:lnSpc>
                          <a:spcPct val="100000"/>
                        </a:lnSpc>
                      </a:pPr>
                      <a:r>
                        <a:rPr lang="en-US" sz="1800" b="0" strike="noStrike" spc="-1" dirty="0" err="1">
                          <a:solidFill>
                            <a:srgbClr val="000000"/>
                          </a:solidFill>
                          <a:uFill>
                            <a:solidFill>
                              <a:srgbClr val="FFFFFF"/>
                            </a:solidFill>
                          </a:uFill>
                          <a:latin typeface="Trebuchet MS"/>
                        </a:rPr>
                        <a:t>不能修改源码，无法改进</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77160" y="609480"/>
            <a:ext cx="8596440" cy="1320480"/>
          </a:xfrm>
          <a:prstGeom prst="rect">
            <a:avLst/>
          </a:prstGeom>
          <a:noFill/>
          <a:ln>
            <a:noFill/>
          </a:ln>
        </p:spPr>
        <p:txBody>
          <a:bodyPr/>
          <a:lstStyle/>
          <a:p>
            <a:pPr>
              <a:lnSpc>
                <a:spcPct val="100000"/>
              </a:lnSpc>
            </a:pPr>
            <a:r>
              <a:rPr lang="zh-CN" sz="3600" b="0" strike="noStrike" spc="-1">
                <a:solidFill>
                  <a:srgbClr val="000000"/>
                </a:solidFill>
                <a:uFill>
                  <a:solidFill>
                    <a:srgbClr val="FFFFFF"/>
                  </a:solidFill>
                </a:uFill>
                <a:latin typeface="Trebuchet MS"/>
              </a:rPr>
              <a:t>sensor_msgs::LaserScan</a:t>
            </a:r>
            <a:endParaRPr lang="zh-CN" sz="1800" b="0" strike="noStrike" spc="-1">
              <a:solidFill>
                <a:srgbClr val="000000"/>
              </a:solidFill>
              <a:uFill>
                <a:solidFill>
                  <a:srgbClr val="FFFFFF"/>
                </a:solidFill>
              </a:uFill>
              <a:latin typeface="Trebuchet MS"/>
            </a:endParaRPr>
          </a:p>
        </p:txBody>
      </p:sp>
      <p:sp>
        <p:nvSpPr>
          <p:cNvPr id="137" name="TextShape 2"/>
          <p:cNvSpPr txBox="1"/>
          <p:nvPr/>
        </p:nvSpPr>
        <p:spPr>
          <a:xfrm>
            <a:off x="677160" y="2160720"/>
            <a:ext cx="8596440" cy="3880440"/>
          </a:xfrm>
          <a:prstGeom prst="rect">
            <a:avLst/>
          </a:prstGeom>
          <a:noFill/>
          <a:ln>
            <a:noFill/>
          </a:ln>
        </p:spPr>
        <p:txBody>
          <a:bodyPr/>
          <a:lstStyle/>
          <a:p>
            <a:endParaRPr lang="zh-CN" sz="1800" b="0" strike="noStrike" spc="-1">
              <a:solidFill>
                <a:srgbClr val="404040"/>
              </a:solidFill>
              <a:uFill>
                <a:solidFill>
                  <a:srgbClr val="FFFFFF"/>
                </a:solidFill>
              </a:uFill>
              <a:latin typeface="Trebuchet MS"/>
            </a:endParaRPr>
          </a:p>
        </p:txBody>
      </p:sp>
      <p:pic>
        <p:nvPicPr>
          <p:cNvPr id="138" name="Picture 2"/>
          <p:cNvPicPr/>
          <p:nvPr/>
        </p:nvPicPr>
        <p:blipFill>
          <a:blip r:embed="rId2"/>
          <a:stretch/>
        </p:blipFill>
        <p:spPr>
          <a:xfrm>
            <a:off x="478080" y="1382400"/>
            <a:ext cx="9186480" cy="45784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677160" y="609480"/>
            <a:ext cx="8596440" cy="1320480"/>
          </a:xfrm>
          <a:prstGeom prst="rect">
            <a:avLst/>
          </a:prstGeom>
          <a:noFill/>
          <a:ln>
            <a:noFill/>
          </a:ln>
        </p:spPr>
        <p:txBody>
          <a:bodyPr/>
          <a:lstStyle/>
          <a:p>
            <a:pPr>
              <a:lnSpc>
                <a:spcPct val="100000"/>
              </a:lnSpc>
            </a:pPr>
            <a:r>
              <a:rPr lang="zh-CN" sz="3600" b="0" strike="noStrike" spc="-1">
                <a:solidFill>
                  <a:srgbClr val="000000"/>
                </a:solidFill>
                <a:uFill>
                  <a:solidFill>
                    <a:srgbClr val="FFFFFF"/>
                  </a:solidFill>
                </a:uFill>
                <a:latin typeface="Trebuchet MS"/>
              </a:rPr>
              <a:t>gmapping</a:t>
            </a:r>
            <a:endParaRPr lang="zh-CN" sz="1800" b="0" strike="noStrike" spc="-1">
              <a:solidFill>
                <a:srgbClr val="000000"/>
              </a:solidFill>
              <a:uFill>
                <a:solidFill>
                  <a:srgbClr val="FFFFFF"/>
                </a:solidFill>
              </a:uFill>
              <a:latin typeface="Trebuchet MS"/>
            </a:endParaRPr>
          </a:p>
        </p:txBody>
      </p:sp>
      <p:sp>
        <p:nvSpPr>
          <p:cNvPr id="140" name="TextShape 2"/>
          <p:cNvSpPr txBox="1"/>
          <p:nvPr/>
        </p:nvSpPr>
        <p:spPr>
          <a:xfrm>
            <a:off x="677160" y="2160720"/>
            <a:ext cx="8596440" cy="3880440"/>
          </a:xfrm>
          <a:prstGeom prst="rect">
            <a:avLst/>
          </a:prstGeom>
          <a:noFill/>
          <a:ln>
            <a:noFill/>
          </a:ln>
        </p:spPr>
        <p:txBody>
          <a:bodyPr/>
          <a:lstStyle/>
          <a:p>
            <a:endParaRPr lang="zh-CN" sz="1800" b="0" strike="noStrike" spc="-1">
              <a:solidFill>
                <a:srgbClr val="404040"/>
              </a:solidFill>
              <a:uFill>
                <a:solidFill>
                  <a:srgbClr val="FFFFFF"/>
                </a:solidFill>
              </a:uFill>
              <a:latin typeface="Trebuchet MS"/>
            </a:endParaRPr>
          </a:p>
        </p:txBody>
      </p:sp>
      <p:pic>
        <p:nvPicPr>
          <p:cNvPr id="141" name="图片 140"/>
          <p:cNvPicPr/>
          <p:nvPr/>
        </p:nvPicPr>
        <p:blipFill>
          <a:blip r:embed="rId2"/>
          <a:stretch/>
        </p:blipFill>
        <p:spPr>
          <a:xfrm rot="21567000">
            <a:off x="1389294" y="2220981"/>
            <a:ext cx="8725846" cy="3744234"/>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77160" y="609480"/>
            <a:ext cx="8596440" cy="1320480"/>
          </a:xfrm>
          <a:prstGeom prst="rect">
            <a:avLst/>
          </a:prstGeom>
          <a:noFill/>
          <a:ln>
            <a:noFill/>
          </a:ln>
        </p:spPr>
        <p:txBody>
          <a:bodyPr/>
          <a:lstStyle/>
          <a:p>
            <a:pPr>
              <a:lnSpc>
                <a:spcPct val="100000"/>
              </a:lnSpc>
            </a:pPr>
            <a:r>
              <a:rPr lang="zh-CN" sz="3600" b="0" strike="noStrike" spc="-1">
                <a:solidFill>
                  <a:srgbClr val="000000"/>
                </a:solidFill>
                <a:uFill>
                  <a:solidFill>
                    <a:srgbClr val="FFFFFF"/>
                  </a:solidFill>
                </a:uFill>
                <a:latin typeface="Trebuchet MS"/>
              </a:rPr>
              <a:t>常见SLAM 算法和原理</a:t>
            </a:r>
            <a:endParaRPr lang="zh-CN" sz="1800" b="0" strike="noStrike" spc="-1">
              <a:solidFill>
                <a:srgbClr val="000000"/>
              </a:solidFill>
              <a:uFill>
                <a:solidFill>
                  <a:srgbClr val="FFFFFF"/>
                </a:solidFill>
              </a:uFill>
              <a:latin typeface="Trebuchet MS"/>
            </a:endParaRPr>
          </a:p>
        </p:txBody>
      </p:sp>
      <p:sp>
        <p:nvSpPr>
          <p:cNvPr id="143" name="TextShape 2"/>
          <p:cNvSpPr txBox="1"/>
          <p:nvPr/>
        </p:nvSpPr>
        <p:spPr>
          <a:xfrm>
            <a:off x="677160" y="2160720"/>
            <a:ext cx="8596440" cy="388044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1800" b="1" strike="noStrike" spc="-1">
                <a:solidFill>
                  <a:srgbClr val="404040"/>
                </a:solidFill>
                <a:uFill>
                  <a:solidFill>
                    <a:srgbClr val="FFFFFF"/>
                  </a:solidFill>
                </a:uFill>
                <a:latin typeface="Trebuchet MS"/>
              </a:rPr>
              <a:t>Hector slam：</a:t>
            </a:r>
            <a:endParaRPr lang="zh-CN" sz="1800" b="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b="0" strike="noStrike" spc="-1">
                <a:solidFill>
                  <a:srgbClr val="404040"/>
                </a:solidFill>
                <a:uFill>
                  <a:solidFill>
                    <a:srgbClr val="FFFFFF"/>
                  </a:solidFill>
                </a:uFill>
                <a:latin typeface="Trebuchet MS"/>
              </a:rPr>
              <a:t>Hector slam利用高斯牛顿方法解决scan-matching问题，对传感器要求较高。</a:t>
            </a:r>
          </a:p>
          <a:p>
            <a:pPr marL="343080" indent="-342720">
              <a:lnSpc>
                <a:spcPct val="100000"/>
              </a:lnSpc>
              <a:buClr>
                <a:srgbClr val="90C226"/>
              </a:buClr>
              <a:buSzPct val="80000"/>
              <a:buFont typeface="Wingdings 3" charset="2"/>
              <a:buChar char=""/>
            </a:pPr>
            <a:r>
              <a:rPr lang="zh-CN" sz="1800" b="0" strike="noStrike" spc="-1">
                <a:solidFill>
                  <a:srgbClr val="404040"/>
                </a:solidFill>
                <a:uFill>
                  <a:solidFill>
                    <a:srgbClr val="FFFFFF"/>
                  </a:solidFill>
                </a:uFill>
                <a:latin typeface="Trebuchet MS"/>
              </a:rPr>
              <a:t>缺点：需要雷达（LRS）的更新频率较高，测量噪声小。所以在制图过程中，需要robot速度控制在比较低的情况下，建图效果才会比较理想，没有闭环，且在里程计数据比较精确的时候，无法有效利用里程计信息。</a:t>
            </a:r>
          </a:p>
          <a:p>
            <a:pPr marL="343080" indent="-342720">
              <a:lnSpc>
                <a:spcPct val="100000"/>
              </a:lnSpc>
              <a:buClr>
                <a:srgbClr val="90C226"/>
              </a:buClr>
              <a:buSzPct val="80000"/>
              <a:buFont typeface="Wingdings 3" charset="2"/>
              <a:buChar char=""/>
            </a:pPr>
            <a:r>
              <a:rPr lang="zh-CN" sz="1800" b="0" strike="noStrike" spc="-1">
                <a:solidFill>
                  <a:srgbClr val="404040"/>
                </a:solidFill>
                <a:uFill>
                  <a:solidFill>
                    <a:srgbClr val="FFFFFF"/>
                  </a:solidFill>
                </a:uFill>
                <a:latin typeface="Trebuchet MS"/>
              </a:rPr>
              <a:t>优点：不需要使用里程计，所以使得空中无人机及地面小车在不平坦区域建图存在运用的可行性；利用已经获得的地图对激光束点阵进行优化, 估计激光点在地图的表示,和占据网格的概率；利用高斯牛顿方法解决scan-matching 问题，获得激光点集映射到已有地图的刚体变换（x,y,theta）；导航中的状态估计加入惯性测量系统（IMU），利用EKF滤波；</a:t>
            </a:r>
          </a:p>
          <a:p>
            <a:pPr>
              <a:lnSpc>
                <a:spcPct val="100000"/>
              </a:lnSpc>
            </a:pPr>
            <a:endParaRPr lang="zh-CN" sz="1800" b="0" strike="noStrike" spc="-1">
              <a:solidFill>
                <a:srgbClr val="40404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677160" y="609480"/>
            <a:ext cx="8596440" cy="1320480"/>
          </a:xfrm>
          <a:prstGeom prst="rect">
            <a:avLst/>
          </a:prstGeom>
          <a:noFill/>
          <a:ln>
            <a:noFill/>
          </a:ln>
        </p:spPr>
        <p:txBody>
          <a:bodyPr/>
          <a:lstStyle/>
          <a:p>
            <a:pPr>
              <a:lnSpc>
                <a:spcPct val="100000"/>
              </a:lnSpc>
            </a:pPr>
            <a:r>
              <a:rPr lang="zh-CN" sz="3600" b="0" strike="noStrike" spc="-1">
                <a:solidFill>
                  <a:srgbClr val="000000"/>
                </a:solidFill>
                <a:uFill>
                  <a:solidFill>
                    <a:srgbClr val="FFFFFF"/>
                  </a:solidFill>
                </a:uFill>
                <a:latin typeface="Trebuchet MS"/>
              </a:rPr>
              <a:t>常见SLAM 算法和原理</a:t>
            </a:r>
            <a:endParaRPr lang="zh-CN" sz="1800" b="0" strike="noStrike" spc="-1">
              <a:solidFill>
                <a:srgbClr val="000000"/>
              </a:solidFill>
              <a:uFill>
                <a:solidFill>
                  <a:srgbClr val="FFFFFF"/>
                </a:solidFill>
              </a:uFill>
              <a:latin typeface="Trebuchet MS"/>
            </a:endParaRPr>
          </a:p>
        </p:txBody>
      </p:sp>
      <p:sp>
        <p:nvSpPr>
          <p:cNvPr id="145" name="TextShape 2"/>
          <p:cNvSpPr txBox="1"/>
          <p:nvPr/>
        </p:nvSpPr>
        <p:spPr>
          <a:xfrm>
            <a:off x="677160" y="2160720"/>
            <a:ext cx="8596440" cy="388044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1800" b="1" strike="noStrike" spc="-1">
                <a:solidFill>
                  <a:srgbClr val="404040"/>
                </a:solidFill>
                <a:uFill>
                  <a:solidFill>
                    <a:srgbClr val="FFFFFF"/>
                  </a:solidFill>
                </a:uFill>
                <a:latin typeface="Trebuchet MS"/>
              </a:rPr>
              <a:t>gmapping：</a:t>
            </a:r>
            <a:endParaRPr lang="zh-CN" sz="1800" b="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b="0" strike="noStrike" spc="-1">
                <a:solidFill>
                  <a:srgbClr val="404040"/>
                </a:solidFill>
                <a:uFill>
                  <a:solidFill>
                    <a:srgbClr val="FFFFFF"/>
                  </a:solidFill>
                </a:uFill>
                <a:latin typeface="Trebuchet MS"/>
              </a:rPr>
              <a:t>gmapping是目前应用最广的2D slam 方法，利用RBPF方法，故需要了解粒子滤波算法。</a:t>
            </a:r>
          </a:p>
          <a:p>
            <a:pPr marL="343080" indent="-342720">
              <a:lnSpc>
                <a:spcPct val="100000"/>
              </a:lnSpc>
              <a:buClr>
                <a:srgbClr val="90C226"/>
              </a:buClr>
              <a:buSzPct val="80000"/>
              <a:buFont typeface="Wingdings 3" charset="2"/>
              <a:buChar char=""/>
            </a:pPr>
            <a:r>
              <a:rPr lang="zh-CN" sz="1800" b="0" strike="noStrike" spc="-1">
                <a:solidFill>
                  <a:srgbClr val="404040"/>
                </a:solidFill>
                <a:uFill>
                  <a:solidFill>
                    <a:srgbClr val="FFFFFF"/>
                  </a:solidFill>
                </a:uFill>
                <a:latin typeface="Trebuchet MS"/>
              </a:rPr>
              <a:t>粒子滤波的方法一般需要大量的粒子来获取好的结果,但这必会引入计算的复杂度;粒子是一个依据过程的观测逐渐更新权重与收敛的过程,这种重采样的过程必然会代入粒子耗散问题(depletion problem), 大权重粒子显著,小权重粒子会消失自适应重采样技术引入减少了粒子耗散问题 , 计算粒子分布的时候不单单仅依靠机器人的运动(里程计),同时将当前观测考虑进去, 减少了机器人位置在粒子滤波步骤中的不确定性. </a:t>
            </a:r>
          </a:p>
          <a:p>
            <a:pPr marL="343080" indent="-342720">
              <a:lnSpc>
                <a:spcPct val="100000"/>
              </a:lnSpc>
              <a:buClr>
                <a:srgbClr val="90C226"/>
              </a:buClr>
              <a:buSzPct val="80000"/>
              <a:buFont typeface="Wingdings 3" charset="2"/>
              <a:buChar char=""/>
            </a:pPr>
            <a:r>
              <a:rPr lang="zh-CN" sz="1800" b="0" strike="noStrike" spc="-1">
                <a:solidFill>
                  <a:srgbClr val="404040"/>
                </a:solidFill>
                <a:uFill>
                  <a:solidFill>
                    <a:srgbClr val="FFFFFF"/>
                  </a:solidFill>
                </a:uFill>
                <a:latin typeface="Trebuchet MS"/>
              </a:rPr>
              <a:t>缺点：依赖里程计（odometry），无法适用无人机及地面小车不平坦区域；无回环；</a:t>
            </a:r>
          </a:p>
          <a:p>
            <a:pPr marL="343080" indent="-342720">
              <a:lnSpc>
                <a:spcPct val="100000"/>
              </a:lnSpc>
              <a:buClr>
                <a:srgbClr val="90C226"/>
              </a:buClr>
              <a:buSzPct val="80000"/>
              <a:buFont typeface="Wingdings 3" charset="2"/>
              <a:buChar char=""/>
            </a:pPr>
            <a:r>
              <a:rPr lang="zh-CN" sz="1800" b="0" strike="noStrike" spc="-1">
                <a:solidFill>
                  <a:srgbClr val="404040"/>
                </a:solidFill>
                <a:uFill>
                  <a:solidFill>
                    <a:srgbClr val="FFFFFF"/>
                  </a:solidFill>
                </a:uFill>
                <a:latin typeface="Trebuchet MS"/>
              </a:rPr>
              <a:t>优点：在长廊及低特征场景中建图效果好；</a:t>
            </a:r>
          </a:p>
          <a:p>
            <a:pPr>
              <a:lnSpc>
                <a:spcPct val="100000"/>
              </a:lnSpc>
            </a:pPr>
            <a:endParaRPr lang="zh-CN" sz="1800" b="0" strike="noStrike" spc="-1">
              <a:solidFill>
                <a:srgbClr val="40404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677160" y="609480"/>
            <a:ext cx="8596440" cy="1320480"/>
          </a:xfrm>
          <a:prstGeom prst="rect">
            <a:avLst/>
          </a:prstGeom>
          <a:noFill/>
          <a:ln>
            <a:noFill/>
          </a:ln>
        </p:spPr>
        <p:txBody>
          <a:bodyPr/>
          <a:lstStyle/>
          <a:p>
            <a:pPr>
              <a:lnSpc>
                <a:spcPct val="100000"/>
              </a:lnSpc>
            </a:pPr>
            <a:r>
              <a:rPr lang="zh-CN" sz="3600" b="0" strike="noStrike" spc="-1">
                <a:solidFill>
                  <a:srgbClr val="000000"/>
                </a:solidFill>
                <a:uFill>
                  <a:solidFill>
                    <a:srgbClr val="FFFFFF"/>
                  </a:solidFill>
                </a:uFill>
                <a:latin typeface="Trebuchet MS"/>
              </a:rPr>
              <a:t>常见SLAM 算法和原理</a:t>
            </a:r>
            <a:endParaRPr lang="zh-CN" sz="1800" b="0" strike="noStrike" spc="-1">
              <a:solidFill>
                <a:srgbClr val="000000"/>
              </a:solidFill>
              <a:uFill>
                <a:solidFill>
                  <a:srgbClr val="FFFFFF"/>
                </a:solidFill>
              </a:uFill>
              <a:latin typeface="Trebuchet MS"/>
            </a:endParaRPr>
          </a:p>
        </p:txBody>
      </p:sp>
      <p:sp>
        <p:nvSpPr>
          <p:cNvPr id="147" name="TextShape 2"/>
          <p:cNvSpPr txBox="1"/>
          <p:nvPr/>
        </p:nvSpPr>
        <p:spPr>
          <a:xfrm>
            <a:off x="677160" y="2160720"/>
            <a:ext cx="8596440" cy="388044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1800" b="1" strike="noStrike" spc="-1">
                <a:solidFill>
                  <a:srgbClr val="404040"/>
                </a:solidFill>
                <a:uFill>
                  <a:solidFill>
                    <a:srgbClr val="FFFFFF"/>
                  </a:solidFill>
                </a:uFill>
                <a:latin typeface="Trebuchet MS"/>
              </a:rPr>
              <a:t>cartographer：</a:t>
            </a:r>
            <a:endParaRPr lang="zh-CN" sz="1800" b="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b="0" strike="noStrike" spc="-1">
                <a:solidFill>
                  <a:srgbClr val="404040"/>
                </a:solidFill>
                <a:uFill>
                  <a:solidFill>
                    <a:srgbClr val="FFFFFF"/>
                  </a:solidFill>
                </a:uFill>
                <a:latin typeface="Trebuchet MS"/>
              </a:rPr>
              <a:t>cartographer是Google的实时室内建图项目，传感器安装在背包上面，可以生成分辨率为5cm的2D格网地图。</a:t>
            </a:r>
          </a:p>
          <a:p>
            <a:pPr marL="343080" indent="-342720">
              <a:lnSpc>
                <a:spcPct val="100000"/>
              </a:lnSpc>
              <a:buClr>
                <a:srgbClr val="90C226"/>
              </a:buClr>
              <a:buSzPct val="80000"/>
              <a:buFont typeface="Wingdings 3" charset="2"/>
              <a:buChar char=""/>
            </a:pPr>
            <a:r>
              <a:rPr lang="zh-CN" sz="1800" b="0" strike="noStrike" spc="-1">
                <a:solidFill>
                  <a:srgbClr val="404040"/>
                </a:solidFill>
                <a:uFill>
                  <a:solidFill>
                    <a:srgbClr val="FFFFFF"/>
                  </a:solidFill>
                </a:uFill>
                <a:latin typeface="Trebuchet MS"/>
              </a:rPr>
              <a:t>获得的每一帧laser scan数据，利用scan match在最佳估计位置处插入子图（submap）中，且scan matching只跟当前submap有关。在生成一个submap后，会进行一次局部的回环（loop close），利用分支定位和预先计算的网格，所有submap完成后，会进行全局的回环。</a:t>
            </a:r>
          </a:p>
          <a:p>
            <a:pPr>
              <a:lnSpc>
                <a:spcPct val="100000"/>
              </a:lnSpc>
            </a:pPr>
            <a:endParaRPr lang="zh-CN" sz="1800" b="0" strike="noStrike" spc="-1">
              <a:solidFill>
                <a:srgbClr val="40404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1506960" y="2404440"/>
            <a:ext cx="7766640" cy="1645920"/>
          </a:xfrm>
          <a:prstGeom prst="rect">
            <a:avLst/>
          </a:prstGeom>
          <a:noFill/>
          <a:ln>
            <a:noFill/>
          </a:ln>
        </p:spPr>
        <p:txBody>
          <a:bodyPr anchor="b"/>
          <a:lstStyle/>
          <a:p>
            <a:pPr algn="r">
              <a:lnSpc>
                <a:spcPct val="100000"/>
              </a:lnSpc>
            </a:pPr>
            <a:r>
              <a:rPr lang="zh-CN" sz="5400" b="0" strike="noStrike" spc="-1">
                <a:solidFill>
                  <a:srgbClr val="000000"/>
                </a:solidFill>
                <a:uFill>
                  <a:solidFill>
                    <a:srgbClr val="FFFFFF"/>
                  </a:solidFill>
                </a:uFill>
                <a:latin typeface="Trebuchet MS"/>
              </a:rPr>
              <a:t>END</a:t>
            </a:r>
            <a:endParaRPr lang="zh-CN" sz="1800" b="0" strike="noStrike" spc="-1">
              <a:solidFill>
                <a:srgbClr val="000000"/>
              </a:solidFill>
              <a:uFill>
                <a:solidFill>
                  <a:srgbClr val="FFFFFF"/>
                </a:solidFill>
              </a:uFill>
              <a:latin typeface="Trebuchet MS"/>
            </a:endParaRPr>
          </a:p>
        </p:txBody>
      </p:sp>
      <p:sp>
        <p:nvSpPr>
          <p:cNvPr id="149" name="TextShape 2"/>
          <p:cNvSpPr txBox="1"/>
          <p:nvPr/>
        </p:nvSpPr>
        <p:spPr>
          <a:xfrm>
            <a:off x="249660" y="4236097"/>
            <a:ext cx="7766640" cy="1096560"/>
          </a:xfrm>
          <a:prstGeom prst="rect">
            <a:avLst/>
          </a:prstGeom>
          <a:noFill/>
          <a:ln>
            <a:noFill/>
          </a:ln>
        </p:spPr>
        <p:txBody>
          <a:bodyPr/>
          <a:lstStyle/>
          <a:p>
            <a:pPr algn="ctr">
              <a:lnSpc>
                <a:spcPct val="125000"/>
              </a:lnSpc>
            </a:pPr>
            <a:r>
              <a:rPr lang="en-US" sz="2000" b="0" strike="noStrike" spc="-1" dirty="0" err="1">
                <a:solidFill>
                  <a:srgbClr val="000000"/>
                </a:solidFill>
                <a:uFill>
                  <a:solidFill>
                    <a:srgbClr val="FFFFFF"/>
                  </a:solidFill>
                </a:uFill>
                <a:latin typeface="宋体"/>
              </a:rPr>
              <a:t>源码下载地址：</a:t>
            </a:r>
            <a:r>
              <a:rPr lang="en-US" sz="2000" b="0" strike="noStrike" spc="-1" dirty="0" err="1">
                <a:solidFill>
                  <a:srgbClr val="000000"/>
                </a:solidFill>
                <a:uFill>
                  <a:solidFill>
                    <a:srgbClr val="FFFFFF"/>
                  </a:solidFill>
                </a:uFill>
                <a:latin typeface="Arial"/>
                <a:hlinkClick r:id="rId2"/>
              </a:rPr>
              <a:t>https</a:t>
            </a:r>
            <a:r>
              <a:rPr lang="en-US" sz="2000" b="0" strike="noStrike" spc="-1" dirty="0">
                <a:solidFill>
                  <a:srgbClr val="000000"/>
                </a:solidFill>
                <a:uFill>
                  <a:solidFill>
                    <a:srgbClr val="FFFFFF"/>
                  </a:solidFill>
                </a:uFill>
                <a:latin typeface="Arial"/>
                <a:hlinkClick r:id="rId2"/>
              </a:rPr>
              <a:t>://github.com/6-robot/wpr1</a:t>
            </a:r>
            <a:endParaRPr lang="en-US"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506960" y="2129040"/>
            <a:ext cx="7766640" cy="884160"/>
          </a:xfrm>
          <a:prstGeom prst="rect">
            <a:avLst/>
          </a:prstGeom>
          <a:noFill/>
          <a:ln>
            <a:noFill/>
          </a:ln>
        </p:spPr>
        <p:txBody>
          <a:bodyPr anchor="b"/>
          <a:lstStyle/>
          <a:p>
            <a:pPr algn="ctr">
              <a:lnSpc>
                <a:spcPct val="100000"/>
              </a:lnSpc>
            </a:pPr>
            <a:r>
              <a:rPr lang="zh-CN" sz="5400" b="0" strike="noStrike" spc="-1">
                <a:solidFill>
                  <a:srgbClr val="90C226"/>
                </a:solidFill>
                <a:uFill>
                  <a:solidFill>
                    <a:srgbClr val="FFFFFF"/>
                  </a:solidFill>
                </a:uFill>
                <a:latin typeface="Trebuchet MS"/>
              </a:rPr>
              <a:t>
</a:t>
            </a:r>
            <a:endParaRPr lang="zh-CN" sz="1800" b="0" strike="noStrike" spc="-1">
              <a:solidFill>
                <a:srgbClr val="000000"/>
              </a:solidFill>
              <a:uFill>
                <a:solidFill>
                  <a:srgbClr val="FFFFFF"/>
                </a:solidFill>
              </a:uFill>
              <a:latin typeface="Trebuchet MS"/>
            </a:endParaRPr>
          </a:p>
        </p:txBody>
      </p:sp>
      <p:sp>
        <p:nvSpPr>
          <p:cNvPr id="116" name="TextShape 2"/>
          <p:cNvSpPr txBox="1"/>
          <p:nvPr/>
        </p:nvSpPr>
        <p:spPr>
          <a:xfrm>
            <a:off x="1220400" y="4078080"/>
            <a:ext cx="7766640" cy="1096560"/>
          </a:xfrm>
          <a:prstGeom prst="rect">
            <a:avLst/>
          </a:prstGeom>
          <a:noFill/>
          <a:ln>
            <a:noFill/>
          </a:ln>
        </p:spPr>
        <p:txBody>
          <a:bodyPr/>
          <a:lstStyle/>
          <a:p>
            <a:pPr algn="ctr">
              <a:lnSpc>
                <a:spcPct val="100000"/>
              </a:lnSpc>
            </a:pPr>
            <a:endParaRPr lang="en-US" sz="3200" b="0" strike="noStrike" spc="-1">
              <a:solidFill>
                <a:srgbClr val="000000"/>
              </a:solidFill>
              <a:uFill>
                <a:solidFill>
                  <a:srgbClr val="FFFFFF"/>
                </a:solidFill>
              </a:uFill>
              <a:latin typeface="Arial"/>
            </a:endParaRPr>
          </a:p>
          <a:p>
            <a:pPr algn="ctr">
              <a:lnSpc>
                <a:spcPct val="100000"/>
              </a:lnSpc>
            </a:pPr>
            <a:endParaRPr lang="en-US" sz="3200" b="0" strike="noStrike" spc="-1">
              <a:solidFill>
                <a:srgbClr val="000000"/>
              </a:solidFill>
              <a:uFill>
                <a:solidFill>
                  <a:srgbClr val="FFFFFF"/>
                </a:solidFill>
              </a:uFill>
              <a:latin typeface="Arial"/>
            </a:endParaRPr>
          </a:p>
        </p:txBody>
      </p:sp>
      <p:pic>
        <p:nvPicPr>
          <p:cNvPr id="117" name="图片 116"/>
          <p:cNvPicPr/>
          <p:nvPr/>
        </p:nvPicPr>
        <p:blipFill>
          <a:blip r:embed="rId2"/>
          <a:stretch/>
        </p:blipFill>
        <p:spPr>
          <a:xfrm>
            <a:off x="-534240" y="0"/>
            <a:ext cx="13335840" cy="685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677160" y="609480"/>
            <a:ext cx="8596440" cy="1320480"/>
          </a:xfrm>
          <a:prstGeom prst="rect">
            <a:avLst/>
          </a:prstGeom>
          <a:noFill/>
          <a:ln>
            <a:noFill/>
          </a:ln>
        </p:spPr>
        <p:txBody>
          <a:bodyPr/>
          <a:lstStyle/>
          <a:p>
            <a:pPr>
              <a:lnSpc>
                <a:spcPct val="100000"/>
              </a:lnSpc>
            </a:pPr>
            <a:r>
              <a:rPr lang="zh-CN" sz="3600" b="0" strike="noStrike" spc="-1">
                <a:solidFill>
                  <a:srgbClr val="000000"/>
                </a:solidFill>
                <a:uFill>
                  <a:solidFill>
                    <a:srgbClr val="FFFFFF"/>
                  </a:solidFill>
                </a:uFill>
                <a:latin typeface="Trebuchet MS"/>
              </a:rPr>
              <a:t>激光雷达原理</a:t>
            </a:r>
            <a:endParaRPr lang="zh-CN" sz="1800" b="0" strike="noStrike" spc="-1">
              <a:solidFill>
                <a:srgbClr val="000000"/>
              </a:solidFill>
              <a:uFill>
                <a:solidFill>
                  <a:srgbClr val="FFFFFF"/>
                </a:solidFill>
              </a:uFill>
              <a:latin typeface="Trebuchet MS"/>
            </a:endParaRPr>
          </a:p>
        </p:txBody>
      </p:sp>
      <p:sp>
        <p:nvSpPr>
          <p:cNvPr id="119" name="TextShape 2"/>
          <p:cNvSpPr txBox="1"/>
          <p:nvPr/>
        </p:nvSpPr>
        <p:spPr>
          <a:xfrm>
            <a:off x="677160" y="2160720"/>
            <a:ext cx="8596440" cy="388044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1800" b="0" strike="noStrike" spc="-1">
                <a:solidFill>
                  <a:srgbClr val="404040"/>
                </a:solidFill>
                <a:uFill>
                  <a:solidFill>
                    <a:srgbClr val="FFFFFF"/>
                  </a:solidFill>
                </a:uFill>
                <a:latin typeface="Trebuchet MS"/>
              </a:rPr>
              <a:t>激光雷达，是通过发射激光束，探测目标的位置、速度等特征量的雷达系统。其工作原理是向目标发射探测信号,然后将接收到的从目标反射回来的信号与发射信号进行比较,作适当处理后,就可获得目标的有关信息,如目标距离、方位、高度、速度等参数。</a:t>
            </a:r>
          </a:p>
          <a:p>
            <a:pPr>
              <a:lnSpc>
                <a:spcPct val="100000"/>
              </a:lnSpc>
            </a:pPr>
            <a:endParaRPr lang="zh-CN" sz="1800" b="0" strike="noStrike" spc="-1">
              <a:solidFill>
                <a:srgbClr val="40404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677160" y="609480"/>
            <a:ext cx="8596440" cy="1320480"/>
          </a:xfrm>
          <a:prstGeom prst="rect">
            <a:avLst/>
          </a:prstGeom>
          <a:noFill/>
          <a:ln>
            <a:noFill/>
          </a:ln>
        </p:spPr>
        <p:txBody>
          <a:bodyPr/>
          <a:lstStyle/>
          <a:p>
            <a:pPr>
              <a:lnSpc>
                <a:spcPct val="100000"/>
              </a:lnSpc>
            </a:pPr>
            <a:r>
              <a:rPr lang="zh-CN" sz="3600" b="0" strike="noStrike" spc="-1">
                <a:solidFill>
                  <a:srgbClr val="000000"/>
                </a:solidFill>
                <a:uFill>
                  <a:solidFill>
                    <a:srgbClr val="FFFFFF"/>
                  </a:solidFill>
                </a:uFill>
                <a:latin typeface="Trebuchet MS"/>
              </a:rPr>
              <a:t>机器人结构和雷达安装位置</a:t>
            </a:r>
            <a:endParaRPr lang="zh-CN" sz="1800" b="0" strike="noStrike" spc="-1">
              <a:solidFill>
                <a:srgbClr val="000000"/>
              </a:solidFill>
              <a:uFill>
                <a:solidFill>
                  <a:srgbClr val="FFFFFF"/>
                </a:solidFill>
              </a:uFill>
              <a:latin typeface="Trebuchet MS"/>
            </a:endParaRPr>
          </a:p>
        </p:txBody>
      </p:sp>
      <p:sp>
        <p:nvSpPr>
          <p:cNvPr id="121" name="TextShape 2"/>
          <p:cNvSpPr txBox="1"/>
          <p:nvPr/>
        </p:nvSpPr>
        <p:spPr>
          <a:xfrm>
            <a:off x="677160" y="2160720"/>
            <a:ext cx="8596440" cy="3880440"/>
          </a:xfrm>
          <a:prstGeom prst="rect">
            <a:avLst/>
          </a:prstGeom>
          <a:noFill/>
          <a:ln>
            <a:noFill/>
          </a:ln>
        </p:spPr>
        <p:txBody>
          <a:bodyPr/>
          <a:lstStyle/>
          <a:p>
            <a:endParaRPr lang="zh-CN" sz="1800" b="0" strike="noStrike" spc="-1">
              <a:solidFill>
                <a:srgbClr val="404040"/>
              </a:solidFill>
              <a:uFill>
                <a:solidFill>
                  <a:srgbClr val="FFFFFF"/>
                </a:solidFill>
              </a:uFill>
              <a:latin typeface="Trebuchet MS"/>
            </a:endParaRPr>
          </a:p>
        </p:txBody>
      </p:sp>
      <p:pic>
        <p:nvPicPr>
          <p:cNvPr id="122" name="Picture 2"/>
          <p:cNvPicPr/>
          <p:nvPr/>
        </p:nvPicPr>
        <p:blipFill>
          <a:blip r:embed="rId2"/>
          <a:stretch/>
        </p:blipFill>
        <p:spPr>
          <a:xfrm>
            <a:off x="1965240" y="2107800"/>
            <a:ext cx="5263920" cy="38224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677160" y="609480"/>
            <a:ext cx="8596440" cy="1320480"/>
          </a:xfrm>
          <a:prstGeom prst="rect">
            <a:avLst/>
          </a:prstGeom>
          <a:noFill/>
          <a:ln>
            <a:noFill/>
          </a:ln>
        </p:spPr>
        <p:txBody>
          <a:bodyPr/>
          <a:lstStyle/>
          <a:p>
            <a:pPr>
              <a:lnSpc>
                <a:spcPct val="100000"/>
              </a:lnSpc>
            </a:pPr>
            <a:r>
              <a:rPr lang="zh-CN" sz="3600" b="0" strike="noStrike" spc="-1">
                <a:solidFill>
                  <a:srgbClr val="000000"/>
                </a:solidFill>
                <a:uFill>
                  <a:solidFill>
                    <a:srgbClr val="FFFFFF"/>
                  </a:solidFill>
                </a:uFill>
                <a:latin typeface="Trebuchet MS"/>
              </a:rPr>
              <a:t>源码包结构介绍</a:t>
            </a:r>
            <a:endParaRPr lang="zh-CN" sz="1800" b="0" strike="noStrike" spc="-1">
              <a:solidFill>
                <a:srgbClr val="000000"/>
              </a:solidFill>
              <a:uFill>
                <a:solidFill>
                  <a:srgbClr val="FFFFFF"/>
                </a:solidFill>
              </a:uFill>
              <a:latin typeface="Trebuchet MS"/>
            </a:endParaRPr>
          </a:p>
        </p:txBody>
      </p:sp>
      <p:sp>
        <p:nvSpPr>
          <p:cNvPr id="124" name="TextShape 2"/>
          <p:cNvSpPr txBox="1"/>
          <p:nvPr/>
        </p:nvSpPr>
        <p:spPr>
          <a:xfrm>
            <a:off x="677160" y="2160720"/>
            <a:ext cx="8596440" cy="388044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1800" b="1" strike="noStrike" spc="-1">
                <a:solidFill>
                  <a:srgbClr val="404040"/>
                </a:solidFill>
                <a:uFill>
                  <a:solidFill>
                    <a:srgbClr val="FFFFFF"/>
                  </a:solidFill>
                </a:uFill>
                <a:latin typeface="Trebuchet MS"/>
              </a:rPr>
              <a:t>源码包</a:t>
            </a:r>
            <a:endParaRPr lang="zh-CN" sz="1800" b="0" strike="noStrike" spc="-1">
              <a:solidFill>
                <a:srgbClr val="404040"/>
              </a:solidFill>
              <a:uFill>
                <a:solidFill>
                  <a:srgbClr val="FFFFFF"/>
                </a:solidFill>
              </a:uFill>
              <a:latin typeface="Trebuchet MS"/>
            </a:endParaRPr>
          </a:p>
          <a:p>
            <a:pPr marL="343080" indent="-342720">
              <a:lnSpc>
                <a:spcPct val="100000"/>
              </a:lnSpc>
            </a:pPr>
            <a:r>
              <a:rPr lang="zh-CN" sz="1800" b="0" strike="noStrike" spc="-1">
                <a:solidFill>
                  <a:srgbClr val="404040"/>
                </a:solidFill>
                <a:uFill>
                  <a:solidFill>
                    <a:srgbClr val="FFFFFF"/>
                  </a:solidFill>
                </a:uFill>
                <a:latin typeface="Trebuchet MS"/>
              </a:rPr>
              <a:t>启明1机器人的源码包会在开源网站GitHub上持续进行维护和更新。</a:t>
            </a:r>
          </a:p>
          <a:p>
            <a:pPr marL="343080" indent="-342720">
              <a:lnSpc>
                <a:spcPct val="100000"/>
              </a:lnSpc>
            </a:pPr>
            <a:r>
              <a:rPr lang="zh-CN" sz="1800" b="0" strike="noStrike" spc="-1">
                <a:solidFill>
                  <a:srgbClr val="404040"/>
                </a:solidFill>
                <a:uFill>
                  <a:solidFill>
                    <a:srgbClr val="FFFFFF"/>
                  </a:solidFill>
                </a:uFill>
                <a:latin typeface="Trebuchet MS"/>
              </a:rPr>
              <a:t>源码下载地址：</a:t>
            </a:r>
            <a:r>
              <a:rPr lang="zh-CN" sz="1800" b="0" u="sng" strike="noStrike" spc="-1">
                <a:solidFill>
                  <a:srgbClr val="B2D76D"/>
                </a:solidFill>
                <a:uFill>
                  <a:solidFill>
                    <a:srgbClr val="FFFFFF"/>
                  </a:solidFill>
                </a:uFill>
                <a:latin typeface="Trebuchet MS"/>
                <a:hlinkClick r:id="rId2"/>
              </a:rPr>
              <a:t>https://github.com/6-robot/wpr1</a:t>
            </a:r>
            <a:endParaRPr lang="zh-CN" sz="1800" b="0" strike="noStrike" spc="-1">
              <a:solidFill>
                <a:srgbClr val="404040"/>
              </a:solidFill>
              <a:uFill>
                <a:solidFill>
                  <a:srgbClr val="FFFFFF"/>
                </a:solidFill>
              </a:uFill>
              <a:latin typeface="Trebuchet MS"/>
            </a:endParaRPr>
          </a:p>
          <a:p>
            <a:pPr>
              <a:lnSpc>
                <a:spcPct val="100000"/>
              </a:lnSpc>
            </a:pPr>
            <a:endParaRPr lang="zh-CN" sz="1800" b="0" strike="noStrike" spc="-1">
              <a:solidFill>
                <a:srgbClr val="404040"/>
              </a:solidFill>
              <a:uFill>
                <a:solidFill>
                  <a:srgbClr val="FFFFFF"/>
                </a:solidFill>
              </a:uFill>
              <a:latin typeface="Trebuchet MS"/>
            </a:endParaRPr>
          </a:p>
        </p:txBody>
      </p:sp>
      <p:graphicFrame>
        <p:nvGraphicFramePr>
          <p:cNvPr id="125" name="Table 3"/>
          <p:cNvGraphicFramePr/>
          <p:nvPr/>
        </p:nvGraphicFramePr>
        <p:xfrm>
          <a:off x="1371600" y="3468240"/>
          <a:ext cx="7974000" cy="1816200"/>
        </p:xfrm>
        <a:graphic>
          <a:graphicData uri="http://schemas.openxmlformats.org/drawingml/2006/table">
            <a:tbl>
              <a:tblPr/>
              <a:tblGrid>
                <a:gridCol w="2069640">
                  <a:extLst>
                    <a:ext uri="{9D8B030D-6E8A-4147-A177-3AD203B41FA5}">
                      <a16:colId xmlns:a16="http://schemas.microsoft.com/office/drawing/2014/main" val="20000"/>
                    </a:ext>
                  </a:extLst>
                </a:gridCol>
                <a:gridCol w="5904360">
                  <a:extLst>
                    <a:ext uri="{9D8B030D-6E8A-4147-A177-3AD203B41FA5}">
                      <a16:colId xmlns:a16="http://schemas.microsoft.com/office/drawing/2014/main" val="20001"/>
                    </a:ext>
                  </a:extLst>
                </a:gridCol>
              </a:tblGrid>
              <a:tr h="349920">
                <a:tc>
                  <a:txBody>
                    <a:bodyPr/>
                    <a:lstStyle/>
                    <a:p>
                      <a:pPr algn="just">
                        <a:lnSpc>
                          <a:spcPct val="100000"/>
                        </a:lnSpc>
                      </a:pPr>
                      <a:r>
                        <a:rPr lang="en-US" sz="1050" b="1" strike="noStrike" spc="-1">
                          <a:solidFill>
                            <a:srgbClr val="FFFFFF"/>
                          </a:solidFill>
                          <a:uFill>
                            <a:solidFill>
                              <a:srgbClr val="FFFFFF"/>
                            </a:solidFill>
                          </a:uFill>
                          <a:latin typeface="Calibri"/>
                          <a:ea typeface="宋体"/>
                        </a:rPr>
                        <a:t>Package名称</a:t>
                      </a:r>
                      <a:endParaRPr lang="en-US"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F7F7F"/>
                    </a:solidFill>
                  </a:tcPr>
                </a:tc>
                <a:tc>
                  <a:txBody>
                    <a:bodyPr/>
                    <a:lstStyle/>
                    <a:p>
                      <a:pPr algn="just">
                        <a:lnSpc>
                          <a:spcPct val="100000"/>
                        </a:lnSpc>
                      </a:pPr>
                      <a:r>
                        <a:rPr lang="en-US" sz="1050" b="1" strike="noStrike" spc="-1">
                          <a:solidFill>
                            <a:srgbClr val="FFFFFF"/>
                          </a:solidFill>
                          <a:uFill>
                            <a:solidFill>
                              <a:srgbClr val="FFFFFF"/>
                            </a:solidFill>
                          </a:uFill>
                          <a:latin typeface="Calibri"/>
                          <a:ea typeface="宋体"/>
                        </a:rPr>
                        <a:t>内容</a:t>
                      </a:r>
                      <a:endParaRPr lang="en-US"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7F7F7F"/>
                    </a:solidFill>
                  </a:tcPr>
                </a:tc>
                <a:extLst>
                  <a:ext uri="{0D108BD9-81ED-4DB2-BD59-A6C34878D82A}">
                    <a16:rowId xmlns:a16="http://schemas.microsoft.com/office/drawing/2014/main" val="10000"/>
                  </a:ext>
                </a:extLst>
              </a:tr>
              <a:tr h="349920">
                <a:tc>
                  <a:txBody>
                    <a:bodyPr/>
                    <a:lstStyle/>
                    <a:p>
                      <a:pPr algn="just">
                        <a:lnSpc>
                          <a:spcPct val="100000"/>
                        </a:lnSpc>
                      </a:pPr>
                      <a:r>
                        <a:rPr lang="en-US" sz="1050" b="0" strike="noStrike" spc="-1">
                          <a:solidFill>
                            <a:srgbClr val="000000"/>
                          </a:solidFill>
                          <a:uFill>
                            <a:solidFill>
                              <a:srgbClr val="FFFFFF"/>
                            </a:solidFill>
                          </a:uFill>
                          <a:latin typeface="Calibri"/>
                          <a:ea typeface="宋体"/>
                        </a:rPr>
                        <a:t>wpr1_bringup</a:t>
                      </a:r>
                      <a:endParaRPr lang="en-US"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EEF4E7"/>
                    </a:solidFill>
                  </a:tcPr>
                </a:tc>
                <a:tc>
                  <a:txBody>
                    <a:bodyPr/>
                    <a:lstStyle/>
                    <a:p>
                      <a:pPr algn="just">
                        <a:lnSpc>
                          <a:spcPct val="100000"/>
                        </a:lnSpc>
                      </a:pPr>
                      <a:r>
                        <a:rPr lang="en-US" sz="1050" b="0" strike="noStrike" spc="-1">
                          <a:solidFill>
                            <a:srgbClr val="000000"/>
                          </a:solidFill>
                          <a:uFill>
                            <a:solidFill>
                              <a:srgbClr val="FFFFFF"/>
                            </a:solidFill>
                          </a:uFill>
                          <a:latin typeface="Calibri"/>
                          <a:ea typeface="宋体"/>
                        </a:rPr>
                        <a:t>启明1的基础功能包</a:t>
                      </a:r>
                      <a:endParaRPr lang="en-US"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EEF4E7"/>
                    </a:solidFill>
                  </a:tcPr>
                </a:tc>
                <a:extLst>
                  <a:ext uri="{0D108BD9-81ED-4DB2-BD59-A6C34878D82A}">
                    <a16:rowId xmlns:a16="http://schemas.microsoft.com/office/drawing/2014/main" val="10001"/>
                  </a:ext>
                </a:extLst>
              </a:tr>
              <a:tr h="416520">
                <a:tc>
                  <a:txBody>
                    <a:bodyPr/>
                    <a:lstStyle/>
                    <a:p>
                      <a:pPr algn="just">
                        <a:lnSpc>
                          <a:spcPct val="100000"/>
                        </a:lnSpc>
                      </a:pPr>
                      <a:r>
                        <a:rPr lang="en-US" sz="1050" b="0" strike="noStrike" spc="-1">
                          <a:solidFill>
                            <a:srgbClr val="000000"/>
                          </a:solidFill>
                          <a:uFill>
                            <a:solidFill>
                              <a:srgbClr val="FFFFFF"/>
                            </a:solidFill>
                          </a:uFill>
                          <a:latin typeface="Calibri"/>
                          <a:ea typeface="宋体"/>
                        </a:rPr>
                        <a:t>wpr1_behaviors</a:t>
                      </a:r>
                      <a:endParaRPr lang="en-US"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EEF4E7"/>
                    </a:solidFill>
                  </a:tcPr>
                </a:tc>
                <a:tc>
                  <a:txBody>
                    <a:bodyPr/>
                    <a:lstStyle/>
                    <a:p>
                      <a:pPr algn="just">
                        <a:lnSpc>
                          <a:spcPct val="100000"/>
                        </a:lnSpc>
                      </a:pPr>
                      <a:r>
                        <a:rPr lang="en-US" sz="1050" b="0" strike="noStrike" spc="-1">
                          <a:solidFill>
                            <a:srgbClr val="000000"/>
                          </a:solidFill>
                          <a:uFill>
                            <a:solidFill>
                              <a:srgbClr val="FFFFFF"/>
                            </a:solidFill>
                          </a:uFill>
                          <a:latin typeface="Calibri"/>
                          <a:ea typeface="宋体"/>
                        </a:rPr>
                        <a:t>启明1的行为服务包</a:t>
                      </a:r>
                      <a:endParaRPr lang="en-US"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EEF4E7"/>
                    </a:solidFill>
                  </a:tcPr>
                </a:tc>
                <a:extLst>
                  <a:ext uri="{0D108BD9-81ED-4DB2-BD59-A6C34878D82A}">
                    <a16:rowId xmlns:a16="http://schemas.microsoft.com/office/drawing/2014/main" val="10002"/>
                  </a:ext>
                </a:extLst>
              </a:tr>
              <a:tr h="349920">
                <a:tc>
                  <a:txBody>
                    <a:bodyPr/>
                    <a:lstStyle/>
                    <a:p>
                      <a:pPr algn="just">
                        <a:lnSpc>
                          <a:spcPct val="100000"/>
                        </a:lnSpc>
                      </a:pPr>
                      <a:r>
                        <a:rPr lang="en-US" sz="1050" b="0" strike="noStrike" spc="-1">
                          <a:solidFill>
                            <a:srgbClr val="000000"/>
                          </a:solidFill>
                          <a:uFill>
                            <a:solidFill>
                              <a:srgbClr val="FFFFFF"/>
                            </a:solidFill>
                          </a:uFill>
                          <a:latin typeface="Calibri"/>
                          <a:ea typeface="宋体"/>
                        </a:rPr>
                        <a:t>wpr1_diff_local_planner</a:t>
                      </a:r>
                      <a:endParaRPr lang="en-US"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EEF4E7"/>
                    </a:solidFill>
                  </a:tcPr>
                </a:tc>
                <a:tc>
                  <a:txBody>
                    <a:bodyPr/>
                    <a:lstStyle/>
                    <a:p>
                      <a:pPr algn="just">
                        <a:lnSpc>
                          <a:spcPct val="100000"/>
                        </a:lnSpc>
                      </a:pPr>
                      <a:r>
                        <a:rPr lang="en-US" sz="1050" b="0" strike="noStrike" spc="-1">
                          <a:solidFill>
                            <a:srgbClr val="000000"/>
                          </a:solidFill>
                          <a:uFill>
                            <a:solidFill>
                              <a:srgbClr val="FFFFFF"/>
                            </a:solidFill>
                          </a:uFill>
                          <a:latin typeface="Calibri"/>
                          <a:ea typeface="宋体"/>
                        </a:rPr>
                        <a:t>启明1的局部规划器</a:t>
                      </a:r>
                      <a:endParaRPr lang="en-US"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EEF4E7"/>
                    </a:solidFill>
                  </a:tcPr>
                </a:tc>
                <a:extLst>
                  <a:ext uri="{0D108BD9-81ED-4DB2-BD59-A6C34878D82A}">
                    <a16:rowId xmlns:a16="http://schemas.microsoft.com/office/drawing/2014/main" val="10003"/>
                  </a:ext>
                </a:extLst>
              </a:tr>
              <a:tr h="349920">
                <a:tc>
                  <a:txBody>
                    <a:bodyPr/>
                    <a:lstStyle/>
                    <a:p>
                      <a:pPr algn="just">
                        <a:lnSpc>
                          <a:spcPct val="100000"/>
                        </a:lnSpc>
                      </a:pPr>
                      <a:r>
                        <a:rPr lang="en-US" sz="1050" b="0" strike="noStrike" spc="-1">
                          <a:solidFill>
                            <a:srgbClr val="000000"/>
                          </a:solidFill>
                          <a:uFill>
                            <a:solidFill>
                              <a:srgbClr val="FFFFFF"/>
                            </a:solidFill>
                          </a:uFill>
                          <a:latin typeface="Calibri"/>
                          <a:ea typeface="宋体"/>
                        </a:rPr>
                        <a:t>wpr1_tutorials</a:t>
                      </a:r>
                      <a:endParaRPr lang="en-US"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EEF4E7"/>
                    </a:solidFill>
                  </a:tcPr>
                </a:tc>
                <a:tc>
                  <a:txBody>
                    <a:bodyPr/>
                    <a:lstStyle/>
                    <a:p>
                      <a:pPr algn="just">
                        <a:lnSpc>
                          <a:spcPct val="100000"/>
                        </a:lnSpc>
                      </a:pPr>
                      <a:r>
                        <a:rPr lang="en-US" sz="1050" b="0" strike="noStrike" spc="-1">
                          <a:solidFill>
                            <a:srgbClr val="000000"/>
                          </a:solidFill>
                          <a:uFill>
                            <a:solidFill>
                              <a:srgbClr val="FFFFFF"/>
                            </a:solidFill>
                          </a:uFill>
                          <a:latin typeface="Calibri"/>
                          <a:ea typeface="宋体"/>
                        </a:rPr>
                        <a:t>启明1的控制程序代码示例</a:t>
                      </a:r>
                      <a:endParaRPr lang="en-US" sz="1800" b="0" strike="noStrike" spc="-1">
                        <a:solidFill>
                          <a:srgbClr val="000000"/>
                        </a:solidFill>
                        <a:uFill>
                          <a:solidFill>
                            <a:srgbClr val="FFFFFF"/>
                          </a:solidFill>
                        </a:uFill>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EEF4E7"/>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677160" y="609480"/>
            <a:ext cx="8596440" cy="1320480"/>
          </a:xfrm>
          <a:prstGeom prst="rect">
            <a:avLst/>
          </a:prstGeom>
          <a:noFill/>
          <a:ln>
            <a:noFill/>
          </a:ln>
        </p:spPr>
        <p:txBody>
          <a:bodyPr/>
          <a:lstStyle/>
          <a:p>
            <a:pPr>
              <a:lnSpc>
                <a:spcPct val="100000"/>
              </a:lnSpc>
            </a:pPr>
            <a:r>
              <a:rPr lang="zh-CN" sz="3600" b="0" strike="noStrike" spc="-1">
                <a:solidFill>
                  <a:srgbClr val="000000"/>
                </a:solidFill>
                <a:uFill>
                  <a:solidFill>
                    <a:srgbClr val="FFFFFF"/>
                  </a:solidFill>
                </a:uFill>
                <a:latin typeface="Trebuchet MS"/>
              </a:rPr>
              <a:t>源码包结构介绍</a:t>
            </a:r>
            <a:endParaRPr lang="zh-CN" sz="1800" b="0" strike="noStrike" spc="-1">
              <a:solidFill>
                <a:srgbClr val="000000"/>
              </a:solidFill>
              <a:uFill>
                <a:solidFill>
                  <a:srgbClr val="FFFFFF"/>
                </a:solidFill>
              </a:uFill>
              <a:latin typeface="Trebuchet MS"/>
            </a:endParaRPr>
          </a:p>
        </p:txBody>
      </p:sp>
      <p:graphicFrame>
        <p:nvGraphicFramePr>
          <p:cNvPr id="2" name="表格 1">
            <a:extLst>
              <a:ext uri="{FF2B5EF4-FFF2-40B4-BE49-F238E27FC236}">
                <a16:creationId xmlns:a16="http://schemas.microsoft.com/office/drawing/2014/main" id="{D9AD2DDD-7940-4C4F-9BAE-55992FCD2BD3}"/>
              </a:ext>
            </a:extLst>
          </p:cNvPr>
          <p:cNvGraphicFramePr>
            <a:graphicFrameLocks noGrp="1"/>
          </p:cNvGraphicFramePr>
          <p:nvPr>
            <p:extLst>
              <p:ext uri="{D42A27DB-BD31-4B8C-83A1-F6EECF244321}">
                <p14:modId xmlns:p14="http://schemas.microsoft.com/office/powerpoint/2010/main" val="603753778"/>
              </p:ext>
            </p:extLst>
          </p:nvPr>
        </p:nvGraphicFramePr>
        <p:xfrm>
          <a:off x="1457324" y="1357708"/>
          <a:ext cx="7972426" cy="5100242"/>
        </p:xfrm>
        <a:graphic>
          <a:graphicData uri="http://schemas.openxmlformats.org/drawingml/2006/table">
            <a:tbl>
              <a:tblPr firstRow="1" firstCol="1" bandRow="1">
                <a:tableStyleId>{5C22544A-7EE6-4342-B048-85BDC9FD1C3A}</a:tableStyleId>
              </a:tblPr>
              <a:tblGrid>
                <a:gridCol w="2377914">
                  <a:extLst>
                    <a:ext uri="{9D8B030D-6E8A-4147-A177-3AD203B41FA5}">
                      <a16:colId xmlns:a16="http://schemas.microsoft.com/office/drawing/2014/main" val="1874700500"/>
                    </a:ext>
                  </a:extLst>
                </a:gridCol>
                <a:gridCol w="2797256">
                  <a:extLst>
                    <a:ext uri="{9D8B030D-6E8A-4147-A177-3AD203B41FA5}">
                      <a16:colId xmlns:a16="http://schemas.microsoft.com/office/drawing/2014/main" val="4193337411"/>
                    </a:ext>
                  </a:extLst>
                </a:gridCol>
                <a:gridCol w="2797256">
                  <a:extLst>
                    <a:ext uri="{9D8B030D-6E8A-4147-A177-3AD203B41FA5}">
                      <a16:colId xmlns:a16="http://schemas.microsoft.com/office/drawing/2014/main" val="2118616565"/>
                    </a:ext>
                  </a:extLst>
                </a:gridCol>
              </a:tblGrid>
              <a:tr h="263104">
                <a:tc>
                  <a:txBody>
                    <a:bodyPr/>
                    <a:lstStyle/>
                    <a:p>
                      <a:pPr indent="0" algn="l">
                        <a:spcAft>
                          <a:spcPts val="0"/>
                        </a:spcAft>
                      </a:pPr>
                      <a:r>
                        <a:rPr lang="en-US" sz="1200" kern="100" dirty="0">
                          <a:effectLst/>
                        </a:rPr>
                        <a:t>Package</a:t>
                      </a:r>
                      <a:r>
                        <a:rPr lang="zh-CN" sz="1200" kern="100" dirty="0">
                          <a:effectLst/>
                        </a:rPr>
                        <a:t>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en-US" sz="1200" kern="100">
                          <a:effectLst/>
                        </a:rPr>
                        <a:t>Node</a:t>
                      </a:r>
                      <a:r>
                        <a:rPr lang="zh-CN" sz="1200" kern="100">
                          <a:effectLst/>
                        </a:rPr>
                        <a:t>节点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200" kern="100">
                          <a:effectLst/>
                        </a:rPr>
                        <a:t>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3754778040"/>
                  </a:ext>
                </a:extLst>
              </a:tr>
              <a:tr h="536647">
                <a:tc rowSpan="8">
                  <a:txBody>
                    <a:bodyPr/>
                    <a:lstStyle/>
                    <a:p>
                      <a:pPr indent="0" algn="l">
                        <a:spcAft>
                          <a:spcPts val="0"/>
                        </a:spcAft>
                      </a:pPr>
                      <a:r>
                        <a:rPr lang="en-US" sz="1200" kern="100" dirty="0">
                          <a:effectLst/>
                        </a:rPr>
                        <a:t>wpr1_bringup</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en-US" sz="1200" kern="100">
                          <a:effectLst/>
                        </a:rPr>
                        <a:t>wpr1_core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200" kern="100">
                          <a:effectLst/>
                        </a:rPr>
                        <a:t>启明</a:t>
                      </a:r>
                      <a:r>
                        <a:rPr lang="en-US" sz="1200" kern="100">
                          <a:effectLst/>
                        </a:rPr>
                        <a:t>1</a:t>
                      </a:r>
                      <a:r>
                        <a:rPr lang="zh-CN" sz="1200" kern="100">
                          <a:effectLst/>
                        </a:rPr>
                        <a:t>的核心节点，负责和硬件底盘进行数据通讯。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4105145979"/>
                  </a:ext>
                </a:extLst>
              </a:tr>
              <a:tr h="263104">
                <a:tc vMerge="1">
                  <a:txBody>
                    <a:bodyPr/>
                    <a:lstStyle/>
                    <a:p>
                      <a:endParaRPr lang="zh-CN" altLang="en-US"/>
                    </a:p>
                  </a:txBody>
                  <a:tcPr/>
                </a:tc>
                <a:tc>
                  <a:txBody>
                    <a:bodyPr/>
                    <a:lstStyle/>
                    <a:p>
                      <a:pPr indent="0" algn="l">
                        <a:spcAft>
                          <a:spcPts val="0"/>
                        </a:spcAft>
                      </a:pPr>
                      <a:r>
                        <a:rPr lang="en-US" sz="1200" kern="100">
                          <a:effectLst/>
                        </a:rPr>
                        <a:t>wpr1_cali_vel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200" kern="100">
                          <a:effectLst/>
                        </a:rPr>
                        <a:t>启明</a:t>
                      </a:r>
                      <a:r>
                        <a:rPr lang="en-US" sz="1200" kern="100">
                          <a:effectLst/>
                        </a:rPr>
                        <a:t>1</a:t>
                      </a:r>
                      <a:r>
                        <a:rPr lang="zh-CN" sz="1200" kern="100">
                          <a:effectLst/>
                        </a:rPr>
                        <a:t>的简单运动测试。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3045193378"/>
                  </a:ext>
                </a:extLst>
              </a:tr>
              <a:tr h="526206">
                <a:tc vMerge="1">
                  <a:txBody>
                    <a:bodyPr/>
                    <a:lstStyle/>
                    <a:p>
                      <a:endParaRPr lang="zh-CN" altLang="en-US"/>
                    </a:p>
                  </a:txBody>
                  <a:tcPr/>
                </a:tc>
                <a:tc>
                  <a:txBody>
                    <a:bodyPr/>
                    <a:lstStyle/>
                    <a:p>
                      <a:pPr indent="0" algn="l">
                        <a:spcAft>
                          <a:spcPts val="0"/>
                        </a:spcAft>
                      </a:pPr>
                      <a:r>
                        <a:rPr lang="en-US" sz="1200" kern="100" dirty="0">
                          <a:effectLst/>
                        </a:rPr>
                        <a:t>wpr1_manipulator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200" kern="100">
                          <a:effectLst/>
                        </a:rPr>
                        <a:t>启明</a:t>
                      </a:r>
                      <a:r>
                        <a:rPr lang="en-US" sz="1200" kern="100">
                          <a:effectLst/>
                        </a:rPr>
                        <a:t>1</a:t>
                      </a:r>
                      <a:r>
                        <a:rPr lang="zh-CN" sz="1200" kern="100">
                          <a:effectLst/>
                        </a:rPr>
                        <a:t>的机械臂控制节点。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604321755"/>
                  </a:ext>
                </a:extLst>
              </a:tr>
              <a:tr h="263104">
                <a:tc vMerge="1">
                  <a:txBody>
                    <a:bodyPr/>
                    <a:lstStyle/>
                    <a:p>
                      <a:endParaRPr lang="zh-CN" altLang="en-US"/>
                    </a:p>
                  </a:txBody>
                  <a:tcPr/>
                </a:tc>
                <a:tc>
                  <a:txBody>
                    <a:bodyPr/>
                    <a:lstStyle/>
                    <a:p>
                      <a:pPr indent="0" algn="l">
                        <a:spcAft>
                          <a:spcPts val="0"/>
                        </a:spcAft>
                      </a:pPr>
                      <a:r>
                        <a:rPr lang="en-US" sz="1200" kern="100" dirty="0">
                          <a:effectLst/>
                        </a:rPr>
                        <a:t>wpr1_imu</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200" kern="100">
                          <a:effectLst/>
                        </a:rPr>
                        <a:t>启明</a:t>
                      </a:r>
                      <a:r>
                        <a:rPr lang="en-US" sz="1200" kern="100">
                          <a:effectLst/>
                        </a:rPr>
                        <a:t>1</a:t>
                      </a:r>
                      <a:r>
                        <a:rPr lang="zh-CN" sz="1200" kern="100">
                          <a:effectLst/>
                        </a:rPr>
                        <a:t>的</a:t>
                      </a:r>
                      <a:r>
                        <a:rPr lang="en-US" sz="1200" kern="100">
                          <a:effectLst/>
                        </a:rPr>
                        <a:t>IMU</a:t>
                      </a:r>
                      <a:r>
                        <a:rPr lang="zh-CN" sz="1200" kern="100">
                          <a:effectLst/>
                        </a:rPr>
                        <a:t>通讯节点。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3623578822"/>
                  </a:ext>
                </a:extLst>
              </a:tr>
              <a:tr h="1052414">
                <a:tc vMerge="1">
                  <a:txBody>
                    <a:bodyPr/>
                    <a:lstStyle/>
                    <a:p>
                      <a:endParaRPr lang="zh-CN" altLang="en-US"/>
                    </a:p>
                  </a:txBody>
                  <a:tcPr/>
                </a:tc>
                <a:tc>
                  <a:txBody>
                    <a:bodyPr/>
                    <a:lstStyle/>
                    <a:p>
                      <a:pPr indent="0" algn="l">
                        <a:spcAft>
                          <a:spcPts val="0"/>
                        </a:spcAft>
                      </a:pPr>
                      <a:r>
                        <a:rPr lang="en-US" sz="1200" kern="100" dirty="0">
                          <a:effectLst/>
                        </a:rPr>
                        <a:t>wpr1_imu_odometry</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200" kern="100" dirty="0">
                          <a:effectLst/>
                        </a:rPr>
                        <a:t>将</a:t>
                      </a:r>
                      <a:r>
                        <a:rPr lang="en-US" sz="1200" kern="100" dirty="0">
                          <a:effectLst/>
                        </a:rPr>
                        <a:t>IMU</a:t>
                      </a:r>
                      <a:r>
                        <a:rPr lang="zh-CN" sz="1200" kern="100" dirty="0">
                          <a:effectLst/>
                        </a:rPr>
                        <a:t>的输出姿态转换成</a:t>
                      </a:r>
                      <a:r>
                        <a:rPr lang="en-US" sz="1200" kern="100" dirty="0" err="1">
                          <a:effectLst/>
                        </a:rPr>
                        <a:t>odom</a:t>
                      </a:r>
                      <a:r>
                        <a:rPr lang="zh-CN" sz="1200" kern="100" dirty="0">
                          <a:effectLst/>
                        </a:rPr>
                        <a:t>到</a:t>
                      </a:r>
                      <a:r>
                        <a:rPr lang="en-US" sz="1200" kern="100" dirty="0" err="1">
                          <a:effectLst/>
                        </a:rPr>
                        <a:t>base_footprint</a:t>
                      </a:r>
                      <a:r>
                        <a:rPr lang="zh-CN" sz="1200" kern="100" dirty="0">
                          <a:effectLst/>
                        </a:rPr>
                        <a:t>之间的</a:t>
                      </a:r>
                      <a:r>
                        <a:rPr lang="en-US" sz="1200" kern="100" dirty="0" err="1">
                          <a:effectLst/>
                        </a:rPr>
                        <a:t>tf</a:t>
                      </a:r>
                      <a:r>
                        <a:rPr lang="zh-CN" sz="1200" kern="100" dirty="0">
                          <a:effectLst/>
                        </a:rPr>
                        <a:t>，这样可以在</a:t>
                      </a:r>
                      <a:r>
                        <a:rPr lang="en-US" sz="1200" kern="100" dirty="0" err="1">
                          <a:effectLst/>
                        </a:rPr>
                        <a:t>rviz</a:t>
                      </a:r>
                      <a:r>
                        <a:rPr lang="zh-CN" sz="1200" kern="100" dirty="0">
                          <a:effectLst/>
                        </a:rPr>
                        <a:t>里实时显示机器人的姿态。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3615033802"/>
                  </a:ext>
                </a:extLst>
              </a:tr>
              <a:tr h="526206">
                <a:tc vMerge="1">
                  <a:txBody>
                    <a:bodyPr/>
                    <a:lstStyle/>
                    <a:p>
                      <a:endParaRPr lang="zh-CN" altLang="en-US"/>
                    </a:p>
                  </a:txBody>
                  <a:tcPr/>
                </a:tc>
                <a:tc>
                  <a:txBody>
                    <a:bodyPr/>
                    <a:lstStyle/>
                    <a:p>
                      <a:pPr indent="0" algn="l">
                        <a:spcAft>
                          <a:spcPts val="0"/>
                        </a:spcAft>
                      </a:pPr>
                      <a:r>
                        <a:rPr lang="en-US" sz="1200" kern="100">
                          <a:effectLst/>
                        </a:rPr>
                        <a:t>wpr1_motor_encoder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200" kern="100" dirty="0">
                          <a:effectLst/>
                        </a:rPr>
                        <a:t>启明</a:t>
                      </a:r>
                      <a:r>
                        <a:rPr lang="en-US" sz="1200" kern="100" dirty="0">
                          <a:effectLst/>
                        </a:rPr>
                        <a:t>1</a:t>
                      </a:r>
                      <a:r>
                        <a:rPr lang="zh-CN" sz="1200" kern="100" dirty="0">
                          <a:effectLst/>
                        </a:rPr>
                        <a:t>的电机编码器节点。</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1648953441"/>
                  </a:ext>
                </a:extLst>
              </a:tr>
              <a:tr h="266235">
                <a:tc vMerge="1">
                  <a:txBody>
                    <a:bodyPr/>
                    <a:lstStyle/>
                    <a:p>
                      <a:endParaRPr lang="zh-CN" altLang="en-US"/>
                    </a:p>
                  </a:txBody>
                  <a:tcPr/>
                </a:tc>
                <a:tc>
                  <a:txBody>
                    <a:bodyPr/>
                    <a:lstStyle/>
                    <a:p>
                      <a:pPr indent="0" algn="l">
                        <a:spcAft>
                          <a:spcPts val="0"/>
                        </a:spcAft>
                      </a:pPr>
                      <a:r>
                        <a:rPr lang="en-US" sz="1200" kern="100">
                          <a:effectLst/>
                        </a:rPr>
                        <a:t>wpr1_js_velcmd</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200" kern="100" dirty="0">
                          <a:effectLst/>
                        </a:rPr>
                        <a:t>启明</a:t>
                      </a:r>
                      <a:r>
                        <a:rPr lang="en-US" sz="1200" kern="100" dirty="0">
                          <a:effectLst/>
                        </a:rPr>
                        <a:t>1</a:t>
                      </a:r>
                      <a:r>
                        <a:rPr lang="zh-CN" sz="1200" kern="100" dirty="0">
                          <a:effectLst/>
                        </a:rPr>
                        <a:t>的手柄遥控节点。</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2181253051"/>
                  </a:ext>
                </a:extLst>
              </a:tr>
              <a:tr h="297558">
                <a:tc vMerge="1">
                  <a:txBody>
                    <a:bodyPr/>
                    <a:lstStyle/>
                    <a:p>
                      <a:endParaRPr lang="zh-CN" altLang="en-US"/>
                    </a:p>
                  </a:txBody>
                  <a:tcPr/>
                </a:tc>
                <a:tc>
                  <a:txBody>
                    <a:bodyPr/>
                    <a:lstStyle/>
                    <a:p>
                      <a:pPr indent="0" algn="l">
                        <a:spcAft>
                          <a:spcPts val="0"/>
                        </a:spcAft>
                      </a:pPr>
                      <a:r>
                        <a:rPr lang="en-US" sz="1200" kern="100">
                          <a:effectLst/>
                        </a:rPr>
                        <a:t>wpr1_mani_test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200" kern="100" dirty="0">
                          <a:effectLst/>
                        </a:rPr>
                        <a:t>启明</a:t>
                      </a:r>
                      <a:r>
                        <a:rPr lang="en-US" sz="1200" kern="100" dirty="0">
                          <a:effectLst/>
                        </a:rPr>
                        <a:t>1</a:t>
                      </a:r>
                      <a:r>
                        <a:rPr lang="zh-CN" sz="1200" kern="100" dirty="0">
                          <a:effectLst/>
                        </a:rPr>
                        <a:t>的机械臂运动测试。</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4163177786"/>
                  </a:ext>
                </a:extLst>
              </a:tr>
              <a:tr h="263104">
                <a:tc rowSpan="4">
                  <a:txBody>
                    <a:bodyPr/>
                    <a:lstStyle/>
                    <a:p>
                      <a:pPr indent="0" algn="l">
                        <a:spcAft>
                          <a:spcPts val="0"/>
                        </a:spcAft>
                      </a:pPr>
                      <a:r>
                        <a:rPr lang="en-US" sz="1200" kern="100">
                          <a:effectLst/>
                        </a:rPr>
                        <a:t>wpr1_behaviors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en-US" sz="1200" kern="100">
                          <a:effectLst/>
                        </a:rPr>
                        <a:t>wpr1_dock_server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200" kern="100" dirty="0">
                          <a:effectLst/>
                        </a:rPr>
                        <a:t>自动进入充电坞服务。</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1027459375"/>
                  </a:ext>
                </a:extLst>
              </a:tr>
              <a:tr h="263104">
                <a:tc vMerge="1">
                  <a:txBody>
                    <a:bodyPr/>
                    <a:lstStyle/>
                    <a:p>
                      <a:endParaRPr lang="zh-CN" altLang="en-US"/>
                    </a:p>
                  </a:txBody>
                  <a:tcPr/>
                </a:tc>
                <a:tc>
                  <a:txBody>
                    <a:bodyPr/>
                    <a:lstStyle/>
                    <a:p>
                      <a:pPr indent="0" algn="l">
                        <a:spcAft>
                          <a:spcPts val="0"/>
                        </a:spcAft>
                      </a:pPr>
                      <a:r>
                        <a:rPr lang="en-US" sz="1200" kern="100">
                          <a:effectLst/>
                        </a:rPr>
                        <a:t>wpr1_follow_server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200" kern="100">
                          <a:effectLst/>
                        </a:rPr>
                        <a:t>目标跟随服务。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544694119"/>
                  </a:ext>
                </a:extLst>
              </a:tr>
              <a:tr h="266235">
                <a:tc vMerge="1">
                  <a:txBody>
                    <a:bodyPr/>
                    <a:lstStyle/>
                    <a:p>
                      <a:endParaRPr lang="zh-CN" altLang="en-US"/>
                    </a:p>
                  </a:txBody>
                  <a:tcPr/>
                </a:tc>
                <a:tc>
                  <a:txBody>
                    <a:bodyPr/>
                    <a:lstStyle/>
                    <a:p>
                      <a:pPr indent="0" algn="l">
                        <a:spcAft>
                          <a:spcPts val="0"/>
                        </a:spcAft>
                      </a:pPr>
                      <a:r>
                        <a:rPr lang="en-US" sz="1200" kern="100">
                          <a:effectLst/>
                        </a:rPr>
                        <a:t>wpr1_grab_server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200" kern="100" dirty="0">
                          <a:effectLst/>
                        </a:rPr>
                        <a:t>物品抓取服务。</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3187149011"/>
                  </a:ext>
                </a:extLst>
              </a:tr>
              <a:tr h="313221">
                <a:tc vMerge="1">
                  <a:txBody>
                    <a:bodyPr/>
                    <a:lstStyle/>
                    <a:p>
                      <a:endParaRPr lang="zh-CN" altLang="en-US"/>
                    </a:p>
                  </a:txBody>
                  <a:tcPr/>
                </a:tc>
                <a:tc>
                  <a:txBody>
                    <a:bodyPr/>
                    <a:lstStyle/>
                    <a:p>
                      <a:pPr indent="0" algn="l">
                        <a:spcAft>
                          <a:spcPts val="0"/>
                        </a:spcAft>
                      </a:pPr>
                      <a:r>
                        <a:rPr lang="en-US" sz="1200" kern="100">
                          <a:effectLst/>
                        </a:rPr>
                        <a:t>wpr1_pass_server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200" kern="100" dirty="0">
                          <a:effectLst/>
                        </a:rPr>
                        <a:t>物品递送服务。</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3947165277"/>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677160" y="609480"/>
            <a:ext cx="8596440" cy="1320480"/>
          </a:xfrm>
          <a:prstGeom prst="rect">
            <a:avLst/>
          </a:prstGeom>
          <a:noFill/>
          <a:ln>
            <a:noFill/>
          </a:ln>
        </p:spPr>
        <p:txBody>
          <a:bodyPr/>
          <a:lstStyle/>
          <a:p>
            <a:pPr>
              <a:lnSpc>
                <a:spcPct val="100000"/>
              </a:lnSpc>
            </a:pPr>
            <a:r>
              <a:rPr lang="zh-CN" sz="3600" b="0" strike="noStrike" spc="-1">
                <a:solidFill>
                  <a:srgbClr val="000000"/>
                </a:solidFill>
                <a:uFill>
                  <a:solidFill>
                    <a:srgbClr val="FFFFFF"/>
                  </a:solidFill>
                </a:uFill>
                <a:latin typeface="Trebuchet MS"/>
              </a:rPr>
              <a:t>源码包结构介绍</a:t>
            </a:r>
            <a:endParaRPr lang="zh-CN" sz="1800" b="0" strike="noStrike" spc="-1">
              <a:solidFill>
                <a:srgbClr val="000000"/>
              </a:solidFill>
              <a:uFill>
                <a:solidFill>
                  <a:srgbClr val="FFFFFF"/>
                </a:solidFill>
              </a:uFill>
              <a:latin typeface="Trebuchet MS"/>
            </a:endParaRPr>
          </a:p>
        </p:txBody>
      </p:sp>
      <p:graphicFrame>
        <p:nvGraphicFramePr>
          <p:cNvPr id="2" name="表格 1">
            <a:extLst>
              <a:ext uri="{FF2B5EF4-FFF2-40B4-BE49-F238E27FC236}">
                <a16:creationId xmlns:a16="http://schemas.microsoft.com/office/drawing/2014/main" id="{42297C37-5896-4A8F-AED7-032E383AC576}"/>
              </a:ext>
            </a:extLst>
          </p:cNvPr>
          <p:cNvGraphicFramePr>
            <a:graphicFrameLocks noGrp="1"/>
          </p:cNvGraphicFramePr>
          <p:nvPr>
            <p:extLst>
              <p:ext uri="{D42A27DB-BD31-4B8C-83A1-F6EECF244321}">
                <p14:modId xmlns:p14="http://schemas.microsoft.com/office/powerpoint/2010/main" val="856397851"/>
              </p:ext>
            </p:extLst>
          </p:nvPr>
        </p:nvGraphicFramePr>
        <p:xfrm>
          <a:off x="1021774" y="1389063"/>
          <a:ext cx="8251826" cy="4697413"/>
        </p:xfrm>
        <a:graphic>
          <a:graphicData uri="http://schemas.openxmlformats.org/drawingml/2006/table">
            <a:tbl>
              <a:tblPr firstRow="1" firstCol="1" bandRow="1">
                <a:tableStyleId>{5C22544A-7EE6-4342-B048-85BDC9FD1C3A}</a:tableStyleId>
              </a:tblPr>
              <a:tblGrid>
                <a:gridCol w="2461250">
                  <a:extLst>
                    <a:ext uri="{9D8B030D-6E8A-4147-A177-3AD203B41FA5}">
                      <a16:colId xmlns:a16="http://schemas.microsoft.com/office/drawing/2014/main" val="2383348493"/>
                    </a:ext>
                  </a:extLst>
                </a:gridCol>
                <a:gridCol w="2895288">
                  <a:extLst>
                    <a:ext uri="{9D8B030D-6E8A-4147-A177-3AD203B41FA5}">
                      <a16:colId xmlns:a16="http://schemas.microsoft.com/office/drawing/2014/main" val="1651117397"/>
                    </a:ext>
                  </a:extLst>
                </a:gridCol>
                <a:gridCol w="2895288">
                  <a:extLst>
                    <a:ext uri="{9D8B030D-6E8A-4147-A177-3AD203B41FA5}">
                      <a16:colId xmlns:a16="http://schemas.microsoft.com/office/drawing/2014/main" val="2946939945"/>
                    </a:ext>
                  </a:extLst>
                </a:gridCol>
              </a:tblGrid>
              <a:tr h="555237">
                <a:tc>
                  <a:txBody>
                    <a:bodyPr/>
                    <a:lstStyle/>
                    <a:p>
                      <a:pPr indent="0" algn="l">
                        <a:spcAft>
                          <a:spcPts val="0"/>
                        </a:spcAft>
                      </a:pPr>
                      <a:r>
                        <a:rPr lang="en-US" sz="1600" kern="100" dirty="0">
                          <a:effectLst/>
                        </a:rPr>
                        <a:t>wpr1_local_planner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en-US" sz="1600" kern="100" dirty="0">
                          <a:effectLst/>
                        </a:rPr>
                        <a:t>wpr1_local_planner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600" kern="100">
                          <a:effectLst/>
                        </a:rPr>
                        <a:t>启明</a:t>
                      </a:r>
                      <a:r>
                        <a:rPr lang="en-US" sz="1600" kern="100">
                          <a:effectLst/>
                        </a:rPr>
                        <a:t>1</a:t>
                      </a:r>
                      <a:r>
                        <a:rPr lang="zh-CN" sz="1600" kern="100">
                          <a:effectLst/>
                        </a:rPr>
                        <a:t>的局部规划器。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1601047416"/>
                  </a:ext>
                </a:extLst>
              </a:tr>
              <a:tr h="292308">
                <a:tc rowSpan="12">
                  <a:txBody>
                    <a:bodyPr/>
                    <a:lstStyle/>
                    <a:p>
                      <a:pPr indent="0" algn="l">
                        <a:spcAft>
                          <a:spcPts val="0"/>
                        </a:spcAft>
                      </a:pPr>
                      <a:r>
                        <a:rPr lang="en-US" sz="1600" kern="100" dirty="0">
                          <a:effectLst/>
                        </a:rPr>
                        <a:t>wpr1_tutorials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en-US" sz="1600" kern="100">
                          <a:effectLst/>
                        </a:rPr>
                        <a:t>wpr1_velocity_control</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600" kern="100">
                          <a:effectLst/>
                        </a:rPr>
                        <a:t>运动控制例子程序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1514983592"/>
                  </a:ext>
                </a:extLst>
              </a:tr>
              <a:tr h="295786">
                <a:tc vMerge="1">
                  <a:txBody>
                    <a:bodyPr/>
                    <a:lstStyle/>
                    <a:p>
                      <a:endParaRPr lang="zh-CN" altLang="en-US"/>
                    </a:p>
                  </a:txBody>
                  <a:tcPr/>
                </a:tc>
                <a:tc>
                  <a:txBody>
                    <a:bodyPr/>
                    <a:lstStyle/>
                    <a:p>
                      <a:pPr indent="0" algn="l">
                        <a:spcAft>
                          <a:spcPts val="0"/>
                        </a:spcAft>
                      </a:pPr>
                      <a:r>
                        <a:rPr lang="en-US" sz="1600" kern="100">
                          <a:effectLst/>
                        </a:rPr>
                        <a:t>wpr1_joint_control</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600" kern="100">
                          <a:effectLst/>
                        </a:rPr>
                        <a:t>机械臂关节控制例子程序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430347632"/>
                  </a:ext>
                </a:extLst>
              </a:tr>
              <a:tr h="292308">
                <a:tc vMerge="1">
                  <a:txBody>
                    <a:bodyPr/>
                    <a:lstStyle/>
                    <a:p>
                      <a:endParaRPr lang="zh-CN" altLang="en-US"/>
                    </a:p>
                  </a:txBody>
                  <a:tcPr/>
                </a:tc>
                <a:tc>
                  <a:txBody>
                    <a:bodyPr/>
                    <a:lstStyle/>
                    <a:p>
                      <a:pPr indent="0" algn="l">
                        <a:spcAft>
                          <a:spcPts val="0"/>
                        </a:spcAft>
                      </a:pPr>
                      <a:r>
                        <a:rPr lang="en-US" sz="1600" kern="100">
                          <a:effectLst/>
                        </a:rPr>
                        <a:t>wpr1_speak</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600" kern="100">
                          <a:effectLst/>
                        </a:rPr>
                        <a:t>语音说话例子程序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3355564861"/>
                  </a:ext>
                </a:extLst>
              </a:tr>
              <a:tr h="292308">
                <a:tc vMerge="1">
                  <a:txBody>
                    <a:bodyPr/>
                    <a:lstStyle/>
                    <a:p>
                      <a:endParaRPr lang="zh-CN" altLang="en-US"/>
                    </a:p>
                  </a:txBody>
                  <a:tcPr/>
                </a:tc>
                <a:tc>
                  <a:txBody>
                    <a:bodyPr/>
                    <a:lstStyle/>
                    <a:p>
                      <a:pPr indent="0" algn="l">
                        <a:spcAft>
                          <a:spcPts val="0"/>
                        </a:spcAft>
                      </a:pPr>
                      <a:r>
                        <a:rPr lang="en-US" sz="1600" kern="100" dirty="0">
                          <a:effectLst/>
                        </a:rPr>
                        <a:t>wpr1_face_detect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600" kern="100">
                          <a:effectLst/>
                        </a:rPr>
                        <a:t>人脸检测例子程序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3535978100"/>
                  </a:ext>
                </a:extLst>
              </a:tr>
              <a:tr h="365383">
                <a:tc vMerge="1">
                  <a:txBody>
                    <a:bodyPr/>
                    <a:lstStyle/>
                    <a:p>
                      <a:endParaRPr lang="zh-CN" altLang="en-US"/>
                    </a:p>
                  </a:txBody>
                  <a:tcPr/>
                </a:tc>
                <a:tc>
                  <a:txBody>
                    <a:bodyPr/>
                    <a:lstStyle/>
                    <a:p>
                      <a:pPr indent="0" algn="l">
                        <a:spcAft>
                          <a:spcPts val="0"/>
                        </a:spcAft>
                      </a:pPr>
                      <a:r>
                        <a:rPr lang="en-US" sz="1600" kern="100" dirty="0">
                          <a:effectLst/>
                        </a:rPr>
                        <a:t>wpr1_imu_demo</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en-US" sz="1600" kern="100" dirty="0">
                          <a:effectLst/>
                        </a:rPr>
                        <a:t>IMU</a:t>
                      </a:r>
                      <a:r>
                        <a:rPr lang="zh-CN" sz="1600" kern="100" dirty="0">
                          <a:effectLst/>
                        </a:rPr>
                        <a:t>数据例子程序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1592686724"/>
                  </a:ext>
                </a:extLst>
              </a:tr>
              <a:tr h="302745">
                <a:tc vMerge="1">
                  <a:txBody>
                    <a:bodyPr/>
                    <a:lstStyle/>
                    <a:p>
                      <a:endParaRPr lang="zh-CN" altLang="en-US"/>
                    </a:p>
                  </a:txBody>
                  <a:tcPr/>
                </a:tc>
                <a:tc>
                  <a:txBody>
                    <a:bodyPr/>
                    <a:lstStyle/>
                    <a:p>
                      <a:pPr indent="0" algn="l">
                        <a:spcAft>
                          <a:spcPts val="0"/>
                        </a:spcAft>
                      </a:pPr>
                      <a:r>
                        <a:rPr lang="en-US" sz="1600" kern="100" dirty="0">
                          <a:effectLst/>
                        </a:rPr>
                        <a:t>wpr1_dock_client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600" kern="100" dirty="0">
                          <a:effectLst/>
                        </a:rPr>
                        <a:t>自动进入充电坞例子程序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3110597384"/>
                  </a:ext>
                </a:extLst>
              </a:tr>
              <a:tr h="373501">
                <a:tc vMerge="1">
                  <a:txBody>
                    <a:bodyPr/>
                    <a:lstStyle/>
                    <a:p>
                      <a:endParaRPr lang="zh-CN" altLang="en-US"/>
                    </a:p>
                  </a:txBody>
                  <a:tcPr/>
                </a:tc>
                <a:tc>
                  <a:txBody>
                    <a:bodyPr/>
                    <a:lstStyle/>
                    <a:p>
                      <a:pPr indent="0" algn="l">
                        <a:spcAft>
                          <a:spcPts val="0"/>
                        </a:spcAft>
                      </a:pPr>
                      <a:r>
                        <a:rPr lang="en-US" sz="1600" kern="100">
                          <a:effectLst/>
                        </a:rPr>
                        <a:t>wpr1_follow_client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600" kern="100" dirty="0">
                          <a:effectLst/>
                        </a:rPr>
                        <a:t>目标跟随例子程序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288000572"/>
                  </a:ext>
                </a:extLst>
              </a:tr>
              <a:tr h="292308">
                <a:tc vMerge="1">
                  <a:txBody>
                    <a:bodyPr/>
                    <a:lstStyle/>
                    <a:p>
                      <a:endParaRPr lang="zh-CN" altLang="en-US"/>
                    </a:p>
                  </a:txBody>
                  <a:tcPr/>
                </a:tc>
                <a:tc>
                  <a:txBody>
                    <a:bodyPr/>
                    <a:lstStyle/>
                    <a:p>
                      <a:pPr indent="0" algn="l">
                        <a:spcAft>
                          <a:spcPts val="0"/>
                        </a:spcAft>
                      </a:pPr>
                      <a:r>
                        <a:rPr lang="en-US" sz="1600" kern="100">
                          <a:effectLst/>
                        </a:rPr>
                        <a:t>wpr1_grab_client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600" kern="100" dirty="0">
                          <a:effectLst/>
                        </a:rPr>
                        <a:t>物品抓取例子程序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2780119649"/>
                  </a:ext>
                </a:extLst>
              </a:tr>
              <a:tr h="417581">
                <a:tc vMerge="1">
                  <a:txBody>
                    <a:bodyPr/>
                    <a:lstStyle/>
                    <a:p>
                      <a:endParaRPr lang="zh-CN" altLang="en-US"/>
                    </a:p>
                  </a:txBody>
                  <a:tcPr/>
                </a:tc>
                <a:tc>
                  <a:txBody>
                    <a:bodyPr/>
                    <a:lstStyle/>
                    <a:p>
                      <a:pPr indent="0" algn="l">
                        <a:spcAft>
                          <a:spcPts val="0"/>
                        </a:spcAft>
                      </a:pPr>
                      <a:r>
                        <a:rPr lang="en-US" sz="1600" kern="100">
                          <a:effectLst/>
                        </a:rPr>
                        <a:t>wpr1_pass_client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600" kern="100" dirty="0">
                          <a:effectLst/>
                        </a:rPr>
                        <a:t>物品递送例子程序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2758496498"/>
                  </a:ext>
                </a:extLst>
              </a:tr>
              <a:tr h="292308">
                <a:tc vMerge="1">
                  <a:txBody>
                    <a:bodyPr/>
                    <a:lstStyle/>
                    <a:p>
                      <a:endParaRPr lang="zh-CN" altLang="en-US"/>
                    </a:p>
                  </a:txBody>
                  <a:tcPr/>
                </a:tc>
                <a:tc>
                  <a:txBody>
                    <a:bodyPr/>
                    <a:lstStyle/>
                    <a:p>
                      <a:pPr indent="0" algn="l">
                        <a:spcAft>
                          <a:spcPts val="0"/>
                        </a:spcAft>
                      </a:pPr>
                      <a:r>
                        <a:rPr lang="en-US" sz="1600" kern="100">
                          <a:effectLst/>
                        </a:rPr>
                        <a:t>wpr1_simple_goal</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600" kern="100" dirty="0">
                          <a:effectLst/>
                        </a:rPr>
                        <a:t>单点导航例子程序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387282773"/>
                  </a:ext>
                </a:extLst>
              </a:tr>
              <a:tr h="341026">
                <a:tc vMerge="1">
                  <a:txBody>
                    <a:bodyPr/>
                    <a:lstStyle/>
                    <a:p>
                      <a:endParaRPr lang="zh-CN" altLang="en-US"/>
                    </a:p>
                  </a:txBody>
                  <a:tcPr/>
                </a:tc>
                <a:tc>
                  <a:txBody>
                    <a:bodyPr/>
                    <a:lstStyle/>
                    <a:p>
                      <a:pPr indent="0" algn="l">
                        <a:spcAft>
                          <a:spcPts val="0"/>
                        </a:spcAft>
                      </a:pPr>
                      <a:r>
                        <a:rPr lang="en-US" sz="1600" kern="100">
                          <a:effectLst/>
                        </a:rPr>
                        <a:t>wpr1_cruise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600" kern="100" dirty="0">
                          <a:effectLst/>
                        </a:rPr>
                        <a:t>多点巡航例子程序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1210954798"/>
                  </a:ext>
                </a:extLst>
              </a:tr>
              <a:tr h="584614">
                <a:tc vMerge="1">
                  <a:txBody>
                    <a:bodyPr/>
                    <a:lstStyle/>
                    <a:p>
                      <a:endParaRPr lang="zh-CN" altLang="en-US"/>
                    </a:p>
                  </a:txBody>
                  <a:tcPr/>
                </a:tc>
                <a:tc>
                  <a:txBody>
                    <a:bodyPr/>
                    <a:lstStyle/>
                    <a:p>
                      <a:pPr indent="0" algn="l">
                        <a:spcAft>
                          <a:spcPts val="0"/>
                        </a:spcAft>
                      </a:pPr>
                      <a:r>
                        <a:rPr lang="en-US" sz="1600" kern="100">
                          <a:effectLst/>
                        </a:rPr>
                        <a:t>home_test</a:t>
                      </a:r>
                      <a:endParaRPr lang="zh-CN" sz="1600" kern="100">
                        <a:effectLst/>
                      </a:endParaRPr>
                    </a:p>
                    <a:p>
                      <a:pPr indent="0" algn="l">
                        <a:spcAft>
                          <a:spcPts val="0"/>
                        </a:spcAft>
                      </a:pPr>
                      <a:r>
                        <a:rPr lang="en-US" sz="1600" kern="100">
                          <a:effectLst/>
                        </a:rPr>
                        <a:t>scripts/ 10_home_script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tc>
                  <a:txBody>
                    <a:bodyPr/>
                    <a:lstStyle/>
                    <a:p>
                      <a:pPr indent="0" algn="l">
                        <a:spcAft>
                          <a:spcPts val="0"/>
                        </a:spcAft>
                      </a:pPr>
                      <a:r>
                        <a:rPr lang="zh-CN" sz="1600" kern="100" dirty="0">
                          <a:effectLst/>
                        </a:rPr>
                        <a:t>饮料获取脚本例子程序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139" marR="48139" marT="0" marB="0"/>
                </a:tc>
                <a:extLst>
                  <a:ext uri="{0D108BD9-81ED-4DB2-BD59-A6C34878D82A}">
                    <a16:rowId xmlns:a16="http://schemas.microsoft.com/office/drawing/2014/main" val="1568306269"/>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677160" y="609480"/>
            <a:ext cx="8596440" cy="1320480"/>
          </a:xfrm>
          <a:prstGeom prst="rect">
            <a:avLst/>
          </a:prstGeom>
          <a:noFill/>
          <a:ln>
            <a:noFill/>
          </a:ln>
        </p:spPr>
        <p:txBody>
          <a:bodyPr/>
          <a:lstStyle/>
          <a:p>
            <a:pPr>
              <a:lnSpc>
                <a:spcPct val="100000"/>
              </a:lnSpc>
            </a:pPr>
            <a:r>
              <a:rPr lang="zh-CN" sz="3600" b="0" strike="noStrike" spc="-1" dirty="0">
                <a:solidFill>
                  <a:srgbClr val="000000"/>
                </a:solidFill>
                <a:uFill>
                  <a:solidFill>
                    <a:srgbClr val="FFFFFF"/>
                  </a:solidFill>
                </a:uFill>
                <a:latin typeface="Trebuchet MS"/>
              </a:rPr>
              <a:t>源码包结构介绍</a:t>
            </a:r>
            <a:endParaRPr lang="zh-CN" sz="1800" b="0" strike="noStrike" spc="-1" dirty="0">
              <a:solidFill>
                <a:srgbClr val="000000"/>
              </a:solidFill>
              <a:uFill>
                <a:solidFill>
                  <a:srgbClr val="FFFFFF"/>
                </a:solidFill>
              </a:uFill>
              <a:latin typeface="Trebuchet MS"/>
            </a:endParaRPr>
          </a:p>
        </p:txBody>
      </p:sp>
      <p:graphicFrame>
        <p:nvGraphicFramePr>
          <p:cNvPr id="3" name="表格 2">
            <a:extLst>
              <a:ext uri="{FF2B5EF4-FFF2-40B4-BE49-F238E27FC236}">
                <a16:creationId xmlns:a16="http://schemas.microsoft.com/office/drawing/2014/main" id="{145DD596-25AB-4514-970E-98DBFD802D1C}"/>
              </a:ext>
            </a:extLst>
          </p:cNvPr>
          <p:cNvGraphicFramePr>
            <a:graphicFrameLocks noGrp="1"/>
          </p:cNvGraphicFramePr>
          <p:nvPr>
            <p:extLst>
              <p:ext uri="{D42A27DB-BD31-4B8C-83A1-F6EECF244321}">
                <p14:modId xmlns:p14="http://schemas.microsoft.com/office/powerpoint/2010/main" val="2732322945"/>
              </p:ext>
            </p:extLst>
          </p:nvPr>
        </p:nvGraphicFramePr>
        <p:xfrm>
          <a:off x="1071564" y="1269720"/>
          <a:ext cx="8358186" cy="5428433"/>
        </p:xfrm>
        <a:graphic>
          <a:graphicData uri="http://schemas.openxmlformats.org/drawingml/2006/table">
            <a:tbl>
              <a:tblPr firstRow="1" firstCol="1" bandRow="1">
                <a:tableStyleId>{5C22544A-7EE6-4342-B048-85BDC9FD1C3A}</a:tableStyleId>
              </a:tblPr>
              <a:tblGrid>
                <a:gridCol w="1885949">
                  <a:extLst>
                    <a:ext uri="{9D8B030D-6E8A-4147-A177-3AD203B41FA5}">
                      <a16:colId xmlns:a16="http://schemas.microsoft.com/office/drawing/2014/main" val="3611972732"/>
                    </a:ext>
                  </a:extLst>
                </a:gridCol>
                <a:gridCol w="2696245">
                  <a:extLst>
                    <a:ext uri="{9D8B030D-6E8A-4147-A177-3AD203B41FA5}">
                      <a16:colId xmlns:a16="http://schemas.microsoft.com/office/drawing/2014/main" val="2702028778"/>
                    </a:ext>
                  </a:extLst>
                </a:gridCol>
                <a:gridCol w="3775992">
                  <a:extLst>
                    <a:ext uri="{9D8B030D-6E8A-4147-A177-3AD203B41FA5}">
                      <a16:colId xmlns:a16="http://schemas.microsoft.com/office/drawing/2014/main" val="1533853198"/>
                    </a:ext>
                  </a:extLst>
                </a:gridCol>
              </a:tblGrid>
              <a:tr h="204656">
                <a:tc>
                  <a:txBody>
                    <a:bodyPr/>
                    <a:lstStyle/>
                    <a:p>
                      <a:pPr indent="0" algn="l">
                        <a:spcAft>
                          <a:spcPts val="0"/>
                        </a:spcAft>
                      </a:pPr>
                      <a:r>
                        <a:rPr lang="en-US" sz="1600" kern="100">
                          <a:effectLst/>
                        </a:rPr>
                        <a:t>C</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Launch</a:t>
                      </a:r>
                      <a:r>
                        <a:rPr lang="zh-CN" sz="1600" kern="100">
                          <a:effectLst/>
                        </a:rPr>
                        <a:t>脚本</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zh-CN" sz="1600" kern="100">
                          <a:effectLst/>
                        </a:rPr>
                        <a:t>说明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515859464"/>
                  </a:ext>
                </a:extLst>
              </a:tr>
              <a:tr h="204656">
                <a:tc rowSpan="14">
                  <a:txBody>
                    <a:bodyPr/>
                    <a:lstStyle/>
                    <a:p>
                      <a:pPr indent="0" algn="l">
                        <a:spcAft>
                          <a:spcPts val="0"/>
                        </a:spcAft>
                      </a:pPr>
                      <a:r>
                        <a:rPr lang="en-US" sz="1600" kern="100" dirty="0">
                          <a:effectLst/>
                        </a:rPr>
                        <a:t>wpr1_bringup</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display_local</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a:t>
                      </a:r>
                      <a:r>
                        <a:rPr lang="zh-CN" sz="1600" kern="100">
                          <a:effectLst/>
                        </a:rPr>
                        <a:t>开发机端</a:t>
                      </a:r>
                      <a:r>
                        <a:rPr lang="en-US" sz="1600" kern="100">
                          <a:effectLst/>
                        </a:rPr>
                        <a:t>]</a:t>
                      </a:r>
                      <a:r>
                        <a:rPr lang="zh-CN" sz="1600" kern="100">
                          <a:effectLst/>
                        </a:rPr>
                        <a:t>显示机器人模型。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83983805"/>
                  </a:ext>
                </a:extLst>
              </a:tr>
              <a:tr h="613965">
                <a:tc vMerge="1">
                  <a:txBody>
                    <a:bodyPr/>
                    <a:lstStyle/>
                    <a:p>
                      <a:endParaRPr lang="zh-CN" altLang="en-US"/>
                    </a:p>
                  </a:txBody>
                  <a:tcPr/>
                </a:tc>
                <a:tc>
                  <a:txBody>
                    <a:bodyPr/>
                    <a:lstStyle/>
                    <a:p>
                      <a:pPr indent="0" algn="l">
                        <a:spcAft>
                          <a:spcPts val="0"/>
                        </a:spcAft>
                      </a:pPr>
                      <a:r>
                        <a:rPr lang="en-US" sz="1600" kern="100">
                          <a:effectLst/>
                        </a:rPr>
                        <a:t>display_monitor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a:t>
                      </a:r>
                      <a:r>
                        <a:rPr lang="zh-CN" sz="1600" kern="100">
                          <a:effectLst/>
                        </a:rPr>
                        <a:t>开发机端</a:t>
                      </a:r>
                      <a:r>
                        <a:rPr lang="en-US" sz="1600" kern="100">
                          <a:effectLst/>
                        </a:rPr>
                        <a:t>]</a:t>
                      </a:r>
                      <a:r>
                        <a:rPr lang="zh-CN" sz="1600" kern="100">
                          <a:effectLst/>
                        </a:rPr>
                        <a:t>显示机器人模型和传感器信息，需要机器人端启动传感器的节点。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3883803541"/>
                  </a:ext>
                </a:extLst>
              </a:tr>
              <a:tr h="409309">
                <a:tc vMerge="1">
                  <a:txBody>
                    <a:bodyPr/>
                    <a:lstStyle/>
                    <a:p>
                      <a:endParaRPr lang="zh-CN" altLang="en-US"/>
                    </a:p>
                  </a:txBody>
                  <a:tcPr/>
                </a:tc>
                <a:tc>
                  <a:txBody>
                    <a:bodyPr/>
                    <a:lstStyle/>
                    <a:p>
                      <a:pPr indent="0" algn="l">
                        <a:spcAft>
                          <a:spcPts val="0"/>
                        </a:spcAft>
                      </a:pPr>
                      <a:r>
                        <a:rPr lang="en-US" sz="1600" kern="100">
                          <a:effectLst/>
                        </a:rPr>
                        <a:t>lidar_local</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a:t>
                      </a:r>
                      <a:r>
                        <a:rPr lang="zh-CN" sz="1600" kern="100">
                          <a:effectLst/>
                        </a:rPr>
                        <a:t>机器人端</a:t>
                      </a:r>
                      <a:r>
                        <a:rPr lang="en-US" sz="1600" kern="100">
                          <a:effectLst/>
                        </a:rPr>
                        <a:t>]</a:t>
                      </a:r>
                      <a:r>
                        <a:rPr lang="zh-CN" sz="1600" kern="100">
                          <a:effectLst/>
                        </a:rPr>
                        <a:t>在机器人电脑上显示激光雷达信息，机器人电脑需要接显示器。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4027274501"/>
                  </a:ext>
                </a:extLst>
              </a:tr>
              <a:tr h="204656">
                <a:tc vMerge="1">
                  <a:txBody>
                    <a:bodyPr/>
                    <a:lstStyle/>
                    <a:p>
                      <a:endParaRPr lang="zh-CN" altLang="en-US"/>
                    </a:p>
                  </a:txBody>
                  <a:tcPr/>
                </a:tc>
                <a:tc>
                  <a:txBody>
                    <a:bodyPr/>
                    <a:lstStyle/>
                    <a:p>
                      <a:pPr indent="0" algn="l">
                        <a:spcAft>
                          <a:spcPts val="0"/>
                        </a:spcAft>
                      </a:pPr>
                      <a:r>
                        <a:rPr lang="en-US" sz="1600" kern="100">
                          <a:effectLst/>
                        </a:rPr>
                        <a:t>lidar_only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a:t>
                      </a:r>
                      <a:r>
                        <a:rPr lang="zh-CN" sz="1600" kern="100">
                          <a:effectLst/>
                        </a:rPr>
                        <a:t>机器人端</a:t>
                      </a:r>
                      <a:r>
                        <a:rPr lang="en-US" sz="1600" kern="100">
                          <a:effectLst/>
                        </a:rPr>
                        <a:t>]</a:t>
                      </a:r>
                      <a:r>
                        <a:rPr lang="zh-CN" sz="1600" kern="100">
                          <a:effectLst/>
                        </a:rPr>
                        <a:t>只启动激光雷达节点。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4203954124"/>
                  </a:ext>
                </a:extLst>
              </a:tr>
              <a:tr h="204656">
                <a:tc vMerge="1">
                  <a:txBody>
                    <a:bodyPr/>
                    <a:lstStyle/>
                    <a:p>
                      <a:endParaRPr lang="zh-CN" altLang="en-US"/>
                    </a:p>
                  </a:txBody>
                  <a:tcPr/>
                </a:tc>
                <a:tc>
                  <a:txBody>
                    <a:bodyPr/>
                    <a:lstStyle/>
                    <a:p>
                      <a:pPr indent="0" algn="l">
                        <a:spcAft>
                          <a:spcPts val="0"/>
                        </a:spcAft>
                      </a:pPr>
                      <a:r>
                        <a:rPr lang="en-US" sz="1600" kern="100">
                          <a:effectLst/>
                        </a:rPr>
                        <a:t>imu_test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a:t>
                      </a:r>
                      <a:r>
                        <a:rPr lang="zh-CN" sz="1600" kern="100">
                          <a:effectLst/>
                        </a:rPr>
                        <a:t>机器人端</a:t>
                      </a:r>
                      <a:r>
                        <a:rPr lang="en-US" sz="1600" kern="100">
                          <a:effectLst/>
                        </a:rPr>
                        <a:t>]</a:t>
                      </a:r>
                      <a:r>
                        <a:rPr lang="zh-CN" sz="1600" kern="100">
                          <a:effectLst/>
                        </a:rPr>
                        <a:t>显示</a:t>
                      </a:r>
                      <a:r>
                        <a:rPr lang="en-US" sz="1600" kern="100">
                          <a:effectLst/>
                        </a:rPr>
                        <a:t>IMU</a:t>
                      </a:r>
                      <a:r>
                        <a:rPr lang="zh-CN" sz="1600" kern="100">
                          <a:effectLst/>
                        </a:rPr>
                        <a:t>信息。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790447394"/>
                  </a:ext>
                </a:extLst>
              </a:tr>
              <a:tr h="204656">
                <a:tc vMerge="1">
                  <a:txBody>
                    <a:bodyPr/>
                    <a:lstStyle/>
                    <a:p>
                      <a:endParaRPr lang="zh-CN" altLang="en-US"/>
                    </a:p>
                  </a:txBody>
                  <a:tcPr/>
                </a:tc>
                <a:tc>
                  <a:txBody>
                    <a:bodyPr/>
                    <a:lstStyle/>
                    <a:p>
                      <a:pPr indent="0" algn="l">
                        <a:spcAft>
                          <a:spcPts val="0"/>
                        </a:spcAft>
                      </a:pPr>
                      <a:r>
                        <a:rPr lang="en-US" sz="1600" kern="100" dirty="0" err="1">
                          <a:effectLst/>
                        </a:rPr>
                        <a:t>base_only</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a:t>
                      </a:r>
                      <a:r>
                        <a:rPr lang="zh-CN" sz="1600" kern="100">
                          <a:effectLst/>
                        </a:rPr>
                        <a:t>机器人端</a:t>
                      </a:r>
                      <a:r>
                        <a:rPr lang="en-US" sz="1600" kern="100">
                          <a:effectLst/>
                        </a:rPr>
                        <a:t>]</a:t>
                      </a:r>
                      <a:r>
                        <a:rPr lang="zh-CN" sz="1600" kern="100">
                          <a:effectLst/>
                        </a:rPr>
                        <a:t>只启动底盘控制节点。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909706005"/>
                  </a:ext>
                </a:extLst>
              </a:tr>
              <a:tr h="219273">
                <a:tc vMerge="1">
                  <a:txBody>
                    <a:bodyPr/>
                    <a:lstStyle/>
                    <a:p>
                      <a:endParaRPr lang="zh-CN" altLang="en-US"/>
                    </a:p>
                  </a:txBody>
                  <a:tcPr/>
                </a:tc>
                <a:tc>
                  <a:txBody>
                    <a:bodyPr/>
                    <a:lstStyle/>
                    <a:p>
                      <a:pPr indent="0" algn="l">
                        <a:spcAft>
                          <a:spcPts val="0"/>
                        </a:spcAft>
                      </a:pPr>
                      <a:r>
                        <a:rPr lang="en-US" sz="1600" kern="100">
                          <a:effectLst/>
                        </a:rPr>
                        <a:t>calibrate_vel</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a:t>
                      </a:r>
                      <a:r>
                        <a:rPr lang="zh-CN" sz="1600" kern="100">
                          <a:effectLst/>
                        </a:rPr>
                        <a:t>机器人端</a:t>
                      </a:r>
                      <a:r>
                        <a:rPr lang="en-US" sz="1600" kern="100">
                          <a:effectLst/>
                        </a:rPr>
                        <a:t>]</a:t>
                      </a:r>
                      <a:r>
                        <a:rPr lang="zh-CN" sz="1600" kern="100">
                          <a:effectLst/>
                        </a:rPr>
                        <a:t>机器人底盘运动测试。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486684228"/>
                  </a:ext>
                </a:extLst>
              </a:tr>
              <a:tr h="409309">
                <a:tc vMerge="1">
                  <a:txBody>
                    <a:bodyPr/>
                    <a:lstStyle/>
                    <a:p>
                      <a:endParaRPr lang="zh-CN" altLang="en-US"/>
                    </a:p>
                  </a:txBody>
                  <a:tcPr/>
                </a:tc>
                <a:tc>
                  <a:txBody>
                    <a:bodyPr/>
                    <a:lstStyle/>
                    <a:p>
                      <a:pPr indent="0" algn="l">
                        <a:spcAft>
                          <a:spcPts val="0"/>
                        </a:spcAft>
                      </a:pPr>
                      <a:r>
                        <a:rPr lang="en-US" sz="1600" kern="100">
                          <a:effectLst/>
                        </a:rPr>
                        <a:t>js_monitor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a:t>
                      </a:r>
                      <a:r>
                        <a:rPr lang="zh-CN" sz="1600" kern="100">
                          <a:effectLst/>
                        </a:rPr>
                        <a:t>开发机端</a:t>
                      </a:r>
                      <a:r>
                        <a:rPr lang="en-US" sz="1600" kern="100">
                          <a:effectLst/>
                        </a:rPr>
                        <a:t>]</a:t>
                      </a:r>
                      <a:r>
                        <a:rPr lang="zh-CN" sz="1600" kern="100">
                          <a:effectLst/>
                        </a:rPr>
                        <a:t>使用</a:t>
                      </a:r>
                      <a:r>
                        <a:rPr lang="en-US" sz="1600" kern="100">
                          <a:effectLst/>
                        </a:rPr>
                        <a:t>USB</a:t>
                      </a:r>
                      <a:r>
                        <a:rPr lang="zh-CN" sz="1600" kern="100">
                          <a:effectLst/>
                        </a:rPr>
                        <a:t>手柄遥控机器人，机器人电脑需要启动底盘控制节点。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428457131"/>
                  </a:ext>
                </a:extLst>
              </a:tr>
              <a:tr h="259879">
                <a:tc vMerge="1">
                  <a:txBody>
                    <a:bodyPr/>
                    <a:lstStyle/>
                    <a:p>
                      <a:endParaRPr lang="zh-CN" altLang="en-US"/>
                    </a:p>
                  </a:txBody>
                  <a:tcPr/>
                </a:tc>
                <a:tc>
                  <a:txBody>
                    <a:bodyPr/>
                    <a:lstStyle/>
                    <a:p>
                      <a:pPr indent="0" algn="l">
                        <a:spcAft>
                          <a:spcPts val="0"/>
                        </a:spcAft>
                      </a:pPr>
                      <a:r>
                        <a:rPr lang="en-US" sz="1600" kern="100">
                          <a:effectLst/>
                        </a:rPr>
                        <a:t>mani_only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a:t>
                      </a:r>
                      <a:r>
                        <a:rPr lang="zh-CN" sz="1600" kern="100">
                          <a:effectLst/>
                        </a:rPr>
                        <a:t>机器人端</a:t>
                      </a:r>
                      <a:r>
                        <a:rPr lang="en-US" sz="1600" kern="100">
                          <a:effectLst/>
                        </a:rPr>
                        <a:t>]</a:t>
                      </a:r>
                      <a:r>
                        <a:rPr lang="zh-CN" sz="1600" kern="100">
                          <a:effectLst/>
                        </a:rPr>
                        <a:t>只启动手臂控制节点。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1543606171"/>
                  </a:ext>
                </a:extLst>
              </a:tr>
              <a:tr h="204656">
                <a:tc vMerge="1">
                  <a:txBody>
                    <a:bodyPr/>
                    <a:lstStyle/>
                    <a:p>
                      <a:endParaRPr lang="zh-CN" altLang="en-US"/>
                    </a:p>
                  </a:txBody>
                  <a:tcPr/>
                </a:tc>
                <a:tc>
                  <a:txBody>
                    <a:bodyPr/>
                    <a:lstStyle/>
                    <a:p>
                      <a:pPr indent="0" algn="l">
                        <a:spcAft>
                          <a:spcPts val="0"/>
                        </a:spcAft>
                      </a:pPr>
                      <a:r>
                        <a:rPr lang="en-US" sz="1600" kern="100">
                          <a:effectLst/>
                        </a:rPr>
                        <a:t>mani_test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a:t>
                      </a:r>
                      <a:r>
                        <a:rPr lang="zh-CN" sz="1600" kern="100">
                          <a:effectLst/>
                        </a:rPr>
                        <a:t>机器人端</a:t>
                      </a:r>
                      <a:r>
                        <a:rPr lang="en-US" sz="1600" kern="100">
                          <a:effectLst/>
                        </a:rPr>
                        <a:t>]</a:t>
                      </a:r>
                      <a:r>
                        <a:rPr lang="zh-CN" sz="1600" kern="100">
                          <a:effectLst/>
                        </a:rPr>
                        <a:t>手臂测试节点。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4259341018"/>
                  </a:ext>
                </a:extLst>
              </a:tr>
              <a:tr h="409309">
                <a:tc vMerge="1">
                  <a:txBody>
                    <a:bodyPr/>
                    <a:lstStyle/>
                    <a:p>
                      <a:endParaRPr lang="zh-CN" altLang="en-US"/>
                    </a:p>
                  </a:txBody>
                  <a:tcPr/>
                </a:tc>
                <a:tc>
                  <a:txBody>
                    <a:bodyPr/>
                    <a:lstStyle/>
                    <a:p>
                      <a:pPr indent="0" algn="l">
                        <a:spcAft>
                          <a:spcPts val="0"/>
                        </a:spcAft>
                      </a:pPr>
                      <a:r>
                        <a:rPr lang="en-US" sz="1600" kern="100">
                          <a:effectLst/>
                        </a:rPr>
                        <a:t>base_mani_imu_lidar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a:t>
                      </a:r>
                      <a:r>
                        <a:rPr lang="zh-CN" sz="1600" kern="100">
                          <a:effectLst/>
                        </a:rPr>
                        <a:t>机器人端</a:t>
                      </a:r>
                      <a:r>
                        <a:rPr lang="en-US" sz="1600" kern="100">
                          <a:effectLst/>
                        </a:rPr>
                        <a:t>]</a:t>
                      </a:r>
                      <a:r>
                        <a:rPr lang="zh-CN" sz="1600" kern="100">
                          <a:effectLst/>
                        </a:rPr>
                        <a:t>启动底盘控制、手臂控制、</a:t>
                      </a:r>
                      <a:r>
                        <a:rPr lang="en-US" sz="1600" kern="100">
                          <a:effectLst/>
                        </a:rPr>
                        <a:t>IMU</a:t>
                      </a:r>
                      <a:r>
                        <a:rPr lang="zh-CN" sz="1600" kern="100">
                          <a:effectLst/>
                        </a:rPr>
                        <a:t>和激光雷达三个节点。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80269535"/>
                  </a:ext>
                </a:extLst>
              </a:tr>
              <a:tr h="409309">
                <a:tc vMerge="1">
                  <a:txBody>
                    <a:bodyPr/>
                    <a:lstStyle/>
                    <a:p>
                      <a:endParaRPr lang="zh-CN" altLang="en-US"/>
                    </a:p>
                  </a:txBody>
                  <a:tcPr/>
                </a:tc>
                <a:tc>
                  <a:txBody>
                    <a:bodyPr/>
                    <a:lstStyle/>
                    <a:p>
                      <a:pPr indent="0" algn="l">
                        <a:spcAft>
                          <a:spcPts val="0"/>
                        </a:spcAft>
                      </a:pPr>
                      <a:r>
                        <a:rPr lang="en-US" sz="1600" kern="100">
                          <a:effectLst/>
                        </a:rPr>
                        <a:t>kinect_mani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a:t>
                      </a:r>
                      <a:r>
                        <a:rPr lang="zh-CN" sz="1600" kern="100">
                          <a:effectLst/>
                        </a:rPr>
                        <a:t>机器人端</a:t>
                      </a:r>
                      <a:r>
                        <a:rPr lang="en-US" sz="1600" kern="100">
                          <a:effectLst/>
                        </a:rPr>
                        <a:t>]</a:t>
                      </a:r>
                      <a:r>
                        <a:rPr lang="zh-CN" sz="1600" kern="100">
                          <a:effectLst/>
                        </a:rPr>
                        <a:t>启动手臂控制、升降控制和</a:t>
                      </a:r>
                      <a:r>
                        <a:rPr lang="en-US" sz="1600" kern="100">
                          <a:effectLst/>
                        </a:rPr>
                        <a:t>Kinect</a:t>
                      </a:r>
                      <a:r>
                        <a:rPr lang="zh-CN" sz="1600" kern="100">
                          <a:effectLst/>
                        </a:rPr>
                        <a:t>三个节点。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995604636"/>
                  </a:ext>
                </a:extLst>
              </a:tr>
              <a:tr h="409309">
                <a:tc vMerge="1">
                  <a:txBody>
                    <a:bodyPr/>
                    <a:lstStyle/>
                    <a:p>
                      <a:endParaRPr lang="zh-CN" altLang="en-US"/>
                    </a:p>
                  </a:txBody>
                  <a:tcPr/>
                </a:tc>
                <a:tc>
                  <a:txBody>
                    <a:bodyPr/>
                    <a:lstStyle/>
                    <a:p>
                      <a:pPr indent="0" algn="l">
                        <a:spcAft>
                          <a:spcPts val="0"/>
                        </a:spcAft>
                      </a:pPr>
                      <a:r>
                        <a:rPr lang="en-US" sz="1600" kern="100">
                          <a:effectLst/>
                        </a:rPr>
                        <a:t>kinect_monitor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a:effectLst/>
                        </a:rPr>
                        <a:t>[</a:t>
                      </a:r>
                      <a:r>
                        <a:rPr lang="zh-CN" sz="1600" kern="100">
                          <a:effectLst/>
                        </a:rPr>
                        <a:t>开发机端</a:t>
                      </a:r>
                      <a:r>
                        <a:rPr lang="en-US" sz="1600" kern="100">
                          <a:effectLst/>
                        </a:rPr>
                        <a:t>]</a:t>
                      </a:r>
                      <a:r>
                        <a:rPr lang="zh-CN" sz="1600" kern="100">
                          <a:effectLst/>
                        </a:rPr>
                        <a:t>在</a:t>
                      </a:r>
                      <a:r>
                        <a:rPr lang="en-US" sz="1600" kern="100">
                          <a:effectLst/>
                        </a:rPr>
                        <a:t>Rviz</a:t>
                      </a:r>
                      <a:r>
                        <a:rPr lang="zh-CN" sz="1600" kern="100">
                          <a:effectLst/>
                        </a:rPr>
                        <a:t>查看机器人</a:t>
                      </a:r>
                      <a:r>
                        <a:rPr lang="en-US" sz="1600" kern="100">
                          <a:effectLst/>
                        </a:rPr>
                        <a:t>Kinect</a:t>
                      </a:r>
                      <a:r>
                        <a:rPr lang="zh-CN" sz="1600" kern="100">
                          <a:effectLst/>
                        </a:rPr>
                        <a:t>返回的图像数据。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943325217"/>
                  </a:ext>
                </a:extLst>
              </a:tr>
              <a:tr h="409309">
                <a:tc vMerge="1">
                  <a:txBody>
                    <a:bodyPr/>
                    <a:lstStyle/>
                    <a:p>
                      <a:endParaRPr lang="zh-CN" altLang="en-US"/>
                    </a:p>
                  </a:txBody>
                  <a:tcPr/>
                </a:tc>
                <a:tc>
                  <a:txBody>
                    <a:bodyPr/>
                    <a:lstStyle/>
                    <a:p>
                      <a:pPr indent="0" algn="l">
                        <a:spcAft>
                          <a:spcPts val="0"/>
                        </a:spcAft>
                      </a:pPr>
                      <a:r>
                        <a:rPr lang="en-US" sz="1600" kern="100">
                          <a:effectLst/>
                        </a:rPr>
                        <a:t>normal</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indent="0" algn="l">
                        <a:spcAft>
                          <a:spcPts val="0"/>
                        </a:spcAft>
                      </a:pPr>
                      <a:r>
                        <a:rPr lang="en-US" sz="1600" kern="100" dirty="0">
                          <a:effectLst/>
                        </a:rPr>
                        <a:t>[</a:t>
                      </a:r>
                      <a:r>
                        <a:rPr lang="zh-CN" sz="1600" kern="100" dirty="0">
                          <a:effectLst/>
                        </a:rPr>
                        <a:t>机器人端</a:t>
                      </a:r>
                      <a:r>
                        <a:rPr lang="en-US" sz="1600" kern="100" dirty="0">
                          <a:effectLst/>
                        </a:rPr>
                        <a:t>]</a:t>
                      </a:r>
                      <a:r>
                        <a:rPr lang="zh-CN" sz="1600" kern="100" dirty="0">
                          <a:effectLst/>
                        </a:rPr>
                        <a:t>启动所有传感器和执行器节点。</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996280988"/>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677160" y="609480"/>
            <a:ext cx="8596440" cy="1320480"/>
          </a:xfrm>
          <a:prstGeom prst="rect">
            <a:avLst/>
          </a:prstGeom>
          <a:noFill/>
          <a:ln>
            <a:noFill/>
          </a:ln>
        </p:spPr>
        <p:txBody>
          <a:bodyPr/>
          <a:lstStyle/>
          <a:p>
            <a:r>
              <a:rPr lang="zh-CN" altLang="zh-CN" sz="3600" spc="-1" dirty="0">
                <a:solidFill>
                  <a:srgbClr val="000000"/>
                </a:solidFill>
                <a:uFill>
                  <a:solidFill>
                    <a:srgbClr val="FFFFFF"/>
                  </a:solidFill>
                </a:uFill>
              </a:rPr>
              <a:t>源码包结构介绍</a:t>
            </a:r>
          </a:p>
          <a:p>
            <a:endParaRPr lang="zh-CN" sz="1800" b="0" strike="noStrike" spc="-1" dirty="0">
              <a:solidFill>
                <a:srgbClr val="000000"/>
              </a:solidFill>
              <a:uFill>
                <a:solidFill>
                  <a:srgbClr val="FFFFFF"/>
                </a:solidFill>
              </a:uFill>
              <a:latin typeface="Trebuchet MS"/>
            </a:endParaRPr>
          </a:p>
        </p:txBody>
      </p:sp>
      <p:graphicFrame>
        <p:nvGraphicFramePr>
          <p:cNvPr id="2" name="表格 1">
            <a:extLst>
              <a:ext uri="{FF2B5EF4-FFF2-40B4-BE49-F238E27FC236}">
                <a16:creationId xmlns:a16="http://schemas.microsoft.com/office/drawing/2014/main" id="{94F17F87-F01F-4FA8-B27E-DEB90D1FFEAF}"/>
              </a:ext>
            </a:extLst>
          </p:cNvPr>
          <p:cNvGraphicFramePr>
            <a:graphicFrameLocks noGrp="1"/>
          </p:cNvGraphicFramePr>
          <p:nvPr>
            <p:extLst>
              <p:ext uri="{D42A27DB-BD31-4B8C-83A1-F6EECF244321}">
                <p14:modId xmlns:p14="http://schemas.microsoft.com/office/powerpoint/2010/main" val="2080822622"/>
              </p:ext>
            </p:extLst>
          </p:nvPr>
        </p:nvGraphicFramePr>
        <p:xfrm>
          <a:off x="677160" y="1354246"/>
          <a:ext cx="9566978" cy="5481031"/>
        </p:xfrm>
        <a:graphic>
          <a:graphicData uri="http://schemas.openxmlformats.org/drawingml/2006/table">
            <a:tbl>
              <a:tblPr firstRow="1" firstCol="1" bandRow="1">
                <a:tableStyleId>{5C22544A-7EE6-4342-B048-85BDC9FD1C3A}</a:tableStyleId>
              </a:tblPr>
              <a:tblGrid>
                <a:gridCol w="1330292">
                  <a:extLst>
                    <a:ext uri="{9D8B030D-6E8A-4147-A177-3AD203B41FA5}">
                      <a16:colId xmlns:a16="http://schemas.microsoft.com/office/drawing/2014/main" val="2425661985"/>
                    </a:ext>
                  </a:extLst>
                </a:gridCol>
                <a:gridCol w="2378811">
                  <a:extLst>
                    <a:ext uri="{9D8B030D-6E8A-4147-A177-3AD203B41FA5}">
                      <a16:colId xmlns:a16="http://schemas.microsoft.com/office/drawing/2014/main" val="2400455765"/>
                    </a:ext>
                  </a:extLst>
                </a:gridCol>
                <a:gridCol w="5857875">
                  <a:extLst>
                    <a:ext uri="{9D8B030D-6E8A-4147-A177-3AD203B41FA5}">
                      <a16:colId xmlns:a16="http://schemas.microsoft.com/office/drawing/2014/main" val="875044742"/>
                    </a:ext>
                  </a:extLst>
                </a:gridCol>
              </a:tblGrid>
              <a:tr h="364993">
                <a:tc rowSpan="7">
                  <a:txBody>
                    <a:bodyPr/>
                    <a:lstStyle/>
                    <a:p>
                      <a:pPr algn="l">
                        <a:spcAft>
                          <a:spcPts val="0"/>
                        </a:spcAft>
                      </a:pPr>
                      <a:r>
                        <a:rPr lang="en-US" sz="1600" kern="100">
                          <a:effectLst/>
                        </a:rPr>
                        <a:t>wpr1_behaviors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a:effectLst/>
                        </a:rPr>
                        <a:t>dock_app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机器人端</a:t>
                      </a:r>
                      <a:r>
                        <a:rPr lang="en-US" sz="1600" kern="100" dirty="0">
                          <a:effectLst/>
                        </a:rPr>
                        <a:t>]</a:t>
                      </a:r>
                      <a:r>
                        <a:rPr lang="zh-CN" sz="1600" kern="100" dirty="0">
                          <a:effectLst/>
                        </a:rPr>
                        <a:t>启明核心节点和自动充电服务。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133825109"/>
                  </a:ext>
                </a:extLst>
              </a:tr>
              <a:tr h="364993">
                <a:tc vMerge="1">
                  <a:txBody>
                    <a:bodyPr/>
                    <a:lstStyle/>
                    <a:p>
                      <a:endParaRPr lang="zh-CN" altLang="en-US"/>
                    </a:p>
                  </a:txBody>
                  <a:tcPr/>
                </a:tc>
                <a:tc>
                  <a:txBody>
                    <a:bodyPr/>
                    <a:lstStyle/>
                    <a:p>
                      <a:pPr algn="l">
                        <a:spcAft>
                          <a:spcPts val="0"/>
                        </a:spcAft>
                      </a:pPr>
                      <a:r>
                        <a:rPr lang="en-US" sz="1600" kern="100">
                          <a:effectLst/>
                        </a:rPr>
                        <a:t>follow_app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机器人端</a:t>
                      </a:r>
                      <a:r>
                        <a:rPr lang="en-US" sz="1600" kern="100" dirty="0">
                          <a:effectLst/>
                        </a:rPr>
                        <a:t>]</a:t>
                      </a:r>
                      <a:r>
                        <a:rPr lang="zh-CN" sz="1600" kern="100" dirty="0">
                          <a:effectLst/>
                        </a:rPr>
                        <a:t>启明核心节点和目标跟随服务。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145222033"/>
                  </a:ext>
                </a:extLst>
              </a:tr>
              <a:tr h="182498">
                <a:tc vMerge="1">
                  <a:txBody>
                    <a:bodyPr/>
                    <a:lstStyle/>
                    <a:p>
                      <a:endParaRPr lang="zh-CN" altLang="en-US"/>
                    </a:p>
                  </a:txBody>
                  <a:tcPr/>
                </a:tc>
                <a:tc>
                  <a:txBody>
                    <a:bodyPr/>
                    <a:lstStyle/>
                    <a:p>
                      <a:pPr algn="l">
                        <a:spcAft>
                          <a:spcPts val="0"/>
                        </a:spcAft>
                      </a:pPr>
                      <a:r>
                        <a:rPr lang="en-US" sz="1600" kern="100">
                          <a:effectLst/>
                        </a:rPr>
                        <a:t>follow_monitor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开发机端</a:t>
                      </a:r>
                      <a:r>
                        <a:rPr lang="en-US" sz="1600" kern="100" dirty="0">
                          <a:effectLst/>
                        </a:rPr>
                        <a:t>]</a:t>
                      </a:r>
                      <a:r>
                        <a:rPr lang="zh-CN" sz="1600" kern="100" dirty="0">
                          <a:effectLst/>
                        </a:rPr>
                        <a:t>在</a:t>
                      </a:r>
                      <a:r>
                        <a:rPr lang="en-US" sz="1600" kern="100" dirty="0" err="1">
                          <a:effectLst/>
                        </a:rPr>
                        <a:t>Rviz</a:t>
                      </a:r>
                      <a:r>
                        <a:rPr lang="zh-CN" sz="1600" kern="100" dirty="0">
                          <a:effectLst/>
                        </a:rPr>
                        <a:t>查看目标跟随的效果。</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256908585"/>
                  </a:ext>
                </a:extLst>
              </a:tr>
              <a:tr h="364993">
                <a:tc vMerge="1">
                  <a:txBody>
                    <a:bodyPr/>
                    <a:lstStyle/>
                    <a:p>
                      <a:endParaRPr lang="zh-CN" altLang="en-US"/>
                    </a:p>
                  </a:txBody>
                  <a:tcPr/>
                </a:tc>
                <a:tc>
                  <a:txBody>
                    <a:bodyPr/>
                    <a:lstStyle/>
                    <a:p>
                      <a:pPr algn="l">
                        <a:spcAft>
                          <a:spcPts val="0"/>
                        </a:spcAft>
                      </a:pPr>
                      <a:r>
                        <a:rPr lang="en-US" sz="1600" kern="100">
                          <a:effectLst/>
                        </a:rPr>
                        <a:t>grab_app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机器人端</a:t>
                      </a:r>
                      <a:r>
                        <a:rPr lang="en-US" sz="1600" kern="100" dirty="0">
                          <a:effectLst/>
                        </a:rPr>
                        <a:t>]</a:t>
                      </a:r>
                      <a:r>
                        <a:rPr lang="zh-CN" sz="1600" kern="100" dirty="0">
                          <a:effectLst/>
                        </a:rPr>
                        <a:t>启明核心节点和物品抓取服务。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3546193601"/>
                  </a:ext>
                </a:extLst>
              </a:tr>
              <a:tr h="182498">
                <a:tc vMerge="1">
                  <a:txBody>
                    <a:bodyPr/>
                    <a:lstStyle/>
                    <a:p>
                      <a:endParaRPr lang="zh-CN" altLang="en-US"/>
                    </a:p>
                  </a:txBody>
                  <a:tcPr/>
                </a:tc>
                <a:tc>
                  <a:txBody>
                    <a:bodyPr/>
                    <a:lstStyle/>
                    <a:p>
                      <a:pPr algn="l">
                        <a:spcAft>
                          <a:spcPts val="0"/>
                        </a:spcAft>
                      </a:pPr>
                      <a:r>
                        <a:rPr lang="en-US" sz="1600" kern="100">
                          <a:effectLst/>
                        </a:rPr>
                        <a:t>grab_monitor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开发机端</a:t>
                      </a:r>
                      <a:r>
                        <a:rPr lang="en-US" sz="1600" kern="100" dirty="0">
                          <a:effectLst/>
                        </a:rPr>
                        <a:t>]</a:t>
                      </a:r>
                      <a:r>
                        <a:rPr lang="zh-CN" sz="1600" kern="100" dirty="0">
                          <a:effectLst/>
                        </a:rPr>
                        <a:t>在</a:t>
                      </a:r>
                      <a:r>
                        <a:rPr lang="en-US" sz="1600" kern="100" dirty="0" err="1">
                          <a:effectLst/>
                        </a:rPr>
                        <a:t>Rviz</a:t>
                      </a:r>
                      <a:r>
                        <a:rPr lang="zh-CN" sz="1600" kern="100" dirty="0">
                          <a:effectLst/>
                        </a:rPr>
                        <a:t>查看物品抓取的效果。</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153216105"/>
                  </a:ext>
                </a:extLst>
              </a:tr>
              <a:tr h="364993">
                <a:tc vMerge="1">
                  <a:txBody>
                    <a:bodyPr/>
                    <a:lstStyle/>
                    <a:p>
                      <a:endParaRPr lang="zh-CN" altLang="en-US"/>
                    </a:p>
                  </a:txBody>
                  <a:tcPr/>
                </a:tc>
                <a:tc>
                  <a:txBody>
                    <a:bodyPr/>
                    <a:lstStyle/>
                    <a:p>
                      <a:pPr algn="l">
                        <a:spcAft>
                          <a:spcPts val="0"/>
                        </a:spcAft>
                      </a:pPr>
                      <a:r>
                        <a:rPr lang="en-US" sz="1600" kern="100">
                          <a:effectLst/>
                        </a:rPr>
                        <a:t>pass_app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机器人端</a:t>
                      </a:r>
                      <a:r>
                        <a:rPr lang="en-US" sz="1600" kern="100" dirty="0">
                          <a:effectLst/>
                        </a:rPr>
                        <a:t>]</a:t>
                      </a:r>
                      <a:r>
                        <a:rPr lang="zh-CN" sz="1600" kern="100" dirty="0">
                          <a:effectLst/>
                        </a:rPr>
                        <a:t>启明核心节点和物品递送服务。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953743472"/>
                  </a:ext>
                </a:extLst>
              </a:tr>
              <a:tr h="182498">
                <a:tc vMerge="1">
                  <a:txBody>
                    <a:bodyPr/>
                    <a:lstStyle/>
                    <a:p>
                      <a:endParaRPr lang="zh-CN" altLang="en-US"/>
                    </a:p>
                  </a:txBody>
                  <a:tcPr/>
                </a:tc>
                <a:tc>
                  <a:txBody>
                    <a:bodyPr/>
                    <a:lstStyle/>
                    <a:p>
                      <a:pPr algn="l">
                        <a:spcAft>
                          <a:spcPts val="0"/>
                        </a:spcAft>
                      </a:pPr>
                      <a:r>
                        <a:rPr lang="en-US" sz="1600" kern="100">
                          <a:effectLst/>
                        </a:rPr>
                        <a:t>all_app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机器人端</a:t>
                      </a:r>
                      <a:r>
                        <a:rPr lang="en-US" sz="1600" kern="100" dirty="0">
                          <a:effectLst/>
                        </a:rPr>
                        <a:t>]</a:t>
                      </a:r>
                      <a:r>
                        <a:rPr lang="zh-CN" sz="1600" kern="100" dirty="0">
                          <a:effectLst/>
                        </a:rPr>
                        <a:t>启明核心节点和所有服务。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998626902"/>
                  </a:ext>
                </a:extLst>
              </a:tr>
              <a:tr h="182498">
                <a:tc rowSpan="10">
                  <a:txBody>
                    <a:bodyPr/>
                    <a:lstStyle/>
                    <a:p>
                      <a:pPr algn="l">
                        <a:spcAft>
                          <a:spcPts val="0"/>
                        </a:spcAft>
                      </a:pPr>
                      <a:r>
                        <a:rPr lang="en-US" sz="1600" kern="100" dirty="0">
                          <a:effectLst/>
                        </a:rPr>
                        <a:t>wpr1_tutorials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a:effectLst/>
                        </a:rPr>
                        <a:t>gmapping_app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机器人端</a:t>
                      </a:r>
                      <a:r>
                        <a:rPr lang="en-US" sz="1600" kern="100" dirty="0">
                          <a:effectLst/>
                        </a:rPr>
                        <a:t>]</a:t>
                      </a:r>
                      <a:r>
                        <a:rPr lang="zh-CN" sz="1600" kern="100" dirty="0">
                          <a:effectLst/>
                        </a:rPr>
                        <a:t>启动</a:t>
                      </a:r>
                      <a:r>
                        <a:rPr lang="en-US" sz="1600" kern="100" dirty="0" err="1">
                          <a:effectLst/>
                        </a:rPr>
                        <a:t>GMapping</a:t>
                      </a:r>
                      <a:r>
                        <a:rPr lang="zh-CN" sz="1600" kern="100" dirty="0">
                          <a:effectLst/>
                        </a:rPr>
                        <a:t>激光建图服务。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883576450"/>
                  </a:ext>
                </a:extLst>
              </a:tr>
              <a:tr h="364993">
                <a:tc vMerge="1">
                  <a:txBody>
                    <a:bodyPr/>
                    <a:lstStyle/>
                    <a:p>
                      <a:endParaRPr lang="zh-CN" altLang="en-US"/>
                    </a:p>
                  </a:txBody>
                  <a:tcPr/>
                </a:tc>
                <a:tc>
                  <a:txBody>
                    <a:bodyPr/>
                    <a:lstStyle/>
                    <a:p>
                      <a:pPr algn="l">
                        <a:spcAft>
                          <a:spcPts val="0"/>
                        </a:spcAft>
                      </a:pPr>
                      <a:r>
                        <a:rPr lang="en-US" sz="1600" kern="100">
                          <a:effectLst/>
                        </a:rPr>
                        <a:t>gmapping_monitor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开发机端</a:t>
                      </a:r>
                      <a:r>
                        <a:rPr lang="en-US" sz="1600" kern="100" dirty="0">
                          <a:effectLst/>
                        </a:rPr>
                        <a:t>]</a:t>
                      </a:r>
                      <a:r>
                        <a:rPr lang="en-US" sz="1600" kern="100" dirty="0" err="1">
                          <a:effectLst/>
                        </a:rPr>
                        <a:t>GMapping</a:t>
                      </a:r>
                      <a:r>
                        <a:rPr lang="zh-CN" sz="1600" kern="100" dirty="0">
                          <a:effectLst/>
                        </a:rPr>
                        <a:t>的建图</a:t>
                      </a:r>
                      <a:r>
                        <a:rPr lang="en-US" sz="1600" kern="100" dirty="0" err="1">
                          <a:effectLst/>
                        </a:rPr>
                        <a:t>Rviz</a:t>
                      </a:r>
                      <a:r>
                        <a:rPr lang="zh-CN" sz="1600" kern="100" dirty="0">
                          <a:effectLst/>
                        </a:rPr>
                        <a:t>，需要机器人端先启动建图服务。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042261716"/>
                  </a:ext>
                </a:extLst>
              </a:tr>
              <a:tr h="189015">
                <a:tc vMerge="1">
                  <a:txBody>
                    <a:bodyPr/>
                    <a:lstStyle/>
                    <a:p>
                      <a:endParaRPr lang="zh-CN" altLang="en-US"/>
                    </a:p>
                  </a:txBody>
                  <a:tcPr/>
                </a:tc>
                <a:tc>
                  <a:txBody>
                    <a:bodyPr/>
                    <a:lstStyle/>
                    <a:p>
                      <a:pPr algn="l">
                        <a:spcAft>
                          <a:spcPts val="0"/>
                        </a:spcAft>
                      </a:pPr>
                      <a:r>
                        <a:rPr lang="en-US" sz="1600" kern="100">
                          <a:effectLst/>
                        </a:rPr>
                        <a:t>hector_mapping_app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机器人端</a:t>
                      </a:r>
                      <a:r>
                        <a:rPr lang="en-US" sz="1600" kern="100" dirty="0">
                          <a:effectLst/>
                        </a:rPr>
                        <a:t>]</a:t>
                      </a:r>
                      <a:r>
                        <a:rPr lang="zh-CN" sz="1600" kern="100" dirty="0">
                          <a:effectLst/>
                        </a:rPr>
                        <a:t>启动</a:t>
                      </a:r>
                      <a:r>
                        <a:rPr lang="en-US" sz="1600" kern="100" dirty="0">
                          <a:effectLst/>
                        </a:rPr>
                        <a:t>Hector</a:t>
                      </a:r>
                      <a:r>
                        <a:rPr lang="zh-CN" sz="1600" kern="100" dirty="0">
                          <a:effectLst/>
                        </a:rPr>
                        <a:t>激光建图服务。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176613482"/>
                  </a:ext>
                </a:extLst>
              </a:tr>
              <a:tr h="364993">
                <a:tc vMerge="1">
                  <a:txBody>
                    <a:bodyPr/>
                    <a:lstStyle/>
                    <a:p>
                      <a:endParaRPr lang="zh-CN" altLang="en-US"/>
                    </a:p>
                  </a:txBody>
                  <a:tcPr/>
                </a:tc>
                <a:tc>
                  <a:txBody>
                    <a:bodyPr/>
                    <a:lstStyle/>
                    <a:p>
                      <a:pPr algn="l">
                        <a:spcAft>
                          <a:spcPts val="0"/>
                        </a:spcAft>
                      </a:pPr>
                      <a:r>
                        <a:rPr lang="en-US" sz="1600" kern="100">
                          <a:effectLst/>
                        </a:rPr>
                        <a:t>hector_mapping_monitor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开发机端</a:t>
                      </a:r>
                      <a:r>
                        <a:rPr lang="en-US" sz="1600" kern="100" dirty="0">
                          <a:effectLst/>
                        </a:rPr>
                        <a:t>] Hector</a:t>
                      </a:r>
                      <a:r>
                        <a:rPr lang="zh-CN" sz="1600" kern="100" dirty="0">
                          <a:effectLst/>
                        </a:rPr>
                        <a:t>的建图</a:t>
                      </a:r>
                      <a:r>
                        <a:rPr lang="en-US" sz="1600" kern="100" dirty="0" err="1">
                          <a:effectLst/>
                        </a:rPr>
                        <a:t>Rviz</a:t>
                      </a:r>
                      <a:r>
                        <a:rPr lang="zh-CN" sz="1600" kern="100" dirty="0">
                          <a:effectLst/>
                        </a:rPr>
                        <a:t>，需要机器人端先启动建图服务。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3046001335"/>
                  </a:ext>
                </a:extLst>
              </a:tr>
              <a:tr h="182498">
                <a:tc vMerge="1">
                  <a:txBody>
                    <a:bodyPr/>
                    <a:lstStyle/>
                    <a:p>
                      <a:endParaRPr lang="zh-CN" altLang="en-US"/>
                    </a:p>
                  </a:txBody>
                  <a:tcPr/>
                </a:tc>
                <a:tc>
                  <a:txBody>
                    <a:bodyPr/>
                    <a:lstStyle/>
                    <a:p>
                      <a:pPr algn="l">
                        <a:spcAft>
                          <a:spcPts val="0"/>
                        </a:spcAft>
                      </a:pPr>
                      <a:r>
                        <a:rPr lang="en-US" sz="1600" kern="100">
                          <a:effectLst/>
                        </a:rPr>
                        <a:t>nav_app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机器人端</a:t>
                      </a:r>
                      <a:r>
                        <a:rPr lang="en-US" sz="1600" kern="100" dirty="0">
                          <a:effectLst/>
                        </a:rPr>
                        <a:t>]</a:t>
                      </a:r>
                      <a:r>
                        <a:rPr lang="zh-CN" sz="1600" kern="100" dirty="0">
                          <a:effectLst/>
                        </a:rPr>
                        <a:t>启动</a:t>
                      </a:r>
                      <a:r>
                        <a:rPr lang="en-US" sz="1600" kern="100" dirty="0">
                          <a:effectLst/>
                        </a:rPr>
                        <a:t>Navigation</a:t>
                      </a:r>
                      <a:r>
                        <a:rPr lang="zh-CN" sz="1600" kern="100" dirty="0">
                          <a:effectLst/>
                        </a:rPr>
                        <a:t>导航服务。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96461862"/>
                  </a:ext>
                </a:extLst>
              </a:tr>
              <a:tr h="364993">
                <a:tc vMerge="1">
                  <a:txBody>
                    <a:bodyPr/>
                    <a:lstStyle/>
                    <a:p>
                      <a:endParaRPr lang="zh-CN" altLang="en-US"/>
                    </a:p>
                  </a:txBody>
                  <a:tcPr/>
                </a:tc>
                <a:tc>
                  <a:txBody>
                    <a:bodyPr/>
                    <a:lstStyle/>
                    <a:p>
                      <a:pPr algn="l">
                        <a:spcAft>
                          <a:spcPts val="0"/>
                        </a:spcAft>
                      </a:pPr>
                      <a:r>
                        <a:rPr lang="en-US" sz="1600" kern="100">
                          <a:effectLst/>
                        </a:rPr>
                        <a:t>nav_monitor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开发机端</a:t>
                      </a:r>
                      <a:r>
                        <a:rPr lang="en-US" sz="1600" kern="100" dirty="0">
                          <a:effectLst/>
                        </a:rPr>
                        <a:t>]Navigation</a:t>
                      </a:r>
                      <a:r>
                        <a:rPr lang="zh-CN" sz="1600" kern="100" dirty="0">
                          <a:effectLst/>
                        </a:rPr>
                        <a:t>的</a:t>
                      </a:r>
                      <a:r>
                        <a:rPr lang="en-US" sz="1600" kern="100" dirty="0" err="1">
                          <a:effectLst/>
                        </a:rPr>
                        <a:t>Rviz</a:t>
                      </a:r>
                      <a:r>
                        <a:rPr lang="zh-CN" sz="1600" kern="100" dirty="0">
                          <a:effectLst/>
                        </a:rPr>
                        <a:t>，需要机器人端先启动导航服务。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816352078"/>
                  </a:ext>
                </a:extLst>
              </a:tr>
              <a:tr h="364993">
                <a:tc vMerge="1">
                  <a:txBody>
                    <a:bodyPr/>
                    <a:lstStyle/>
                    <a:p>
                      <a:endParaRPr lang="zh-CN" altLang="en-US"/>
                    </a:p>
                  </a:txBody>
                  <a:tcPr/>
                </a:tc>
                <a:tc>
                  <a:txBody>
                    <a:bodyPr/>
                    <a:lstStyle/>
                    <a:p>
                      <a:pPr algn="l">
                        <a:spcAft>
                          <a:spcPts val="0"/>
                        </a:spcAft>
                      </a:pPr>
                      <a:r>
                        <a:rPr lang="en-US" sz="1600" kern="100">
                          <a:effectLst/>
                        </a:rPr>
                        <a:t>dock_client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机器人端</a:t>
                      </a:r>
                      <a:r>
                        <a:rPr lang="en-US" sz="1600" kern="100" dirty="0">
                          <a:effectLst/>
                        </a:rPr>
                        <a:t>]</a:t>
                      </a:r>
                      <a:r>
                        <a:rPr lang="zh-CN" sz="1600" kern="100" dirty="0">
                          <a:effectLst/>
                        </a:rPr>
                        <a:t>启动机器人的进入充电坞服务，并同时启动调用该服务的节点。</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1923820934"/>
                  </a:ext>
                </a:extLst>
              </a:tr>
              <a:tr h="445379">
                <a:tc vMerge="1">
                  <a:txBody>
                    <a:bodyPr/>
                    <a:lstStyle/>
                    <a:p>
                      <a:endParaRPr lang="zh-CN" altLang="en-US"/>
                    </a:p>
                  </a:txBody>
                  <a:tcPr/>
                </a:tc>
                <a:tc>
                  <a:txBody>
                    <a:bodyPr/>
                    <a:lstStyle/>
                    <a:p>
                      <a:pPr algn="l">
                        <a:spcAft>
                          <a:spcPts val="0"/>
                        </a:spcAft>
                      </a:pPr>
                      <a:r>
                        <a:rPr lang="en-US" sz="1600" kern="100">
                          <a:effectLst/>
                        </a:rPr>
                        <a:t>follow_client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机器人端</a:t>
                      </a:r>
                      <a:r>
                        <a:rPr lang="en-US" sz="1600" kern="100" dirty="0">
                          <a:effectLst/>
                        </a:rPr>
                        <a:t>]</a:t>
                      </a:r>
                      <a:r>
                        <a:rPr lang="zh-CN" sz="1600" kern="100" dirty="0">
                          <a:effectLst/>
                        </a:rPr>
                        <a:t>启动机器人的目标跟随服务，并同时启动调用该服务的节点。</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133053766"/>
                  </a:ext>
                </a:extLst>
              </a:tr>
              <a:tr h="196257">
                <a:tc vMerge="1">
                  <a:txBody>
                    <a:bodyPr/>
                    <a:lstStyle/>
                    <a:p>
                      <a:endParaRPr lang="zh-CN" altLang="en-US"/>
                    </a:p>
                  </a:txBody>
                  <a:tcPr/>
                </a:tc>
                <a:tc>
                  <a:txBody>
                    <a:bodyPr/>
                    <a:lstStyle/>
                    <a:p>
                      <a:pPr algn="l">
                        <a:spcAft>
                          <a:spcPts val="0"/>
                        </a:spcAft>
                      </a:pPr>
                      <a:r>
                        <a:rPr lang="en-US" sz="1600" kern="100">
                          <a:effectLst/>
                        </a:rPr>
                        <a:t>speak</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机器人端</a:t>
                      </a:r>
                      <a:r>
                        <a:rPr lang="en-US" sz="1600" kern="100" dirty="0">
                          <a:effectLst/>
                        </a:rPr>
                        <a:t>]</a:t>
                      </a:r>
                      <a:r>
                        <a:rPr lang="zh-CN" sz="1600" kern="100" dirty="0">
                          <a:effectLst/>
                        </a:rPr>
                        <a:t>语音输出例子</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1595521846"/>
                  </a:ext>
                </a:extLst>
              </a:tr>
              <a:tr h="228120">
                <a:tc vMerge="1">
                  <a:txBody>
                    <a:bodyPr/>
                    <a:lstStyle/>
                    <a:p>
                      <a:endParaRPr lang="zh-CN" altLang="en-US"/>
                    </a:p>
                  </a:txBody>
                  <a:tcPr/>
                </a:tc>
                <a:tc>
                  <a:txBody>
                    <a:bodyPr/>
                    <a:lstStyle/>
                    <a:p>
                      <a:pPr algn="l">
                        <a:spcAft>
                          <a:spcPts val="0"/>
                        </a:spcAft>
                      </a:pPr>
                      <a:r>
                        <a:rPr lang="en-US" sz="1600" kern="100">
                          <a:effectLst/>
                        </a:rPr>
                        <a:t>speech_recognition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tc>
                  <a:txBody>
                    <a:bodyPr/>
                    <a:lstStyle/>
                    <a:p>
                      <a:pPr algn="l">
                        <a:spcAft>
                          <a:spcPts val="0"/>
                        </a:spcAft>
                      </a:pPr>
                      <a:r>
                        <a:rPr lang="en-US" sz="1600" kern="100" dirty="0">
                          <a:effectLst/>
                        </a:rPr>
                        <a:t>[</a:t>
                      </a:r>
                      <a:r>
                        <a:rPr lang="zh-CN" sz="1600" kern="100" dirty="0">
                          <a:effectLst/>
                        </a:rPr>
                        <a:t>机器人端</a:t>
                      </a:r>
                      <a:r>
                        <a:rPr lang="en-US" sz="1600" kern="100" dirty="0">
                          <a:effectLst/>
                        </a:rPr>
                        <a:t>]</a:t>
                      </a:r>
                      <a:r>
                        <a:rPr lang="zh-CN" sz="1600" kern="100" dirty="0">
                          <a:effectLst/>
                        </a:rPr>
                        <a:t>语音识别例子</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175" marR="33175" marT="0" marB="0"/>
                </a:tc>
                <a:extLst>
                  <a:ext uri="{0D108BD9-81ED-4DB2-BD59-A6C34878D82A}">
                    <a16:rowId xmlns:a16="http://schemas.microsoft.com/office/drawing/2014/main" val="2823640489"/>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TotalTime>
  <Words>1510</Words>
  <Application>Microsoft Office PowerPoint</Application>
  <PresentationFormat>宽屏</PresentationFormat>
  <Paragraphs>182</Paragraphs>
  <Slides>16</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DejaVu Sans</vt:lpstr>
      <vt:lpstr>方正姚体</vt:lpstr>
      <vt:lpstr>华文新魏</vt:lpstr>
      <vt:lpstr>宋体</vt:lpstr>
      <vt:lpstr>Arial</vt:lpstr>
      <vt:lpstr>Calibri</vt:lpstr>
      <vt:lpstr>Times New Roman</vt:lpstr>
      <vt:lpstr>Trebuchet MS</vt:lpstr>
      <vt:lpstr>Wingdings 3</vt:lpstr>
      <vt:lpstr>平面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打车软件</dc:title>
  <dc:subject/>
  <dc:creator>CHENZHAN</dc:creator>
  <dc:description/>
  <cp:lastModifiedBy>Administrator</cp:lastModifiedBy>
  <cp:revision>38</cp:revision>
  <dcterms:created xsi:type="dcterms:W3CDTF">2016-09-20T09:48:26Z</dcterms:created>
  <dcterms:modified xsi:type="dcterms:W3CDTF">2017-12-15T09:38:48Z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自定义</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