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75" r:id="rId3"/>
    <p:sldId id="268" r:id="rId4"/>
    <p:sldId id="269" r:id="rId5"/>
    <p:sldId id="270" r:id="rId6"/>
    <p:sldId id="271" r:id="rId7"/>
    <p:sldId id="277" r:id="rId8"/>
    <p:sldId id="272" r:id="rId9"/>
    <p:sldId id="27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0" d="100"/>
          <a:sy n="40" d="100"/>
        </p:scale>
        <p:origin x="270"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345005-9852-4110-B88D-DCF7EE9E5649}" type="datetimeFigureOut">
              <a:rPr lang="zh-CN" altLang="en-US" smtClean="0"/>
              <a:pPr/>
              <a:t>2017/12/15 Friday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510EC3-25D7-46C6-8C1F-B56969475D6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510EC3-25D7-46C6-8C1F-B56969475D65}" type="slidenum">
              <a:rPr lang="zh-CN" altLang="en-US" smtClean="0"/>
              <a:pPr/>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359527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402301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5860F8-51F0-4AAC-8AEE-C4EE193B39E6}" type="slidenum">
              <a:rPr lang="zh-CN" altLang="en-US" smtClean="0"/>
              <a:pPr/>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83154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2622297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5860F8-51F0-4AAC-8AEE-C4EE193B39E6}" type="slidenum">
              <a:rPr lang="zh-CN" altLang="en-US" smtClean="0"/>
              <a:pPr/>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652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2666649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755914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1833450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1506960" y="2404440"/>
            <a:ext cx="7766640" cy="1645920"/>
          </a:xfrm>
          <a:prstGeom prst="rect">
            <a:avLst/>
          </a:prstGeom>
        </p:spPr>
        <p:txBody>
          <a:bodyPr lIns="0" tIns="0" rIns="0" bIns="0" anchor="ctr"/>
          <a:lstStyle/>
          <a:p>
            <a:endParaRPr lang="zh-CN" sz="1800" b="0" strike="noStrike" spc="-1">
              <a:solidFill>
                <a:srgbClr val="000000"/>
              </a:solidFill>
              <a:uFill>
                <a:solidFill>
                  <a:srgbClr val="FFFFFF"/>
                </a:solidFill>
              </a:uFill>
              <a:latin typeface="Trebuchet MS"/>
            </a:endParaRPr>
          </a:p>
        </p:txBody>
      </p:sp>
      <p:sp>
        <p:nvSpPr>
          <p:cNvPr id="2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99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39530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402431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216734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139970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304562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39854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182742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5CF81C0-EE36-453C-B9D5-0903B6CF6468}" type="datetimeFigureOut">
              <a:rPr lang="zh-CN" altLang="en-US" smtClean="0"/>
              <a:pPr/>
              <a:t>2017/12/15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160563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CF81C0-EE36-453C-B9D5-0903B6CF6468}" type="datetimeFigureOut">
              <a:rPr lang="zh-CN" altLang="en-US" smtClean="0"/>
              <a:pPr/>
              <a:t>2017/12/15 Friday</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5860F8-51F0-4AAC-8AEE-C4EE193B39E6}" type="slidenum">
              <a:rPr lang="zh-CN" altLang="en-US" smtClean="0"/>
              <a:pPr/>
              <a:t>‹#›</a:t>
            </a:fld>
            <a:endParaRPr lang="zh-CN" altLang="en-US"/>
          </a:p>
        </p:txBody>
      </p:sp>
    </p:spTree>
    <p:extLst>
      <p:ext uri="{BB962C8B-B14F-4D97-AF65-F5344CB8AC3E}">
        <p14:creationId xmlns:p14="http://schemas.microsoft.com/office/powerpoint/2010/main" val="25126162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6-robot/wpr1"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2129051"/>
            <a:ext cx="7766936" cy="884555"/>
          </a:xfrm>
        </p:spPr>
        <p:txBody>
          <a:bodyPr/>
          <a:lstStyle/>
          <a:p>
            <a:pPr algn="ctr"/>
            <a:br>
              <a:rPr lang="en-US" altLang="zh-CN" dirty="0">
                <a:latin typeface="+mn-ea"/>
                <a:ea typeface="+mn-ea"/>
              </a:rPr>
            </a:br>
            <a:r>
              <a:rPr lang="zh-CN" altLang="en-US" dirty="0">
                <a:solidFill>
                  <a:schemeClr val="tx1"/>
                </a:solidFill>
                <a:latin typeface="+mn-ea"/>
                <a:ea typeface="+mn-ea"/>
              </a:rPr>
              <a:t>基于</a:t>
            </a:r>
            <a:r>
              <a:rPr lang="en-US" altLang="zh-CN" b="1" dirty="0">
                <a:solidFill>
                  <a:schemeClr val="tx1"/>
                </a:solidFill>
                <a:latin typeface="+mn-ea"/>
                <a:ea typeface="+mn-ea"/>
              </a:rPr>
              <a:t>ROS</a:t>
            </a:r>
            <a:r>
              <a:rPr lang="zh-CN" altLang="en-US" b="1" dirty="0">
                <a:solidFill>
                  <a:schemeClr val="tx1"/>
                </a:solidFill>
                <a:latin typeface="+mn-ea"/>
                <a:ea typeface="+mn-ea"/>
              </a:rPr>
              <a:t>的导航</a:t>
            </a:r>
          </a:p>
        </p:txBody>
      </p:sp>
      <p:sp>
        <p:nvSpPr>
          <p:cNvPr id="3" name="副标题 2"/>
          <p:cNvSpPr>
            <a:spLocks noGrp="1"/>
          </p:cNvSpPr>
          <p:nvPr>
            <p:ph type="subTitle" idx="1"/>
          </p:nvPr>
        </p:nvSpPr>
        <p:spPr>
          <a:xfrm>
            <a:off x="1220464" y="4078128"/>
            <a:ext cx="7766936" cy="1096899"/>
          </a:xfrm>
        </p:spPr>
        <p:txBody>
          <a:bodyPr/>
          <a:lstStyle/>
          <a:p>
            <a:pPr algn="ctr"/>
            <a:r>
              <a:rPr lang="zh-CN" altLang="en-US" dirty="0"/>
              <a:t>史新立</a:t>
            </a:r>
            <a:endParaRPr lang="en-US" altLang="zh-CN" dirty="0"/>
          </a:p>
          <a:p>
            <a:pPr algn="ctr"/>
            <a:endParaRPr lang="zh-CN" altLang="en-US" dirty="0"/>
          </a:p>
        </p:txBody>
      </p:sp>
    </p:spTree>
    <p:extLst>
      <p:ext uri="{BB962C8B-B14F-4D97-AF65-F5344CB8AC3E}">
        <p14:creationId xmlns:p14="http://schemas.microsoft.com/office/powerpoint/2010/main" val="213713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506960" y="2129040"/>
            <a:ext cx="7766640" cy="884160"/>
          </a:xfrm>
          <a:prstGeom prst="rect">
            <a:avLst/>
          </a:prstGeom>
          <a:noFill/>
          <a:ln>
            <a:noFill/>
          </a:ln>
        </p:spPr>
        <p:txBody>
          <a:bodyPr anchor="b"/>
          <a:lstStyle/>
          <a:p>
            <a:pPr algn="ctr">
              <a:lnSpc>
                <a:spcPct val="100000"/>
              </a:lnSpc>
            </a:pPr>
            <a:r>
              <a:rPr lang="zh-CN" sz="5400" b="0" strike="noStrike" spc="-1">
                <a:solidFill>
                  <a:srgbClr val="90C226"/>
                </a:solidFill>
                <a:uFill>
                  <a:solidFill>
                    <a:srgbClr val="FFFFFF"/>
                  </a:solidFill>
                </a:uFill>
                <a:latin typeface="Trebuchet MS"/>
              </a:rPr>
              <a:t>
</a:t>
            </a:r>
            <a:endParaRPr lang="zh-CN" sz="1800" b="0" strike="noStrike" spc="-1">
              <a:solidFill>
                <a:srgbClr val="000000"/>
              </a:solidFill>
              <a:uFill>
                <a:solidFill>
                  <a:srgbClr val="FFFFFF"/>
                </a:solidFill>
              </a:uFill>
              <a:latin typeface="Trebuchet MS"/>
            </a:endParaRPr>
          </a:p>
        </p:txBody>
      </p:sp>
      <p:sp>
        <p:nvSpPr>
          <p:cNvPr id="116" name="TextShape 2"/>
          <p:cNvSpPr txBox="1"/>
          <p:nvPr/>
        </p:nvSpPr>
        <p:spPr>
          <a:xfrm>
            <a:off x="1220400" y="4078080"/>
            <a:ext cx="7766640" cy="1096560"/>
          </a:xfrm>
          <a:prstGeom prst="rect">
            <a:avLst/>
          </a:prstGeom>
          <a:noFill/>
          <a:ln>
            <a:noFill/>
          </a:ln>
        </p:spPr>
        <p:txBody>
          <a:bodyPr/>
          <a:lstStyle/>
          <a:p>
            <a:pPr algn="ctr">
              <a:lnSpc>
                <a:spcPct val="100000"/>
              </a:lnSpc>
            </a:pPr>
            <a:endParaRPr lang="en-US" sz="3200" b="0" strike="noStrike" spc="-1">
              <a:solidFill>
                <a:srgbClr val="000000"/>
              </a:solidFill>
              <a:uFill>
                <a:solidFill>
                  <a:srgbClr val="FFFFFF"/>
                </a:solidFill>
              </a:uFill>
              <a:latin typeface="Arial"/>
            </a:endParaRPr>
          </a:p>
          <a:p>
            <a:pPr algn="ctr">
              <a:lnSpc>
                <a:spcPct val="100000"/>
              </a:lnSpc>
            </a:pPr>
            <a:endParaRPr lang="en-US" sz="3200" b="0" strike="noStrike" spc="-1">
              <a:solidFill>
                <a:srgbClr val="000000"/>
              </a:solidFill>
              <a:uFill>
                <a:solidFill>
                  <a:srgbClr val="FFFFFF"/>
                </a:solidFill>
              </a:uFill>
              <a:latin typeface="Arial"/>
            </a:endParaRPr>
          </a:p>
        </p:txBody>
      </p:sp>
      <p:pic>
        <p:nvPicPr>
          <p:cNvPr id="117" name="图片 116"/>
          <p:cNvPicPr/>
          <p:nvPr/>
        </p:nvPicPr>
        <p:blipFill>
          <a:blip r:embed="rId2"/>
          <a:stretch/>
        </p:blipFill>
        <p:spPr>
          <a:xfrm>
            <a:off x="-534240" y="0"/>
            <a:ext cx="13335840" cy="6858000"/>
          </a:xfrm>
          <a:prstGeom prst="rect">
            <a:avLst/>
          </a:prstGeom>
          <a:ln>
            <a:noFill/>
          </a:ln>
        </p:spPr>
      </p:pic>
    </p:spTree>
    <p:extLst>
      <p:ext uri="{BB962C8B-B14F-4D97-AF65-F5344CB8AC3E}">
        <p14:creationId xmlns:p14="http://schemas.microsoft.com/office/powerpoint/2010/main" val="16936572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mn-ea"/>
                <a:ea typeface="+mn-ea"/>
              </a:rPr>
              <a:t>栅格地图</a:t>
            </a:r>
          </a:p>
        </p:txBody>
      </p:sp>
      <p:sp>
        <p:nvSpPr>
          <p:cNvPr id="3" name="内容占位符 2"/>
          <p:cNvSpPr>
            <a:spLocks noGrp="1"/>
          </p:cNvSpPr>
          <p:nvPr>
            <p:ph idx="1"/>
          </p:nvPr>
        </p:nvSpPr>
        <p:spPr/>
        <p:txBody>
          <a:bodyPr/>
          <a:lstStyle/>
          <a:p>
            <a:r>
              <a:rPr lang="zh-CN" altLang="en-US" dirty="0"/>
              <a:t>栅格地图则是把环境划分成一系列栅格，其中每一栅格给定一个可能值，表示该栅格被占据的概率</a:t>
            </a:r>
            <a:endParaRPr lang="en-US" altLang="zh-CN" dirty="0"/>
          </a:p>
          <a:p>
            <a:r>
              <a:rPr lang="zh-CN" altLang="en-US" b="1" dirty="0"/>
              <a:t>优点</a:t>
            </a:r>
            <a:r>
              <a:rPr lang="zh-CN" altLang="en-US" dirty="0"/>
              <a:t>： </a:t>
            </a:r>
            <a:br>
              <a:rPr lang="zh-CN" altLang="en-US" dirty="0"/>
            </a:br>
            <a:r>
              <a:rPr lang="zh-CN" altLang="en-US" dirty="0"/>
              <a:t>（</a:t>
            </a:r>
            <a:r>
              <a:rPr lang="en-US" altLang="zh-CN" dirty="0"/>
              <a:t>1</a:t>
            </a:r>
            <a:r>
              <a:rPr lang="zh-CN" altLang="en-US" dirty="0"/>
              <a:t>）容易构建，表示，保存 </a:t>
            </a:r>
            <a:br>
              <a:rPr lang="zh-CN" altLang="en-US" dirty="0"/>
            </a:br>
            <a:r>
              <a:rPr lang="zh-CN" altLang="en-US" dirty="0"/>
              <a:t>（</a:t>
            </a:r>
            <a:r>
              <a:rPr lang="en-US" altLang="zh-CN" dirty="0"/>
              <a:t>2</a:t>
            </a:r>
            <a:r>
              <a:rPr lang="zh-CN" altLang="en-US" dirty="0"/>
              <a:t>）位置的唯一性 </a:t>
            </a:r>
            <a:br>
              <a:rPr lang="zh-CN" altLang="en-US" dirty="0"/>
            </a:br>
            <a:r>
              <a:rPr lang="zh-CN" altLang="en-US" dirty="0"/>
              <a:t>（</a:t>
            </a:r>
            <a:r>
              <a:rPr lang="en-US" altLang="zh-CN" dirty="0"/>
              <a:t>3</a:t>
            </a:r>
            <a:r>
              <a:rPr lang="zh-CN" altLang="en-US" dirty="0"/>
              <a:t>）对于短路径的规划方便</a:t>
            </a:r>
            <a:endParaRPr lang="en-US" altLang="zh-CN" dirty="0"/>
          </a:p>
          <a:p>
            <a:r>
              <a:rPr lang="zh-CN" altLang="en-US" b="1" dirty="0"/>
              <a:t>缺点</a:t>
            </a:r>
            <a:r>
              <a:rPr lang="zh-CN" altLang="en-US" dirty="0"/>
              <a:t> </a:t>
            </a:r>
            <a:br>
              <a:rPr lang="zh-CN" altLang="en-US" dirty="0"/>
            </a:br>
            <a:r>
              <a:rPr lang="zh-CN" altLang="en-US" dirty="0"/>
              <a:t>（</a:t>
            </a:r>
            <a:r>
              <a:rPr lang="en-US" altLang="zh-CN" dirty="0"/>
              <a:t>1</a:t>
            </a:r>
            <a:r>
              <a:rPr lang="zh-CN" altLang="en-US" dirty="0"/>
              <a:t>）路径规划效率不高，空间浪费（栅格的分辨率不依赖于环境的复杂度）。 </a:t>
            </a:r>
            <a:br>
              <a:rPr lang="zh-CN" altLang="en-US" dirty="0"/>
            </a:br>
            <a:r>
              <a:rPr lang="zh-CN" altLang="en-US" dirty="0"/>
              <a:t>（</a:t>
            </a:r>
            <a:r>
              <a:rPr lang="en-US" altLang="zh-CN" dirty="0"/>
              <a:t>2</a:t>
            </a:r>
            <a:r>
              <a:rPr lang="zh-CN" altLang="en-US" dirty="0"/>
              <a:t>）机器人位置的精确度不高。 </a:t>
            </a:r>
            <a:br>
              <a:rPr lang="zh-CN" altLang="en-US" dirty="0"/>
            </a:b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mn-ea"/>
                <a:ea typeface="+mn-ea"/>
              </a:rPr>
              <a:t>常见的导航算法</a:t>
            </a:r>
          </a:p>
        </p:txBody>
      </p:sp>
      <p:sp>
        <p:nvSpPr>
          <p:cNvPr id="3" name="内容占位符 2"/>
          <p:cNvSpPr>
            <a:spLocks noGrp="1"/>
          </p:cNvSpPr>
          <p:nvPr>
            <p:ph idx="1"/>
          </p:nvPr>
        </p:nvSpPr>
        <p:spPr/>
        <p:txBody>
          <a:bodyPr/>
          <a:lstStyle/>
          <a:p>
            <a:r>
              <a:rPr lang="zh-CN" altLang="en-US" dirty="0"/>
              <a:t>常见的导航算法有很多</a:t>
            </a:r>
          </a:p>
        </p:txBody>
      </p:sp>
      <p:pic>
        <p:nvPicPr>
          <p:cNvPr id="1027" name="Picture 3"/>
          <p:cNvPicPr>
            <a:picLocks noChangeAspect="1" noChangeArrowheads="1"/>
          </p:cNvPicPr>
          <p:nvPr/>
        </p:nvPicPr>
        <p:blipFill>
          <a:blip r:embed="rId2" cstate="print"/>
          <a:srcRect/>
          <a:stretch>
            <a:fillRect/>
          </a:stretch>
        </p:blipFill>
        <p:spPr bwMode="auto">
          <a:xfrm>
            <a:off x="1418546" y="2825152"/>
            <a:ext cx="7134225" cy="31908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mn-ea"/>
                <a:ea typeface="+mn-ea"/>
              </a:rPr>
              <a:t>基于</a:t>
            </a:r>
            <a:r>
              <a:rPr lang="en-US" altLang="zh-CN" dirty="0" err="1">
                <a:solidFill>
                  <a:schemeClr val="tx1"/>
                </a:solidFill>
                <a:latin typeface="+mn-ea"/>
                <a:ea typeface="+mn-ea"/>
              </a:rPr>
              <a:t>ros</a:t>
            </a:r>
            <a:r>
              <a:rPr lang="zh-CN" altLang="en-US" dirty="0">
                <a:solidFill>
                  <a:schemeClr val="tx1"/>
                </a:solidFill>
                <a:latin typeface="+mn-ea"/>
                <a:ea typeface="+mn-ea"/>
              </a:rPr>
              <a:t>的导航</a:t>
            </a:r>
          </a:p>
        </p:txBody>
      </p:sp>
      <p:sp>
        <p:nvSpPr>
          <p:cNvPr id="3" name="内容占位符 2"/>
          <p:cNvSpPr>
            <a:spLocks noGrp="1"/>
          </p:cNvSpPr>
          <p:nvPr>
            <p:ph idx="1"/>
          </p:nvPr>
        </p:nvSpPr>
        <p:spPr/>
        <p:txBody>
          <a:bodyPr/>
          <a:lstStyle/>
          <a:p>
            <a:r>
              <a:rPr lang="en-US" altLang="zh-CN" dirty="0"/>
              <a:t>ROS</a:t>
            </a:r>
            <a:r>
              <a:rPr lang="zh-CN" altLang="zh-CN" dirty="0"/>
              <a:t>的</a:t>
            </a:r>
            <a:r>
              <a:rPr lang="en-US" altLang="zh-CN" dirty="0"/>
              <a:t>Navigation</a:t>
            </a:r>
            <a:r>
              <a:rPr lang="zh-CN" altLang="zh-CN" dirty="0"/>
              <a:t>主要包含两个部分功能，一个是定位，另一个是导航，这两个功能分别有对应的软件包，也是这一节的</a:t>
            </a:r>
            <a:r>
              <a:rPr lang="en-US" altLang="zh-CN" dirty="0"/>
              <a:t>launch</a:t>
            </a:r>
            <a:r>
              <a:rPr lang="zh-CN" altLang="zh-CN" dirty="0"/>
              <a:t>文件里主要用到的两个包：</a:t>
            </a:r>
          </a:p>
          <a:p>
            <a:pPr lvl="1">
              <a:buNone/>
            </a:pPr>
            <a:r>
              <a:rPr lang="en-US" altLang="zh-CN" dirty="0" err="1"/>
              <a:t>amcl</a:t>
            </a:r>
            <a:r>
              <a:rPr lang="zh-CN" altLang="zh-CN" dirty="0"/>
              <a:t>，英文全称“</a:t>
            </a:r>
            <a:r>
              <a:rPr lang="en-US" altLang="zh-CN" dirty="0"/>
              <a:t>Adaptive Monte Carlo Localization</a:t>
            </a:r>
            <a:r>
              <a:rPr lang="zh-CN" altLang="zh-CN" dirty="0"/>
              <a:t>”（蒙特卡洛自适应定位算法）。这是一种使用概率理论在已知地图中对机器人自定位置进行估计的方法</a:t>
            </a:r>
            <a:r>
              <a:rPr lang="zh-CN" altLang="en-US" dirty="0"/>
              <a:t>。</a:t>
            </a:r>
            <a:endParaRPr lang="zh-CN" altLang="zh-CN" dirty="0"/>
          </a:p>
          <a:p>
            <a:pPr lvl="1">
              <a:buNone/>
            </a:pPr>
            <a:r>
              <a:rPr lang="en-US" altLang="zh-CN" dirty="0" err="1"/>
              <a:t>move_base</a:t>
            </a:r>
            <a:r>
              <a:rPr lang="zh-CN" altLang="zh-CN" dirty="0"/>
              <a:t>，这个包将机器人导航需要用到的地图、坐标、路径和行为规划器连接到了一起，同时还提供了导航参数的设置接口，是</a:t>
            </a:r>
            <a:r>
              <a:rPr lang="en-US" altLang="zh-CN" dirty="0"/>
              <a:t>ROS Navigation</a:t>
            </a:r>
            <a:r>
              <a:rPr lang="zh-CN" altLang="zh-CN" dirty="0"/>
              <a:t>的中枢核心。</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rPr>
              <a:t>move_base</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a:t>在总体框架图中可以看到，</a:t>
            </a:r>
            <a:r>
              <a:rPr lang="en-US" altLang="zh-CN" dirty="0" err="1"/>
              <a:t>move_base</a:t>
            </a:r>
            <a:r>
              <a:rPr lang="zh-CN" altLang="en-US" dirty="0"/>
              <a:t>提供了</a:t>
            </a:r>
            <a:r>
              <a:rPr lang="en-US" altLang="zh-CN" dirty="0"/>
              <a:t>ROS</a:t>
            </a:r>
            <a:r>
              <a:rPr lang="zh-CN" altLang="en-US" dirty="0"/>
              <a:t>导航的配置、运行、交互接口，它主要包括两个部分：</a:t>
            </a:r>
            <a:br>
              <a:rPr lang="zh-CN" altLang="en-US" dirty="0"/>
            </a:br>
            <a:r>
              <a:rPr lang="zh-CN" altLang="en-US" dirty="0"/>
              <a:t>      （</a:t>
            </a:r>
            <a:r>
              <a:rPr lang="en-US" altLang="zh-CN" dirty="0"/>
              <a:t>1</a:t>
            </a:r>
            <a:r>
              <a:rPr lang="zh-CN" altLang="en-US" dirty="0"/>
              <a:t>） 全局路径规划（</a:t>
            </a:r>
            <a:r>
              <a:rPr lang="en-US" altLang="zh-CN" dirty="0"/>
              <a:t>global planner</a:t>
            </a:r>
            <a:r>
              <a:rPr lang="zh-CN" altLang="en-US" dirty="0"/>
              <a:t>）：根据给定的目标位置进行总体路径的规划；</a:t>
            </a:r>
            <a:br>
              <a:rPr lang="zh-CN" altLang="en-US" dirty="0"/>
            </a:br>
            <a:r>
              <a:rPr lang="zh-CN" altLang="en-US" dirty="0"/>
              <a:t>      （</a:t>
            </a:r>
            <a:r>
              <a:rPr lang="en-US" altLang="zh-CN" dirty="0"/>
              <a:t>2</a:t>
            </a:r>
            <a:r>
              <a:rPr lang="zh-CN" altLang="en-US" dirty="0"/>
              <a:t>） 本地实时规划（</a:t>
            </a:r>
            <a:r>
              <a:rPr lang="en-US" altLang="zh-CN" dirty="0"/>
              <a:t>local planner</a:t>
            </a:r>
            <a:r>
              <a:rPr lang="zh-CN" altLang="en-US" dirty="0"/>
              <a:t>）：根据附近的障碍物进行躲避路线规划。</a:t>
            </a:r>
          </a:p>
        </p:txBody>
      </p:sp>
      <p:pic>
        <p:nvPicPr>
          <p:cNvPr id="2051" name="Picture 3"/>
          <p:cNvPicPr>
            <a:picLocks noChangeAspect="1" noChangeArrowheads="1"/>
          </p:cNvPicPr>
          <p:nvPr/>
        </p:nvPicPr>
        <p:blipFill>
          <a:blip r:embed="rId2" cstate="print"/>
          <a:srcRect/>
          <a:stretch>
            <a:fillRect/>
          </a:stretch>
        </p:blipFill>
        <p:spPr bwMode="auto">
          <a:xfrm>
            <a:off x="1585913" y="3601779"/>
            <a:ext cx="7858125" cy="325622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图片包含 屏幕截图&#10;&#10;已生成极高可信度的说明">
            <a:extLst>
              <a:ext uri="{FF2B5EF4-FFF2-40B4-BE49-F238E27FC236}">
                <a16:creationId xmlns:a16="http://schemas.microsoft.com/office/drawing/2014/main" id="{B66EA20B-144B-452A-95AF-9EB6BC0984FF}"/>
              </a:ext>
            </a:extLst>
          </p:cNvPr>
          <p:cNvPicPr>
            <a:picLocks noGrp="1" noChangeAspect="1" noChangeArrowheads="1"/>
          </p:cNvPicPr>
          <p:nvPr>
            <p:ph idx="1"/>
          </p:nvPr>
        </p:nvPicPr>
        <p:blipFill>
          <a:blip r:embed="rId2" cstate="print"/>
          <a:srcRect/>
          <a:stretch>
            <a:fillRect/>
          </a:stretch>
        </p:blipFill>
        <p:spPr bwMode="auto">
          <a:xfrm>
            <a:off x="1126309" y="1364375"/>
            <a:ext cx="9941259" cy="4125623"/>
          </a:xfrm>
          <a:prstGeom prst="rect">
            <a:avLst/>
          </a:prstGeom>
          <a:noFill/>
        </p:spPr>
      </p:pic>
    </p:spTree>
    <p:extLst>
      <p:ext uri="{BB962C8B-B14F-4D97-AF65-F5344CB8AC3E}">
        <p14:creationId xmlns:p14="http://schemas.microsoft.com/office/powerpoint/2010/main" val="12691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mn-ea"/>
                <a:ea typeface="+mn-ea"/>
              </a:rPr>
              <a:t>全局路径规划和本地实时规划</a:t>
            </a:r>
          </a:p>
        </p:txBody>
      </p:sp>
      <p:sp>
        <p:nvSpPr>
          <p:cNvPr id="3" name="内容占位符 2"/>
          <p:cNvSpPr>
            <a:spLocks noGrp="1"/>
          </p:cNvSpPr>
          <p:nvPr>
            <p:ph idx="1"/>
          </p:nvPr>
        </p:nvSpPr>
        <p:spPr/>
        <p:txBody>
          <a:bodyPr>
            <a:normAutofit fontScale="92500"/>
          </a:bodyPr>
          <a:lstStyle/>
          <a:p>
            <a:r>
              <a:rPr lang="zh-CN" altLang="en-US" dirty="0"/>
              <a:t>全局路径规划，计算出机器人到目标位置的全局路线。这一功能是</a:t>
            </a:r>
            <a:r>
              <a:rPr lang="en-US" altLang="zh-CN" dirty="0" err="1"/>
              <a:t>navfn</a:t>
            </a:r>
            <a:r>
              <a:rPr lang="zh-CN" altLang="en-US" dirty="0"/>
              <a:t>这个包实现的。</a:t>
            </a:r>
            <a:br>
              <a:rPr lang="zh-CN" altLang="en-US" dirty="0"/>
            </a:br>
            <a:r>
              <a:rPr lang="zh-CN" altLang="en-US" dirty="0"/>
              <a:t>        </a:t>
            </a:r>
            <a:r>
              <a:rPr lang="en-US" altLang="zh-CN" dirty="0" err="1"/>
              <a:t>navfn</a:t>
            </a:r>
            <a:r>
              <a:rPr lang="zh-CN" altLang="en-US" dirty="0"/>
              <a:t>通过</a:t>
            </a:r>
            <a:r>
              <a:rPr lang="en-US" altLang="zh-CN" dirty="0" err="1"/>
              <a:t>Dijkstra</a:t>
            </a:r>
            <a:r>
              <a:rPr lang="zh-CN" altLang="en-US" dirty="0"/>
              <a:t>最优路径的算法，计算</a:t>
            </a:r>
            <a:r>
              <a:rPr lang="en-US" altLang="zh-CN" dirty="0" err="1"/>
              <a:t>costmap</a:t>
            </a:r>
            <a:r>
              <a:rPr lang="zh-CN" altLang="en-US" dirty="0"/>
              <a:t>上的最小花费路径，作为机器人的全局路线。</a:t>
            </a:r>
            <a:endParaRPr lang="en-US" altLang="zh-CN" dirty="0"/>
          </a:p>
          <a:p>
            <a:r>
              <a:rPr lang="zh-CN" altLang="en-US" dirty="0"/>
              <a:t>本地的实时规划，调用</a:t>
            </a:r>
            <a:r>
              <a:rPr lang="en-US" altLang="zh-CN" dirty="0" err="1"/>
              <a:t>base_local_planner</a:t>
            </a:r>
            <a:r>
              <a:rPr lang="zh-CN" altLang="en-US" dirty="0"/>
              <a:t>包实现的。</a:t>
            </a:r>
            <a:r>
              <a:rPr lang="en-US" altLang="zh-CN" dirty="0" err="1"/>
              <a:t>base_local_planner</a:t>
            </a:r>
            <a:r>
              <a:rPr lang="zh-CN" altLang="en-US" dirty="0"/>
              <a:t>这个包通过地图数据，通过算法搜索到达目标的多条路经，利用一些评价标准（是否会撞击障碍物，所需要的时间等等）选取最优的路径，并且计算所需要的实时速度和角度。</a:t>
            </a:r>
            <a:br>
              <a:rPr lang="zh-CN" altLang="en-US" dirty="0"/>
            </a:br>
            <a:r>
              <a:rPr lang="zh-CN" altLang="en-US" dirty="0"/>
              <a:t>主要思路如下：</a:t>
            </a:r>
            <a:br>
              <a:rPr lang="zh-CN" altLang="en-US" dirty="0"/>
            </a:br>
            <a:r>
              <a:rPr lang="zh-CN" altLang="en-US" dirty="0"/>
              <a:t>      （</a:t>
            </a:r>
            <a:r>
              <a:rPr lang="en-US" altLang="zh-CN" dirty="0"/>
              <a:t>1</a:t>
            </a:r>
            <a:r>
              <a:rPr lang="zh-CN" altLang="en-US" dirty="0"/>
              <a:t>） 采样机器人当前的状态；</a:t>
            </a:r>
            <a:br>
              <a:rPr lang="zh-CN" altLang="en-US" dirty="0"/>
            </a:br>
            <a:r>
              <a:rPr lang="zh-CN" altLang="en-US" dirty="0"/>
              <a:t>      （</a:t>
            </a:r>
            <a:r>
              <a:rPr lang="en-US" altLang="zh-CN" dirty="0"/>
              <a:t>2</a:t>
            </a:r>
            <a:r>
              <a:rPr lang="zh-CN" altLang="en-US" dirty="0"/>
              <a:t>） 针对每个采样的速度，计算机器人以该速度行驶一段时间后的状态，得出一条行驶的路线。</a:t>
            </a:r>
            <a:br>
              <a:rPr lang="zh-CN" altLang="en-US" dirty="0"/>
            </a:br>
            <a:r>
              <a:rPr lang="zh-CN" altLang="en-US" dirty="0"/>
              <a:t>      （</a:t>
            </a:r>
            <a:r>
              <a:rPr lang="en-US" altLang="zh-CN" dirty="0"/>
              <a:t>3</a:t>
            </a:r>
            <a:r>
              <a:rPr lang="zh-CN" altLang="en-US" dirty="0"/>
              <a:t>） 利用一些评价标准为多条路线打分。</a:t>
            </a:r>
            <a:br>
              <a:rPr lang="zh-CN" altLang="en-US" dirty="0"/>
            </a:br>
            <a:r>
              <a:rPr lang="zh-CN" altLang="en-US" dirty="0"/>
              <a:t>      （</a:t>
            </a:r>
            <a:r>
              <a:rPr lang="en-US" altLang="zh-CN" dirty="0"/>
              <a:t>4</a:t>
            </a:r>
            <a:r>
              <a:rPr lang="zh-CN" altLang="en-US" dirty="0"/>
              <a:t>） 根据打分，选择最优路径。</a:t>
            </a:r>
            <a:br>
              <a:rPr lang="zh-CN" altLang="en-US" dirty="0"/>
            </a:br>
            <a:r>
              <a:rPr lang="zh-CN" altLang="en-US" dirty="0"/>
              <a:t>      （</a:t>
            </a:r>
            <a:r>
              <a:rPr lang="en-US" altLang="zh-CN" dirty="0"/>
              <a:t>5</a:t>
            </a:r>
            <a:r>
              <a:rPr lang="zh-CN" altLang="en-US" dirty="0"/>
              <a:t>） 重复上面过程。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1506960" y="2404440"/>
            <a:ext cx="7766640" cy="1645920"/>
          </a:xfrm>
          <a:prstGeom prst="rect">
            <a:avLst/>
          </a:prstGeom>
          <a:noFill/>
          <a:ln>
            <a:noFill/>
          </a:ln>
        </p:spPr>
        <p:txBody>
          <a:bodyPr anchor="b"/>
          <a:lstStyle/>
          <a:p>
            <a:pPr algn="r">
              <a:lnSpc>
                <a:spcPct val="100000"/>
              </a:lnSpc>
            </a:pPr>
            <a:r>
              <a:rPr lang="zh-CN" sz="5400" b="0" strike="noStrike" spc="-1">
                <a:solidFill>
                  <a:srgbClr val="000000"/>
                </a:solidFill>
                <a:uFill>
                  <a:solidFill>
                    <a:srgbClr val="FFFFFF"/>
                  </a:solidFill>
                </a:uFill>
                <a:latin typeface="Trebuchet MS"/>
              </a:rPr>
              <a:t>END</a:t>
            </a:r>
            <a:endParaRPr lang="zh-CN" sz="1800" b="0" strike="noStrike" spc="-1">
              <a:solidFill>
                <a:srgbClr val="000000"/>
              </a:solidFill>
              <a:uFill>
                <a:solidFill>
                  <a:srgbClr val="FFFFFF"/>
                </a:solidFill>
              </a:uFill>
              <a:latin typeface="Trebuchet MS"/>
            </a:endParaRPr>
          </a:p>
        </p:txBody>
      </p:sp>
      <p:sp>
        <p:nvSpPr>
          <p:cNvPr id="149" name="TextShape 2"/>
          <p:cNvSpPr txBox="1"/>
          <p:nvPr/>
        </p:nvSpPr>
        <p:spPr>
          <a:xfrm>
            <a:off x="249660" y="4236097"/>
            <a:ext cx="7766640" cy="1096560"/>
          </a:xfrm>
          <a:prstGeom prst="rect">
            <a:avLst/>
          </a:prstGeom>
          <a:noFill/>
          <a:ln>
            <a:noFill/>
          </a:ln>
        </p:spPr>
        <p:txBody>
          <a:bodyPr/>
          <a:lstStyle/>
          <a:p>
            <a:pPr algn="ctr">
              <a:lnSpc>
                <a:spcPct val="125000"/>
              </a:lnSpc>
            </a:pPr>
            <a:r>
              <a:rPr lang="en-US" sz="2000" b="0" strike="noStrike" spc="-1" dirty="0" err="1">
                <a:solidFill>
                  <a:srgbClr val="000000"/>
                </a:solidFill>
                <a:uFill>
                  <a:solidFill>
                    <a:srgbClr val="FFFFFF"/>
                  </a:solidFill>
                </a:uFill>
                <a:latin typeface="宋体"/>
              </a:rPr>
              <a:t>源码下载地址：</a:t>
            </a:r>
            <a:r>
              <a:rPr lang="en-US" sz="2000" b="0" strike="noStrike" spc="-1" dirty="0" err="1">
                <a:solidFill>
                  <a:srgbClr val="000000"/>
                </a:solidFill>
                <a:uFill>
                  <a:solidFill>
                    <a:srgbClr val="FFFFFF"/>
                  </a:solidFill>
                </a:uFill>
                <a:latin typeface="Arial"/>
                <a:hlinkClick r:id="rId2"/>
              </a:rPr>
              <a:t>https</a:t>
            </a:r>
            <a:r>
              <a:rPr lang="en-US" sz="2000" b="0" strike="noStrike" spc="-1" dirty="0">
                <a:solidFill>
                  <a:srgbClr val="000000"/>
                </a:solidFill>
                <a:uFill>
                  <a:solidFill>
                    <a:srgbClr val="FFFFFF"/>
                  </a:solidFill>
                </a:uFill>
                <a:latin typeface="Arial"/>
                <a:hlinkClick r:id="rId2"/>
              </a:rPr>
              <a:t>://github.com/6-robot/wpr1</a:t>
            </a:r>
            <a:endParaRPr lang="en-US" sz="32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1202732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432</TotalTime>
  <Words>261</Words>
  <Application>Microsoft Office PowerPoint</Application>
  <PresentationFormat>宽屏</PresentationFormat>
  <Paragraphs>21</Paragraphs>
  <Slides>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方正姚体</vt:lpstr>
      <vt:lpstr>华文新魏</vt:lpstr>
      <vt:lpstr>宋体</vt:lpstr>
      <vt:lpstr>Arial</vt:lpstr>
      <vt:lpstr>Calibri</vt:lpstr>
      <vt:lpstr>Trebuchet MS</vt:lpstr>
      <vt:lpstr>Wingdings 3</vt:lpstr>
      <vt:lpstr>平面</vt:lpstr>
      <vt:lpstr> 基于ROS的导航</vt:lpstr>
      <vt:lpstr>PowerPoint 演示文稿</vt:lpstr>
      <vt:lpstr>栅格地图</vt:lpstr>
      <vt:lpstr>常见的导航算法</vt:lpstr>
      <vt:lpstr>基于ros的导航</vt:lpstr>
      <vt:lpstr>move_base</vt:lpstr>
      <vt:lpstr>PowerPoint 演示文稿</vt:lpstr>
      <vt:lpstr>全局路径规划和本地实时规划</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打车软件</dc:title>
  <dc:creator>CHENZHAN</dc:creator>
  <cp:lastModifiedBy>Administrator</cp:lastModifiedBy>
  <cp:revision>35</cp:revision>
  <dcterms:created xsi:type="dcterms:W3CDTF">2016-09-20T09:48:26Z</dcterms:created>
  <dcterms:modified xsi:type="dcterms:W3CDTF">2017-12-15T09:37:39Z</dcterms:modified>
</cp:coreProperties>
</file>