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4"/>
  </p:notesMasterIdLst>
  <p:handoutMasterIdLst>
    <p:handoutMasterId r:id="rId15"/>
  </p:handoutMasterIdLst>
  <p:sldIdLst>
    <p:sldId id="680" r:id="rId2"/>
    <p:sldId id="682" r:id="rId3"/>
    <p:sldId id="759" r:id="rId4"/>
    <p:sldId id="768" r:id="rId5"/>
    <p:sldId id="767" r:id="rId6"/>
    <p:sldId id="763" r:id="rId7"/>
    <p:sldId id="770" r:id="rId8"/>
    <p:sldId id="771" r:id="rId9"/>
    <p:sldId id="760" r:id="rId10"/>
    <p:sldId id="769" r:id="rId11"/>
    <p:sldId id="772" r:id="rId12"/>
    <p:sldId id="755" r:id="rId13"/>
  </p:sldIdLst>
  <p:sldSz cx="12196763" cy="6858000"/>
  <p:notesSz cx="6858000" cy="9144000"/>
  <p:custDataLst>
    <p:tags r:id="rId16"/>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38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241C"/>
    <a:srgbClr val="F1F1F1"/>
    <a:srgbClr val="F8F8F8"/>
    <a:srgbClr val="AF2019"/>
    <a:srgbClr val="BB231B"/>
    <a:srgbClr val="C2241C"/>
    <a:srgbClr val="DF2E25"/>
    <a:srgbClr val="FFB13F"/>
    <a:srgbClr val="EA8B00"/>
    <a:srgbClr val="A9BE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9" autoAdjust="0"/>
    <p:restoredTop sz="86486" autoAdjust="0"/>
  </p:normalViewPr>
  <p:slideViewPr>
    <p:cSldViewPr snapToObjects="1">
      <p:cViewPr varScale="1">
        <p:scale>
          <a:sx n="64" d="100"/>
          <a:sy n="64" d="100"/>
        </p:scale>
        <p:origin x="180" y="66"/>
      </p:cViewPr>
      <p:guideLst>
        <p:guide orient="horz" pos="2142"/>
        <p:guide pos="384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0776"/>
    </p:cViewPr>
  </p:sorterViewPr>
  <p:notesViewPr>
    <p:cSldViewPr snapToObjects="1">
      <p:cViewPr varScale="1">
        <p:scale>
          <a:sx n="81" d="100"/>
          <a:sy n="81" d="100"/>
        </p:scale>
        <p:origin x="-208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A66804-583B-42BE-962B-441699487C40}" type="datetimeFigureOut">
              <a:rPr lang="zh-CN" altLang="en-US" smtClean="0"/>
              <a:t>2017/12/16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20FDFD-A5D4-42F3-BCC8-12887DAA73C1}" type="slidenum">
              <a:rPr lang="zh-CN" altLang="en-US" smtClean="0"/>
              <a:t>‹#›</a:t>
            </a:fld>
            <a:endParaRPr lang="zh-CN" altLang="en-US"/>
          </a:p>
        </p:txBody>
      </p:sp>
    </p:spTree>
    <p:extLst>
      <p:ext uri="{BB962C8B-B14F-4D97-AF65-F5344CB8AC3E}">
        <p14:creationId xmlns:p14="http://schemas.microsoft.com/office/powerpoint/2010/main" val="37799336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t>2017/12/16</a:t>
            </a:fld>
            <a:endParaRPr lang="en-US"/>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t>‹#›</a:t>
            </a:fld>
            <a:endParaRPr lang="en-US"/>
          </a:p>
        </p:txBody>
      </p:sp>
    </p:spTree>
    <p:extLst>
      <p:ext uri="{BB962C8B-B14F-4D97-AF65-F5344CB8AC3E}">
        <p14:creationId xmlns:p14="http://schemas.microsoft.com/office/powerpoint/2010/main" val="39576265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ROS</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是什么？按照</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ROS</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官网的定义，</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ROS</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是一个灵活的机器人软件框架，由工具、库和约定组成，旨在简化在各种各样的机器人平台上创建复杂和健壮的机器人行为的任务</a:t>
            </a:r>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从事过机器人软件开发的人都知道，设计开发真正健壮的通用机器人软件并不是一件容易的事情。这是因为，对人类来说微不足道的问题对机器人来说往往都会随着环境和任务的变化而千差万别。处理这些变化是非常困难的，没有哪个人、哪个实验室或哪个机构能独自应付。</a:t>
            </a:r>
          </a:p>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因此，</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ROS</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自诞生起就提倡并鼓励机器人社区协作进行机器人软件开发。例如，一个实验室擅长室内环境建图，那么这个实验室可以提供一套先进的建图系统。一个研究团队擅长地图导航，而另一个研究小组可能发明了一种可以很好地识别杂乱小物体的机器视觉方法。</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ROS</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就是建立在不同的个人</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团队</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实验室工作的基础上并且专为大家之间的协作而设计的。</a:t>
            </a:r>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运动规划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(Motion Planning)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，有别于轨迹规划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(Path Planning)</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。一般来说，轨迹规划用于无人车</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无人机领域，而运动规划主要用于机械臂，类人机器人领域。</a:t>
            </a:r>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a:t>
            </a:fld>
            <a:endParaRPr lang="en-US">
              <a:solidFill>
                <a:prstClr val="black"/>
              </a:solidFill>
            </a:endParaRPr>
          </a:p>
        </p:txBody>
      </p:sp>
    </p:spTree>
    <p:extLst>
      <p:ext uri="{BB962C8B-B14F-4D97-AF65-F5344CB8AC3E}">
        <p14:creationId xmlns:p14="http://schemas.microsoft.com/office/powerpoint/2010/main" val="63456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10</a:t>
            </a:fld>
            <a:endParaRPr lang="en-US">
              <a:solidFill>
                <a:prstClr val="black"/>
              </a:solidFill>
            </a:endParaRPr>
          </a:p>
        </p:txBody>
      </p:sp>
    </p:spTree>
    <p:extLst>
      <p:ext uri="{BB962C8B-B14F-4D97-AF65-F5344CB8AC3E}">
        <p14:creationId xmlns:p14="http://schemas.microsoft.com/office/powerpoint/2010/main" val="1146375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11</a:t>
            </a:fld>
            <a:endParaRPr lang="en-US">
              <a:solidFill>
                <a:prstClr val="black"/>
              </a:solidFill>
            </a:endParaRPr>
          </a:p>
        </p:txBody>
      </p:sp>
    </p:spTree>
    <p:extLst>
      <p:ext uri="{BB962C8B-B14F-4D97-AF65-F5344CB8AC3E}">
        <p14:creationId xmlns:p14="http://schemas.microsoft.com/office/powerpoint/2010/main" val="1643759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defRPr/>
            </a:pPr>
            <a:fld id="{CE1689F0-D8FB-450F-A36F-553F26501FEE}" type="slidenum">
              <a:rPr kumimoji="0" lang="zh-CN" altLang="en-US" sz="1800" b="0" i="0" u="none" strike="noStrike" kern="0" cap="none" spc="0" normalizeH="0" baseline="0" noProof="0" smtClean="0">
                <a:ln>
                  <a:noFill/>
                </a:ln>
                <a:solidFill>
                  <a:prstClr val="black"/>
                </a:solidFill>
                <a:effectLst/>
                <a:uLnTx/>
                <a:uFillTx/>
              </a:rPr>
              <a:t>12</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862047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在现代生产过程中，机械手被广泛的运用于自动生产线中，机器人的研制和生产已成为高技术领域内，迅速发展起来的一门新兴的技术，它更加促进了机械手的发展，使得机械手能更好地实现与机械化和自动化的有机结合。机械手虽然还不如人手那样灵活，但它具有能不断重复工作和劳动，不知疲劳，不怕危险，抓举重物的力量比人手力大的特点，因此，机械手已受到许多部门的重视，并越来越广泛地得到了应用。</a:t>
            </a:r>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在场的老师或者学生应该又对</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robocup</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或者中国机器人大赛 家庭服务机器人项目有了解的话，抓取项目需要用到机械臂，很多学校或者参赛队在这一个项目比赛不是很理想，一部分是物体定位不准确，二是机械臂控制的不太好。</a:t>
            </a:r>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      如果你是一家工厂的老板，当机器人可以替代一部分人工的时候，你会如何选择</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对此，富士康给出的最新答案是：每年增加超过</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1</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万台机器人和</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10</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万套自动化设备。</a:t>
            </a:r>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本质上来看，将富士康机器人称之为“机械手臂”似乎更为合适。</a:t>
            </a:r>
          </a:p>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　　除此之外，机械手臂很难做到像人类的五指那样灵活，因此现在富士康的机械手臂虽然已经用在了</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iPhone</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和</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iPad</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的生产上，但主要还是从事一些简单、重复、枯燥的工艺，如粉刷、检测、焊接。</a:t>
            </a:r>
          </a:p>
          <a:p>
            <a:r>
              <a:rPr lang="zh-CN" altLang="en-US" dirty="0" smtClean="0"/>
              <a:t>机械臂的种类很多，今天就向大家介绍一款机械臂，玄机</a:t>
            </a:r>
            <a:r>
              <a:rPr lang="en-US" altLang="zh-CN" dirty="0" smtClean="0"/>
              <a:t>2</a:t>
            </a:r>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2</a:t>
            </a:fld>
            <a:endParaRPr lang="en-US">
              <a:solidFill>
                <a:prstClr val="black"/>
              </a:solidFill>
            </a:endParaRPr>
          </a:p>
        </p:txBody>
      </p:sp>
    </p:spTree>
    <p:extLst>
      <p:ext uri="{BB962C8B-B14F-4D97-AF65-F5344CB8AC3E}">
        <p14:creationId xmlns:p14="http://schemas.microsoft.com/office/powerpoint/2010/main" val="1998720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机械臂的运行，在工业利用上非常普及</a:t>
            </a:r>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endParaRPr lang="zh-CN" altLang="en-US" sz="1200" b="0" i="0" kern="1200" dirty="0" smtClean="0">
              <a:solidFill>
                <a:schemeClr val="tx1"/>
              </a:solidFill>
              <a:effectLst/>
              <a:latin typeface="Calibri" panose="020F0502020204030204" pitchFamily="34" charset="0"/>
              <a:ea typeface="宋体" panose="02010600030101010101" pitchFamily="2" charset="-122"/>
              <a:cs typeface="+mn-cs"/>
            </a:endParaRPr>
          </a:p>
          <a:p>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MoveIt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软件包，提供全面的利用机械臂的功能包，方便在此基础做出更多的二次开发。</a:t>
            </a:r>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下面先看一段视频，关于机械臂的应用。</a:t>
            </a:r>
          </a:p>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3</a:t>
            </a:fld>
            <a:endParaRPr lang="en-US">
              <a:solidFill>
                <a:prstClr val="black"/>
              </a:solidFill>
            </a:endParaRPr>
          </a:p>
        </p:txBody>
      </p:sp>
    </p:spTree>
    <p:extLst>
      <p:ext uri="{BB962C8B-B14F-4D97-AF65-F5344CB8AC3E}">
        <p14:creationId xmlns:p14="http://schemas.microsoft.com/office/powerpoint/2010/main" val="1640077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move_group</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是</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MoveIt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的核心部分，可以综合机器人的各独立组件，为用户提供一系列需要的动作指令和服务。从架构图中我们可以看到，</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move_group</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类似于一个积分器，本身并不具备丰富的功能，主要做各功能包、插件的集成</a:t>
            </a:r>
            <a:endParaRPr lang="en-US" altLang="zh-CN" dirty="0" smtClean="0"/>
          </a:p>
          <a:p>
            <a:endParaRPr lang="zh-CN" altLang="en-US" dirty="0" smtClean="0"/>
          </a:p>
          <a:p>
            <a:r>
              <a:rPr lang="zh-CN" altLang="en-US" dirty="0" smtClean="0"/>
              <a:t>左边 </a:t>
            </a:r>
            <a:r>
              <a:rPr lang="en-US" altLang="zh-CN" dirty="0" smtClean="0"/>
              <a:t>1</a:t>
            </a:r>
            <a:r>
              <a:rPr lang="zh-CN" altLang="en-US" dirty="0" smtClean="0"/>
              <a:t>、用户接口：</a:t>
            </a:r>
          </a:p>
          <a:p>
            <a:r>
              <a:rPr lang="en-US" altLang="zh-CN" dirty="0" smtClean="0"/>
              <a:t>C++</a:t>
            </a:r>
            <a:r>
              <a:rPr lang="zh-CN" altLang="en-US" dirty="0" smtClean="0"/>
              <a:t>： </a:t>
            </a:r>
            <a:r>
              <a:rPr lang="en-US" altLang="zh-CN" dirty="0" err="1" smtClean="0"/>
              <a:t>move_group_interface</a:t>
            </a:r>
            <a:r>
              <a:rPr lang="en-US" altLang="zh-CN" dirty="0" smtClean="0"/>
              <a:t> package</a:t>
            </a:r>
          </a:p>
          <a:p>
            <a:r>
              <a:rPr lang="en-US" altLang="zh-CN" dirty="0" smtClean="0"/>
              <a:t>Python</a:t>
            </a:r>
            <a:r>
              <a:rPr lang="zh-CN" altLang="en-US" dirty="0" smtClean="0"/>
              <a:t>： </a:t>
            </a:r>
            <a:r>
              <a:rPr lang="en-US" altLang="zh-CN" dirty="0" err="1" smtClean="0"/>
              <a:t>moveit_commander</a:t>
            </a:r>
            <a:r>
              <a:rPr lang="en-US" altLang="zh-CN" dirty="0" smtClean="0"/>
              <a:t> package</a:t>
            </a:r>
          </a:p>
          <a:p>
            <a:r>
              <a:rPr lang="en-US" altLang="zh-CN" dirty="0" smtClean="0"/>
              <a:t>GUI</a:t>
            </a:r>
            <a:r>
              <a:rPr lang="zh-CN" altLang="en-US" dirty="0" smtClean="0"/>
              <a:t>： </a:t>
            </a:r>
            <a:r>
              <a:rPr lang="en-US" altLang="zh-CN" dirty="0" smtClean="0"/>
              <a:t>Motion Planning plugin to </a:t>
            </a:r>
            <a:r>
              <a:rPr lang="en-US" altLang="zh-CN" dirty="0" err="1" smtClean="0"/>
              <a:t>Rviz</a:t>
            </a:r>
            <a:r>
              <a:rPr lang="zh-CN" altLang="en-US" dirty="0" smtClean="0"/>
              <a:t>，可视化接口</a:t>
            </a:r>
            <a:endParaRPr lang="en-US" altLang="zh-CN" dirty="0" smtClean="0"/>
          </a:p>
          <a:p>
            <a:r>
              <a:rPr lang="zh-CN" altLang="en-US" dirty="0" smtClean="0"/>
              <a:t>上面</a:t>
            </a:r>
            <a:r>
              <a:rPr lang="en-US" altLang="zh-CN" dirty="0" smtClean="0"/>
              <a:t>ROS PARAM server</a:t>
            </a:r>
          </a:p>
          <a:p>
            <a:r>
              <a:rPr lang="zh-CN" altLang="en-US" dirty="0" smtClean="0"/>
              <a:t>可以给</a:t>
            </a:r>
            <a:r>
              <a:rPr lang="en-US" altLang="zh-CN" dirty="0" smtClean="0"/>
              <a:t>move——group</a:t>
            </a:r>
            <a:r>
              <a:rPr lang="zh-CN" altLang="en-US" dirty="0" smtClean="0"/>
              <a:t>节点处理提供</a:t>
            </a:r>
          </a:p>
          <a:p>
            <a:r>
              <a:rPr lang="en-US" altLang="zh-CN" dirty="0" smtClean="0"/>
              <a:t>URDF</a:t>
            </a:r>
          </a:p>
          <a:p>
            <a:r>
              <a:rPr lang="en-US" altLang="zh-CN" dirty="0" smtClean="0"/>
              <a:t>SRDF</a:t>
            </a:r>
          </a:p>
          <a:p>
            <a:r>
              <a:rPr lang="en-US" altLang="zh-CN" dirty="0" err="1" smtClean="0"/>
              <a:t>MoveIt</a:t>
            </a:r>
            <a:r>
              <a:rPr lang="en-US" altLang="zh-CN" dirty="0" smtClean="0"/>
              <a:t>!</a:t>
            </a:r>
            <a:r>
              <a:rPr lang="zh-CN" altLang="en-US" dirty="0" smtClean="0"/>
              <a:t>配置文件</a:t>
            </a:r>
            <a:endParaRPr lang="en-US" altLang="zh-CN" dirty="0" smtClean="0"/>
          </a:p>
          <a:p>
            <a:r>
              <a:rPr lang="en-US" altLang="zh-CN" dirty="0" err="1" smtClean="0"/>
              <a:t>move_group</a:t>
            </a:r>
            <a:r>
              <a:rPr lang="zh-CN" altLang="en-US" dirty="0" smtClean="0"/>
              <a:t>通过</a:t>
            </a:r>
            <a:r>
              <a:rPr lang="en-US" altLang="zh-CN" dirty="0" smtClean="0"/>
              <a:t>ROS topics</a:t>
            </a:r>
            <a:r>
              <a:rPr lang="zh-CN" altLang="en-US" dirty="0" smtClean="0"/>
              <a:t>和</a:t>
            </a:r>
            <a:r>
              <a:rPr lang="en-US" altLang="zh-CN" dirty="0" smtClean="0"/>
              <a:t>actions</a:t>
            </a:r>
            <a:r>
              <a:rPr lang="zh-CN" altLang="en-US" dirty="0" smtClean="0"/>
              <a:t>与机器人通讯，获取机器人的状态（位置，节点等），获取点云或其他传感器数据再传递给机器人的控制器。</a:t>
            </a:r>
          </a:p>
          <a:p>
            <a:r>
              <a:rPr lang="zh-CN" altLang="en-US" dirty="0" smtClean="0"/>
              <a:t>右边的</a:t>
            </a:r>
          </a:p>
          <a:p>
            <a:r>
              <a:rPr lang="zh-CN" altLang="en-US" dirty="0" smtClean="0"/>
              <a:t>红线部分 </a:t>
            </a:r>
            <a:r>
              <a:rPr lang="en-US" altLang="zh-CN" dirty="0" smtClean="0"/>
              <a:t>joint </a:t>
            </a:r>
            <a:r>
              <a:rPr lang="en-US" altLang="zh-CN" dirty="0" err="1" smtClean="0"/>
              <a:t>trajectoryaction</a:t>
            </a:r>
            <a:r>
              <a:rPr lang="zh-CN" altLang="en-US" dirty="0" smtClean="0"/>
              <a:t>主要负责机器人控制器与</a:t>
            </a:r>
            <a:r>
              <a:rPr lang="en-US" altLang="zh-CN" dirty="0" err="1" smtClean="0"/>
              <a:t>movegroup</a:t>
            </a:r>
            <a:r>
              <a:rPr lang="zh-CN" altLang="en-US" dirty="0" smtClean="0"/>
              <a:t>之间的交互交互，非常重要的</a:t>
            </a:r>
            <a:r>
              <a:rPr lang="en-US" altLang="zh-CN" dirty="0" smtClean="0"/>
              <a:t>action</a:t>
            </a:r>
            <a:r>
              <a:rPr lang="zh-CN" altLang="en-US" dirty="0" smtClean="0"/>
              <a:t>，</a:t>
            </a:r>
            <a:r>
              <a:rPr lang="en-US" altLang="zh-CN" dirty="0" err="1" smtClean="0"/>
              <a:t>moveit</a:t>
            </a:r>
            <a:r>
              <a:rPr lang="zh-CN" altLang="en-US" dirty="0" smtClean="0"/>
              <a:t>所有的规划，会把所有的规划通过</a:t>
            </a:r>
            <a:r>
              <a:rPr lang="en-US" altLang="zh-CN" dirty="0" err="1" smtClean="0"/>
              <a:t>cation</a:t>
            </a:r>
            <a:r>
              <a:rPr lang="zh-CN" altLang="en-US" dirty="0" smtClean="0"/>
              <a:t>发送给机器人控制器</a:t>
            </a:r>
          </a:p>
          <a:p>
            <a:r>
              <a:rPr lang="zh-CN" altLang="en-US" dirty="0" smtClean="0"/>
              <a:t>机器人控制器在做一些相关的处理</a:t>
            </a:r>
            <a:endParaRPr lang="en-US" altLang="zh-CN" dirty="0" smtClean="0"/>
          </a:p>
          <a:p>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MoveIt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的安装很简单，使用下边的命令即可：</a:t>
            </a:r>
          </a:p>
          <a:p>
            <a:r>
              <a:rPr lang="en-US" altLang="zh-CN" dirty="0" err="1" smtClean="0"/>
              <a:t>sudo</a:t>
            </a:r>
            <a:r>
              <a:rPr lang="en-US" altLang="zh-CN" dirty="0" smtClean="0"/>
              <a:t> apt-get install </a:t>
            </a:r>
            <a:r>
              <a:rPr lang="en-US" altLang="zh-CN" dirty="0" err="1" smtClean="0"/>
              <a:t>ros</a:t>
            </a:r>
            <a:r>
              <a:rPr lang="en-US" altLang="zh-CN" dirty="0" smtClean="0"/>
              <a:t>-indigo-</a:t>
            </a:r>
            <a:r>
              <a:rPr lang="en-US" altLang="zh-CN" dirty="0" err="1" smtClean="0"/>
              <a:t>moveit</a:t>
            </a:r>
            <a:r>
              <a:rPr lang="en-US" altLang="zh-CN" dirty="0" smtClean="0"/>
              <a:t>-full</a:t>
            </a:r>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4</a:t>
            </a:fld>
            <a:endParaRPr lang="en-US">
              <a:solidFill>
                <a:prstClr val="black"/>
              </a:solidFill>
            </a:endParaRPr>
          </a:p>
        </p:txBody>
      </p:sp>
    </p:spTree>
    <p:extLst>
      <p:ext uri="{BB962C8B-B14F-4D97-AF65-F5344CB8AC3E}">
        <p14:creationId xmlns:p14="http://schemas.microsoft.com/office/powerpoint/2010/main" val="4226481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5</a:t>
            </a:fld>
            <a:endParaRPr lang="en-US">
              <a:solidFill>
                <a:prstClr val="black"/>
              </a:solidFill>
            </a:endParaRPr>
          </a:p>
        </p:txBody>
      </p:sp>
    </p:spTree>
    <p:extLst>
      <p:ext uri="{BB962C8B-B14F-4D97-AF65-F5344CB8AC3E}">
        <p14:creationId xmlns:p14="http://schemas.microsoft.com/office/powerpoint/2010/main" val="2524945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大家可以看到右边这个位置放置着玄极</a:t>
            </a:r>
            <a:r>
              <a:rPr lang="en-US" altLang="zh-CN" dirty="0" smtClean="0"/>
              <a:t>2</a:t>
            </a:r>
            <a:r>
              <a:rPr lang="zh-CN" altLang="en-US" dirty="0" smtClean="0"/>
              <a:t>机器臂，看不见的可以看大屏幕，右图的是实物图，左边的是效果图，有电源接口，急停开关，放置机械臂故障或者没有按照规定的路线走，以免造成周围不必要的财产或者人员损伤，可以拍下急停开关，通讯接口负责与控制系统通讯，发送相关指令和反馈信息。</a:t>
            </a:r>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6</a:t>
            </a:fld>
            <a:endParaRPr lang="en-US">
              <a:solidFill>
                <a:prstClr val="black"/>
              </a:solidFill>
            </a:endParaRPr>
          </a:p>
        </p:txBody>
      </p:sp>
    </p:spTree>
    <p:extLst>
      <p:ext uri="{BB962C8B-B14F-4D97-AF65-F5344CB8AC3E}">
        <p14:creationId xmlns:p14="http://schemas.microsoft.com/office/powerpoint/2010/main" val="489331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通常</a:t>
            </a:r>
            <a:r>
              <a:rPr lang="en-US" altLang="zh-CN" sz="1200" kern="1200" dirty="0" err="1" smtClean="0">
                <a:solidFill>
                  <a:schemeClr val="tx1"/>
                </a:solidFill>
                <a:effectLst/>
                <a:latin typeface="Calibri" panose="020F0502020204030204" pitchFamily="34" charset="0"/>
                <a:ea typeface="宋体" panose="02010600030101010101" pitchFamily="2" charset="-122"/>
                <a:cs typeface="+mn-cs"/>
              </a:rPr>
              <a:t>Rviz</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的主界面会分为左右两栏，左边一栏是“</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Displays</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”，右边是主显示区“</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View</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”。其中右边“</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View</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”是一个三维世界的显示，默认情况下可以看到栅格状的基准地面，鼠标拖动能变换三维视角。左边的“</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Displays</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”则用于配置 “</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View</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”里显示的信息种类和数量</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a:t>
            </a:r>
            <a:endParaRPr lang="en-US" altLang="zh-CN" sz="1200" kern="1200" dirty="0" smtClean="0">
              <a:solidFill>
                <a:schemeClr val="tx1"/>
              </a:solidFill>
              <a:effectLst/>
              <a:latin typeface="Calibri" panose="020F0502020204030204" pitchFamily="34" charset="0"/>
              <a:ea typeface="宋体" panose="02010600030101010101"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通常把传送机构的运动称为传送机构的自由度。人从手指到肩部共有</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27</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个自由度。而如将机械手的手臂也制成这样多的自由度，既困难又不必要。从力学的角度分析，物件在空间只有</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6</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个自由度。因此为抓取和传送在空间不同位置和方位物件，传送机构也应具有</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6</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个自由度。常用的机械手传送机构的自由度还多为少于</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6</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个的。一般的专用机械手只有</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2</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4</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个自由度，而通用机械手则多数为</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3</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6</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个自由度（这里所说的自由度数目，均不包括手指的抓取动作）</a:t>
            </a:r>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要达到空间任意一点，原则上需要</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3</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个运动轴，而把一件工具送到相对于工件的一定位置时又需要</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3</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个运动轴。因此，一台通用机械手能够达到空间的任意点，并将工具送到相对于工件的任意位置，最低限度需要</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6</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个运动轴。其中位置自由度</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3</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个，姿势自由度</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3</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个</a:t>
            </a:r>
            <a:endParaRPr lang="zh-CN" altLang="zh-CN" sz="1200" kern="1200" dirty="0" smtClean="0">
              <a:solidFill>
                <a:schemeClr val="tx1"/>
              </a:solidFill>
              <a:effectLst/>
              <a:latin typeface="Calibri" panose="020F0502020204030204" pitchFamily="34" charset="0"/>
              <a:ea typeface="宋体" panose="02010600030101010101"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7</a:t>
            </a:fld>
            <a:endParaRPr lang="en-US">
              <a:solidFill>
                <a:prstClr val="black"/>
              </a:solidFill>
            </a:endParaRPr>
          </a:p>
        </p:txBody>
      </p:sp>
    </p:spTree>
    <p:extLst>
      <p:ext uri="{BB962C8B-B14F-4D97-AF65-F5344CB8AC3E}">
        <p14:creationId xmlns:p14="http://schemas.microsoft.com/office/powerpoint/2010/main" val="1418299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显示机械臂三维模型的</a:t>
            </a:r>
            <a:r>
              <a:rPr lang="en-US" altLang="zh-CN" sz="1200" kern="1200" dirty="0" err="1" smtClean="0">
                <a:solidFill>
                  <a:schemeClr val="tx1"/>
                </a:solidFill>
                <a:effectLst/>
                <a:latin typeface="Calibri" panose="020F0502020204030204" pitchFamily="34" charset="0"/>
                <a:ea typeface="宋体" panose="02010600030101010101" pitchFamily="2" charset="-122"/>
                <a:cs typeface="+mn-cs"/>
              </a:rPr>
              <a:t>Rviz</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还附带一个关节角度调节面板</a:t>
            </a:r>
            <a:endParaRPr lang="en-US" altLang="zh-CN" sz="1200" kern="1200" dirty="0" smtClean="0">
              <a:solidFill>
                <a:schemeClr val="tx1"/>
              </a:solidFill>
              <a:effectLst/>
              <a:latin typeface="Calibri" panose="020F0502020204030204" pitchFamily="34" charset="0"/>
              <a:ea typeface="宋体" panose="02010600030101010101"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通过拖动每个关节的拖拽条，可以实时改变各个关节的角度。拖动条右上侧的数值框显示的是该关节的弧度值，这个值在后面的关节控制例程中会用到。</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smtClean="0">
              <a:solidFill>
                <a:schemeClr val="tx1"/>
              </a:solidFill>
              <a:effectLst/>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8</a:t>
            </a:fld>
            <a:endParaRPr lang="en-US">
              <a:solidFill>
                <a:prstClr val="black"/>
              </a:solidFill>
            </a:endParaRPr>
          </a:p>
        </p:txBody>
      </p:sp>
    </p:spTree>
    <p:extLst>
      <p:ext uri="{BB962C8B-B14F-4D97-AF65-F5344CB8AC3E}">
        <p14:creationId xmlns:p14="http://schemas.microsoft.com/office/powerpoint/2010/main" val="674204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1</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、从</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Ubuntu</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桌面左侧的启动栏里点击“</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Terminal</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”终端图标，启动终端程序（也可以通过同时按下键盘组合键“</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Ctrl + Alt + T</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”来启动）。输入以下指令：</a:t>
            </a:r>
          </a:p>
          <a:p>
            <a:r>
              <a:rPr lang="en-US" altLang="zh-CN" sz="1200" kern="1200" dirty="0" err="1" smtClean="0">
                <a:solidFill>
                  <a:schemeClr val="tx1"/>
                </a:solidFill>
                <a:effectLst/>
                <a:latin typeface="Calibri" panose="020F0502020204030204" pitchFamily="34" charset="0"/>
                <a:ea typeface="宋体" panose="02010600030101010101" pitchFamily="2" charset="-122"/>
                <a:cs typeface="+mn-cs"/>
              </a:rPr>
              <a:t>roslaunch</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 wpm2_moveit_config </a:t>
            </a:r>
            <a:r>
              <a:rPr lang="en-US" altLang="zh-CN" sz="1200" kern="1200" dirty="0" err="1" smtClean="0">
                <a:solidFill>
                  <a:schemeClr val="tx1"/>
                </a:solidFill>
                <a:effectLst/>
                <a:latin typeface="Calibri" panose="020F0502020204030204" pitchFamily="34" charset="0"/>
                <a:ea typeface="宋体" panose="02010600030101010101" pitchFamily="2" charset="-122"/>
                <a:cs typeface="+mn-cs"/>
              </a:rPr>
              <a:t>demo.launch</a:t>
            </a:r>
            <a:endParaRPr lang="zh-CN" altLang="zh-CN" sz="1200" kern="1200" dirty="0" smtClean="0">
              <a:solidFill>
                <a:schemeClr val="tx1"/>
              </a:solidFill>
              <a:effectLst/>
              <a:latin typeface="Calibri" panose="020F0502020204030204" pitchFamily="34" charset="0"/>
              <a:ea typeface="宋体" panose="02010600030101010101" pitchFamily="2" charset="-122"/>
              <a:cs typeface="+mn-cs"/>
            </a:endParaRPr>
          </a:p>
          <a:p>
            <a:pPr lvl="0"/>
            <a:r>
              <a:rPr lang="en-US" altLang="zh-CN" dirty="0" smtClean="0"/>
              <a:t>2</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黄色模型的末端关节有个淡蓝色的半透明圆球，可用鼠标点住拖动，黄色模型会跟随这个蓝色拖动球进行姿态变化。通过这种方式，可以直观的选择要规划的目标姿态；</a:t>
            </a:r>
          </a:p>
          <a:p>
            <a:pPr lvl="0"/>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围绕黄色模型的蓝色圆球，有红绿蓝三个圆环，用鼠标点住其中某个圆环，拖动可以旋转该圆环，同时手臂末端的手爪方向也会发生相应改变。通过这种方式，可以直观的选择目标姿态的手爪朝向；</a:t>
            </a:r>
          </a:p>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9</a:t>
            </a:fld>
            <a:endParaRPr lang="en-US">
              <a:solidFill>
                <a:prstClr val="black"/>
              </a:solidFill>
            </a:endParaRPr>
          </a:p>
        </p:txBody>
      </p:sp>
    </p:spTree>
    <p:extLst>
      <p:ext uri="{BB962C8B-B14F-4D97-AF65-F5344CB8AC3E}">
        <p14:creationId xmlns:p14="http://schemas.microsoft.com/office/powerpoint/2010/main" val="3527891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946650" y="2565400"/>
            <a:ext cx="6334125" cy="863600"/>
          </a:xfrm>
        </p:spPr>
        <p:txBody>
          <a:bodyPr/>
          <a:lstStyle>
            <a:lvl1pPr>
              <a:defRPr sz="3600"/>
            </a:lvl1pPr>
          </a:lstStyle>
          <a:p>
            <a:pPr lvl="0"/>
            <a:r>
              <a:rPr lang="zh-CN" noProof="0"/>
              <a:t>单击此处编辑母版标题样式</a:t>
            </a:r>
          </a:p>
        </p:txBody>
      </p:sp>
      <p:sp>
        <p:nvSpPr>
          <p:cNvPr id="2051" name="Rectangle 3"/>
          <p:cNvSpPr>
            <a:spLocks noGrp="1" noChangeArrowheads="1"/>
          </p:cNvSpPr>
          <p:nvPr>
            <p:ph type="subTitle" idx="1"/>
          </p:nvPr>
        </p:nvSpPr>
        <p:spPr>
          <a:xfrm>
            <a:off x="4948238" y="3644900"/>
            <a:ext cx="6335712" cy="647700"/>
          </a:xfrm>
        </p:spPr>
        <p:txBody>
          <a:bodyPr/>
          <a:lstStyle>
            <a:lvl1pPr marL="0" indent="0">
              <a:buFontTx/>
              <a:buNone/>
              <a:defRPr sz="2400"/>
            </a:lvl1pPr>
          </a:lstStyle>
          <a:p>
            <a:pPr lvl="0"/>
            <a:r>
              <a:rPr lang="zh-CN" noProof="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6913" y="2886609"/>
            <a:ext cx="1060349"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30462" y="2758265"/>
            <a:ext cx="1096814"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a:srcRect/>
          <a:stretch>
            <a:fillRect/>
          </a:stretch>
        </p:blipFill>
        <p:spPr bwMode="auto">
          <a:xfrm>
            <a:off x="1040451" y="1447779"/>
            <a:ext cx="3013731"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7436" y="3771071"/>
            <a:ext cx="524127"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7376340" y="2904246"/>
            <a:ext cx="401158"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7817" y="2574149"/>
            <a:ext cx="981731"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a:srcRect/>
          <a:stretch>
            <a:fillRect/>
          </a:stretch>
        </p:blipFill>
        <p:spPr bwMode="auto">
          <a:xfrm>
            <a:off x="3261942" y="3206628"/>
            <a:ext cx="1477636"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a:srcRect/>
          <a:stretch>
            <a:fillRect/>
          </a:stretch>
        </p:blipFill>
        <p:spPr bwMode="auto">
          <a:xfrm>
            <a:off x="5352404" y="3446014"/>
            <a:ext cx="1834444"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886102" y="2725338"/>
            <a:ext cx="1116794"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2800" y="3624920"/>
            <a:ext cx="522112"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4880" y="2365000"/>
            <a:ext cx="522110"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a:srcRect/>
          <a:stretch>
            <a:fillRect/>
          </a:stretch>
        </p:blipFill>
        <p:spPr bwMode="auto">
          <a:xfrm>
            <a:off x="2054437" y="2795894"/>
            <a:ext cx="1697365"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a:srcRect/>
          <a:stretch>
            <a:fillRect/>
          </a:stretch>
        </p:blipFill>
        <p:spPr bwMode="auto">
          <a:xfrm>
            <a:off x="3983626" y="2785815"/>
            <a:ext cx="437445"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a:srcRect/>
          <a:stretch>
            <a:fillRect/>
          </a:stretch>
        </p:blipFill>
        <p:spPr bwMode="auto">
          <a:xfrm>
            <a:off x="8519340" y="3325061"/>
            <a:ext cx="703540"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a:srcRect/>
          <a:stretch>
            <a:fillRect/>
          </a:stretch>
        </p:blipFill>
        <p:spPr bwMode="auto">
          <a:xfrm>
            <a:off x="9239008" y="2909285"/>
            <a:ext cx="360841"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a:srcRect/>
          <a:stretch>
            <a:fillRect/>
          </a:stretch>
        </p:blipFill>
        <p:spPr bwMode="auto">
          <a:xfrm>
            <a:off x="9744990" y="3446013"/>
            <a:ext cx="282222"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userDrawn="1">
            <p:ph type="title"/>
          </p:nvPr>
        </p:nvSpPr>
        <p:spPr/>
        <p:txBody>
          <a:bodyPr/>
          <a:lstStyle>
            <a:lvl1pPr>
              <a:defRPr>
                <a:solidFill>
                  <a:schemeClr val="tx2"/>
                </a:solidFill>
              </a:defRPr>
            </a:lvl1pPr>
          </a:lstStyle>
          <a:p>
            <a:r>
              <a:rPr lang="zh-CN" altLang="en-US"/>
              <a:t>单击此处编辑母版标题样式</a:t>
            </a:r>
          </a:p>
        </p:txBody>
      </p:sp>
      <p:sp>
        <p:nvSpPr>
          <p:cNvPr id="3" name="内容占位符 2"/>
          <p:cNvSpPr>
            <a:spLocks noGrp="1"/>
          </p:cNvSpPr>
          <p:nvPr userDrawn="1">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 name="TextBox 19"/>
          <p:cNvSpPr txBox="1"/>
          <p:nvPr userDrawn="1"/>
        </p:nvSpPr>
        <p:spPr>
          <a:xfrm>
            <a:off x="11587163" y="6453336"/>
            <a:ext cx="457177" cy="338554"/>
          </a:xfrm>
          <a:prstGeom prst="rect">
            <a:avLst/>
          </a:prstGeom>
          <a:noFill/>
        </p:spPr>
        <p:txBody>
          <a:bodyPr wrap="none" rtlCol="0">
            <a:spAutoFit/>
          </a:bodyPr>
          <a:lstStyle/>
          <a:p>
            <a:pPr algn="ctr"/>
            <a:fld id="{BA2BEF17-5336-49D4-9F7F-1AE04EBEDEA7}" type="slidenum">
              <a:rPr lang="zh-CN" altLang="en-US" sz="1600" smtClean="0">
                <a:solidFill>
                  <a:schemeClr val="tx2"/>
                </a:solidFill>
                <a:latin typeface="+mj-ea"/>
                <a:ea typeface="+mj-ea"/>
              </a:rPr>
              <a:t>‹#›</a:t>
            </a:fld>
            <a:endParaRPr lang="zh-CN" altLang="en-US" sz="1600" dirty="0">
              <a:solidFill>
                <a:schemeClr val="tx2"/>
              </a:solidFill>
              <a:latin typeface="+mj-ea"/>
              <a:ea typeface="+mj-e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1F1F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dirty="0"/>
              <a:t>单击此处编辑母版标题样式</a:t>
            </a:r>
          </a:p>
        </p:txBody>
      </p:sp>
      <p:sp>
        <p:nvSpPr>
          <p:cNvPr id="1027"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dirty="0"/>
              <a:t>单击此处编辑母版文本样式</a:t>
            </a:r>
          </a:p>
          <a:p>
            <a:pPr lvl="1"/>
            <a:r>
              <a:rPr lang="zh-CN" dirty="0"/>
              <a:t>第二级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6-robot/wpm2"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6-robot/wpm2"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Oval 5"/>
          <p:cNvSpPr>
            <a:spLocks noChangeArrowheads="1"/>
          </p:cNvSpPr>
          <p:nvPr/>
        </p:nvSpPr>
        <p:spPr bwMode="auto">
          <a:xfrm>
            <a:off x="1863726" y="1592263"/>
            <a:ext cx="711200" cy="712788"/>
          </a:xfrm>
          <a:prstGeom prst="ellipse">
            <a:avLst/>
          </a:prstGeom>
          <a:solidFill>
            <a:schemeClr val="tx1"/>
          </a:solidFill>
          <a:ln>
            <a:noFill/>
          </a:ln>
        </p:spPr>
        <p:txBody>
          <a:bodyPr vert="horz" wrap="square" lIns="91440" tIns="45720" rIns="91440" bIns="45720" numCol="1" anchor="t" anchorCtr="0" compatLnSpc="1"/>
          <a:lstStyle/>
          <a:p>
            <a:endParaRPr lang="zh-CN" altLang="en-US"/>
          </a:p>
        </p:txBody>
      </p:sp>
      <p:sp>
        <p:nvSpPr>
          <p:cNvPr id="6" name="Oval 6"/>
          <p:cNvSpPr>
            <a:spLocks noChangeArrowheads="1"/>
          </p:cNvSpPr>
          <p:nvPr/>
        </p:nvSpPr>
        <p:spPr bwMode="auto">
          <a:xfrm>
            <a:off x="8861426" y="400050"/>
            <a:ext cx="382588" cy="384175"/>
          </a:xfrm>
          <a:prstGeom prst="ellipse">
            <a:avLst/>
          </a:prstGeom>
          <a:solidFill>
            <a:schemeClr val="tx1"/>
          </a:solidFill>
          <a:ln>
            <a:noFill/>
          </a:ln>
        </p:spPr>
        <p:txBody>
          <a:bodyPr vert="horz" wrap="square" lIns="91440" tIns="45720" rIns="91440" bIns="45720" numCol="1" anchor="t" anchorCtr="0" compatLnSpc="1"/>
          <a:lstStyle/>
          <a:p>
            <a:endParaRPr lang="zh-CN" altLang="en-US"/>
          </a:p>
        </p:txBody>
      </p:sp>
      <p:sp>
        <p:nvSpPr>
          <p:cNvPr id="7" name="Oval 7"/>
          <p:cNvSpPr>
            <a:spLocks noChangeArrowheads="1"/>
          </p:cNvSpPr>
          <p:nvPr/>
        </p:nvSpPr>
        <p:spPr bwMode="auto">
          <a:xfrm>
            <a:off x="9151938" y="5745163"/>
            <a:ext cx="384175" cy="384175"/>
          </a:xfrm>
          <a:prstGeom prst="ellipse">
            <a:avLst/>
          </a:pr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Oval 8"/>
          <p:cNvSpPr>
            <a:spLocks noChangeArrowheads="1"/>
          </p:cNvSpPr>
          <p:nvPr/>
        </p:nvSpPr>
        <p:spPr bwMode="auto">
          <a:xfrm>
            <a:off x="1957388" y="2159000"/>
            <a:ext cx="268288" cy="268288"/>
          </a:xfrm>
          <a:prstGeom prst="ellipse">
            <a:avLst/>
          </a:prstGeom>
          <a:solidFill>
            <a:schemeClr val="bg2"/>
          </a:solidFill>
          <a:ln>
            <a:noFill/>
          </a:ln>
        </p:spPr>
        <p:txBody>
          <a:bodyPr vert="horz" wrap="square" lIns="91440" tIns="45720" rIns="91440" bIns="45720" numCol="1" anchor="t" anchorCtr="0" compatLnSpc="1"/>
          <a:lstStyle/>
          <a:p>
            <a:endParaRPr lang="zh-CN" altLang="en-US"/>
          </a:p>
        </p:txBody>
      </p:sp>
      <p:sp>
        <p:nvSpPr>
          <p:cNvPr id="21" name="Oval 9"/>
          <p:cNvSpPr>
            <a:spLocks noChangeArrowheads="1"/>
          </p:cNvSpPr>
          <p:nvPr/>
        </p:nvSpPr>
        <p:spPr bwMode="auto">
          <a:xfrm>
            <a:off x="3139281" y="459581"/>
            <a:ext cx="5918200" cy="5938838"/>
          </a:xfrm>
          <a:prstGeom prst="ellipse">
            <a:avLst/>
          </a:prstGeom>
          <a:solidFill>
            <a:schemeClr val="tx1"/>
          </a:solidFill>
          <a:ln>
            <a:noFill/>
          </a:ln>
        </p:spPr>
        <p:txBody>
          <a:bodyPr vert="horz" wrap="square" lIns="91440" tIns="45720" rIns="91440" bIns="45720" numCol="1" anchor="t" anchorCtr="0" compatLnSpc="1"/>
          <a:lstStyle/>
          <a:p>
            <a:r>
              <a:rPr lang="en-US" altLang="zh-CN" dirty="0" smtClean="0"/>
              <a:t> </a:t>
            </a:r>
            <a:endParaRPr lang="zh-CN" altLang="en-US" dirty="0"/>
          </a:p>
        </p:txBody>
      </p:sp>
      <p:sp>
        <p:nvSpPr>
          <p:cNvPr id="51" name="Oval 36"/>
          <p:cNvSpPr>
            <a:spLocks noChangeArrowheads="1"/>
          </p:cNvSpPr>
          <p:nvPr/>
        </p:nvSpPr>
        <p:spPr bwMode="auto">
          <a:xfrm>
            <a:off x="995363" y="5129213"/>
            <a:ext cx="455613" cy="457200"/>
          </a:xfrm>
          <a:prstGeom prst="ellipse">
            <a:avLst/>
          </a:prstGeom>
          <a:solidFill>
            <a:schemeClr val="tx1"/>
          </a:solidFill>
          <a:ln>
            <a:noFill/>
          </a:ln>
        </p:spPr>
        <p:txBody>
          <a:bodyPr vert="horz" wrap="square" lIns="91440" tIns="45720" rIns="91440" bIns="45720" numCol="1" anchor="t" anchorCtr="0" compatLnSpc="1"/>
          <a:lstStyle/>
          <a:p>
            <a:endParaRPr lang="zh-CN" altLang="en-US"/>
          </a:p>
        </p:txBody>
      </p:sp>
      <p:sp>
        <p:nvSpPr>
          <p:cNvPr id="52" name="Oval 37"/>
          <p:cNvSpPr>
            <a:spLocks noChangeArrowheads="1"/>
          </p:cNvSpPr>
          <p:nvPr/>
        </p:nvSpPr>
        <p:spPr bwMode="auto">
          <a:xfrm>
            <a:off x="10475913" y="2160588"/>
            <a:ext cx="171450" cy="173038"/>
          </a:xfrm>
          <a:prstGeom prst="ellipse">
            <a:avLst/>
          </a:prstGeom>
          <a:solidFill>
            <a:srgbClr val="F1F1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38"/>
          <p:cNvSpPr>
            <a:spLocks noEditPoints="1"/>
          </p:cNvSpPr>
          <p:nvPr/>
        </p:nvSpPr>
        <p:spPr bwMode="auto">
          <a:xfrm>
            <a:off x="5220261" y="1068873"/>
            <a:ext cx="1756240" cy="1759568"/>
          </a:xfrm>
          <a:custGeom>
            <a:avLst/>
            <a:gdLst>
              <a:gd name="T0" fmla="*/ 1737 w 2136"/>
              <a:gd name="T1" fmla="*/ 1774 h 2131"/>
              <a:gd name="T2" fmla="*/ 347 w 2136"/>
              <a:gd name="T3" fmla="*/ 1926 h 2131"/>
              <a:gd name="T4" fmla="*/ 183 w 2136"/>
              <a:gd name="T5" fmla="*/ 1756 h 2131"/>
              <a:gd name="T6" fmla="*/ 389 w 2136"/>
              <a:gd name="T7" fmla="*/ 372 h 2131"/>
              <a:gd name="T8" fmla="*/ 338 w 2136"/>
              <a:gd name="T9" fmla="*/ 1770 h 2131"/>
              <a:gd name="T10" fmla="*/ 608 w 2136"/>
              <a:gd name="T11" fmla="*/ 1755 h 2131"/>
              <a:gd name="T12" fmla="*/ 1654 w 2136"/>
              <a:gd name="T13" fmla="*/ 505 h 2131"/>
              <a:gd name="T14" fmla="*/ 364 w 2136"/>
              <a:gd name="T15" fmla="*/ 1502 h 2131"/>
              <a:gd name="T16" fmla="*/ 338 w 2136"/>
              <a:gd name="T17" fmla="*/ 1770 h 2131"/>
              <a:gd name="T18" fmla="*/ 1340 w 2136"/>
              <a:gd name="T19" fmla="*/ 516 h 2131"/>
              <a:gd name="T20" fmla="*/ 1506 w 2136"/>
              <a:gd name="T21" fmla="*/ 904 h 2131"/>
              <a:gd name="T22" fmla="*/ 1380 w 2136"/>
              <a:gd name="T23" fmla="*/ 682 h 2131"/>
              <a:gd name="T24" fmla="*/ 956 w 2136"/>
              <a:gd name="T25" fmla="*/ 641 h 2131"/>
              <a:gd name="T26" fmla="*/ 924 w 2136"/>
              <a:gd name="T27" fmla="*/ 849 h 2131"/>
              <a:gd name="T28" fmla="*/ 719 w 2136"/>
              <a:gd name="T29" fmla="*/ 1463 h 2131"/>
              <a:gd name="T30" fmla="*/ 1144 w 2136"/>
              <a:gd name="T31" fmla="*/ 1503 h 2131"/>
              <a:gd name="T32" fmla="*/ 759 w 2136"/>
              <a:gd name="T33" fmla="*/ 1629 h 2131"/>
              <a:gd name="T34" fmla="*/ 593 w 2136"/>
              <a:gd name="T35" fmla="*/ 778 h 2131"/>
              <a:gd name="T36" fmla="*/ 1654 w 2136"/>
              <a:gd name="T37" fmla="*/ 923 h 2131"/>
              <a:gd name="T38" fmla="*/ 1774 w 2136"/>
              <a:gd name="T39" fmla="*/ 1043 h 2131"/>
              <a:gd name="T40" fmla="*/ 1634 w 2136"/>
              <a:gd name="T41" fmla="*/ 1382 h 2131"/>
              <a:gd name="T42" fmla="*/ 1715 w 2136"/>
              <a:gd name="T43" fmla="*/ 1123 h 2131"/>
              <a:gd name="T44" fmla="*/ 1684 w 2136"/>
              <a:gd name="T45" fmla="*/ 1051 h 2131"/>
              <a:gd name="T46" fmla="*/ 1529 w 2136"/>
              <a:gd name="T47" fmla="*/ 961 h 2131"/>
              <a:gd name="T48" fmla="*/ 1673 w 2136"/>
              <a:gd name="T49" fmla="*/ 1097 h 2131"/>
              <a:gd name="T50" fmla="*/ 1447 w 2136"/>
              <a:gd name="T51" fmla="*/ 1520 h 2131"/>
              <a:gd name="T52" fmla="*/ 1244 w 2136"/>
              <a:gd name="T53" fmla="*/ 1401 h 2131"/>
              <a:gd name="T54" fmla="*/ 1494 w 2136"/>
              <a:gd name="T55" fmla="*/ 995 h 2131"/>
              <a:gd name="T56" fmla="*/ 1673 w 2136"/>
              <a:gd name="T57" fmla="*/ 1097 h 2131"/>
              <a:gd name="T58" fmla="*/ 1171 w 2136"/>
              <a:gd name="T59" fmla="*/ 1765 h 2131"/>
              <a:gd name="T60" fmla="*/ 1320 w 2136"/>
              <a:gd name="T61" fmla="*/ 1506 h 2131"/>
              <a:gd name="T62" fmla="*/ 1026 w 2136"/>
              <a:gd name="T63" fmla="*/ 736 h 2131"/>
              <a:gd name="T64" fmla="*/ 1303 w 2136"/>
              <a:gd name="T65" fmla="*/ 800 h 2131"/>
              <a:gd name="T66" fmla="*/ 1026 w 2136"/>
              <a:gd name="T67" fmla="*/ 736 h 2131"/>
              <a:gd name="T68" fmla="*/ 973 w 2136"/>
              <a:gd name="T69" fmla="*/ 1160 h 2131"/>
              <a:gd name="T70" fmla="*/ 811 w 2136"/>
              <a:gd name="T71" fmla="*/ 1223 h 2131"/>
              <a:gd name="T72" fmla="*/ 811 w 2136"/>
              <a:gd name="T73" fmla="*/ 1013 h 2131"/>
              <a:gd name="T74" fmla="*/ 1303 w 2136"/>
              <a:gd name="T75" fmla="*/ 1077 h 2131"/>
              <a:gd name="T76" fmla="*/ 811 w 2136"/>
              <a:gd name="T77" fmla="*/ 1013 h 2131"/>
              <a:gd name="T78" fmla="*/ 1303 w 2136"/>
              <a:gd name="T79" fmla="*/ 876 h 2131"/>
              <a:gd name="T80" fmla="*/ 811 w 2136"/>
              <a:gd name="T81" fmla="*/ 940 h 2131"/>
              <a:gd name="T82" fmla="*/ 757 w 2136"/>
              <a:gd name="T83" fmla="*/ 791 h 2131"/>
              <a:gd name="T84" fmla="*/ 898 w 2136"/>
              <a:gd name="T85" fmla="*/ 770 h 2131"/>
              <a:gd name="T86" fmla="*/ 757 w 2136"/>
              <a:gd name="T87" fmla="*/ 791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36" h="2131">
                <a:moveTo>
                  <a:pt x="1764" y="399"/>
                </a:moveTo>
                <a:cubicBezTo>
                  <a:pt x="2136" y="786"/>
                  <a:pt x="2124" y="1402"/>
                  <a:pt x="1737" y="1774"/>
                </a:cubicBezTo>
                <a:cubicBezTo>
                  <a:pt x="1402" y="2097"/>
                  <a:pt x="894" y="2131"/>
                  <a:pt x="523" y="1882"/>
                </a:cubicBezTo>
                <a:lnTo>
                  <a:pt x="347" y="1926"/>
                </a:lnTo>
                <a:lnTo>
                  <a:pt x="118" y="1982"/>
                </a:lnTo>
                <a:lnTo>
                  <a:pt x="183" y="1756"/>
                </a:lnTo>
                <a:lnTo>
                  <a:pt x="234" y="1582"/>
                </a:lnTo>
                <a:cubicBezTo>
                  <a:pt x="0" y="1201"/>
                  <a:pt x="53" y="695"/>
                  <a:pt x="389" y="372"/>
                </a:cubicBezTo>
                <a:cubicBezTo>
                  <a:pt x="776" y="0"/>
                  <a:pt x="1392" y="12"/>
                  <a:pt x="1764" y="399"/>
                </a:cubicBezTo>
                <a:close/>
                <a:moveTo>
                  <a:pt x="338" y="1770"/>
                </a:moveTo>
                <a:lnTo>
                  <a:pt x="551" y="1718"/>
                </a:lnTo>
                <a:lnTo>
                  <a:pt x="608" y="1755"/>
                </a:lnTo>
                <a:cubicBezTo>
                  <a:pt x="927" y="1969"/>
                  <a:pt x="1354" y="1931"/>
                  <a:pt x="1631" y="1664"/>
                </a:cubicBezTo>
                <a:cubicBezTo>
                  <a:pt x="1957" y="1350"/>
                  <a:pt x="1968" y="831"/>
                  <a:pt x="1654" y="505"/>
                </a:cubicBezTo>
                <a:cubicBezTo>
                  <a:pt x="1340" y="179"/>
                  <a:pt x="821" y="169"/>
                  <a:pt x="495" y="482"/>
                </a:cubicBezTo>
                <a:cubicBezTo>
                  <a:pt x="217" y="749"/>
                  <a:pt x="163" y="1174"/>
                  <a:pt x="364" y="1502"/>
                </a:cubicBezTo>
                <a:lnTo>
                  <a:pt x="399" y="1559"/>
                </a:lnTo>
                <a:lnTo>
                  <a:pt x="338" y="1770"/>
                </a:lnTo>
                <a:close/>
                <a:moveTo>
                  <a:pt x="856" y="516"/>
                </a:moveTo>
                <a:lnTo>
                  <a:pt x="1340" y="516"/>
                </a:lnTo>
                <a:cubicBezTo>
                  <a:pt x="1431" y="516"/>
                  <a:pt x="1506" y="590"/>
                  <a:pt x="1506" y="682"/>
                </a:cubicBezTo>
                <a:lnTo>
                  <a:pt x="1506" y="904"/>
                </a:lnTo>
                <a:cubicBezTo>
                  <a:pt x="1453" y="946"/>
                  <a:pt x="1422" y="985"/>
                  <a:pt x="1380" y="1041"/>
                </a:cubicBezTo>
                <a:lnTo>
                  <a:pt x="1380" y="682"/>
                </a:lnTo>
                <a:cubicBezTo>
                  <a:pt x="1380" y="660"/>
                  <a:pt x="1362" y="641"/>
                  <a:pt x="1340" y="641"/>
                </a:cubicBezTo>
                <a:lnTo>
                  <a:pt x="956" y="641"/>
                </a:lnTo>
                <a:lnTo>
                  <a:pt x="956" y="817"/>
                </a:lnTo>
                <a:cubicBezTo>
                  <a:pt x="956" y="834"/>
                  <a:pt x="941" y="849"/>
                  <a:pt x="924" y="849"/>
                </a:cubicBezTo>
                <a:lnTo>
                  <a:pt x="719" y="849"/>
                </a:lnTo>
                <a:lnTo>
                  <a:pt x="719" y="1463"/>
                </a:lnTo>
                <a:cubicBezTo>
                  <a:pt x="719" y="1485"/>
                  <a:pt x="737" y="1503"/>
                  <a:pt x="759" y="1503"/>
                </a:cubicBezTo>
                <a:lnTo>
                  <a:pt x="1144" y="1503"/>
                </a:lnTo>
                <a:cubicBezTo>
                  <a:pt x="1131" y="1545"/>
                  <a:pt x="1120" y="1587"/>
                  <a:pt x="1112" y="1629"/>
                </a:cubicBezTo>
                <a:lnTo>
                  <a:pt x="759" y="1629"/>
                </a:lnTo>
                <a:cubicBezTo>
                  <a:pt x="668" y="1629"/>
                  <a:pt x="593" y="1554"/>
                  <a:pt x="593" y="1463"/>
                </a:cubicBezTo>
                <a:lnTo>
                  <a:pt x="593" y="778"/>
                </a:lnTo>
                <a:lnTo>
                  <a:pt x="856" y="516"/>
                </a:lnTo>
                <a:close/>
                <a:moveTo>
                  <a:pt x="1654" y="923"/>
                </a:moveTo>
                <a:cubicBezTo>
                  <a:pt x="1672" y="933"/>
                  <a:pt x="1682" y="950"/>
                  <a:pt x="1687" y="972"/>
                </a:cubicBezTo>
                <a:cubicBezTo>
                  <a:pt x="1719" y="981"/>
                  <a:pt x="1751" y="1003"/>
                  <a:pt x="1774" y="1043"/>
                </a:cubicBezTo>
                <a:cubicBezTo>
                  <a:pt x="1789" y="1079"/>
                  <a:pt x="1783" y="1129"/>
                  <a:pt x="1762" y="1167"/>
                </a:cubicBezTo>
                <a:cubicBezTo>
                  <a:pt x="1726" y="1234"/>
                  <a:pt x="1677" y="1315"/>
                  <a:pt x="1634" y="1382"/>
                </a:cubicBezTo>
                <a:cubicBezTo>
                  <a:pt x="1606" y="1393"/>
                  <a:pt x="1612" y="1334"/>
                  <a:pt x="1622" y="1320"/>
                </a:cubicBezTo>
                <a:cubicBezTo>
                  <a:pt x="1657" y="1267"/>
                  <a:pt x="1686" y="1218"/>
                  <a:pt x="1715" y="1123"/>
                </a:cubicBezTo>
                <a:cubicBezTo>
                  <a:pt x="1721" y="1079"/>
                  <a:pt x="1700" y="1058"/>
                  <a:pt x="1687" y="1039"/>
                </a:cubicBezTo>
                <a:cubicBezTo>
                  <a:pt x="1686" y="1043"/>
                  <a:pt x="1685" y="1047"/>
                  <a:pt x="1684" y="1051"/>
                </a:cubicBezTo>
                <a:cubicBezTo>
                  <a:pt x="1658" y="1039"/>
                  <a:pt x="1632" y="1026"/>
                  <a:pt x="1606" y="1012"/>
                </a:cubicBezTo>
                <a:cubicBezTo>
                  <a:pt x="1579" y="998"/>
                  <a:pt x="1554" y="979"/>
                  <a:pt x="1529" y="961"/>
                </a:cubicBezTo>
                <a:cubicBezTo>
                  <a:pt x="1578" y="919"/>
                  <a:pt x="1621" y="904"/>
                  <a:pt x="1654" y="923"/>
                </a:cubicBezTo>
                <a:close/>
                <a:moveTo>
                  <a:pt x="1673" y="1097"/>
                </a:moveTo>
                <a:cubicBezTo>
                  <a:pt x="1651" y="1172"/>
                  <a:pt x="1608" y="1265"/>
                  <a:pt x="1548" y="1369"/>
                </a:cubicBezTo>
                <a:cubicBezTo>
                  <a:pt x="1518" y="1422"/>
                  <a:pt x="1483" y="1473"/>
                  <a:pt x="1447" y="1520"/>
                </a:cubicBezTo>
                <a:cubicBezTo>
                  <a:pt x="1414" y="1503"/>
                  <a:pt x="1381" y="1486"/>
                  <a:pt x="1347" y="1467"/>
                </a:cubicBezTo>
                <a:cubicBezTo>
                  <a:pt x="1311" y="1448"/>
                  <a:pt x="1277" y="1424"/>
                  <a:pt x="1244" y="1401"/>
                </a:cubicBezTo>
                <a:cubicBezTo>
                  <a:pt x="1266" y="1347"/>
                  <a:pt x="1292" y="1292"/>
                  <a:pt x="1323" y="1239"/>
                </a:cubicBezTo>
                <a:cubicBezTo>
                  <a:pt x="1382" y="1135"/>
                  <a:pt x="1441" y="1051"/>
                  <a:pt x="1494" y="995"/>
                </a:cubicBezTo>
                <a:cubicBezTo>
                  <a:pt x="1522" y="1013"/>
                  <a:pt x="1550" y="1033"/>
                  <a:pt x="1580" y="1051"/>
                </a:cubicBezTo>
                <a:cubicBezTo>
                  <a:pt x="1611" y="1068"/>
                  <a:pt x="1642" y="1082"/>
                  <a:pt x="1673" y="1097"/>
                </a:cubicBezTo>
                <a:close/>
                <a:moveTo>
                  <a:pt x="1418" y="1557"/>
                </a:moveTo>
                <a:cubicBezTo>
                  <a:pt x="1308" y="1690"/>
                  <a:pt x="1196" y="1779"/>
                  <a:pt x="1171" y="1765"/>
                </a:cubicBezTo>
                <a:cubicBezTo>
                  <a:pt x="1145" y="1750"/>
                  <a:pt x="1166" y="1609"/>
                  <a:pt x="1226" y="1447"/>
                </a:cubicBezTo>
                <a:cubicBezTo>
                  <a:pt x="1257" y="1466"/>
                  <a:pt x="1288" y="1487"/>
                  <a:pt x="1320" y="1506"/>
                </a:cubicBezTo>
                <a:cubicBezTo>
                  <a:pt x="1353" y="1524"/>
                  <a:pt x="1385" y="1540"/>
                  <a:pt x="1418" y="1557"/>
                </a:cubicBezTo>
                <a:close/>
                <a:moveTo>
                  <a:pt x="1026" y="736"/>
                </a:moveTo>
                <a:lnTo>
                  <a:pt x="1303" y="736"/>
                </a:lnTo>
                <a:lnTo>
                  <a:pt x="1303" y="800"/>
                </a:lnTo>
                <a:lnTo>
                  <a:pt x="1026" y="800"/>
                </a:lnTo>
                <a:lnTo>
                  <a:pt x="1026" y="736"/>
                </a:lnTo>
                <a:close/>
                <a:moveTo>
                  <a:pt x="811" y="1160"/>
                </a:moveTo>
                <a:lnTo>
                  <a:pt x="973" y="1160"/>
                </a:lnTo>
                <a:lnTo>
                  <a:pt x="973" y="1223"/>
                </a:lnTo>
                <a:lnTo>
                  <a:pt x="811" y="1223"/>
                </a:lnTo>
                <a:lnTo>
                  <a:pt x="811" y="1160"/>
                </a:lnTo>
                <a:close/>
                <a:moveTo>
                  <a:pt x="811" y="1013"/>
                </a:moveTo>
                <a:lnTo>
                  <a:pt x="1303" y="1013"/>
                </a:lnTo>
                <a:lnTo>
                  <a:pt x="1303" y="1077"/>
                </a:lnTo>
                <a:lnTo>
                  <a:pt x="811" y="1077"/>
                </a:lnTo>
                <a:lnTo>
                  <a:pt x="811" y="1013"/>
                </a:lnTo>
                <a:close/>
                <a:moveTo>
                  <a:pt x="811" y="876"/>
                </a:moveTo>
                <a:lnTo>
                  <a:pt x="1303" y="876"/>
                </a:lnTo>
                <a:lnTo>
                  <a:pt x="1303" y="940"/>
                </a:lnTo>
                <a:lnTo>
                  <a:pt x="811" y="940"/>
                </a:lnTo>
                <a:lnTo>
                  <a:pt x="811" y="876"/>
                </a:lnTo>
                <a:close/>
                <a:moveTo>
                  <a:pt x="757" y="791"/>
                </a:moveTo>
                <a:lnTo>
                  <a:pt x="877" y="791"/>
                </a:lnTo>
                <a:cubicBezTo>
                  <a:pt x="889" y="791"/>
                  <a:pt x="898" y="782"/>
                  <a:pt x="898" y="770"/>
                </a:cubicBezTo>
                <a:lnTo>
                  <a:pt x="898" y="650"/>
                </a:lnTo>
                <a:lnTo>
                  <a:pt x="757" y="791"/>
                </a:ln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54" name="Rectangle 3"/>
          <p:cNvSpPr txBox="1">
            <a:spLocks noChangeArrowheads="1"/>
          </p:cNvSpPr>
          <p:nvPr/>
        </p:nvSpPr>
        <p:spPr bwMode="auto">
          <a:xfrm>
            <a:off x="2821544" y="3084254"/>
            <a:ext cx="6422470" cy="109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bg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zh-CN" altLang="en-US" sz="2800" b="1" dirty="0" smtClean="0"/>
              <a:t>基于</a:t>
            </a:r>
            <a:r>
              <a:rPr lang="en-US" altLang="zh-CN" sz="2800" b="1" dirty="0" smtClean="0"/>
              <a:t>ROS</a:t>
            </a:r>
            <a:r>
              <a:rPr lang="zh-CN" altLang="zh-CN" sz="2800" b="1" dirty="0"/>
              <a:t>的机械臂</a:t>
            </a:r>
            <a:r>
              <a:rPr lang="zh-CN" altLang="zh-CN" sz="2800" b="1" dirty="0" smtClean="0"/>
              <a:t>运动控制</a:t>
            </a:r>
            <a:endParaRPr lang="zh-CN" sz="2800" b="1" dirty="0">
              <a:solidFill>
                <a:schemeClr val="accent1"/>
              </a:solidFill>
              <a:latin typeface="+mj-ea"/>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54"/>
                                        </p:tgtEl>
                                        <p:attrNameLst>
                                          <p:attrName>style.visibility</p:attrName>
                                        </p:attrNameLst>
                                      </p:cBhvr>
                                      <p:to>
                                        <p:strVal val="visible"/>
                                      </p:to>
                                    </p:set>
                                    <p:anim by="(-#ppt_w*2)" calcmode="lin" valueType="num">
                                      <p:cBhvr rctx="PPT">
                                        <p:cTn id="7" dur="500" autoRev="1" fill="hold">
                                          <p:stCondLst>
                                            <p:cond delay="0"/>
                                          </p:stCondLst>
                                        </p:cTn>
                                        <p:tgtEl>
                                          <p:spTgt spid="54"/>
                                        </p:tgtEl>
                                        <p:attrNameLst>
                                          <p:attrName>ppt_w</p:attrName>
                                        </p:attrNameLst>
                                      </p:cBhvr>
                                    </p:anim>
                                    <p:anim by="(#ppt_w*0.50)" calcmode="lin" valueType="num">
                                      <p:cBhvr>
                                        <p:cTn id="8" dur="500" decel="50000" autoRev="1" fill="hold">
                                          <p:stCondLst>
                                            <p:cond delay="0"/>
                                          </p:stCondLst>
                                        </p:cTn>
                                        <p:tgtEl>
                                          <p:spTgt spid="54"/>
                                        </p:tgtEl>
                                        <p:attrNameLst>
                                          <p:attrName>ppt_x</p:attrName>
                                        </p:attrNameLst>
                                      </p:cBhvr>
                                    </p:anim>
                                    <p:anim from="(-#ppt_h/2)" to="(#ppt_y)" calcmode="lin" valueType="num">
                                      <p:cBhvr>
                                        <p:cTn id="9" dur="1000" fill="hold">
                                          <p:stCondLst>
                                            <p:cond delay="0"/>
                                          </p:stCondLst>
                                        </p:cTn>
                                        <p:tgtEl>
                                          <p:spTgt spid="54"/>
                                        </p:tgtEl>
                                        <p:attrNameLst>
                                          <p:attrName>ppt_y</p:attrName>
                                        </p:attrNameLst>
                                      </p:cBhvr>
                                    </p:anim>
                                    <p:animRot by="21600000">
                                      <p:cBhvr>
                                        <p:cTn id="10" dur="1000" fill="hold">
                                          <p:stCondLst>
                                            <p:cond delay="0"/>
                                          </p:stCondLst>
                                        </p:cTn>
                                        <p:tgtEl>
                                          <p:spTgt spid="5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3"/>
          <p:cNvSpPr txBox="1"/>
          <p:nvPr/>
        </p:nvSpPr>
        <p:spPr>
          <a:xfrm>
            <a:off x="1273845" y="259492"/>
            <a:ext cx="3456384" cy="523220"/>
          </a:xfrm>
          <a:prstGeom prst="rect">
            <a:avLst/>
          </a:prstGeom>
          <a:noFill/>
        </p:spPr>
        <p:txBody>
          <a:bodyPr wrap="square" rtlCol="0">
            <a:spAutoFit/>
          </a:bodyPr>
          <a:lstStyle>
            <a:defPPr>
              <a:defRPr lang="zh-CN"/>
            </a:defPPr>
            <a:lvl1pPr>
              <a:defRPr sz="2800" b="1">
                <a:solidFill>
                  <a:schemeClr val="accent1"/>
                </a:solidFill>
                <a:latin typeface="微软雅黑" panose="020B0503020204020204" pitchFamily="34" charset="-122"/>
                <a:ea typeface="微软雅黑" panose="020B0503020204020204" pitchFamily="34" charset="-122"/>
              </a:defRPr>
            </a:lvl1pPr>
          </a:lstStyle>
          <a:p>
            <a:r>
              <a:rPr lang="zh-CN" altLang="en-US" dirty="0">
                <a:solidFill>
                  <a:schemeClr val="tx1"/>
                </a:solidFill>
              </a:rPr>
              <a:t>机械臂运动测试</a:t>
            </a:r>
          </a:p>
        </p:txBody>
      </p:sp>
      <p:sp>
        <p:nvSpPr>
          <p:cNvPr id="6" name="Freeform 5"/>
          <p:cNvSpPr/>
          <p:nvPr/>
        </p:nvSpPr>
        <p:spPr bwMode="auto">
          <a:xfrm>
            <a:off x="-4763" y="169521"/>
            <a:ext cx="1206501" cy="654050"/>
          </a:xfrm>
          <a:custGeom>
            <a:avLst/>
            <a:gdLst>
              <a:gd name="T0" fmla="*/ 0 w 2132"/>
              <a:gd name="T1" fmla="*/ 0 h 1138"/>
              <a:gd name="T2" fmla="*/ 1563 w 2132"/>
              <a:gd name="T3" fmla="*/ 0 h 1138"/>
              <a:gd name="T4" fmla="*/ 2132 w 2132"/>
              <a:gd name="T5" fmla="*/ 569 h 1138"/>
              <a:gd name="T6" fmla="*/ 2132 w 2132"/>
              <a:gd name="T7" fmla="*/ 569 h 1138"/>
              <a:gd name="T8" fmla="*/ 1563 w 2132"/>
              <a:gd name="T9" fmla="*/ 1138 h 1138"/>
              <a:gd name="T10" fmla="*/ 0 w 2132"/>
              <a:gd name="T11" fmla="*/ 1138 h 1138"/>
              <a:gd name="T12" fmla="*/ 0 w 2132"/>
              <a:gd name="T13" fmla="*/ 0 h 1138"/>
            </a:gdLst>
            <a:ahLst/>
            <a:cxnLst>
              <a:cxn ang="0">
                <a:pos x="T0" y="T1"/>
              </a:cxn>
              <a:cxn ang="0">
                <a:pos x="T2" y="T3"/>
              </a:cxn>
              <a:cxn ang="0">
                <a:pos x="T4" y="T5"/>
              </a:cxn>
              <a:cxn ang="0">
                <a:pos x="T6" y="T7"/>
              </a:cxn>
              <a:cxn ang="0">
                <a:pos x="T8" y="T9"/>
              </a:cxn>
              <a:cxn ang="0">
                <a:pos x="T10" y="T11"/>
              </a:cxn>
              <a:cxn ang="0">
                <a:pos x="T12" y="T13"/>
              </a:cxn>
            </a:cxnLst>
            <a:rect l="0" t="0" r="r" b="b"/>
            <a:pathLst>
              <a:path w="2132" h="1138">
                <a:moveTo>
                  <a:pt x="0" y="0"/>
                </a:moveTo>
                <a:lnTo>
                  <a:pt x="1563" y="0"/>
                </a:lnTo>
                <a:cubicBezTo>
                  <a:pt x="1876" y="0"/>
                  <a:pt x="2132" y="256"/>
                  <a:pt x="2132" y="569"/>
                </a:cubicBezTo>
                <a:lnTo>
                  <a:pt x="2132" y="569"/>
                </a:lnTo>
                <a:cubicBezTo>
                  <a:pt x="2132" y="882"/>
                  <a:pt x="1876" y="1138"/>
                  <a:pt x="1563" y="1138"/>
                </a:cubicBezTo>
                <a:lnTo>
                  <a:pt x="0" y="1138"/>
                </a:lnTo>
                <a:lnTo>
                  <a:pt x="0"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7" name="Oval 6"/>
          <p:cNvSpPr>
            <a:spLocks noChangeArrowheads="1"/>
          </p:cNvSpPr>
          <p:nvPr/>
        </p:nvSpPr>
        <p:spPr bwMode="auto">
          <a:xfrm>
            <a:off x="609600" y="244134"/>
            <a:ext cx="496888" cy="504825"/>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8" name="文本框 7"/>
          <p:cNvSpPr txBox="1"/>
          <p:nvPr/>
        </p:nvSpPr>
        <p:spPr>
          <a:xfrm>
            <a:off x="614045" y="265713"/>
            <a:ext cx="492443" cy="461665"/>
          </a:xfrm>
          <a:prstGeom prst="rect">
            <a:avLst/>
          </a:prstGeom>
          <a:noFill/>
        </p:spPr>
        <p:txBody>
          <a:bodyPr wrap="none" rtlCol="0">
            <a:spAutoFit/>
          </a:bodyPr>
          <a:lstStyle/>
          <a:p>
            <a:r>
              <a:rPr lang="zh-CN" altLang="en-US" sz="2400" b="1" dirty="0">
                <a:latin typeface="+mj-ea"/>
                <a:ea typeface="+mj-ea"/>
              </a:rPr>
              <a:t>四</a:t>
            </a:r>
          </a:p>
        </p:txBody>
      </p:sp>
      <p:sp>
        <p:nvSpPr>
          <p:cNvPr id="12" name="Freeform 13"/>
          <p:cNvSpPr/>
          <p:nvPr/>
        </p:nvSpPr>
        <p:spPr bwMode="auto">
          <a:xfrm>
            <a:off x="3214177" y="2016551"/>
            <a:ext cx="30162" cy="3175"/>
          </a:xfrm>
          <a:custGeom>
            <a:avLst/>
            <a:gdLst>
              <a:gd name="T0" fmla="*/ 0 w 43"/>
              <a:gd name="T1" fmla="*/ 0 h 5"/>
              <a:gd name="T2" fmla="*/ 1 w 43"/>
              <a:gd name="T3" fmla="*/ 5 h 5"/>
              <a:gd name="T4" fmla="*/ 43 w 43"/>
              <a:gd name="T5" fmla="*/ 3 h 5"/>
              <a:gd name="T6" fmla="*/ 0 w 43"/>
              <a:gd name="T7" fmla="*/ 0 h 5"/>
            </a:gdLst>
            <a:ahLst/>
            <a:cxnLst>
              <a:cxn ang="0">
                <a:pos x="T0" y="T1"/>
              </a:cxn>
              <a:cxn ang="0">
                <a:pos x="T2" y="T3"/>
              </a:cxn>
              <a:cxn ang="0">
                <a:pos x="T4" y="T5"/>
              </a:cxn>
              <a:cxn ang="0">
                <a:pos x="T6" y="T7"/>
              </a:cxn>
            </a:cxnLst>
            <a:rect l="0" t="0" r="r" b="b"/>
            <a:pathLst>
              <a:path w="43" h="5">
                <a:moveTo>
                  <a:pt x="0" y="0"/>
                </a:moveTo>
                <a:lnTo>
                  <a:pt x="1" y="5"/>
                </a:lnTo>
                <a:lnTo>
                  <a:pt x="43"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2"/>
              </a:solidFill>
            </a:endParaRPr>
          </a:p>
        </p:txBody>
      </p:sp>
      <p:sp>
        <p:nvSpPr>
          <p:cNvPr id="3" name="Rectangle 1"/>
          <p:cNvSpPr>
            <a:spLocks noChangeArrowheads="1"/>
          </p:cNvSpPr>
          <p:nvPr/>
        </p:nvSpPr>
        <p:spPr bwMode="auto">
          <a:xfrm>
            <a:off x="614045" y="1667928"/>
            <a:ext cx="426020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altLang="zh-CN" sz="1400" dirty="0" smtClean="0">
                <a:solidFill>
                  <a:schemeClr val="tx2"/>
                </a:solidFill>
              </a:rPr>
              <a:t>        </a:t>
            </a:r>
            <a:r>
              <a:rPr lang="zh-CN" altLang="zh-CN" sz="1400" dirty="0" smtClean="0">
                <a:solidFill>
                  <a:schemeClr val="tx2"/>
                </a:solidFill>
              </a:rPr>
              <a:t>在</a:t>
            </a:r>
            <a:r>
              <a:rPr lang="en-US" altLang="zh-CN" sz="1400" dirty="0" err="1">
                <a:solidFill>
                  <a:schemeClr val="tx2"/>
                </a:solidFill>
              </a:rPr>
              <a:t>Rviz</a:t>
            </a:r>
            <a:r>
              <a:rPr lang="zh-CN" altLang="zh-CN" sz="1400" dirty="0">
                <a:solidFill>
                  <a:schemeClr val="tx2"/>
                </a:solidFill>
              </a:rPr>
              <a:t>的左下角，有个控制面板，面板的上方有一系列标签页，其中有一项“</a:t>
            </a:r>
            <a:r>
              <a:rPr lang="en-US" altLang="zh-CN" sz="1400" dirty="0">
                <a:solidFill>
                  <a:schemeClr val="tx2"/>
                </a:solidFill>
              </a:rPr>
              <a:t>Planning</a:t>
            </a:r>
            <a:r>
              <a:rPr lang="zh-CN" altLang="zh-CN" sz="1400" dirty="0">
                <a:solidFill>
                  <a:schemeClr val="tx2"/>
                </a:solidFill>
              </a:rPr>
              <a:t>”是控制机械臂运动规划的。拖动黄色模型到目标姿态后，可以在“</a:t>
            </a:r>
            <a:r>
              <a:rPr lang="en-US" altLang="zh-CN" sz="1400" dirty="0">
                <a:solidFill>
                  <a:schemeClr val="tx2"/>
                </a:solidFill>
              </a:rPr>
              <a:t>Planning</a:t>
            </a:r>
            <a:r>
              <a:rPr lang="zh-CN" altLang="zh-CN" sz="1400" dirty="0">
                <a:solidFill>
                  <a:schemeClr val="tx2"/>
                </a:solidFill>
              </a:rPr>
              <a:t>”一页的左上侧找到“</a:t>
            </a:r>
            <a:r>
              <a:rPr lang="en-US" altLang="zh-CN" sz="1400" dirty="0">
                <a:solidFill>
                  <a:schemeClr val="tx2"/>
                </a:solidFill>
              </a:rPr>
              <a:t>Commands</a:t>
            </a:r>
            <a:r>
              <a:rPr lang="zh-CN" altLang="zh-CN" sz="1400" dirty="0">
                <a:solidFill>
                  <a:schemeClr val="tx2"/>
                </a:solidFill>
              </a:rPr>
              <a:t>”系列按钮，其中第一个按钮名称为“</a:t>
            </a:r>
            <a:r>
              <a:rPr lang="en-US" altLang="zh-CN" sz="1400" dirty="0">
                <a:solidFill>
                  <a:schemeClr val="tx2"/>
                </a:solidFill>
              </a:rPr>
              <a:t>Plan</a:t>
            </a:r>
            <a:r>
              <a:rPr lang="zh-CN" altLang="zh-CN" sz="1400" dirty="0">
                <a:solidFill>
                  <a:schemeClr val="tx2"/>
                </a:solidFill>
              </a:rPr>
              <a:t>”，点击这个按钮，将会自动生成机械臂从当前姿态调整到目标姿态的运动轨迹。</a:t>
            </a:r>
          </a:p>
        </p:txBody>
      </p:sp>
      <p:pic>
        <p:nvPicPr>
          <p:cNvPr id="3074" name="Picture 2" descr="m2_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0349" y="666532"/>
            <a:ext cx="5264150" cy="299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descr="m2_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42793" y="3663732"/>
            <a:ext cx="5264150" cy="299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598487" y="4003819"/>
            <a:ext cx="4131742" cy="1169551"/>
          </a:xfrm>
          <a:prstGeom prst="rect">
            <a:avLst/>
          </a:prstGeom>
        </p:spPr>
        <p:txBody>
          <a:bodyPr wrap="square">
            <a:spAutoFit/>
          </a:bodyPr>
          <a:lstStyle/>
          <a:p>
            <a:pPr algn="just">
              <a:lnSpc>
                <a:spcPct val="125000"/>
              </a:lnSpc>
              <a:spcBef>
                <a:spcPts val="600"/>
              </a:spcBef>
              <a:spcAft>
                <a:spcPts val="0"/>
              </a:spcAft>
            </a:pPr>
            <a:r>
              <a:rPr lang="en-US" altLang="zh-CN" sz="1400" dirty="0" smtClean="0">
                <a:solidFill>
                  <a:schemeClr val="tx2"/>
                </a:solidFill>
              </a:rPr>
              <a:t>        </a:t>
            </a:r>
            <a:r>
              <a:rPr lang="zh-CN" altLang="zh-CN" sz="1400" dirty="0" smtClean="0">
                <a:solidFill>
                  <a:schemeClr val="tx2"/>
                </a:solidFill>
              </a:rPr>
              <a:t>规划</a:t>
            </a:r>
            <a:r>
              <a:rPr lang="zh-CN" altLang="zh-CN" sz="1400" dirty="0">
                <a:solidFill>
                  <a:schemeClr val="tx2"/>
                </a:solidFill>
              </a:rPr>
              <a:t>完运动轨迹后，点击“</a:t>
            </a:r>
            <a:r>
              <a:rPr lang="en-US" altLang="zh-CN" sz="1400" dirty="0">
                <a:solidFill>
                  <a:schemeClr val="tx2"/>
                </a:solidFill>
              </a:rPr>
              <a:t>Plan</a:t>
            </a:r>
            <a:r>
              <a:rPr lang="zh-CN" altLang="zh-CN" sz="1400" dirty="0">
                <a:solidFill>
                  <a:schemeClr val="tx2"/>
                </a:solidFill>
              </a:rPr>
              <a:t>”按钮下方的“</a:t>
            </a:r>
            <a:r>
              <a:rPr lang="en-US" altLang="zh-CN" sz="1400" dirty="0">
                <a:solidFill>
                  <a:schemeClr val="tx2"/>
                </a:solidFill>
              </a:rPr>
              <a:t>Execute</a:t>
            </a:r>
            <a:r>
              <a:rPr lang="zh-CN" altLang="zh-CN" sz="1400" dirty="0">
                <a:solidFill>
                  <a:schemeClr val="tx2"/>
                </a:solidFill>
              </a:rPr>
              <a:t>”按钮，机械臂的当前姿态模型就会沿着轨迹运动到目标姿态的位置。至此，两个三维模型又再度重合。</a:t>
            </a:r>
          </a:p>
        </p:txBody>
      </p:sp>
    </p:spTree>
    <p:extLst>
      <p:ext uri="{BB962C8B-B14F-4D97-AF65-F5344CB8AC3E}">
        <p14:creationId xmlns:p14="http://schemas.microsoft.com/office/powerpoint/2010/main" val="11894664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par>
                                <p:cTn id="14" presetID="16" presetClass="entr" presetSubtype="21" fill="hold" nodeType="withEffect">
                                  <p:stCondLst>
                                    <p:cond delay="0"/>
                                  </p:stCondLst>
                                  <p:childTnLst>
                                    <p:set>
                                      <p:cBhvr>
                                        <p:cTn id="15" dur="1" fill="hold">
                                          <p:stCondLst>
                                            <p:cond delay="0"/>
                                          </p:stCondLst>
                                        </p:cTn>
                                        <p:tgtEl>
                                          <p:spTgt spid="3074"/>
                                        </p:tgtEl>
                                        <p:attrNameLst>
                                          <p:attrName>style.visibility</p:attrName>
                                        </p:attrNameLst>
                                      </p:cBhvr>
                                      <p:to>
                                        <p:strVal val="visible"/>
                                      </p:to>
                                    </p:set>
                                    <p:animEffect transition="in" filter="barn(inVertical)">
                                      <p:cBhvr>
                                        <p:cTn id="16" dur="500"/>
                                        <p:tgtEl>
                                          <p:spTgt spid="3074"/>
                                        </p:tgtEl>
                                      </p:cBhvr>
                                    </p:animEffect>
                                  </p:childTnLst>
                                </p:cTn>
                              </p:par>
                              <p:par>
                                <p:cTn id="17" presetID="16" presetClass="entr" presetSubtype="21" fill="hold" nodeType="withEffect">
                                  <p:stCondLst>
                                    <p:cond delay="0"/>
                                  </p:stCondLst>
                                  <p:childTnLst>
                                    <p:set>
                                      <p:cBhvr>
                                        <p:cTn id="18" dur="1" fill="hold">
                                          <p:stCondLst>
                                            <p:cond delay="0"/>
                                          </p:stCondLst>
                                        </p:cTn>
                                        <p:tgtEl>
                                          <p:spTgt spid="3075"/>
                                        </p:tgtEl>
                                        <p:attrNameLst>
                                          <p:attrName>style.visibility</p:attrName>
                                        </p:attrNameLst>
                                      </p:cBhvr>
                                      <p:to>
                                        <p:strVal val="visible"/>
                                      </p:to>
                                    </p:set>
                                    <p:animEffect transition="in" filter="barn(inVertical)">
                                      <p:cBhvr>
                                        <p:cTn id="19"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3"/>
          <p:cNvSpPr txBox="1"/>
          <p:nvPr/>
        </p:nvSpPr>
        <p:spPr>
          <a:xfrm>
            <a:off x="1273845" y="259492"/>
            <a:ext cx="3456384" cy="523220"/>
          </a:xfrm>
          <a:prstGeom prst="rect">
            <a:avLst/>
          </a:prstGeom>
          <a:noFill/>
        </p:spPr>
        <p:txBody>
          <a:bodyPr wrap="square" rtlCol="0">
            <a:spAutoFit/>
          </a:bodyPr>
          <a:lstStyle>
            <a:defPPr>
              <a:defRPr lang="zh-CN"/>
            </a:defPPr>
            <a:lvl1pPr>
              <a:defRPr sz="2800" b="1">
                <a:solidFill>
                  <a:schemeClr val="accent1"/>
                </a:solidFill>
                <a:latin typeface="微软雅黑" panose="020B0503020204020204" pitchFamily="34" charset="-122"/>
                <a:ea typeface="微软雅黑" panose="020B0503020204020204" pitchFamily="34" charset="-122"/>
              </a:defRPr>
            </a:lvl1pPr>
          </a:lstStyle>
          <a:p>
            <a:r>
              <a:rPr lang="zh-CN" altLang="en-US" dirty="0" smtClean="0">
                <a:solidFill>
                  <a:schemeClr val="tx1"/>
                </a:solidFill>
              </a:rPr>
              <a:t>源码下载</a:t>
            </a:r>
            <a:endParaRPr lang="zh-CN" altLang="en-US" dirty="0">
              <a:solidFill>
                <a:schemeClr val="tx1"/>
              </a:solidFill>
            </a:endParaRPr>
          </a:p>
        </p:txBody>
      </p:sp>
      <p:sp>
        <p:nvSpPr>
          <p:cNvPr id="6" name="Freeform 5"/>
          <p:cNvSpPr/>
          <p:nvPr/>
        </p:nvSpPr>
        <p:spPr bwMode="auto">
          <a:xfrm>
            <a:off x="-4763" y="169521"/>
            <a:ext cx="1206501" cy="654050"/>
          </a:xfrm>
          <a:custGeom>
            <a:avLst/>
            <a:gdLst>
              <a:gd name="T0" fmla="*/ 0 w 2132"/>
              <a:gd name="T1" fmla="*/ 0 h 1138"/>
              <a:gd name="T2" fmla="*/ 1563 w 2132"/>
              <a:gd name="T3" fmla="*/ 0 h 1138"/>
              <a:gd name="T4" fmla="*/ 2132 w 2132"/>
              <a:gd name="T5" fmla="*/ 569 h 1138"/>
              <a:gd name="T6" fmla="*/ 2132 w 2132"/>
              <a:gd name="T7" fmla="*/ 569 h 1138"/>
              <a:gd name="T8" fmla="*/ 1563 w 2132"/>
              <a:gd name="T9" fmla="*/ 1138 h 1138"/>
              <a:gd name="T10" fmla="*/ 0 w 2132"/>
              <a:gd name="T11" fmla="*/ 1138 h 1138"/>
              <a:gd name="T12" fmla="*/ 0 w 2132"/>
              <a:gd name="T13" fmla="*/ 0 h 1138"/>
            </a:gdLst>
            <a:ahLst/>
            <a:cxnLst>
              <a:cxn ang="0">
                <a:pos x="T0" y="T1"/>
              </a:cxn>
              <a:cxn ang="0">
                <a:pos x="T2" y="T3"/>
              </a:cxn>
              <a:cxn ang="0">
                <a:pos x="T4" y="T5"/>
              </a:cxn>
              <a:cxn ang="0">
                <a:pos x="T6" y="T7"/>
              </a:cxn>
              <a:cxn ang="0">
                <a:pos x="T8" y="T9"/>
              </a:cxn>
              <a:cxn ang="0">
                <a:pos x="T10" y="T11"/>
              </a:cxn>
              <a:cxn ang="0">
                <a:pos x="T12" y="T13"/>
              </a:cxn>
            </a:cxnLst>
            <a:rect l="0" t="0" r="r" b="b"/>
            <a:pathLst>
              <a:path w="2132" h="1138">
                <a:moveTo>
                  <a:pt x="0" y="0"/>
                </a:moveTo>
                <a:lnTo>
                  <a:pt x="1563" y="0"/>
                </a:lnTo>
                <a:cubicBezTo>
                  <a:pt x="1876" y="0"/>
                  <a:pt x="2132" y="256"/>
                  <a:pt x="2132" y="569"/>
                </a:cubicBezTo>
                <a:lnTo>
                  <a:pt x="2132" y="569"/>
                </a:lnTo>
                <a:cubicBezTo>
                  <a:pt x="2132" y="882"/>
                  <a:pt x="1876" y="1138"/>
                  <a:pt x="1563" y="1138"/>
                </a:cubicBezTo>
                <a:lnTo>
                  <a:pt x="0" y="1138"/>
                </a:lnTo>
                <a:lnTo>
                  <a:pt x="0"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7" name="Oval 6"/>
          <p:cNvSpPr>
            <a:spLocks noChangeArrowheads="1"/>
          </p:cNvSpPr>
          <p:nvPr/>
        </p:nvSpPr>
        <p:spPr bwMode="auto">
          <a:xfrm>
            <a:off x="609600" y="244134"/>
            <a:ext cx="496888" cy="504825"/>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8" name="文本框 7"/>
          <p:cNvSpPr txBox="1"/>
          <p:nvPr/>
        </p:nvSpPr>
        <p:spPr>
          <a:xfrm>
            <a:off x="614045" y="265713"/>
            <a:ext cx="492443" cy="461665"/>
          </a:xfrm>
          <a:prstGeom prst="rect">
            <a:avLst/>
          </a:prstGeom>
          <a:noFill/>
        </p:spPr>
        <p:txBody>
          <a:bodyPr wrap="none" rtlCol="0">
            <a:spAutoFit/>
          </a:bodyPr>
          <a:lstStyle/>
          <a:p>
            <a:r>
              <a:rPr lang="zh-CN" altLang="en-US" sz="2400" b="1" dirty="0">
                <a:latin typeface="+mj-ea"/>
                <a:ea typeface="+mj-ea"/>
              </a:rPr>
              <a:t>五</a:t>
            </a:r>
          </a:p>
        </p:txBody>
      </p:sp>
      <p:sp>
        <p:nvSpPr>
          <p:cNvPr id="12" name="Freeform 13"/>
          <p:cNvSpPr/>
          <p:nvPr/>
        </p:nvSpPr>
        <p:spPr bwMode="auto">
          <a:xfrm>
            <a:off x="3214177" y="2016551"/>
            <a:ext cx="30162" cy="3175"/>
          </a:xfrm>
          <a:custGeom>
            <a:avLst/>
            <a:gdLst>
              <a:gd name="T0" fmla="*/ 0 w 43"/>
              <a:gd name="T1" fmla="*/ 0 h 5"/>
              <a:gd name="T2" fmla="*/ 1 w 43"/>
              <a:gd name="T3" fmla="*/ 5 h 5"/>
              <a:gd name="T4" fmla="*/ 43 w 43"/>
              <a:gd name="T5" fmla="*/ 3 h 5"/>
              <a:gd name="T6" fmla="*/ 0 w 43"/>
              <a:gd name="T7" fmla="*/ 0 h 5"/>
            </a:gdLst>
            <a:ahLst/>
            <a:cxnLst>
              <a:cxn ang="0">
                <a:pos x="T0" y="T1"/>
              </a:cxn>
              <a:cxn ang="0">
                <a:pos x="T2" y="T3"/>
              </a:cxn>
              <a:cxn ang="0">
                <a:pos x="T4" y="T5"/>
              </a:cxn>
              <a:cxn ang="0">
                <a:pos x="T6" y="T7"/>
              </a:cxn>
            </a:cxnLst>
            <a:rect l="0" t="0" r="r" b="b"/>
            <a:pathLst>
              <a:path w="43" h="5">
                <a:moveTo>
                  <a:pt x="0" y="0"/>
                </a:moveTo>
                <a:lnTo>
                  <a:pt x="1" y="5"/>
                </a:lnTo>
                <a:lnTo>
                  <a:pt x="43"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2"/>
              </a:solidFill>
            </a:endParaRPr>
          </a:p>
        </p:txBody>
      </p:sp>
      <p:sp>
        <p:nvSpPr>
          <p:cNvPr id="4" name="矩形 3"/>
          <p:cNvSpPr/>
          <p:nvPr/>
        </p:nvSpPr>
        <p:spPr>
          <a:xfrm>
            <a:off x="913805" y="2492897"/>
            <a:ext cx="10513168" cy="1754326"/>
          </a:xfrm>
          <a:prstGeom prst="rect">
            <a:avLst/>
          </a:prstGeom>
        </p:spPr>
        <p:txBody>
          <a:bodyPr wrap="square">
            <a:spAutoFit/>
          </a:bodyPr>
          <a:lstStyle/>
          <a:p>
            <a:pPr lvl="0" indent="266700" eaLnBrk="0" hangingPunct="0"/>
            <a:r>
              <a:rPr lang="en-US" altLang="zh-CN" sz="5400" dirty="0" smtClean="0">
                <a:solidFill>
                  <a:schemeClr val="tx2"/>
                </a:solidFill>
              </a:rPr>
              <a:t>GitHub</a:t>
            </a:r>
            <a:r>
              <a:rPr lang="zh-CN" altLang="en-US" sz="5400" dirty="0" smtClean="0">
                <a:solidFill>
                  <a:schemeClr val="tx2"/>
                </a:solidFill>
              </a:rPr>
              <a:t>源码</a:t>
            </a:r>
            <a:r>
              <a:rPr lang="zh-CN" altLang="en-US" sz="5400" dirty="0">
                <a:solidFill>
                  <a:schemeClr val="tx2"/>
                </a:solidFill>
              </a:rPr>
              <a:t>下载地址</a:t>
            </a:r>
            <a:r>
              <a:rPr lang="zh-CN" altLang="en-US" sz="5400" dirty="0" smtClean="0">
                <a:solidFill>
                  <a:schemeClr val="tx2"/>
                </a:solidFill>
              </a:rPr>
              <a:t>：</a:t>
            </a:r>
            <a:endParaRPr lang="en-US" altLang="zh-CN" sz="5400" dirty="0" smtClean="0">
              <a:solidFill>
                <a:schemeClr val="tx2"/>
              </a:solidFill>
            </a:endParaRPr>
          </a:p>
          <a:p>
            <a:pPr lvl="0" indent="266700" eaLnBrk="0" hangingPunct="0"/>
            <a:r>
              <a:rPr lang="en-US" altLang="zh-CN" sz="5400" dirty="0" smtClean="0">
                <a:solidFill>
                  <a:schemeClr val="tx2"/>
                </a:solidFill>
                <a:hlinkClick r:id="rId3"/>
              </a:rPr>
              <a:t>https</a:t>
            </a:r>
            <a:r>
              <a:rPr lang="en-US" altLang="zh-CN" sz="5400" dirty="0">
                <a:solidFill>
                  <a:schemeClr val="tx2"/>
                </a:solidFill>
                <a:hlinkClick r:id="rId3"/>
              </a:rPr>
              <a:t>://github.com/6-robot/wpm2</a:t>
            </a:r>
            <a:endParaRPr lang="en-US" altLang="zh-CN" sz="5400" dirty="0">
              <a:solidFill>
                <a:schemeClr val="tx2"/>
              </a:solidFill>
            </a:endParaRPr>
          </a:p>
        </p:txBody>
      </p:sp>
    </p:spTree>
    <p:extLst>
      <p:ext uri="{BB962C8B-B14F-4D97-AF65-F5344CB8AC3E}">
        <p14:creationId xmlns:p14="http://schemas.microsoft.com/office/powerpoint/2010/main" val="19040482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Oval 5"/>
          <p:cNvSpPr>
            <a:spLocks noChangeArrowheads="1"/>
          </p:cNvSpPr>
          <p:nvPr/>
        </p:nvSpPr>
        <p:spPr bwMode="auto">
          <a:xfrm>
            <a:off x="1863726" y="1592263"/>
            <a:ext cx="711200" cy="712788"/>
          </a:xfrm>
          <a:prstGeom prst="ellipse">
            <a:avLst/>
          </a:prstGeom>
          <a:solidFill>
            <a:schemeClr val="tx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 name="Oval 6"/>
          <p:cNvSpPr>
            <a:spLocks noChangeArrowheads="1"/>
          </p:cNvSpPr>
          <p:nvPr/>
        </p:nvSpPr>
        <p:spPr bwMode="auto">
          <a:xfrm>
            <a:off x="8861426" y="400050"/>
            <a:ext cx="382588" cy="384175"/>
          </a:xfrm>
          <a:prstGeom prst="ellipse">
            <a:avLst/>
          </a:prstGeom>
          <a:solidFill>
            <a:schemeClr val="tx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Oval 7"/>
          <p:cNvSpPr>
            <a:spLocks noChangeArrowheads="1"/>
          </p:cNvSpPr>
          <p:nvPr/>
        </p:nvSpPr>
        <p:spPr bwMode="auto">
          <a:xfrm>
            <a:off x="9151938" y="5745163"/>
            <a:ext cx="384175" cy="384175"/>
          </a:xfrm>
          <a:prstGeom prst="ellipse">
            <a:avLst/>
          </a:pr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 name="Oval 8"/>
          <p:cNvSpPr>
            <a:spLocks noChangeArrowheads="1"/>
          </p:cNvSpPr>
          <p:nvPr/>
        </p:nvSpPr>
        <p:spPr bwMode="auto">
          <a:xfrm>
            <a:off x="1957388" y="2159000"/>
            <a:ext cx="268288" cy="268288"/>
          </a:xfrm>
          <a:prstGeom prst="ellipse">
            <a:avLst/>
          </a:prstGeom>
          <a:solidFill>
            <a:schemeClr val="bg2"/>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 name="Oval 9"/>
          <p:cNvSpPr>
            <a:spLocks noChangeArrowheads="1"/>
          </p:cNvSpPr>
          <p:nvPr/>
        </p:nvSpPr>
        <p:spPr bwMode="auto">
          <a:xfrm>
            <a:off x="3139281" y="459581"/>
            <a:ext cx="5918200" cy="5938838"/>
          </a:xfrm>
          <a:prstGeom prst="ellipse">
            <a:avLst/>
          </a:prstGeom>
          <a:solidFill>
            <a:schemeClr val="tx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1" name="Oval 36"/>
          <p:cNvSpPr>
            <a:spLocks noChangeArrowheads="1"/>
          </p:cNvSpPr>
          <p:nvPr/>
        </p:nvSpPr>
        <p:spPr bwMode="auto">
          <a:xfrm>
            <a:off x="995363" y="5129213"/>
            <a:ext cx="455613" cy="457200"/>
          </a:xfrm>
          <a:prstGeom prst="ellipse">
            <a:avLst/>
          </a:prstGeom>
          <a:solidFill>
            <a:schemeClr val="tx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2" name="Oval 37"/>
          <p:cNvSpPr>
            <a:spLocks noChangeArrowheads="1"/>
          </p:cNvSpPr>
          <p:nvPr/>
        </p:nvSpPr>
        <p:spPr bwMode="auto">
          <a:xfrm>
            <a:off x="10475913" y="2160588"/>
            <a:ext cx="171450" cy="173038"/>
          </a:xfrm>
          <a:prstGeom prst="ellipse">
            <a:avLst/>
          </a:prstGeom>
          <a:solidFill>
            <a:srgbClr val="F1F1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3" name="Freeform 38"/>
          <p:cNvSpPr>
            <a:spLocks noEditPoints="1"/>
          </p:cNvSpPr>
          <p:nvPr/>
        </p:nvSpPr>
        <p:spPr bwMode="auto">
          <a:xfrm>
            <a:off x="5220261" y="1196752"/>
            <a:ext cx="1756240" cy="1759568"/>
          </a:xfrm>
          <a:custGeom>
            <a:avLst/>
            <a:gdLst>
              <a:gd name="T0" fmla="*/ 1737 w 2136"/>
              <a:gd name="T1" fmla="*/ 1774 h 2131"/>
              <a:gd name="T2" fmla="*/ 347 w 2136"/>
              <a:gd name="T3" fmla="*/ 1926 h 2131"/>
              <a:gd name="T4" fmla="*/ 183 w 2136"/>
              <a:gd name="T5" fmla="*/ 1756 h 2131"/>
              <a:gd name="T6" fmla="*/ 389 w 2136"/>
              <a:gd name="T7" fmla="*/ 372 h 2131"/>
              <a:gd name="T8" fmla="*/ 338 w 2136"/>
              <a:gd name="T9" fmla="*/ 1770 h 2131"/>
              <a:gd name="T10" fmla="*/ 608 w 2136"/>
              <a:gd name="T11" fmla="*/ 1755 h 2131"/>
              <a:gd name="T12" fmla="*/ 1654 w 2136"/>
              <a:gd name="T13" fmla="*/ 505 h 2131"/>
              <a:gd name="T14" fmla="*/ 364 w 2136"/>
              <a:gd name="T15" fmla="*/ 1502 h 2131"/>
              <a:gd name="T16" fmla="*/ 338 w 2136"/>
              <a:gd name="T17" fmla="*/ 1770 h 2131"/>
              <a:gd name="T18" fmla="*/ 1340 w 2136"/>
              <a:gd name="T19" fmla="*/ 516 h 2131"/>
              <a:gd name="T20" fmla="*/ 1506 w 2136"/>
              <a:gd name="T21" fmla="*/ 904 h 2131"/>
              <a:gd name="T22" fmla="*/ 1380 w 2136"/>
              <a:gd name="T23" fmla="*/ 682 h 2131"/>
              <a:gd name="T24" fmla="*/ 956 w 2136"/>
              <a:gd name="T25" fmla="*/ 641 h 2131"/>
              <a:gd name="T26" fmla="*/ 924 w 2136"/>
              <a:gd name="T27" fmla="*/ 849 h 2131"/>
              <a:gd name="T28" fmla="*/ 719 w 2136"/>
              <a:gd name="T29" fmla="*/ 1463 h 2131"/>
              <a:gd name="T30" fmla="*/ 1144 w 2136"/>
              <a:gd name="T31" fmla="*/ 1503 h 2131"/>
              <a:gd name="T32" fmla="*/ 759 w 2136"/>
              <a:gd name="T33" fmla="*/ 1629 h 2131"/>
              <a:gd name="T34" fmla="*/ 593 w 2136"/>
              <a:gd name="T35" fmla="*/ 778 h 2131"/>
              <a:gd name="T36" fmla="*/ 1654 w 2136"/>
              <a:gd name="T37" fmla="*/ 923 h 2131"/>
              <a:gd name="T38" fmla="*/ 1774 w 2136"/>
              <a:gd name="T39" fmla="*/ 1043 h 2131"/>
              <a:gd name="T40" fmla="*/ 1634 w 2136"/>
              <a:gd name="T41" fmla="*/ 1382 h 2131"/>
              <a:gd name="T42" fmla="*/ 1715 w 2136"/>
              <a:gd name="T43" fmla="*/ 1123 h 2131"/>
              <a:gd name="T44" fmla="*/ 1684 w 2136"/>
              <a:gd name="T45" fmla="*/ 1051 h 2131"/>
              <a:gd name="T46" fmla="*/ 1529 w 2136"/>
              <a:gd name="T47" fmla="*/ 961 h 2131"/>
              <a:gd name="T48" fmla="*/ 1673 w 2136"/>
              <a:gd name="T49" fmla="*/ 1097 h 2131"/>
              <a:gd name="T50" fmla="*/ 1447 w 2136"/>
              <a:gd name="T51" fmla="*/ 1520 h 2131"/>
              <a:gd name="T52" fmla="*/ 1244 w 2136"/>
              <a:gd name="T53" fmla="*/ 1401 h 2131"/>
              <a:gd name="T54" fmla="*/ 1494 w 2136"/>
              <a:gd name="T55" fmla="*/ 995 h 2131"/>
              <a:gd name="T56" fmla="*/ 1673 w 2136"/>
              <a:gd name="T57" fmla="*/ 1097 h 2131"/>
              <a:gd name="T58" fmla="*/ 1171 w 2136"/>
              <a:gd name="T59" fmla="*/ 1765 h 2131"/>
              <a:gd name="T60" fmla="*/ 1320 w 2136"/>
              <a:gd name="T61" fmla="*/ 1506 h 2131"/>
              <a:gd name="T62" fmla="*/ 1026 w 2136"/>
              <a:gd name="T63" fmla="*/ 736 h 2131"/>
              <a:gd name="T64" fmla="*/ 1303 w 2136"/>
              <a:gd name="T65" fmla="*/ 800 h 2131"/>
              <a:gd name="T66" fmla="*/ 1026 w 2136"/>
              <a:gd name="T67" fmla="*/ 736 h 2131"/>
              <a:gd name="T68" fmla="*/ 973 w 2136"/>
              <a:gd name="T69" fmla="*/ 1160 h 2131"/>
              <a:gd name="T70" fmla="*/ 811 w 2136"/>
              <a:gd name="T71" fmla="*/ 1223 h 2131"/>
              <a:gd name="T72" fmla="*/ 811 w 2136"/>
              <a:gd name="T73" fmla="*/ 1013 h 2131"/>
              <a:gd name="T74" fmla="*/ 1303 w 2136"/>
              <a:gd name="T75" fmla="*/ 1077 h 2131"/>
              <a:gd name="T76" fmla="*/ 811 w 2136"/>
              <a:gd name="T77" fmla="*/ 1013 h 2131"/>
              <a:gd name="T78" fmla="*/ 1303 w 2136"/>
              <a:gd name="T79" fmla="*/ 876 h 2131"/>
              <a:gd name="T80" fmla="*/ 811 w 2136"/>
              <a:gd name="T81" fmla="*/ 940 h 2131"/>
              <a:gd name="T82" fmla="*/ 757 w 2136"/>
              <a:gd name="T83" fmla="*/ 791 h 2131"/>
              <a:gd name="T84" fmla="*/ 898 w 2136"/>
              <a:gd name="T85" fmla="*/ 770 h 2131"/>
              <a:gd name="T86" fmla="*/ 757 w 2136"/>
              <a:gd name="T87" fmla="*/ 791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36" h="2131">
                <a:moveTo>
                  <a:pt x="1764" y="399"/>
                </a:moveTo>
                <a:cubicBezTo>
                  <a:pt x="2136" y="786"/>
                  <a:pt x="2124" y="1402"/>
                  <a:pt x="1737" y="1774"/>
                </a:cubicBezTo>
                <a:cubicBezTo>
                  <a:pt x="1402" y="2097"/>
                  <a:pt x="894" y="2131"/>
                  <a:pt x="523" y="1882"/>
                </a:cubicBezTo>
                <a:lnTo>
                  <a:pt x="347" y="1926"/>
                </a:lnTo>
                <a:lnTo>
                  <a:pt x="118" y="1982"/>
                </a:lnTo>
                <a:lnTo>
                  <a:pt x="183" y="1756"/>
                </a:lnTo>
                <a:lnTo>
                  <a:pt x="234" y="1582"/>
                </a:lnTo>
                <a:cubicBezTo>
                  <a:pt x="0" y="1201"/>
                  <a:pt x="53" y="695"/>
                  <a:pt x="389" y="372"/>
                </a:cubicBezTo>
                <a:cubicBezTo>
                  <a:pt x="776" y="0"/>
                  <a:pt x="1392" y="12"/>
                  <a:pt x="1764" y="399"/>
                </a:cubicBezTo>
                <a:close/>
                <a:moveTo>
                  <a:pt x="338" y="1770"/>
                </a:moveTo>
                <a:lnTo>
                  <a:pt x="551" y="1718"/>
                </a:lnTo>
                <a:lnTo>
                  <a:pt x="608" y="1755"/>
                </a:lnTo>
                <a:cubicBezTo>
                  <a:pt x="927" y="1969"/>
                  <a:pt x="1354" y="1931"/>
                  <a:pt x="1631" y="1664"/>
                </a:cubicBezTo>
                <a:cubicBezTo>
                  <a:pt x="1957" y="1350"/>
                  <a:pt x="1968" y="831"/>
                  <a:pt x="1654" y="505"/>
                </a:cubicBezTo>
                <a:cubicBezTo>
                  <a:pt x="1340" y="179"/>
                  <a:pt x="821" y="169"/>
                  <a:pt x="495" y="482"/>
                </a:cubicBezTo>
                <a:cubicBezTo>
                  <a:pt x="217" y="749"/>
                  <a:pt x="163" y="1174"/>
                  <a:pt x="364" y="1502"/>
                </a:cubicBezTo>
                <a:lnTo>
                  <a:pt x="399" y="1559"/>
                </a:lnTo>
                <a:lnTo>
                  <a:pt x="338" y="1770"/>
                </a:lnTo>
                <a:close/>
                <a:moveTo>
                  <a:pt x="856" y="516"/>
                </a:moveTo>
                <a:lnTo>
                  <a:pt x="1340" y="516"/>
                </a:lnTo>
                <a:cubicBezTo>
                  <a:pt x="1431" y="516"/>
                  <a:pt x="1506" y="590"/>
                  <a:pt x="1506" y="682"/>
                </a:cubicBezTo>
                <a:lnTo>
                  <a:pt x="1506" y="904"/>
                </a:lnTo>
                <a:cubicBezTo>
                  <a:pt x="1453" y="946"/>
                  <a:pt x="1422" y="985"/>
                  <a:pt x="1380" y="1041"/>
                </a:cubicBezTo>
                <a:lnTo>
                  <a:pt x="1380" y="682"/>
                </a:lnTo>
                <a:cubicBezTo>
                  <a:pt x="1380" y="660"/>
                  <a:pt x="1362" y="641"/>
                  <a:pt x="1340" y="641"/>
                </a:cubicBezTo>
                <a:lnTo>
                  <a:pt x="956" y="641"/>
                </a:lnTo>
                <a:lnTo>
                  <a:pt x="956" y="817"/>
                </a:lnTo>
                <a:cubicBezTo>
                  <a:pt x="956" y="834"/>
                  <a:pt x="941" y="849"/>
                  <a:pt x="924" y="849"/>
                </a:cubicBezTo>
                <a:lnTo>
                  <a:pt x="719" y="849"/>
                </a:lnTo>
                <a:lnTo>
                  <a:pt x="719" y="1463"/>
                </a:lnTo>
                <a:cubicBezTo>
                  <a:pt x="719" y="1485"/>
                  <a:pt x="737" y="1503"/>
                  <a:pt x="759" y="1503"/>
                </a:cubicBezTo>
                <a:lnTo>
                  <a:pt x="1144" y="1503"/>
                </a:lnTo>
                <a:cubicBezTo>
                  <a:pt x="1131" y="1545"/>
                  <a:pt x="1120" y="1587"/>
                  <a:pt x="1112" y="1629"/>
                </a:cubicBezTo>
                <a:lnTo>
                  <a:pt x="759" y="1629"/>
                </a:lnTo>
                <a:cubicBezTo>
                  <a:pt x="668" y="1629"/>
                  <a:pt x="593" y="1554"/>
                  <a:pt x="593" y="1463"/>
                </a:cubicBezTo>
                <a:lnTo>
                  <a:pt x="593" y="778"/>
                </a:lnTo>
                <a:lnTo>
                  <a:pt x="856" y="516"/>
                </a:lnTo>
                <a:close/>
                <a:moveTo>
                  <a:pt x="1654" y="923"/>
                </a:moveTo>
                <a:cubicBezTo>
                  <a:pt x="1672" y="933"/>
                  <a:pt x="1682" y="950"/>
                  <a:pt x="1687" y="972"/>
                </a:cubicBezTo>
                <a:cubicBezTo>
                  <a:pt x="1719" y="981"/>
                  <a:pt x="1751" y="1003"/>
                  <a:pt x="1774" y="1043"/>
                </a:cubicBezTo>
                <a:cubicBezTo>
                  <a:pt x="1789" y="1079"/>
                  <a:pt x="1783" y="1129"/>
                  <a:pt x="1762" y="1167"/>
                </a:cubicBezTo>
                <a:cubicBezTo>
                  <a:pt x="1726" y="1234"/>
                  <a:pt x="1677" y="1315"/>
                  <a:pt x="1634" y="1382"/>
                </a:cubicBezTo>
                <a:cubicBezTo>
                  <a:pt x="1606" y="1393"/>
                  <a:pt x="1612" y="1334"/>
                  <a:pt x="1622" y="1320"/>
                </a:cubicBezTo>
                <a:cubicBezTo>
                  <a:pt x="1657" y="1267"/>
                  <a:pt x="1686" y="1218"/>
                  <a:pt x="1715" y="1123"/>
                </a:cubicBezTo>
                <a:cubicBezTo>
                  <a:pt x="1721" y="1079"/>
                  <a:pt x="1700" y="1058"/>
                  <a:pt x="1687" y="1039"/>
                </a:cubicBezTo>
                <a:cubicBezTo>
                  <a:pt x="1686" y="1043"/>
                  <a:pt x="1685" y="1047"/>
                  <a:pt x="1684" y="1051"/>
                </a:cubicBezTo>
                <a:cubicBezTo>
                  <a:pt x="1658" y="1039"/>
                  <a:pt x="1632" y="1026"/>
                  <a:pt x="1606" y="1012"/>
                </a:cubicBezTo>
                <a:cubicBezTo>
                  <a:pt x="1579" y="998"/>
                  <a:pt x="1554" y="979"/>
                  <a:pt x="1529" y="961"/>
                </a:cubicBezTo>
                <a:cubicBezTo>
                  <a:pt x="1578" y="919"/>
                  <a:pt x="1621" y="904"/>
                  <a:pt x="1654" y="923"/>
                </a:cubicBezTo>
                <a:close/>
                <a:moveTo>
                  <a:pt x="1673" y="1097"/>
                </a:moveTo>
                <a:cubicBezTo>
                  <a:pt x="1651" y="1172"/>
                  <a:pt x="1608" y="1265"/>
                  <a:pt x="1548" y="1369"/>
                </a:cubicBezTo>
                <a:cubicBezTo>
                  <a:pt x="1518" y="1422"/>
                  <a:pt x="1483" y="1473"/>
                  <a:pt x="1447" y="1520"/>
                </a:cubicBezTo>
                <a:cubicBezTo>
                  <a:pt x="1414" y="1503"/>
                  <a:pt x="1381" y="1486"/>
                  <a:pt x="1347" y="1467"/>
                </a:cubicBezTo>
                <a:cubicBezTo>
                  <a:pt x="1311" y="1448"/>
                  <a:pt x="1277" y="1424"/>
                  <a:pt x="1244" y="1401"/>
                </a:cubicBezTo>
                <a:cubicBezTo>
                  <a:pt x="1266" y="1347"/>
                  <a:pt x="1292" y="1292"/>
                  <a:pt x="1323" y="1239"/>
                </a:cubicBezTo>
                <a:cubicBezTo>
                  <a:pt x="1382" y="1135"/>
                  <a:pt x="1441" y="1051"/>
                  <a:pt x="1494" y="995"/>
                </a:cubicBezTo>
                <a:cubicBezTo>
                  <a:pt x="1522" y="1013"/>
                  <a:pt x="1550" y="1033"/>
                  <a:pt x="1580" y="1051"/>
                </a:cubicBezTo>
                <a:cubicBezTo>
                  <a:pt x="1611" y="1068"/>
                  <a:pt x="1642" y="1082"/>
                  <a:pt x="1673" y="1097"/>
                </a:cubicBezTo>
                <a:close/>
                <a:moveTo>
                  <a:pt x="1418" y="1557"/>
                </a:moveTo>
                <a:cubicBezTo>
                  <a:pt x="1308" y="1690"/>
                  <a:pt x="1196" y="1779"/>
                  <a:pt x="1171" y="1765"/>
                </a:cubicBezTo>
                <a:cubicBezTo>
                  <a:pt x="1145" y="1750"/>
                  <a:pt x="1166" y="1609"/>
                  <a:pt x="1226" y="1447"/>
                </a:cubicBezTo>
                <a:cubicBezTo>
                  <a:pt x="1257" y="1466"/>
                  <a:pt x="1288" y="1487"/>
                  <a:pt x="1320" y="1506"/>
                </a:cubicBezTo>
                <a:cubicBezTo>
                  <a:pt x="1353" y="1524"/>
                  <a:pt x="1385" y="1540"/>
                  <a:pt x="1418" y="1557"/>
                </a:cubicBezTo>
                <a:close/>
                <a:moveTo>
                  <a:pt x="1026" y="736"/>
                </a:moveTo>
                <a:lnTo>
                  <a:pt x="1303" y="736"/>
                </a:lnTo>
                <a:lnTo>
                  <a:pt x="1303" y="800"/>
                </a:lnTo>
                <a:lnTo>
                  <a:pt x="1026" y="800"/>
                </a:lnTo>
                <a:lnTo>
                  <a:pt x="1026" y="736"/>
                </a:lnTo>
                <a:close/>
                <a:moveTo>
                  <a:pt x="811" y="1160"/>
                </a:moveTo>
                <a:lnTo>
                  <a:pt x="973" y="1160"/>
                </a:lnTo>
                <a:lnTo>
                  <a:pt x="973" y="1223"/>
                </a:lnTo>
                <a:lnTo>
                  <a:pt x="811" y="1223"/>
                </a:lnTo>
                <a:lnTo>
                  <a:pt x="811" y="1160"/>
                </a:lnTo>
                <a:close/>
                <a:moveTo>
                  <a:pt x="811" y="1013"/>
                </a:moveTo>
                <a:lnTo>
                  <a:pt x="1303" y="1013"/>
                </a:lnTo>
                <a:lnTo>
                  <a:pt x="1303" y="1077"/>
                </a:lnTo>
                <a:lnTo>
                  <a:pt x="811" y="1077"/>
                </a:lnTo>
                <a:lnTo>
                  <a:pt x="811" y="1013"/>
                </a:lnTo>
                <a:close/>
                <a:moveTo>
                  <a:pt x="811" y="876"/>
                </a:moveTo>
                <a:lnTo>
                  <a:pt x="1303" y="876"/>
                </a:lnTo>
                <a:lnTo>
                  <a:pt x="1303" y="940"/>
                </a:lnTo>
                <a:lnTo>
                  <a:pt x="811" y="940"/>
                </a:lnTo>
                <a:lnTo>
                  <a:pt x="811" y="876"/>
                </a:lnTo>
                <a:close/>
                <a:moveTo>
                  <a:pt x="757" y="791"/>
                </a:moveTo>
                <a:lnTo>
                  <a:pt x="877" y="791"/>
                </a:lnTo>
                <a:cubicBezTo>
                  <a:pt x="889" y="791"/>
                  <a:pt x="898" y="782"/>
                  <a:pt x="898" y="770"/>
                </a:cubicBezTo>
                <a:lnTo>
                  <a:pt x="898" y="650"/>
                </a:lnTo>
                <a:lnTo>
                  <a:pt x="757" y="791"/>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accent1"/>
              </a:solidFill>
              <a:effectLst/>
              <a:uLnTx/>
              <a:uFillTx/>
            </a:endParaRPr>
          </a:p>
        </p:txBody>
      </p:sp>
      <p:sp>
        <p:nvSpPr>
          <p:cNvPr id="54" name="Rectangle 3"/>
          <p:cNvSpPr txBox="1">
            <a:spLocks noChangeArrowheads="1"/>
          </p:cNvSpPr>
          <p:nvPr/>
        </p:nvSpPr>
        <p:spPr bwMode="auto">
          <a:xfrm>
            <a:off x="3722119" y="3187290"/>
            <a:ext cx="4752526" cy="109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bg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8000" b="1" i="0" u="none" strike="noStrike" kern="0" cap="none" spc="0" normalizeH="0" baseline="0" noProof="0" dirty="0">
                <a:ln>
                  <a:noFill/>
                </a:ln>
                <a:solidFill>
                  <a:schemeClr val="accent1"/>
                </a:solidFill>
                <a:effectLst/>
                <a:uLnTx/>
                <a:uFillTx/>
                <a:latin typeface="+mj-ea"/>
                <a:ea typeface="+mj-ea"/>
                <a:cs typeface="+mj-cs"/>
              </a:rPr>
              <a:t>感谢聆听</a:t>
            </a:r>
            <a:endParaRPr kumimoji="0" lang="zh-CN" sz="8000" b="1" i="0" u="none" strike="noStrike" kern="0" cap="none" spc="0" normalizeH="0" baseline="0" noProof="0" dirty="0">
              <a:ln>
                <a:noFill/>
              </a:ln>
              <a:solidFill>
                <a:schemeClr val="accent1"/>
              </a:solidFill>
              <a:effectLst/>
              <a:uLnTx/>
              <a:uFillTx/>
              <a:latin typeface="+mj-ea"/>
              <a:ea typeface="+mj-ea"/>
              <a:cs typeface="+mj-cs"/>
            </a:endParaRPr>
          </a:p>
        </p:txBody>
      </p:sp>
      <p:sp>
        <p:nvSpPr>
          <p:cNvPr id="56" name="Rectangle 4"/>
          <p:cNvSpPr txBox="1">
            <a:spLocks noChangeArrowheads="1"/>
          </p:cNvSpPr>
          <p:nvPr/>
        </p:nvSpPr>
        <p:spPr bwMode="auto">
          <a:xfrm>
            <a:off x="4932476" y="5169360"/>
            <a:ext cx="2750004" cy="3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0" i="0" u="none" strike="noStrike" kern="0" cap="none" spc="0" normalizeH="0" baseline="0" noProof="0" dirty="0">
                <a:ln>
                  <a:noFill/>
                </a:ln>
                <a:solidFill>
                  <a:schemeClr val="accent1"/>
                </a:solidFill>
                <a:effectLst/>
                <a:uLnTx/>
                <a:uFillTx/>
                <a:latin typeface="+mj-lt"/>
                <a:ea typeface="+mj-ea"/>
                <a:cs typeface="+mj-cs"/>
              </a:rPr>
              <a:t>汇报人</a:t>
            </a:r>
            <a:r>
              <a:rPr kumimoji="0" lang="zh-CN" altLang="en-US" sz="2000" b="0" i="0" u="none" strike="noStrike" kern="0" cap="none" spc="0" normalizeH="0" baseline="0" noProof="0" dirty="0" smtClean="0">
                <a:ln>
                  <a:noFill/>
                </a:ln>
                <a:solidFill>
                  <a:schemeClr val="accent1"/>
                </a:solidFill>
                <a:effectLst/>
                <a:uLnTx/>
                <a:uFillTx/>
                <a:latin typeface="+mj-lt"/>
                <a:ea typeface="+mj-ea"/>
                <a:cs typeface="+mj-cs"/>
              </a:rPr>
              <a:t>：</a:t>
            </a:r>
            <a:r>
              <a:rPr lang="zh-CN" altLang="en-US" b="0" kern="0" noProof="0" dirty="0">
                <a:solidFill>
                  <a:schemeClr val="accent1"/>
                </a:solidFill>
              </a:rPr>
              <a:t>胡亚洲</a:t>
            </a:r>
            <a:endParaRPr kumimoji="0" lang="zh-CN" sz="2000" b="0" i="0" u="none" strike="noStrike" kern="0" cap="none" spc="0" normalizeH="0" baseline="0" noProof="0" dirty="0">
              <a:ln>
                <a:noFill/>
              </a:ln>
              <a:solidFill>
                <a:schemeClr val="accent1"/>
              </a:solidFill>
              <a:effectLst/>
              <a:uLnTx/>
              <a:uFillTx/>
              <a:latin typeface="+mj-lt"/>
              <a:ea typeface="+mj-ea"/>
              <a:cs typeface="+mj-cs"/>
            </a:endParaRPr>
          </a:p>
        </p:txBody>
      </p:sp>
      <p:sp>
        <p:nvSpPr>
          <p:cNvPr id="57" name="Freeform 9"/>
          <p:cNvSpPr>
            <a:spLocks noEditPoints="1"/>
          </p:cNvSpPr>
          <p:nvPr/>
        </p:nvSpPr>
        <p:spPr bwMode="auto">
          <a:xfrm>
            <a:off x="4943177" y="5142812"/>
            <a:ext cx="373115" cy="374683"/>
          </a:xfrm>
          <a:custGeom>
            <a:avLst/>
            <a:gdLst>
              <a:gd name="T0" fmla="*/ 358 w 490"/>
              <a:gd name="T1" fmla="*/ 250 h 490"/>
              <a:gd name="T2" fmla="*/ 358 w 490"/>
              <a:gd name="T3" fmla="*/ 183 h 490"/>
              <a:gd name="T4" fmla="*/ 328 w 490"/>
              <a:gd name="T5" fmla="*/ 183 h 490"/>
              <a:gd name="T6" fmla="*/ 328 w 490"/>
              <a:gd name="T7" fmla="*/ 250 h 490"/>
              <a:gd name="T8" fmla="*/ 247 w 490"/>
              <a:gd name="T9" fmla="*/ 330 h 490"/>
              <a:gd name="T10" fmla="*/ 246 w 490"/>
              <a:gd name="T11" fmla="*/ 330 h 490"/>
              <a:gd name="T12" fmla="*/ 245 w 490"/>
              <a:gd name="T13" fmla="*/ 330 h 490"/>
              <a:gd name="T14" fmla="*/ 245 w 490"/>
              <a:gd name="T15" fmla="*/ 330 h 490"/>
              <a:gd name="T16" fmla="*/ 243 w 490"/>
              <a:gd name="T17" fmla="*/ 330 h 490"/>
              <a:gd name="T18" fmla="*/ 162 w 490"/>
              <a:gd name="T19" fmla="*/ 250 h 490"/>
              <a:gd name="T20" fmla="*/ 162 w 490"/>
              <a:gd name="T21" fmla="*/ 183 h 490"/>
              <a:gd name="T22" fmla="*/ 132 w 490"/>
              <a:gd name="T23" fmla="*/ 183 h 490"/>
              <a:gd name="T24" fmla="*/ 132 w 490"/>
              <a:gd name="T25" fmla="*/ 250 h 490"/>
              <a:gd name="T26" fmla="*/ 227 w 490"/>
              <a:gd name="T27" fmla="*/ 359 h 490"/>
              <a:gd name="T28" fmla="*/ 227 w 490"/>
              <a:gd name="T29" fmla="*/ 407 h 490"/>
              <a:gd name="T30" fmla="*/ 160 w 490"/>
              <a:gd name="T31" fmla="*/ 426 h 490"/>
              <a:gd name="T32" fmla="*/ 331 w 490"/>
              <a:gd name="T33" fmla="*/ 426 h 490"/>
              <a:gd name="T34" fmla="*/ 263 w 490"/>
              <a:gd name="T35" fmla="*/ 407 h 490"/>
              <a:gd name="T36" fmla="*/ 263 w 490"/>
              <a:gd name="T37" fmla="*/ 360 h 490"/>
              <a:gd name="T38" fmla="*/ 358 w 490"/>
              <a:gd name="T39" fmla="*/ 250 h 490"/>
              <a:gd name="T40" fmla="*/ 244 w 490"/>
              <a:gd name="T41" fmla="*/ 302 h 490"/>
              <a:gd name="T42" fmla="*/ 245 w 490"/>
              <a:gd name="T43" fmla="*/ 302 h 490"/>
              <a:gd name="T44" fmla="*/ 246 w 490"/>
              <a:gd name="T45" fmla="*/ 302 h 490"/>
              <a:gd name="T46" fmla="*/ 300 w 490"/>
              <a:gd name="T47" fmla="*/ 248 h 490"/>
              <a:gd name="T48" fmla="*/ 300 w 490"/>
              <a:gd name="T49" fmla="*/ 118 h 490"/>
              <a:gd name="T50" fmla="*/ 246 w 490"/>
              <a:gd name="T51" fmla="*/ 64 h 490"/>
              <a:gd name="T52" fmla="*/ 245 w 490"/>
              <a:gd name="T53" fmla="*/ 64 h 490"/>
              <a:gd name="T54" fmla="*/ 244 w 490"/>
              <a:gd name="T55" fmla="*/ 64 h 490"/>
              <a:gd name="T56" fmla="*/ 190 w 490"/>
              <a:gd name="T57" fmla="*/ 118 h 490"/>
              <a:gd name="T58" fmla="*/ 190 w 490"/>
              <a:gd name="T59" fmla="*/ 248 h 490"/>
              <a:gd name="T60" fmla="*/ 244 w 490"/>
              <a:gd name="T61" fmla="*/ 302 h 490"/>
              <a:gd name="T62" fmla="*/ 245 w 490"/>
              <a:gd name="T63" fmla="*/ 0 h 490"/>
              <a:gd name="T64" fmla="*/ 490 w 490"/>
              <a:gd name="T65" fmla="*/ 245 h 490"/>
              <a:gd name="T66" fmla="*/ 245 w 490"/>
              <a:gd name="T67" fmla="*/ 490 h 490"/>
              <a:gd name="T68" fmla="*/ 0 w 490"/>
              <a:gd name="T69" fmla="*/ 245 h 490"/>
              <a:gd name="T70" fmla="*/ 245 w 490"/>
              <a:gd name="T71"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0" h="490">
                <a:moveTo>
                  <a:pt x="358" y="250"/>
                </a:moveTo>
                <a:lnTo>
                  <a:pt x="358" y="183"/>
                </a:lnTo>
                <a:cubicBezTo>
                  <a:pt x="358" y="165"/>
                  <a:pt x="328" y="164"/>
                  <a:pt x="328" y="183"/>
                </a:cubicBezTo>
                <a:lnTo>
                  <a:pt x="328" y="250"/>
                </a:lnTo>
                <a:cubicBezTo>
                  <a:pt x="328" y="294"/>
                  <a:pt x="292" y="330"/>
                  <a:pt x="247" y="330"/>
                </a:cubicBezTo>
                <a:cubicBezTo>
                  <a:pt x="247" y="330"/>
                  <a:pt x="246" y="330"/>
                  <a:pt x="246" y="330"/>
                </a:cubicBezTo>
                <a:lnTo>
                  <a:pt x="245" y="330"/>
                </a:lnTo>
                <a:lnTo>
                  <a:pt x="245" y="330"/>
                </a:lnTo>
                <a:cubicBezTo>
                  <a:pt x="244" y="330"/>
                  <a:pt x="244" y="330"/>
                  <a:pt x="243" y="330"/>
                </a:cubicBezTo>
                <a:cubicBezTo>
                  <a:pt x="198" y="330"/>
                  <a:pt x="162" y="294"/>
                  <a:pt x="162" y="250"/>
                </a:cubicBezTo>
                <a:lnTo>
                  <a:pt x="162" y="183"/>
                </a:lnTo>
                <a:cubicBezTo>
                  <a:pt x="162" y="165"/>
                  <a:pt x="132" y="164"/>
                  <a:pt x="132" y="183"/>
                </a:cubicBezTo>
                <a:cubicBezTo>
                  <a:pt x="132" y="192"/>
                  <a:pt x="132" y="250"/>
                  <a:pt x="132" y="250"/>
                </a:cubicBezTo>
                <a:cubicBezTo>
                  <a:pt x="132" y="306"/>
                  <a:pt x="173" y="352"/>
                  <a:pt x="227" y="359"/>
                </a:cubicBezTo>
                <a:lnTo>
                  <a:pt x="227" y="407"/>
                </a:lnTo>
                <a:lnTo>
                  <a:pt x="160" y="426"/>
                </a:lnTo>
                <a:lnTo>
                  <a:pt x="331" y="426"/>
                </a:lnTo>
                <a:lnTo>
                  <a:pt x="263" y="407"/>
                </a:lnTo>
                <a:lnTo>
                  <a:pt x="263" y="360"/>
                </a:lnTo>
                <a:cubicBezTo>
                  <a:pt x="317" y="352"/>
                  <a:pt x="358" y="306"/>
                  <a:pt x="358" y="250"/>
                </a:cubicBezTo>
                <a:close/>
                <a:moveTo>
                  <a:pt x="244" y="302"/>
                </a:moveTo>
                <a:cubicBezTo>
                  <a:pt x="244" y="302"/>
                  <a:pt x="245" y="302"/>
                  <a:pt x="245" y="302"/>
                </a:cubicBezTo>
                <a:cubicBezTo>
                  <a:pt x="245" y="302"/>
                  <a:pt x="246" y="302"/>
                  <a:pt x="246" y="302"/>
                </a:cubicBezTo>
                <a:cubicBezTo>
                  <a:pt x="276" y="302"/>
                  <a:pt x="300" y="278"/>
                  <a:pt x="300" y="248"/>
                </a:cubicBezTo>
                <a:lnTo>
                  <a:pt x="300" y="118"/>
                </a:lnTo>
                <a:cubicBezTo>
                  <a:pt x="300" y="88"/>
                  <a:pt x="276" y="64"/>
                  <a:pt x="246" y="64"/>
                </a:cubicBezTo>
                <a:cubicBezTo>
                  <a:pt x="246" y="64"/>
                  <a:pt x="245" y="64"/>
                  <a:pt x="245" y="64"/>
                </a:cubicBezTo>
                <a:cubicBezTo>
                  <a:pt x="245" y="64"/>
                  <a:pt x="244" y="64"/>
                  <a:pt x="244" y="64"/>
                </a:cubicBezTo>
                <a:cubicBezTo>
                  <a:pt x="214" y="64"/>
                  <a:pt x="190" y="88"/>
                  <a:pt x="190" y="118"/>
                </a:cubicBezTo>
                <a:lnTo>
                  <a:pt x="190" y="248"/>
                </a:lnTo>
                <a:cubicBezTo>
                  <a:pt x="190" y="278"/>
                  <a:pt x="214" y="302"/>
                  <a:pt x="244" y="302"/>
                </a:cubicBezTo>
                <a:close/>
                <a:moveTo>
                  <a:pt x="245" y="0"/>
                </a:moveTo>
                <a:cubicBezTo>
                  <a:pt x="381" y="0"/>
                  <a:pt x="490" y="110"/>
                  <a:pt x="490" y="245"/>
                </a:cubicBezTo>
                <a:cubicBezTo>
                  <a:pt x="490" y="381"/>
                  <a:pt x="381" y="490"/>
                  <a:pt x="245" y="490"/>
                </a:cubicBezTo>
                <a:cubicBezTo>
                  <a:pt x="110" y="490"/>
                  <a:pt x="0" y="381"/>
                  <a:pt x="0" y="245"/>
                </a:cubicBezTo>
                <a:cubicBezTo>
                  <a:pt x="0" y="110"/>
                  <a:pt x="110" y="0"/>
                  <a:pt x="245" y="0"/>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accent1"/>
              </a:solidFill>
              <a:effectLst/>
              <a:uLnTx/>
              <a:uFillTx/>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54"/>
                                        </p:tgtEl>
                                        <p:attrNameLst>
                                          <p:attrName>style.visibility</p:attrName>
                                        </p:attrNameLst>
                                      </p:cBhvr>
                                      <p:to>
                                        <p:strVal val="visible"/>
                                      </p:to>
                                    </p:set>
                                    <p:anim by="(-#ppt_w*2)" calcmode="lin" valueType="num">
                                      <p:cBhvr rctx="PPT">
                                        <p:cTn id="7" dur="500" autoRev="1" fill="hold">
                                          <p:stCondLst>
                                            <p:cond delay="0"/>
                                          </p:stCondLst>
                                        </p:cTn>
                                        <p:tgtEl>
                                          <p:spTgt spid="54"/>
                                        </p:tgtEl>
                                        <p:attrNameLst>
                                          <p:attrName>ppt_w</p:attrName>
                                        </p:attrNameLst>
                                      </p:cBhvr>
                                    </p:anim>
                                    <p:anim by="(#ppt_w*0.50)" calcmode="lin" valueType="num">
                                      <p:cBhvr>
                                        <p:cTn id="8" dur="500" decel="50000" autoRev="1" fill="hold">
                                          <p:stCondLst>
                                            <p:cond delay="0"/>
                                          </p:stCondLst>
                                        </p:cTn>
                                        <p:tgtEl>
                                          <p:spTgt spid="54"/>
                                        </p:tgtEl>
                                        <p:attrNameLst>
                                          <p:attrName>ppt_x</p:attrName>
                                        </p:attrNameLst>
                                      </p:cBhvr>
                                    </p:anim>
                                    <p:anim from="(-#ppt_h/2)" to="(#ppt_y)" calcmode="lin" valueType="num">
                                      <p:cBhvr>
                                        <p:cTn id="9" dur="1000" fill="hold">
                                          <p:stCondLst>
                                            <p:cond delay="0"/>
                                          </p:stCondLst>
                                        </p:cTn>
                                        <p:tgtEl>
                                          <p:spTgt spid="54"/>
                                        </p:tgtEl>
                                        <p:attrNameLst>
                                          <p:attrName>ppt_y</p:attrName>
                                        </p:attrNameLst>
                                      </p:cBhvr>
                                    </p:anim>
                                    <p:animRot by="21600000">
                                      <p:cBhvr>
                                        <p:cTn id="10" dur="1000" fill="hold">
                                          <p:stCondLst>
                                            <p:cond delay="0"/>
                                          </p:stCondLst>
                                        </p:cTn>
                                        <p:tgtEl>
                                          <p:spTgt spid="54"/>
                                        </p:tgtEl>
                                        <p:attrNameLst>
                                          <p:attrName>r</p:attrName>
                                        </p:attrNameLst>
                                      </p:cBhvr>
                                    </p:animRot>
                                  </p:childTnLst>
                                </p:cTn>
                              </p:par>
                            </p:childTnLst>
                          </p:cTn>
                        </p:par>
                        <p:par>
                          <p:cTn id="11" fill="hold">
                            <p:stCondLst>
                              <p:cond delay="1299"/>
                            </p:stCondLst>
                            <p:childTnLst>
                              <p:par>
                                <p:cTn id="12" presetID="22" presetClass="entr" presetSubtype="8" fill="hold" grpId="0" nodeType="afterEffect">
                                  <p:stCondLst>
                                    <p:cond delay="0"/>
                                  </p:stCondLst>
                                  <p:childTnLst>
                                    <p:set>
                                      <p:cBhvr>
                                        <p:cTn id="13" dur="1" fill="hold">
                                          <p:stCondLst>
                                            <p:cond delay="0"/>
                                          </p:stCondLst>
                                        </p:cTn>
                                        <p:tgtEl>
                                          <p:spTgt spid="56"/>
                                        </p:tgtEl>
                                        <p:attrNameLst>
                                          <p:attrName>style.visibility</p:attrName>
                                        </p:attrNameLst>
                                      </p:cBhvr>
                                      <p:to>
                                        <p:strVal val="visible"/>
                                      </p:to>
                                    </p:set>
                                    <p:animEffect transition="in" filter="wipe(left)">
                                      <p:cBhvr>
                                        <p:cTn id="14" dur="500"/>
                                        <p:tgtEl>
                                          <p:spTgt spid="56"/>
                                        </p:tgtEl>
                                      </p:cBhvr>
                                    </p:animEffect>
                                  </p:childTnLst>
                                </p:cTn>
                              </p:par>
                            </p:childTnLst>
                          </p:cTn>
                        </p:par>
                        <p:par>
                          <p:cTn id="15" fill="hold">
                            <p:stCondLst>
                              <p:cond delay="1799"/>
                            </p:stCondLst>
                            <p:childTnLst>
                              <p:par>
                                <p:cTn id="16" presetID="2" presetClass="entr" presetSubtype="6" fill="hold" grpId="0" nodeType="afterEffect">
                                  <p:stCondLst>
                                    <p:cond delay="0"/>
                                  </p:stCondLst>
                                  <p:childTnLst>
                                    <p:set>
                                      <p:cBhvr>
                                        <p:cTn id="17" dur="1" fill="hold">
                                          <p:stCondLst>
                                            <p:cond delay="0"/>
                                          </p:stCondLst>
                                        </p:cTn>
                                        <p:tgtEl>
                                          <p:spTgt spid="57"/>
                                        </p:tgtEl>
                                        <p:attrNameLst>
                                          <p:attrName>style.visibility</p:attrName>
                                        </p:attrNameLst>
                                      </p:cBhvr>
                                      <p:to>
                                        <p:strVal val="visible"/>
                                      </p:to>
                                    </p:set>
                                    <p:anim calcmode="lin" valueType="num">
                                      <p:cBhvr additive="base">
                                        <p:cTn id="18" dur="500" fill="hold"/>
                                        <p:tgtEl>
                                          <p:spTgt spid="57"/>
                                        </p:tgtEl>
                                        <p:attrNameLst>
                                          <p:attrName>ppt_x</p:attrName>
                                        </p:attrNameLst>
                                      </p:cBhvr>
                                      <p:tavLst>
                                        <p:tav tm="0">
                                          <p:val>
                                            <p:strVal val="1+#ppt_w/2"/>
                                          </p:val>
                                        </p:tav>
                                        <p:tav tm="100000">
                                          <p:val>
                                            <p:strVal val="#ppt_x"/>
                                          </p:val>
                                        </p:tav>
                                      </p:tavLst>
                                    </p:anim>
                                    <p:anim calcmode="lin" valueType="num">
                                      <p:cBhvr additive="base">
                                        <p:cTn id="19"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6" grpId="0"/>
      <p:bldP spid="5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3" name="TextBox 64"/>
          <p:cNvSpPr txBox="1"/>
          <p:nvPr/>
        </p:nvSpPr>
        <p:spPr>
          <a:xfrm>
            <a:off x="3651759" y="1143181"/>
            <a:ext cx="7672606" cy="4524315"/>
          </a:xfrm>
          <a:prstGeom prst="rect">
            <a:avLst/>
          </a:prstGeom>
          <a:noFill/>
        </p:spPr>
        <p:txBody>
          <a:bodyPr wrap="square" rtlCol="0">
            <a:spAutoFit/>
          </a:bodyPr>
          <a:lstStyle>
            <a:defPPr>
              <a:defRPr lang="zh-CN"/>
            </a:defPPr>
            <a:lvl1pPr algn="just">
              <a:defRPr sz="2200">
                <a:solidFill>
                  <a:schemeClr val="accent1"/>
                </a:solidFill>
                <a:latin typeface="+mn-ea"/>
                <a:ea typeface="+mn-ea"/>
              </a:defRPr>
            </a:lvl1pPr>
          </a:lstStyle>
          <a:p>
            <a:pPr indent="396000" algn="l"/>
            <a:r>
              <a:rPr lang="zh-CN" altLang="en-US" sz="1600" dirty="0" smtClean="0"/>
              <a:t>玄</a:t>
            </a:r>
            <a:r>
              <a:rPr lang="zh-CN" altLang="en-US" sz="1600" dirty="0"/>
              <a:t>极</a:t>
            </a:r>
            <a:r>
              <a:rPr lang="en-US" altLang="zh-CN" sz="1600" dirty="0"/>
              <a:t>2</a:t>
            </a:r>
            <a:r>
              <a:rPr lang="zh-CN" altLang="en-US" sz="1600" dirty="0"/>
              <a:t>可重构机械臂是一款专门为移动抓取机器人设计的多关节机械臂，具备高集成度、模块化、高智能等特点，不需要附加控制柜，特别适用于安装在移动的机器人底盘上。</a:t>
            </a:r>
          </a:p>
          <a:p>
            <a:pPr indent="396000" algn="l"/>
            <a:r>
              <a:rPr lang="zh-CN" altLang="en-US" sz="1600" dirty="0">
                <a:solidFill>
                  <a:srgbClr val="FF0000"/>
                </a:solidFill>
              </a:rPr>
              <a:t>高集成度</a:t>
            </a:r>
          </a:p>
          <a:p>
            <a:pPr indent="396000" algn="l"/>
            <a:r>
              <a:rPr lang="zh-CN" altLang="en-US" sz="1600" dirty="0"/>
              <a:t>每个关节的驱动电机和控制电路完全集成在关节内部，只需接入电源和总线信号便可独立工作</a:t>
            </a:r>
            <a:r>
              <a:rPr lang="zh-CN" altLang="en-US" sz="1600" dirty="0" smtClean="0"/>
              <a:t>。所有</a:t>
            </a:r>
            <a:r>
              <a:rPr lang="zh-CN" altLang="en-US" sz="1600" dirty="0"/>
              <a:t>关节采用单电缆串行连接，装配起来后线缆干净整洁。</a:t>
            </a:r>
            <a:br>
              <a:rPr lang="zh-CN" altLang="en-US" sz="1600" dirty="0"/>
            </a:br>
            <a:r>
              <a:rPr lang="zh-CN" altLang="en-US" sz="1600" dirty="0"/>
              <a:t/>
            </a:r>
            <a:br>
              <a:rPr lang="zh-CN" altLang="en-US" sz="1600" dirty="0"/>
            </a:br>
            <a:r>
              <a:rPr lang="zh-CN" altLang="en-US" sz="1600" dirty="0" smtClean="0">
                <a:solidFill>
                  <a:srgbClr val="FF0000"/>
                </a:solidFill>
              </a:rPr>
              <a:t>       模块化</a:t>
            </a:r>
            <a:endParaRPr lang="zh-CN" altLang="en-US" sz="1600" dirty="0">
              <a:solidFill>
                <a:srgbClr val="FF0000"/>
              </a:solidFill>
            </a:endParaRPr>
          </a:p>
          <a:p>
            <a:pPr indent="396000" algn="l"/>
            <a:r>
              <a:rPr lang="zh-CN" altLang="en-US" sz="1600" dirty="0"/>
              <a:t>得益于高集成度设计，每个关节可以独立工作。机械上采用法兰端面输出，安装简单且不存在轴连接的机械间隙。</a:t>
            </a:r>
            <a:br>
              <a:rPr lang="zh-CN" altLang="en-US" sz="1600" dirty="0"/>
            </a:br>
            <a:r>
              <a:rPr lang="zh-CN" altLang="en-US" sz="1600" dirty="0" smtClean="0"/>
              <a:t>       模块化</a:t>
            </a:r>
            <a:r>
              <a:rPr lang="zh-CN" altLang="en-US" sz="1600" dirty="0"/>
              <a:t>设计使得玄极</a:t>
            </a:r>
            <a:r>
              <a:rPr lang="en-US" altLang="zh-CN" sz="1600" dirty="0"/>
              <a:t>2</a:t>
            </a:r>
            <a:r>
              <a:rPr lang="zh-CN" altLang="en-US" sz="1600" dirty="0"/>
              <a:t>可以进行关节数量和组合结构上的任意调整，增加了应用场景的适应性。</a:t>
            </a:r>
            <a:br>
              <a:rPr lang="zh-CN" altLang="en-US" sz="1600" dirty="0"/>
            </a:br>
            <a:r>
              <a:rPr lang="zh-CN" altLang="en-US" sz="1600" dirty="0"/>
              <a:t/>
            </a:r>
            <a:br>
              <a:rPr lang="zh-CN" altLang="en-US" sz="1600" dirty="0"/>
            </a:br>
            <a:r>
              <a:rPr lang="zh-CN" altLang="en-US" sz="1600" dirty="0" smtClean="0"/>
              <a:t>       </a:t>
            </a:r>
            <a:r>
              <a:rPr lang="zh-CN" altLang="en-US" sz="1600" dirty="0" smtClean="0">
                <a:solidFill>
                  <a:srgbClr val="FF0000"/>
                </a:solidFill>
              </a:rPr>
              <a:t>高智能</a:t>
            </a:r>
            <a:endParaRPr lang="zh-CN" altLang="en-US" sz="1600" dirty="0">
              <a:solidFill>
                <a:srgbClr val="FF0000"/>
              </a:solidFill>
            </a:endParaRPr>
          </a:p>
          <a:p>
            <a:pPr indent="396000" algn="l"/>
            <a:r>
              <a:rPr lang="zh-CN" altLang="en-US" sz="1600" dirty="0"/>
              <a:t>每个关节内部集成高端</a:t>
            </a:r>
            <a:r>
              <a:rPr lang="en-US" altLang="zh-CN" sz="1600" dirty="0"/>
              <a:t>TI</a:t>
            </a:r>
            <a:r>
              <a:rPr lang="zh-CN" altLang="en-US" sz="1600" dirty="0"/>
              <a:t>的</a:t>
            </a:r>
            <a:r>
              <a:rPr lang="en-US" altLang="zh-CN" sz="1600" dirty="0"/>
              <a:t>DSP</a:t>
            </a:r>
            <a:r>
              <a:rPr lang="zh-CN" altLang="en-US" sz="1600" dirty="0"/>
              <a:t>，可快速处理指令信息及反馈的位置扭矩信息。</a:t>
            </a:r>
            <a:br>
              <a:rPr lang="zh-CN" altLang="en-US" sz="1600" dirty="0"/>
            </a:br>
            <a:r>
              <a:rPr lang="zh-CN" altLang="en-US" sz="1600" dirty="0"/>
              <a:t>采用数字信号处理分散控制系统，每个自由度的模块内部可单独控制执行机构，可以实现多点位置，速度，加速度，扭矩控制</a:t>
            </a:r>
            <a:r>
              <a:rPr lang="zh-CN" altLang="en-US" sz="1600" dirty="0" smtClean="0"/>
              <a:t>。</a:t>
            </a:r>
            <a:r>
              <a:rPr lang="zh-CN" altLang="en-US" sz="1600" dirty="0"/>
              <a:t/>
            </a:r>
            <a:br>
              <a:rPr lang="zh-CN" altLang="en-US" sz="1600" dirty="0"/>
            </a:br>
            <a:endParaRPr lang="zh-CN" altLang="en-US" sz="1600" dirty="0"/>
          </a:p>
        </p:txBody>
      </p:sp>
      <p:sp>
        <p:nvSpPr>
          <p:cNvPr id="24" name="TextBox 66"/>
          <p:cNvSpPr txBox="1"/>
          <p:nvPr/>
        </p:nvSpPr>
        <p:spPr>
          <a:xfrm>
            <a:off x="2419050" y="249784"/>
            <a:ext cx="4524692" cy="646331"/>
          </a:xfrm>
          <a:prstGeom prst="rect">
            <a:avLst/>
          </a:prstGeom>
          <a:noFill/>
        </p:spPr>
        <p:txBody>
          <a:bodyPr wrap="square" rtlCol="0">
            <a:spAutoFit/>
          </a:bodyPr>
          <a:lstStyle/>
          <a:p>
            <a:pPr algn="ctr"/>
            <a:r>
              <a:rPr lang="zh-CN" altLang="en-US" sz="3600" dirty="0"/>
              <a:t>玄极</a:t>
            </a:r>
            <a:r>
              <a:rPr lang="en-US" altLang="zh-CN" sz="3600" dirty="0"/>
              <a:t>2</a:t>
            </a:r>
            <a:r>
              <a:rPr lang="zh-CN" altLang="en-US" sz="3600" dirty="0"/>
              <a:t>可重构机械</a:t>
            </a:r>
            <a:r>
              <a:rPr lang="zh-CN" altLang="en-US" sz="3600" dirty="0" smtClean="0"/>
              <a:t>臂</a:t>
            </a:r>
            <a:endParaRPr lang="zh-CN" altLang="en-US" sz="3600" dirty="0"/>
          </a:p>
        </p:txBody>
      </p:sp>
      <p:sp>
        <p:nvSpPr>
          <p:cNvPr id="31" name="椭圆 30"/>
          <p:cNvSpPr/>
          <p:nvPr/>
        </p:nvSpPr>
        <p:spPr bwMode="auto">
          <a:xfrm>
            <a:off x="658068" y="2124029"/>
            <a:ext cx="2985450" cy="2986782"/>
          </a:xfrm>
          <a:prstGeom prst="ellipse">
            <a:avLst/>
          </a:prstGeom>
          <a:solidFill>
            <a:schemeClr val="bg2"/>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p>
        </p:txBody>
      </p:sp>
      <p:sp>
        <p:nvSpPr>
          <p:cNvPr id="32" name="椭圆 31"/>
          <p:cNvSpPr>
            <a:spLocks noChangeArrowheads="1"/>
          </p:cNvSpPr>
          <p:nvPr/>
        </p:nvSpPr>
        <p:spPr bwMode="auto">
          <a:xfrm>
            <a:off x="835250" y="2302543"/>
            <a:ext cx="2631086" cy="2629754"/>
          </a:xfrm>
          <a:prstGeom prst="ellipse">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round/>
              </a14:hiddenLine>
            </a:ext>
          </a:extLst>
        </p:spPr>
        <p:txBody>
          <a:bodyPr/>
          <a:lstStyle/>
          <a:p>
            <a:pPr>
              <a:buFont typeface="Arial" panose="020B0604020202020204" pitchFamily="34" charset="0"/>
              <a:buNone/>
            </a:pPr>
            <a:endParaRPr lang="zh-CN" altLang="en-US"/>
          </a:p>
        </p:txBody>
      </p:sp>
      <p:sp>
        <p:nvSpPr>
          <p:cNvPr id="33" name="椭圆 32"/>
          <p:cNvSpPr>
            <a:spLocks noChangeArrowheads="1"/>
          </p:cNvSpPr>
          <p:nvPr/>
        </p:nvSpPr>
        <p:spPr bwMode="auto">
          <a:xfrm>
            <a:off x="2547799" y="4590002"/>
            <a:ext cx="610066" cy="610066"/>
          </a:xfrm>
          <a:prstGeom prst="ellipse">
            <a:avLst/>
          </a:prstGeom>
          <a:solidFill>
            <a:schemeClr val="tx1"/>
          </a:solidFill>
          <a:ln>
            <a:noFill/>
          </a:ln>
        </p:spPr>
        <p:txBody>
          <a:bodyPr/>
          <a:lstStyle/>
          <a:p>
            <a:pPr>
              <a:buFont typeface="Arial" panose="020B0604020202020204" pitchFamily="34" charset="0"/>
              <a:buNone/>
            </a:pPr>
            <a:endParaRPr lang="zh-CN" altLang="en-US"/>
          </a:p>
        </p:txBody>
      </p:sp>
      <p:sp>
        <p:nvSpPr>
          <p:cNvPr id="34" name="Freeform 5"/>
          <p:cNvSpPr>
            <a:spLocks noEditPoints="1"/>
          </p:cNvSpPr>
          <p:nvPr/>
        </p:nvSpPr>
        <p:spPr bwMode="auto">
          <a:xfrm>
            <a:off x="2654301" y="4776379"/>
            <a:ext cx="397062" cy="237312"/>
          </a:xfrm>
          <a:custGeom>
            <a:avLst/>
            <a:gdLst>
              <a:gd name="T0" fmla="*/ 14775 w 1215"/>
              <a:gd name="T1" fmla="*/ 6558 h 696"/>
              <a:gd name="T2" fmla="*/ 271768 w 1215"/>
              <a:gd name="T3" fmla="*/ 199069 h 696"/>
              <a:gd name="T4" fmla="*/ 521150 w 1215"/>
              <a:gd name="T5" fmla="*/ 2342 h 696"/>
              <a:gd name="T6" fmla="*/ 509062 w 1215"/>
              <a:gd name="T7" fmla="*/ 0 h 696"/>
              <a:gd name="T8" fmla="*/ 34922 w 1215"/>
              <a:gd name="T9" fmla="*/ 0 h 696"/>
              <a:gd name="T10" fmla="*/ 14775 w 1215"/>
              <a:gd name="T11" fmla="*/ 6558 h 696"/>
              <a:gd name="T12" fmla="*/ 395340 w 1215"/>
              <a:gd name="T13" fmla="*/ 131620 h 696"/>
              <a:gd name="T14" fmla="*/ 530552 w 1215"/>
              <a:gd name="T15" fmla="*/ 318511 h 696"/>
              <a:gd name="T16" fmla="*/ 543984 w 1215"/>
              <a:gd name="T17" fmla="*/ 289938 h 696"/>
              <a:gd name="T18" fmla="*/ 543984 w 1215"/>
              <a:gd name="T19" fmla="*/ 36535 h 696"/>
              <a:gd name="T20" fmla="*/ 539507 w 1215"/>
              <a:gd name="T21" fmla="*/ 18268 h 696"/>
              <a:gd name="T22" fmla="*/ 395340 w 1215"/>
              <a:gd name="T23" fmla="*/ 131620 h 696"/>
              <a:gd name="T24" fmla="*/ 272216 w 1215"/>
              <a:gd name="T25" fmla="*/ 226236 h 696"/>
              <a:gd name="T26" fmla="*/ 265052 w 1215"/>
              <a:gd name="T27" fmla="*/ 223894 h 696"/>
              <a:gd name="T28" fmla="*/ 169239 w 1215"/>
              <a:gd name="T29" fmla="*/ 152229 h 696"/>
              <a:gd name="T30" fmla="*/ 46116 w 1215"/>
              <a:gd name="T31" fmla="*/ 326005 h 696"/>
              <a:gd name="T32" fmla="*/ 507718 w 1215"/>
              <a:gd name="T33" fmla="*/ 326005 h 696"/>
              <a:gd name="T34" fmla="*/ 376983 w 1215"/>
              <a:gd name="T35" fmla="*/ 146609 h 696"/>
              <a:gd name="T36" fmla="*/ 278932 w 1215"/>
              <a:gd name="T37" fmla="*/ 223894 h 696"/>
              <a:gd name="T38" fmla="*/ 272216 w 1215"/>
              <a:gd name="T39" fmla="*/ 226236 h 696"/>
              <a:gd name="T40" fmla="*/ 0 w 1215"/>
              <a:gd name="T41" fmla="*/ 36535 h 696"/>
              <a:gd name="T42" fmla="*/ 0 w 1215"/>
              <a:gd name="T43" fmla="*/ 289938 h 696"/>
              <a:gd name="T44" fmla="*/ 21043 w 1215"/>
              <a:gd name="T45" fmla="*/ 323195 h 696"/>
              <a:gd name="T46" fmla="*/ 150435 w 1215"/>
              <a:gd name="T47" fmla="*/ 137709 h 696"/>
              <a:gd name="T48" fmla="*/ 1343 w 1215"/>
              <a:gd name="T49" fmla="*/ 26230 h 696"/>
              <a:gd name="T50" fmla="*/ 0 w 1215"/>
              <a:gd name="T51" fmla="*/ 36535 h 6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215" h="696">
                <a:moveTo>
                  <a:pt x="33" y="14"/>
                </a:moveTo>
                <a:lnTo>
                  <a:pt x="607" y="425"/>
                </a:lnTo>
                <a:lnTo>
                  <a:pt x="1164" y="5"/>
                </a:lnTo>
                <a:cubicBezTo>
                  <a:pt x="1156" y="2"/>
                  <a:pt x="1147" y="0"/>
                  <a:pt x="1137" y="0"/>
                </a:cubicBezTo>
                <a:lnTo>
                  <a:pt x="78" y="0"/>
                </a:lnTo>
                <a:cubicBezTo>
                  <a:pt x="61" y="0"/>
                  <a:pt x="46" y="5"/>
                  <a:pt x="33" y="14"/>
                </a:cubicBezTo>
                <a:close/>
                <a:moveTo>
                  <a:pt x="883" y="281"/>
                </a:moveTo>
                <a:lnTo>
                  <a:pt x="1185" y="680"/>
                </a:lnTo>
                <a:cubicBezTo>
                  <a:pt x="1203" y="666"/>
                  <a:pt x="1215" y="644"/>
                  <a:pt x="1215" y="619"/>
                </a:cubicBezTo>
                <a:lnTo>
                  <a:pt x="1215" y="78"/>
                </a:lnTo>
                <a:cubicBezTo>
                  <a:pt x="1215" y="64"/>
                  <a:pt x="1211" y="50"/>
                  <a:pt x="1205" y="39"/>
                </a:cubicBezTo>
                <a:lnTo>
                  <a:pt x="883" y="281"/>
                </a:lnTo>
                <a:close/>
                <a:moveTo>
                  <a:pt x="608" y="483"/>
                </a:moveTo>
                <a:cubicBezTo>
                  <a:pt x="602" y="483"/>
                  <a:pt x="597" y="481"/>
                  <a:pt x="592" y="478"/>
                </a:cubicBezTo>
                <a:lnTo>
                  <a:pt x="378" y="325"/>
                </a:lnTo>
                <a:lnTo>
                  <a:pt x="103" y="696"/>
                </a:lnTo>
                <a:lnTo>
                  <a:pt x="1134" y="696"/>
                </a:lnTo>
                <a:lnTo>
                  <a:pt x="842" y="313"/>
                </a:lnTo>
                <a:lnTo>
                  <a:pt x="623" y="478"/>
                </a:lnTo>
                <a:cubicBezTo>
                  <a:pt x="618" y="481"/>
                  <a:pt x="613" y="483"/>
                  <a:pt x="608" y="483"/>
                </a:cubicBezTo>
                <a:close/>
                <a:moveTo>
                  <a:pt x="0" y="78"/>
                </a:moveTo>
                <a:lnTo>
                  <a:pt x="0" y="619"/>
                </a:lnTo>
                <a:cubicBezTo>
                  <a:pt x="0" y="651"/>
                  <a:pt x="20" y="678"/>
                  <a:pt x="47" y="690"/>
                </a:cubicBezTo>
                <a:lnTo>
                  <a:pt x="336" y="294"/>
                </a:lnTo>
                <a:lnTo>
                  <a:pt x="3" y="56"/>
                </a:lnTo>
                <a:cubicBezTo>
                  <a:pt x="1" y="63"/>
                  <a:pt x="0" y="70"/>
                  <a:pt x="0" y="78"/>
                </a:cubicBezTo>
                <a:close/>
              </a:path>
            </a:pathLst>
          </a:custGeom>
          <a:solidFill>
            <a:schemeClr val="accent1"/>
          </a:solidFill>
          <a:ln>
            <a:noFill/>
          </a:ln>
        </p:spPr>
        <p:txBody>
          <a:bodyPr/>
          <a:lstStyle/>
          <a:p>
            <a:endParaRPr lang="zh-CN" altLang="en-US"/>
          </a:p>
        </p:txBody>
      </p:sp>
      <p:sp>
        <p:nvSpPr>
          <p:cNvPr id="35" name="Oval 5"/>
          <p:cNvSpPr>
            <a:spLocks noChangeArrowheads="1"/>
          </p:cNvSpPr>
          <p:nvPr/>
        </p:nvSpPr>
        <p:spPr bwMode="auto">
          <a:xfrm>
            <a:off x="1333724" y="630936"/>
            <a:ext cx="531713" cy="532900"/>
          </a:xfrm>
          <a:prstGeom prst="ellipse">
            <a:avLst/>
          </a:prstGeom>
          <a:solidFill>
            <a:schemeClr val="tx1"/>
          </a:solidFill>
          <a:ln>
            <a:noFill/>
          </a:ln>
        </p:spPr>
        <p:txBody>
          <a:bodyPr vert="horz" wrap="square" lIns="91440" tIns="45720" rIns="91440" bIns="45720" numCol="1" anchor="t" anchorCtr="0" compatLnSpc="1"/>
          <a:lstStyle/>
          <a:p>
            <a:endParaRPr lang="zh-CN" altLang="en-US"/>
          </a:p>
        </p:txBody>
      </p:sp>
      <p:sp>
        <p:nvSpPr>
          <p:cNvPr id="36" name="Oval 6"/>
          <p:cNvSpPr>
            <a:spLocks noChangeArrowheads="1"/>
          </p:cNvSpPr>
          <p:nvPr/>
        </p:nvSpPr>
        <p:spPr bwMode="auto">
          <a:xfrm>
            <a:off x="95897" y="4392204"/>
            <a:ext cx="382588" cy="384175"/>
          </a:xfrm>
          <a:prstGeom prst="ellipse">
            <a:avLst/>
          </a:prstGeom>
          <a:solidFill>
            <a:schemeClr val="tx1"/>
          </a:solidFill>
          <a:ln>
            <a:noFill/>
          </a:ln>
        </p:spPr>
        <p:txBody>
          <a:bodyPr vert="horz" wrap="square" lIns="91440" tIns="45720" rIns="91440" bIns="45720" numCol="1" anchor="t" anchorCtr="0" compatLnSpc="1"/>
          <a:lstStyle/>
          <a:p>
            <a:endParaRPr lang="zh-CN" altLang="en-US"/>
          </a:p>
        </p:txBody>
      </p:sp>
      <p:sp>
        <p:nvSpPr>
          <p:cNvPr id="37" name="Oval 8"/>
          <p:cNvSpPr>
            <a:spLocks noChangeArrowheads="1"/>
          </p:cNvSpPr>
          <p:nvPr/>
        </p:nvSpPr>
        <p:spPr bwMode="auto">
          <a:xfrm>
            <a:off x="1308858" y="5988379"/>
            <a:ext cx="268288" cy="268288"/>
          </a:xfrm>
          <a:prstGeom prst="ellipse">
            <a:avLst/>
          </a:prstGeom>
          <a:solidFill>
            <a:schemeClr val="bg2"/>
          </a:solidFill>
          <a:ln>
            <a:noFill/>
          </a:ln>
        </p:spPr>
        <p:txBody>
          <a:bodyPr vert="horz" wrap="square" lIns="91440" tIns="45720" rIns="91440" bIns="45720" numCol="1" anchor="t" anchorCtr="0" compatLnSpc="1"/>
          <a:lstStyle/>
          <a:p>
            <a:endParaRPr lang="zh-CN" altLang="en-US"/>
          </a:p>
        </p:txBody>
      </p:sp>
      <p:sp>
        <p:nvSpPr>
          <p:cNvPr id="38" name="Oval 36"/>
          <p:cNvSpPr>
            <a:spLocks noChangeArrowheads="1"/>
          </p:cNvSpPr>
          <p:nvPr/>
        </p:nvSpPr>
        <p:spPr bwMode="auto">
          <a:xfrm>
            <a:off x="249921" y="1298088"/>
            <a:ext cx="333927" cy="335090"/>
          </a:xfrm>
          <a:prstGeom prst="ellipse">
            <a:avLst/>
          </a:prstGeom>
          <a:solidFill>
            <a:schemeClr val="tx1"/>
          </a:solidFill>
          <a:ln>
            <a:noFill/>
          </a:ln>
        </p:spPr>
        <p:txBody>
          <a:bodyPr vert="horz" wrap="square" lIns="91440" tIns="45720" rIns="91440" bIns="45720" numCol="1" anchor="t" anchorCtr="0" compatLnSpc="1"/>
          <a:lstStyle/>
          <a:p>
            <a:endParaRPr lang="zh-CN" altLang="en-US"/>
          </a:p>
        </p:txBody>
      </p:sp>
      <p:sp>
        <p:nvSpPr>
          <p:cNvPr id="39" name="Oval 37"/>
          <p:cNvSpPr>
            <a:spLocks noChangeArrowheads="1"/>
          </p:cNvSpPr>
          <p:nvPr/>
        </p:nvSpPr>
        <p:spPr bwMode="auto">
          <a:xfrm>
            <a:off x="1388269" y="174756"/>
            <a:ext cx="171450" cy="173038"/>
          </a:xfrm>
          <a:prstGeom prst="ellipse">
            <a:avLst/>
          </a:prstGeom>
          <a:solidFill>
            <a:srgbClr val="F1F1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by="(-#ppt_w*2)" calcmode="lin" valueType="num">
                                      <p:cBhvr rctx="PPT">
                                        <p:cTn id="7" dur="250" autoRev="1" fill="hold">
                                          <p:stCondLst>
                                            <p:cond delay="0"/>
                                          </p:stCondLst>
                                        </p:cTn>
                                        <p:tgtEl>
                                          <p:spTgt spid="24"/>
                                        </p:tgtEl>
                                        <p:attrNameLst>
                                          <p:attrName>ppt_w</p:attrName>
                                        </p:attrNameLst>
                                      </p:cBhvr>
                                    </p:anim>
                                    <p:anim by="(#ppt_w*0.50)" calcmode="lin" valueType="num">
                                      <p:cBhvr>
                                        <p:cTn id="8" dur="250" decel="50000" autoRev="1" fill="hold">
                                          <p:stCondLst>
                                            <p:cond delay="0"/>
                                          </p:stCondLst>
                                        </p:cTn>
                                        <p:tgtEl>
                                          <p:spTgt spid="24"/>
                                        </p:tgtEl>
                                        <p:attrNameLst>
                                          <p:attrName>ppt_x</p:attrName>
                                        </p:attrNameLst>
                                      </p:cBhvr>
                                    </p:anim>
                                    <p:anim from="(-#ppt_h/2)" to="(#ppt_y)" calcmode="lin" valueType="num">
                                      <p:cBhvr>
                                        <p:cTn id="9" dur="500" fill="hold">
                                          <p:stCondLst>
                                            <p:cond delay="0"/>
                                          </p:stCondLst>
                                        </p:cTn>
                                        <p:tgtEl>
                                          <p:spTgt spid="24"/>
                                        </p:tgtEl>
                                        <p:attrNameLst>
                                          <p:attrName>ppt_y</p:attrName>
                                        </p:attrNameLst>
                                      </p:cBhvr>
                                    </p:anim>
                                    <p:animRot by="21600000">
                                      <p:cBhvr>
                                        <p:cTn id="10" dur="500" fill="hold">
                                          <p:stCondLst>
                                            <p:cond delay="0"/>
                                          </p:stCondLst>
                                        </p:cTn>
                                        <p:tgtEl>
                                          <p:spTgt spid="24"/>
                                        </p:tgtEl>
                                        <p:attrNameLst>
                                          <p:attrName>r</p:attrName>
                                        </p:attrNameLst>
                                      </p:cBhvr>
                                    </p:animRot>
                                  </p:childTnLst>
                                </p:cTn>
                              </p:par>
                            </p:childTnLst>
                          </p:cTn>
                        </p:par>
                        <p:par>
                          <p:cTn id="11" fill="hold">
                            <p:stCondLst>
                              <p:cond delay="900"/>
                            </p:stCondLst>
                            <p:childTnLst>
                              <p:par>
                                <p:cTn id="12" presetID="22" presetClass="entr" presetSubtype="1" fill="hold" grpId="0"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wipe(up)">
                                      <p:cBhvr>
                                        <p:cTn id="14" dur="500"/>
                                        <p:tgtEl>
                                          <p:spTgt spid="23"/>
                                        </p:tgtEl>
                                      </p:cBhvr>
                                    </p:animEffect>
                                  </p:childTnLst>
                                </p:cTn>
                              </p:par>
                            </p:childTnLst>
                          </p:cTn>
                        </p:par>
                        <p:par>
                          <p:cTn id="15" fill="hold">
                            <p:stCondLst>
                              <p:cond delay="1400"/>
                            </p:stCondLst>
                            <p:childTnLst>
                              <p:par>
                                <p:cTn id="16" presetID="52" presetClass="entr" presetSubtype="0" fill="hold" grpId="0" nodeType="afterEffect">
                                  <p:stCondLst>
                                    <p:cond delay="0"/>
                                  </p:stCondLst>
                                  <p:childTnLst>
                                    <p:set>
                                      <p:cBhvr>
                                        <p:cTn id="17" dur="1" fill="hold">
                                          <p:stCondLst>
                                            <p:cond delay="0"/>
                                          </p:stCondLst>
                                        </p:cTn>
                                        <p:tgtEl>
                                          <p:spTgt spid="32"/>
                                        </p:tgtEl>
                                        <p:attrNameLst>
                                          <p:attrName>style.visibility</p:attrName>
                                        </p:attrNameLst>
                                      </p:cBhvr>
                                      <p:to>
                                        <p:strVal val="visible"/>
                                      </p:to>
                                    </p:set>
                                    <p:animScale>
                                      <p:cBhvr>
                                        <p:cTn id="18" dur="1000" decel="50000" fill="hold">
                                          <p:stCondLst>
                                            <p:cond delay="0"/>
                                          </p:stCondLst>
                                        </p:cTn>
                                        <p:tgtEl>
                                          <p:spTgt spid="3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32"/>
                                        </p:tgtEl>
                                        <p:attrNameLst>
                                          <p:attrName>ppt_x</p:attrName>
                                          <p:attrName>ppt_y</p:attrName>
                                        </p:attrNameLst>
                                      </p:cBhvr>
                                    </p:animMotion>
                                    <p:animEffect transition="in" filter="fade">
                                      <p:cBhvr>
                                        <p:cTn id="20" dur="1000"/>
                                        <p:tgtEl>
                                          <p:spTgt spid="32"/>
                                        </p:tgtEl>
                                      </p:cBhvr>
                                    </p:animEffect>
                                  </p:childTnLst>
                                </p:cTn>
                              </p:par>
                              <p:par>
                                <p:cTn id="21" presetID="52"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Scale>
                                      <p:cBhvr>
                                        <p:cTn id="23"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31"/>
                                        </p:tgtEl>
                                        <p:attrNameLst>
                                          <p:attrName>ppt_x</p:attrName>
                                          <p:attrName>ppt_y</p:attrName>
                                        </p:attrNameLst>
                                      </p:cBhvr>
                                    </p:animMotion>
                                    <p:animEffect transition="in" filter="fade">
                                      <p:cBhvr>
                                        <p:cTn id="25" dur="1000"/>
                                        <p:tgtEl>
                                          <p:spTgt spid="31"/>
                                        </p:tgtEl>
                                      </p:cBhvr>
                                    </p:animEffect>
                                  </p:childTnLst>
                                </p:cTn>
                              </p:par>
                            </p:childTnLst>
                          </p:cTn>
                        </p:par>
                        <p:par>
                          <p:cTn id="26" fill="hold">
                            <p:stCondLst>
                              <p:cond delay="2400"/>
                            </p:stCondLst>
                            <p:childTnLst>
                              <p:par>
                                <p:cTn id="27" presetID="53" presetClass="entr" presetSubtype="16" fill="hold" grpId="0" nodeType="after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p:cTn id="29" dur="500" fill="hold"/>
                                        <p:tgtEl>
                                          <p:spTgt spid="33"/>
                                        </p:tgtEl>
                                        <p:attrNameLst>
                                          <p:attrName>ppt_w</p:attrName>
                                        </p:attrNameLst>
                                      </p:cBhvr>
                                      <p:tavLst>
                                        <p:tav tm="0">
                                          <p:val>
                                            <p:fltVal val="0"/>
                                          </p:val>
                                        </p:tav>
                                        <p:tav tm="100000">
                                          <p:val>
                                            <p:strVal val="#ppt_w"/>
                                          </p:val>
                                        </p:tav>
                                      </p:tavLst>
                                    </p:anim>
                                    <p:anim calcmode="lin" valueType="num">
                                      <p:cBhvr>
                                        <p:cTn id="30" dur="500" fill="hold"/>
                                        <p:tgtEl>
                                          <p:spTgt spid="33"/>
                                        </p:tgtEl>
                                        <p:attrNameLst>
                                          <p:attrName>ppt_h</p:attrName>
                                        </p:attrNameLst>
                                      </p:cBhvr>
                                      <p:tavLst>
                                        <p:tav tm="0">
                                          <p:val>
                                            <p:fltVal val="0"/>
                                          </p:val>
                                        </p:tav>
                                        <p:tav tm="100000">
                                          <p:val>
                                            <p:strVal val="#ppt_h"/>
                                          </p:val>
                                        </p:tav>
                                      </p:tavLst>
                                    </p:anim>
                                    <p:animEffect transition="in" filter="fade">
                                      <p:cBhvr>
                                        <p:cTn id="31" dur="500"/>
                                        <p:tgtEl>
                                          <p:spTgt spid="33"/>
                                        </p:tgtEl>
                                      </p:cBhvr>
                                    </p:animEffect>
                                  </p:childTnLst>
                                </p:cTn>
                              </p:par>
                            </p:childTnLst>
                          </p:cTn>
                        </p:par>
                        <p:par>
                          <p:cTn id="32" fill="hold">
                            <p:stCondLst>
                              <p:cond delay="2900"/>
                            </p:stCondLst>
                            <p:childTnLst>
                              <p:par>
                                <p:cTn id="33" presetID="31" presetClass="entr" presetSubtype="0" fill="hold" grpId="0" nodeType="after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p:cTn id="35" dur="1000" fill="hold"/>
                                        <p:tgtEl>
                                          <p:spTgt spid="34"/>
                                        </p:tgtEl>
                                        <p:attrNameLst>
                                          <p:attrName>ppt_w</p:attrName>
                                        </p:attrNameLst>
                                      </p:cBhvr>
                                      <p:tavLst>
                                        <p:tav tm="0">
                                          <p:val>
                                            <p:fltVal val="0"/>
                                          </p:val>
                                        </p:tav>
                                        <p:tav tm="100000">
                                          <p:val>
                                            <p:strVal val="#ppt_w"/>
                                          </p:val>
                                        </p:tav>
                                      </p:tavLst>
                                    </p:anim>
                                    <p:anim calcmode="lin" valueType="num">
                                      <p:cBhvr>
                                        <p:cTn id="36" dur="1000" fill="hold"/>
                                        <p:tgtEl>
                                          <p:spTgt spid="34"/>
                                        </p:tgtEl>
                                        <p:attrNameLst>
                                          <p:attrName>ppt_h</p:attrName>
                                        </p:attrNameLst>
                                      </p:cBhvr>
                                      <p:tavLst>
                                        <p:tav tm="0">
                                          <p:val>
                                            <p:fltVal val="0"/>
                                          </p:val>
                                        </p:tav>
                                        <p:tav tm="100000">
                                          <p:val>
                                            <p:strVal val="#ppt_h"/>
                                          </p:val>
                                        </p:tav>
                                      </p:tavLst>
                                    </p:anim>
                                    <p:anim calcmode="lin" valueType="num">
                                      <p:cBhvr>
                                        <p:cTn id="37" dur="1000" fill="hold"/>
                                        <p:tgtEl>
                                          <p:spTgt spid="34"/>
                                        </p:tgtEl>
                                        <p:attrNameLst>
                                          <p:attrName>style.rotation</p:attrName>
                                        </p:attrNameLst>
                                      </p:cBhvr>
                                      <p:tavLst>
                                        <p:tav tm="0">
                                          <p:val>
                                            <p:fltVal val="90"/>
                                          </p:val>
                                        </p:tav>
                                        <p:tav tm="100000">
                                          <p:val>
                                            <p:fltVal val="0"/>
                                          </p:val>
                                        </p:tav>
                                      </p:tavLst>
                                    </p:anim>
                                    <p:animEffect transition="in" filter="fade">
                                      <p:cBhvr>
                                        <p:cTn id="38"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31" grpId="0" animBg="1"/>
      <p:bldP spid="32" grpId="0" animBg="1"/>
      <p:bldP spid="33" grpId="0" animBg="1"/>
      <p:bldP spid="3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3"/>
          <p:cNvSpPr txBox="1"/>
          <p:nvPr/>
        </p:nvSpPr>
        <p:spPr>
          <a:xfrm>
            <a:off x="1202777" y="259492"/>
            <a:ext cx="3456384" cy="523220"/>
          </a:xfrm>
          <a:prstGeom prst="rect">
            <a:avLst/>
          </a:prstGeom>
          <a:noFill/>
        </p:spPr>
        <p:txBody>
          <a:bodyPr wrap="square" rtlCol="0">
            <a:spAutoFit/>
          </a:bodyPr>
          <a:lstStyle>
            <a:defPPr>
              <a:defRPr lang="zh-CN"/>
            </a:defPPr>
            <a:lvl1pPr>
              <a:defRPr sz="2800" b="1">
                <a:solidFill>
                  <a:schemeClr val="accent1"/>
                </a:solidFill>
                <a:latin typeface="微软雅黑" panose="020B0503020204020204" pitchFamily="34" charset="-122"/>
                <a:ea typeface="微软雅黑" panose="020B0503020204020204" pitchFamily="34" charset="-122"/>
              </a:defRPr>
            </a:lvl1pPr>
          </a:lstStyle>
          <a:p>
            <a:r>
              <a:rPr lang="en-US" altLang="zh-CN" dirty="0" err="1" smtClean="0">
                <a:solidFill>
                  <a:schemeClr val="tx1"/>
                </a:solidFill>
              </a:rPr>
              <a:t>MoveIt</a:t>
            </a:r>
            <a:r>
              <a:rPr lang="zh-CN" altLang="en-US" dirty="0" smtClean="0">
                <a:solidFill>
                  <a:schemeClr val="tx1"/>
                </a:solidFill>
              </a:rPr>
              <a:t>！是什么</a:t>
            </a:r>
            <a:endParaRPr lang="zh-CN" altLang="en-US" dirty="0">
              <a:solidFill>
                <a:schemeClr val="tx1"/>
              </a:solidFill>
            </a:endParaRPr>
          </a:p>
        </p:txBody>
      </p:sp>
      <p:sp>
        <p:nvSpPr>
          <p:cNvPr id="6" name="Freeform 5"/>
          <p:cNvSpPr/>
          <p:nvPr/>
        </p:nvSpPr>
        <p:spPr bwMode="auto">
          <a:xfrm>
            <a:off x="-4763" y="169521"/>
            <a:ext cx="1206501" cy="654050"/>
          </a:xfrm>
          <a:custGeom>
            <a:avLst/>
            <a:gdLst>
              <a:gd name="T0" fmla="*/ 0 w 2132"/>
              <a:gd name="T1" fmla="*/ 0 h 1138"/>
              <a:gd name="T2" fmla="*/ 1563 w 2132"/>
              <a:gd name="T3" fmla="*/ 0 h 1138"/>
              <a:gd name="T4" fmla="*/ 2132 w 2132"/>
              <a:gd name="T5" fmla="*/ 569 h 1138"/>
              <a:gd name="T6" fmla="*/ 2132 w 2132"/>
              <a:gd name="T7" fmla="*/ 569 h 1138"/>
              <a:gd name="T8" fmla="*/ 1563 w 2132"/>
              <a:gd name="T9" fmla="*/ 1138 h 1138"/>
              <a:gd name="T10" fmla="*/ 0 w 2132"/>
              <a:gd name="T11" fmla="*/ 1138 h 1138"/>
              <a:gd name="T12" fmla="*/ 0 w 2132"/>
              <a:gd name="T13" fmla="*/ 0 h 1138"/>
            </a:gdLst>
            <a:ahLst/>
            <a:cxnLst>
              <a:cxn ang="0">
                <a:pos x="T0" y="T1"/>
              </a:cxn>
              <a:cxn ang="0">
                <a:pos x="T2" y="T3"/>
              </a:cxn>
              <a:cxn ang="0">
                <a:pos x="T4" y="T5"/>
              </a:cxn>
              <a:cxn ang="0">
                <a:pos x="T6" y="T7"/>
              </a:cxn>
              <a:cxn ang="0">
                <a:pos x="T8" y="T9"/>
              </a:cxn>
              <a:cxn ang="0">
                <a:pos x="T10" y="T11"/>
              </a:cxn>
              <a:cxn ang="0">
                <a:pos x="T12" y="T13"/>
              </a:cxn>
            </a:cxnLst>
            <a:rect l="0" t="0" r="r" b="b"/>
            <a:pathLst>
              <a:path w="2132" h="1138">
                <a:moveTo>
                  <a:pt x="0" y="0"/>
                </a:moveTo>
                <a:lnTo>
                  <a:pt x="1563" y="0"/>
                </a:lnTo>
                <a:cubicBezTo>
                  <a:pt x="1876" y="0"/>
                  <a:pt x="2132" y="256"/>
                  <a:pt x="2132" y="569"/>
                </a:cubicBezTo>
                <a:lnTo>
                  <a:pt x="2132" y="569"/>
                </a:lnTo>
                <a:cubicBezTo>
                  <a:pt x="2132" y="882"/>
                  <a:pt x="1876" y="1138"/>
                  <a:pt x="1563" y="1138"/>
                </a:cubicBezTo>
                <a:lnTo>
                  <a:pt x="0" y="1138"/>
                </a:lnTo>
                <a:lnTo>
                  <a:pt x="0"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7" name="Oval 6"/>
          <p:cNvSpPr>
            <a:spLocks noChangeArrowheads="1"/>
          </p:cNvSpPr>
          <p:nvPr/>
        </p:nvSpPr>
        <p:spPr bwMode="auto">
          <a:xfrm>
            <a:off x="609600" y="244134"/>
            <a:ext cx="496888" cy="504825"/>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8" name="文本框 7"/>
          <p:cNvSpPr txBox="1"/>
          <p:nvPr/>
        </p:nvSpPr>
        <p:spPr>
          <a:xfrm>
            <a:off x="614045" y="265713"/>
            <a:ext cx="492443" cy="461665"/>
          </a:xfrm>
          <a:prstGeom prst="rect">
            <a:avLst/>
          </a:prstGeom>
          <a:noFill/>
        </p:spPr>
        <p:txBody>
          <a:bodyPr wrap="none" rtlCol="0">
            <a:spAutoFit/>
          </a:bodyPr>
          <a:lstStyle/>
          <a:p>
            <a:r>
              <a:rPr lang="zh-CN" altLang="en-US" sz="2400" b="1" dirty="0">
                <a:latin typeface="+mj-ea"/>
                <a:ea typeface="+mj-ea"/>
              </a:rPr>
              <a:t>一</a:t>
            </a:r>
          </a:p>
        </p:txBody>
      </p:sp>
      <p:sp>
        <p:nvSpPr>
          <p:cNvPr id="12" name="Freeform 13"/>
          <p:cNvSpPr/>
          <p:nvPr/>
        </p:nvSpPr>
        <p:spPr bwMode="auto">
          <a:xfrm>
            <a:off x="3214177" y="2016551"/>
            <a:ext cx="30162" cy="3175"/>
          </a:xfrm>
          <a:custGeom>
            <a:avLst/>
            <a:gdLst>
              <a:gd name="T0" fmla="*/ 0 w 43"/>
              <a:gd name="T1" fmla="*/ 0 h 5"/>
              <a:gd name="T2" fmla="*/ 1 w 43"/>
              <a:gd name="T3" fmla="*/ 5 h 5"/>
              <a:gd name="T4" fmla="*/ 43 w 43"/>
              <a:gd name="T5" fmla="*/ 3 h 5"/>
              <a:gd name="T6" fmla="*/ 0 w 43"/>
              <a:gd name="T7" fmla="*/ 0 h 5"/>
            </a:gdLst>
            <a:ahLst/>
            <a:cxnLst>
              <a:cxn ang="0">
                <a:pos x="T0" y="T1"/>
              </a:cxn>
              <a:cxn ang="0">
                <a:pos x="T2" y="T3"/>
              </a:cxn>
              <a:cxn ang="0">
                <a:pos x="T4" y="T5"/>
              </a:cxn>
              <a:cxn ang="0">
                <a:pos x="T6" y="T7"/>
              </a:cxn>
            </a:cxnLst>
            <a:rect l="0" t="0" r="r" b="b"/>
            <a:pathLst>
              <a:path w="43" h="5">
                <a:moveTo>
                  <a:pt x="0" y="0"/>
                </a:moveTo>
                <a:lnTo>
                  <a:pt x="1" y="5"/>
                </a:lnTo>
                <a:lnTo>
                  <a:pt x="43"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2"/>
              </a:solidFill>
            </a:endParaRPr>
          </a:p>
        </p:txBody>
      </p:sp>
      <p:sp>
        <p:nvSpPr>
          <p:cNvPr id="3" name="Rectangle 1"/>
          <p:cNvSpPr>
            <a:spLocks noChangeArrowheads="1"/>
          </p:cNvSpPr>
          <p:nvPr/>
        </p:nvSpPr>
        <p:spPr bwMode="auto">
          <a:xfrm>
            <a:off x="710919" y="1701502"/>
            <a:ext cx="3227221"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dirty="0" smtClean="0">
                <a:solidFill>
                  <a:schemeClr val="tx2"/>
                </a:solidFill>
              </a:rPr>
              <a:t>● </a:t>
            </a:r>
            <a:r>
              <a:rPr lang="zh-CN" altLang="en-US" sz="1400" dirty="0" smtClean="0">
                <a:solidFill>
                  <a:schemeClr val="tx2"/>
                </a:solidFill>
              </a:rPr>
              <a:t>一个易于使用的集成化开发平台</a:t>
            </a:r>
            <a:endParaRPr lang="en-US" altLang="zh-CN" sz="1400" dirty="0" smtClean="0">
              <a:solidFill>
                <a:schemeClr val="tx2"/>
              </a:solidFill>
            </a:endParaRPr>
          </a:p>
          <a:p>
            <a:r>
              <a:rPr lang="en-US" altLang="zh-CN" sz="1400" dirty="0" smtClean="0">
                <a:solidFill>
                  <a:schemeClr val="tx2"/>
                </a:solidFill>
              </a:rPr>
              <a:t>● </a:t>
            </a:r>
            <a:r>
              <a:rPr lang="zh-CN" altLang="en-US" sz="1400" dirty="0" smtClean="0">
                <a:solidFill>
                  <a:schemeClr val="tx2"/>
                </a:solidFill>
              </a:rPr>
              <a:t>由一系列移动操作的功能包组成</a:t>
            </a:r>
            <a:endParaRPr lang="en-US" altLang="zh-CN" sz="1400" dirty="0" smtClean="0">
              <a:solidFill>
                <a:schemeClr val="tx2"/>
              </a:solidFill>
            </a:endParaRPr>
          </a:p>
          <a:p>
            <a:r>
              <a:rPr lang="en-US" altLang="zh-CN" sz="1400" dirty="0">
                <a:solidFill>
                  <a:schemeClr val="tx2"/>
                </a:solidFill>
              </a:rPr>
              <a:t> </a:t>
            </a:r>
            <a:r>
              <a:rPr lang="en-US" altLang="zh-CN" sz="1400" dirty="0" smtClean="0">
                <a:solidFill>
                  <a:schemeClr val="tx2"/>
                </a:solidFill>
              </a:rPr>
              <a:t>      • </a:t>
            </a:r>
            <a:r>
              <a:rPr lang="zh-CN" altLang="en-US" sz="1400" dirty="0" smtClean="0">
                <a:solidFill>
                  <a:schemeClr val="tx2"/>
                </a:solidFill>
              </a:rPr>
              <a:t>运动规划</a:t>
            </a:r>
            <a:endParaRPr lang="en-US" altLang="zh-CN" sz="1400" dirty="0" smtClean="0">
              <a:solidFill>
                <a:schemeClr val="tx2"/>
              </a:solidFill>
            </a:endParaRPr>
          </a:p>
          <a:p>
            <a:r>
              <a:rPr lang="zh-CN" altLang="en-US" sz="1400" dirty="0" smtClean="0">
                <a:solidFill>
                  <a:schemeClr val="tx2"/>
                </a:solidFill>
              </a:rPr>
              <a:t>       </a:t>
            </a:r>
            <a:r>
              <a:rPr lang="en-US" altLang="zh-CN" sz="1400" dirty="0" smtClean="0">
                <a:solidFill>
                  <a:schemeClr val="tx2"/>
                </a:solidFill>
              </a:rPr>
              <a:t>•</a:t>
            </a:r>
            <a:r>
              <a:rPr lang="zh-CN" altLang="en-US" sz="1400" dirty="0" smtClean="0">
                <a:solidFill>
                  <a:schemeClr val="tx2"/>
                </a:solidFill>
              </a:rPr>
              <a:t> 操作控制</a:t>
            </a:r>
            <a:endParaRPr lang="en-US" altLang="zh-CN" sz="1400" dirty="0" smtClean="0">
              <a:solidFill>
                <a:schemeClr val="tx2"/>
              </a:solidFill>
            </a:endParaRPr>
          </a:p>
          <a:p>
            <a:r>
              <a:rPr lang="en-US" altLang="zh-CN" sz="1400" dirty="0" smtClean="0">
                <a:solidFill>
                  <a:schemeClr val="tx2"/>
                </a:solidFill>
              </a:rPr>
              <a:t>       • 3D</a:t>
            </a:r>
            <a:r>
              <a:rPr lang="zh-CN" altLang="en-US" sz="1400" dirty="0" smtClean="0">
                <a:solidFill>
                  <a:schemeClr val="tx2"/>
                </a:solidFill>
              </a:rPr>
              <a:t>感知    </a:t>
            </a:r>
            <a:endParaRPr lang="en-US" altLang="zh-CN" sz="1400" dirty="0" smtClean="0">
              <a:solidFill>
                <a:schemeClr val="tx2"/>
              </a:solidFill>
            </a:endParaRPr>
          </a:p>
          <a:p>
            <a:r>
              <a:rPr lang="zh-CN" altLang="en-US" sz="1400" dirty="0" smtClean="0">
                <a:solidFill>
                  <a:schemeClr val="tx2"/>
                </a:solidFill>
              </a:rPr>
              <a:t>       </a:t>
            </a:r>
            <a:r>
              <a:rPr lang="en-US" altLang="zh-CN" sz="1400" dirty="0" smtClean="0">
                <a:solidFill>
                  <a:schemeClr val="tx2"/>
                </a:solidFill>
              </a:rPr>
              <a:t>• </a:t>
            </a:r>
            <a:r>
              <a:rPr lang="zh-CN" altLang="en-US" sz="1400" dirty="0" smtClean="0">
                <a:solidFill>
                  <a:schemeClr val="tx2"/>
                </a:solidFill>
              </a:rPr>
              <a:t>运动学</a:t>
            </a:r>
            <a:endParaRPr lang="en-US" altLang="zh-CN" sz="1400" dirty="0" smtClean="0">
              <a:solidFill>
                <a:schemeClr val="tx2"/>
              </a:solidFill>
            </a:endParaRPr>
          </a:p>
          <a:p>
            <a:r>
              <a:rPr lang="en-US" altLang="zh-CN" sz="1400" dirty="0" smtClean="0">
                <a:solidFill>
                  <a:schemeClr val="tx2"/>
                </a:solidFill>
              </a:rPr>
              <a:t>       • </a:t>
            </a:r>
            <a:r>
              <a:rPr lang="zh-CN" altLang="en-US" sz="1400" dirty="0" smtClean="0">
                <a:solidFill>
                  <a:schemeClr val="tx2"/>
                </a:solidFill>
              </a:rPr>
              <a:t>控制与导航算法</a:t>
            </a:r>
            <a:endParaRPr lang="en-US" altLang="zh-CN" sz="1400" dirty="0" smtClean="0">
              <a:solidFill>
                <a:schemeClr val="tx2"/>
              </a:solidFill>
            </a:endParaRPr>
          </a:p>
          <a:p>
            <a:r>
              <a:rPr lang="en-US" altLang="zh-CN" sz="1400" dirty="0" smtClean="0">
                <a:solidFill>
                  <a:schemeClr val="tx2"/>
                </a:solidFill>
              </a:rPr>
              <a:t>       • ……….</a:t>
            </a:r>
          </a:p>
          <a:p>
            <a:r>
              <a:rPr lang="en-US" altLang="zh-CN" sz="1400" dirty="0" smtClean="0">
                <a:solidFill>
                  <a:schemeClr val="tx2"/>
                </a:solidFill>
              </a:rPr>
              <a:t>● </a:t>
            </a:r>
            <a:r>
              <a:rPr lang="zh-CN" altLang="en-US" sz="1400" dirty="0" smtClean="0">
                <a:solidFill>
                  <a:schemeClr val="tx2"/>
                </a:solidFill>
              </a:rPr>
              <a:t>提供友好的</a:t>
            </a:r>
            <a:r>
              <a:rPr lang="en-US" altLang="zh-CN" sz="1400" dirty="0" smtClean="0">
                <a:solidFill>
                  <a:schemeClr val="tx2"/>
                </a:solidFill>
              </a:rPr>
              <a:t>GUI</a:t>
            </a:r>
          </a:p>
          <a:p>
            <a:r>
              <a:rPr lang="en-US" altLang="zh-CN" sz="1400" dirty="0" smtClean="0">
                <a:solidFill>
                  <a:schemeClr val="tx2"/>
                </a:solidFill>
              </a:rPr>
              <a:t>● </a:t>
            </a:r>
            <a:r>
              <a:rPr lang="zh-CN" altLang="en-US" sz="1400" dirty="0" smtClean="0">
                <a:solidFill>
                  <a:schemeClr val="tx2"/>
                </a:solidFill>
              </a:rPr>
              <a:t>可应用在工业、商业、研发和其他领域</a:t>
            </a:r>
            <a:endParaRPr lang="en-US" altLang="zh-CN" sz="1400" dirty="0" smtClean="0">
              <a:solidFill>
                <a:schemeClr val="tx2"/>
              </a:solidFill>
            </a:endParaRPr>
          </a:p>
          <a:p>
            <a:r>
              <a:rPr lang="en-US" altLang="zh-CN" sz="1400" dirty="0">
                <a:solidFill>
                  <a:schemeClr val="tx2"/>
                </a:solidFill>
              </a:rPr>
              <a:t>● </a:t>
            </a:r>
            <a:r>
              <a:rPr lang="en-US" altLang="zh-CN" sz="1400" dirty="0" smtClean="0">
                <a:solidFill>
                  <a:schemeClr val="tx2"/>
                </a:solidFill>
              </a:rPr>
              <a:t> ROS</a:t>
            </a:r>
            <a:r>
              <a:rPr lang="zh-CN" altLang="en-US" sz="1400" dirty="0" smtClean="0">
                <a:solidFill>
                  <a:schemeClr val="tx2"/>
                </a:solidFill>
              </a:rPr>
              <a:t>社区中使用排名前三的功能包</a:t>
            </a:r>
            <a:endParaRPr lang="en-US" altLang="zh-CN" sz="1400" dirty="0" smtClean="0">
              <a:solidFill>
                <a:schemeClr val="tx2"/>
              </a:solidFill>
            </a:endParaRPr>
          </a:p>
          <a:p>
            <a:r>
              <a:rPr lang="en-US" altLang="zh-CN" sz="1400" dirty="0">
                <a:solidFill>
                  <a:schemeClr val="tx2"/>
                </a:solidFill>
              </a:rPr>
              <a:t>● </a:t>
            </a:r>
            <a:r>
              <a:rPr lang="en-US" altLang="zh-CN" sz="1400" dirty="0" smtClean="0">
                <a:solidFill>
                  <a:schemeClr val="tx2"/>
                </a:solidFill>
              </a:rPr>
              <a:t> </a:t>
            </a:r>
            <a:r>
              <a:rPr lang="en-US" altLang="zh-CN" sz="1400" dirty="0" err="1" smtClean="0">
                <a:solidFill>
                  <a:schemeClr val="tx2"/>
                </a:solidFill>
              </a:rPr>
              <a:t>MoveIt</a:t>
            </a:r>
            <a:r>
              <a:rPr lang="zh-CN" altLang="en-US" sz="1400" dirty="0">
                <a:solidFill>
                  <a:schemeClr val="tx2"/>
                </a:solidFill>
              </a:rPr>
              <a:t>是目前针对移动操作最先进的软件</a:t>
            </a:r>
            <a:r>
              <a:rPr lang="zh-CN" altLang="en-US" sz="1400" dirty="0" smtClean="0">
                <a:solidFill>
                  <a:schemeClr val="tx2"/>
                </a:solidFill>
              </a:rPr>
              <a:t>。</a:t>
            </a:r>
            <a:endParaRPr lang="zh-CN" altLang="en-US" sz="1400" dirty="0">
              <a:solidFill>
                <a:schemeClr val="tx2"/>
              </a:solidFill>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0189" y="1412776"/>
            <a:ext cx="6858000" cy="390144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par>
                                <p:cTn id="8" presetID="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 fill="hold"/>
                                        <p:tgtEl>
                                          <p:spTgt spid="3"/>
                                        </p:tgtEl>
                                        <p:attrNameLst>
                                          <p:attrName>ppt_x</p:attrName>
                                        </p:attrNameLst>
                                      </p:cBhvr>
                                      <p:tavLst>
                                        <p:tav tm="0">
                                          <p:val>
                                            <p:strVal val="#ppt_x"/>
                                          </p:val>
                                        </p:tav>
                                        <p:tav tm="100000">
                                          <p:val>
                                            <p:strVal val="#ppt_x"/>
                                          </p:val>
                                        </p:tav>
                                      </p:tavLst>
                                    </p:anim>
                                    <p:anim calcmode="lin" valueType="num">
                                      <p:cBhvr additive="base">
                                        <p:cTn id="11" dur="500" fill="hold"/>
                                        <p:tgtEl>
                                          <p:spTgt spid="3"/>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3"/>
          <p:cNvSpPr txBox="1"/>
          <p:nvPr/>
        </p:nvSpPr>
        <p:spPr>
          <a:xfrm>
            <a:off x="1202777" y="259492"/>
            <a:ext cx="3456384" cy="523220"/>
          </a:xfrm>
          <a:prstGeom prst="rect">
            <a:avLst/>
          </a:prstGeom>
          <a:noFill/>
        </p:spPr>
        <p:txBody>
          <a:bodyPr wrap="square" rtlCol="0">
            <a:spAutoFit/>
          </a:bodyPr>
          <a:lstStyle>
            <a:defPPr>
              <a:defRPr lang="zh-CN"/>
            </a:defPPr>
            <a:lvl1pPr>
              <a:defRPr sz="2800" b="1">
                <a:solidFill>
                  <a:schemeClr val="accent1"/>
                </a:solidFill>
                <a:latin typeface="微软雅黑" panose="020B0503020204020204" pitchFamily="34" charset="-122"/>
                <a:ea typeface="微软雅黑" panose="020B0503020204020204" pitchFamily="34" charset="-122"/>
              </a:defRPr>
            </a:lvl1pPr>
          </a:lstStyle>
          <a:p>
            <a:r>
              <a:rPr lang="en-US" altLang="zh-CN" dirty="0" err="1" smtClean="0">
                <a:solidFill>
                  <a:schemeClr val="tx1"/>
                </a:solidFill>
              </a:rPr>
              <a:t>MoveIt</a:t>
            </a:r>
            <a:r>
              <a:rPr lang="zh-CN" altLang="en-US" dirty="0" smtClean="0">
                <a:solidFill>
                  <a:schemeClr val="tx1"/>
                </a:solidFill>
              </a:rPr>
              <a:t>！系统架构</a:t>
            </a:r>
            <a:endParaRPr lang="zh-CN" altLang="en-US" dirty="0">
              <a:solidFill>
                <a:schemeClr val="tx1"/>
              </a:solidFill>
            </a:endParaRPr>
          </a:p>
        </p:txBody>
      </p:sp>
      <p:sp>
        <p:nvSpPr>
          <p:cNvPr id="6" name="Freeform 5"/>
          <p:cNvSpPr/>
          <p:nvPr/>
        </p:nvSpPr>
        <p:spPr bwMode="auto">
          <a:xfrm>
            <a:off x="-4763" y="169521"/>
            <a:ext cx="1206501" cy="654050"/>
          </a:xfrm>
          <a:custGeom>
            <a:avLst/>
            <a:gdLst>
              <a:gd name="T0" fmla="*/ 0 w 2132"/>
              <a:gd name="T1" fmla="*/ 0 h 1138"/>
              <a:gd name="T2" fmla="*/ 1563 w 2132"/>
              <a:gd name="T3" fmla="*/ 0 h 1138"/>
              <a:gd name="T4" fmla="*/ 2132 w 2132"/>
              <a:gd name="T5" fmla="*/ 569 h 1138"/>
              <a:gd name="T6" fmla="*/ 2132 w 2132"/>
              <a:gd name="T7" fmla="*/ 569 h 1138"/>
              <a:gd name="T8" fmla="*/ 1563 w 2132"/>
              <a:gd name="T9" fmla="*/ 1138 h 1138"/>
              <a:gd name="T10" fmla="*/ 0 w 2132"/>
              <a:gd name="T11" fmla="*/ 1138 h 1138"/>
              <a:gd name="T12" fmla="*/ 0 w 2132"/>
              <a:gd name="T13" fmla="*/ 0 h 1138"/>
            </a:gdLst>
            <a:ahLst/>
            <a:cxnLst>
              <a:cxn ang="0">
                <a:pos x="T0" y="T1"/>
              </a:cxn>
              <a:cxn ang="0">
                <a:pos x="T2" y="T3"/>
              </a:cxn>
              <a:cxn ang="0">
                <a:pos x="T4" y="T5"/>
              </a:cxn>
              <a:cxn ang="0">
                <a:pos x="T6" y="T7"/>
              </a:cxn>
              <a:cxn ang="0">
                <a:pos x="T8" y="T9"/>
              </a:cxn>
              <a:cxn ang="0">
                <a:pos x="T10" y="T11"/>
              </a:cxn>
              <a:cxn ang="0">
                <a:pos x="T12" y="T13"/>
              </a:cxn>
            </a:cxnLst>
            <a:rect l="0" t="0" r="r" b="b"/>
            <a:pathLst>
              <a:path w="2132" h="1138">
                <a:moveTo>
                  <a:pt x="0" y="0"/>
                </a:moveTo>
                <a:lnTo>
                  <a:pt x="1563" y="0"/>
                </a:lnTo>
                <a:cubicBezTo>
                  <a:pt x="1876" y="0"/>
                  <a:pt x="2132" y="256"/>
                  <a:pt x="2132" y="569"/>
                </a:cubicBezTo>
                <a:lnTo>
                  <a:pt x="2132" y="569"/>
                </a:lnTo>
                <a:cubicBezTo>
                  <a:pt x="2132" y="882"/>
                  <a:pt x="1876" y="1138"/>
                  <a:pt x="1563" y="1138"/>
                </a:cubicBezTo>
                <a:lnTo>
                  <a:pt x="0" y="1138"/>
                </a:lnTo>
                <a:lnTo>
                  <a:pt x="0"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7" name="Oval 6"/>
          <p:cNvSpPr>
            <a:spLocks noChangeArrowheads="1"/>
          </p:cNvSpPr>
          <p:nvPr/>
        </p:nvSpPr>
        <p:spPr bwMode="auto">
          <a:xfrm>
            <a:off x="609600" y="244134"/>
            <a:ext cx="496888" cy="504825"/>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8" name="文本框 7"/>
          <p:cNvSpPr txBox="1"/>
          <p:nvPr/>
        </p:nvSpPr>
        <p:spPr>
          <a:xfrm>
            <a:off x="614045" y="265713"/>
            <a:ext cx="492443" cy="461665"/>
          </a:xfrm>
          <a:prstGeom prst="rect">
            <a:avLst/>
          </a:prstGeom>
          <a:noFill/>
        </p:spPr>
        <p:txBody>
          <a:bodyPr wrap="none" rtlCol="0">
            <a:spAutoFit/>
          </a:bodyPr>
          <a:lstStyle/>
          <a:p>
            <a:r>
              <a:rPr lang="zh-CN" altLang="en-US" sz="2400" b="1" dirty="0">
                <a:latin typeface="+mj-ea"/>
                <a:ea typeface="+mj-ea"/>
              </a:rPr>
              <a:t>一</a:t>
            </a:r>
          </a:p>
        </p:txBody>
      </p:sp>
      <p:sp>
        <p:nvSpPr>
          <p:cNvPr id="12" name="Freeform 13"/>
          <p:cNvSpPr/>
          <p:nvPr/>
        </p:nvSpPr>
        <p:spPr bwMode="auto">
          <a:xfrm>
            <a:off x="3214177" y="2016551"/>
            <a:ext cx="30162" cy="3175"/>
          </a:xfrm>
          <a:custGeom>
            <a:avLst/>
            <a:gdLst>
              <a:gd name="T0" fmla="*/ 0 w 43"/>
              <a:gd name="T1" fmla="*/ 0 h 5"/>
              <a:gd name="T2" fmla="*/ 1 w 43"/>
              <a:gd name="T3" fmla="*/ 5 h 5"/>
              <a:gd name="T4" fmla="*/ 43 w 43"/>
              <a:gd name="T5" fmla="*/ 3 h 5"/>
              <a:gd name="T6" fmla="*/ 0 w 43"/>
              <a:gd name="T7" fmla="*/ 0 h 5"/>
            </a:gdLst>
            <a:ahLst/>
            <a:cxnLst>
              <a:cxn ang="0">
                <a:pos x="T0" y="T1"/>
              </a:cxn>
              <a:cxn ang="0">
                <a:pos x="T2" y="T3"/>
              </a:cxn>
              <a:cxn ang="0">
                <a:pos x="T4" y="T5"/>
              </a:cxn>
              <a:cxn ang="0">
                <a:pos x="T6" y="T7"/>
              </a:cxn>
            </a:cxnLst>
            <a:rect l="0" t="0" r="r" b="b"/>
            <a:pathLst>
              <a:path w="43" h="5">
                <a:moveTo>
                  <a:pt x="0" y="0"/>
                </a:moveTo>
                <a:lnTo>
                  <a:pt x="1" y="5"/>
                </a:lnTo>
                <a:lnTo>
                  <a:pt x="43"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2"/>
              </a:solidFill>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7941" y="890587"/>
            <a:ext cx="7258050" cy="5076825"/>
          </a:xfrm>
          <a:prstGeom prst="rect">
            <a:avLst/>
          </a:prstGeom>
        </p:spPr>
      </p:pic>
    </p:spTree>
    <p:extLst>
      <p:ext uri="{BB962C8B-B14F-4D97-AF65-F5344CB8AC3E}">
        <p14:creationId xmlns:p14="http://schemas.microsoft.com/office/powerpoint/2010/main" val="17128242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par>
                                <p:cTn id="8" presetID="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3"/>
          <p:cNvSpPr txBox="1"/>
          <p:nvPr/>
        </p:nvSpPr>
        <p:spPr>
          <a:xfrm>
            <a:off x="1273845" y="259492"/>
            <a:ext cx="3456384" cy="523220"/>
          </a:xfrm>
          <a:prstGeom prst="rect">
            <a:avLst/>
          </a:prstGeom>
          <a:noFill/>
        </p:spPr>
        <p:txBody>
          <a:bodyPr wrap="square" rtlCol="0">
            <a:spAutoFit/>
          </a:bodyPr>
          <a:lstStyle>
            <a:defPPr>
              <a:defRPr lang="zh-CN"/>
            </a:defPPr>
            <a:lvl1pPr>
              <a:defRPr sz="2800" b="1">
                <a:solidFill>
                  <a:schemeClr val="accent1"/>
                </a:solidFill>
                <a:latin typeface="微软雅黑" panose="020B0503020204020204" pitchFamily="34" charset="-122"/>
                <a:ea typeface="微软雅黑" panose="020B0503020204020204" pitchFamily="34" charset="-122"/>
              </a:defRPr>
            </a:lvl1pPr>
          </a:lstStyle>
          <a:p>
            <a:r>
              <a:rPr lang="zh-CN" altLang="en-US" dirty="0" smtClean="0">
                <a:solidFill>
                  <a:schemeClr val="tx1"/>
                </a:solidFill>
              </a:rPr>
              <a:t>源码包结构</a:t>
            </a:r>
            <a:endParaRPr lang="zh-CN" altLang="en-US" dirty="0">
              <a:solidFill>
                <a:schemeClr val="tx1"/>
              </a:solidFill>
            </a:endParaRPr>
          </a:p>
        </p:txBody>
      </p:sp>
      <p:sp>
        <p:nvSpPr>
          <p:cNvPr id="6" name="Freeform 5"/>
          <p:cNvSpPr/>
          <p:nvPr/>
        </p:nvSpPr>
        <p:spPr bwMode="auto">
          <a:xfrm>
            <a:off x="-4763" y="169521"/>
            <a:ext cx="1206501" cy="654050"/>
          </a:xfrm>
          <a:custGeom>
            <a:avLst/>
            <a:gdLst>
              <a:gd name="T0" fmla="*/ 0 w 2132"/>
              <a:gd name="T1" fmla="*/ 0 h 1138"/>
              <a:gd name="T2" fmla="*/ 1563 w 2132"/>
              <a:gd name="T3" fmla="*/ 0 h 1138"/>
              <a:gd name="T4" fmla="*/ 2132 w 2132"/>
              <a:gd name="T5" fmla="*/ 569 h 1138"/>
              <a:gd name="T6" fmla="*/ 2132 w 2132"/>
              <a:gd name="T7" fmla="*/ 569 h 1138"/>
              <a:gd name="T8" fmla="*/ 1563 w 2132"/>
              <a:gd name="T9" fmla="*/ 1138 h 1138"/>
              <a:gd name="T10" fmla="*/ 0 w 2132"/>
              <a:gd name="T11" fmla="*/ 1138 h 1138"/>
              <a:gd name="T12" fmla="*/ 0 w 2132"/>
              <a:gd name="T13" fmla="*/ 0 h 1138"/>
            </a:gdLst>
            <a:ahLst/>
            <a:cxnLst>
              <a:cxn ang="0">
                <a:pos x="T0" y="T1"/>
              </a:cxn>
              <a:cxn ang="0">
                <a:pos x="T2" y="T3"/>
              </a:cxn>
              <a:cxn ang="0">
                <a:pos x="T4" y="T5"/>
              </a:cxn>
              <a:cxn ang="0">
                <a:pos x="T6" y="T7"/>
              </a:cxn>
              <a:cxn ang="0">
                <a:pos x="T8" y="T9"/>
              </a:cxn>
              <a:cxn ang="0">
                <a:pos x="T10" y="T11"/>
              </a:cxn>
              <a:cxn ang="0">
                <a:pos x="T12" y="T13"/>
              </a:cxn>
            </a:cxnLst>
            <a:rect l="0" t="0" r="r" b="b"/>
            <a:pathLst>
              <a:path w="2132" h="1138">
                <a:moveTo>
                  <a:pt x="0" y="0"/>
                </a:moveTo>
                <a:lnTo>
                  <a:pt x="1563" y="0"/>
                </a:lnTo>
                <a:cubicBezTo>
                  <a:pt x="1876" y="0"/>
                  <a:pt x="2132" y="256"/>
                  <a:pt x="2132" y="569"/>
                </a:cubicBezTo>
                <a:lnTo>
                  <a:pt x="2132" y="569"/>
                </a:lnTo>
                <a:cubicBezTo>
                  <a:pt x="2132" y="882"/>
                  <a:pt x="1876" y="1138"/>
                  <a:pt x="1563" y="1138"/>
                </a:cubicBezTo>
                <a:lnTo>
                  <a:pt x="0" y="1138"/>
                </a:lnTo>
                <a:lnTo>
                  <a:pt x="0"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7" name="Oval 6"/>
          <p:cNvSpPr>
            <a:spLocks noChangeArrowheads="1"/>
          </p:cNvSpPr>
          <p:nvPr/>
        </p:nvSpPr>
        <p:spPr bwMode="auto">
          <a:xfrm>
            <a:off x="609600" y="244134"/>
            <a:ext cx="496888" cy="504825"/>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8" name="文本框 7"/>
          <p:cNvSpPr txBox="1"/>
          <p:nvPr/>
        </p:nvSpPr>
        <p:spPr>
          <a:xfrm>
            <a:off x="614045" y="265713"/>
            <a:ext cx="492443" cy="461665"/>
          </a:xfrm>
          <a:prstGeom prst="rect">
            <a:avLst/>
          </a:prstGeom>
          <a:noFill/>
        </p:spPr>
        <p:txBody>
          <a:bodyPr wrap="none" rtlCol="0">
            <a:spAutoFit/>
          </a:bodyPr>
          <a:lstStyle/>
          <a:p>
            <a:r>
              <a:rPr lang="zh-CN" altLang="en-US" sz="2400" b="1" dirty="0">
                <a:latin typeface="+mj-ea"/>
                <a:ea typeface="+mj-ea"/>
              </a:rPr>
              <a:t>二</a:t>
            </a:r>
          </a:p>
        </p:txBody>
      </p:sp>
      <p:sp>
        <p:nvSpPr>
          <p:cNvPr id="12" name="Freeform 13"/>
          <p:cNvSpPr/>
          <p:nvPr/>
        </p:nvSpPr>
        <p:spPr bwMode="auto">
          <a:xfrm>
            <a:off x="3214177" y="2016551"/>
            <a:ext cx="30162" cy="3175"/>
          </a:xfrm>
          <a:custGeom>
            <a:avLst/>
            <a:gdLst>
              <a:gd name="T0" fmla="*/ 0 w 43"/>
              <a:gd name="T1" fmla="*/ 0 h 5"/>
              <a:gd name="T2" fmla="*/ 1 w 43"/>
              <a:gd name="T3" fmla="*/ 5 h 5"/>
              <a:gd name="T4" fmla="*/ 43 w 43"/>
              <a:gd name="T5" fmla="*/ 3 h 5"/>
              <a:gd name="T6" fmla="*/ 0 w 43"/>
              <a:gd name="T7" fmla="*/ 0 h 5"/>
            </a:gdLst>
            <a:ahLst/>
            <a:cxnLst>
              <a:cxn ang="0">
                <a:pos x="T0" y="T1"/>
              </a:cxn>
              <a:cxn ang="0">
                <a:pos x="T2" y="T3"/>
              </a:cxn>
              <a:cxn ang="0">
                <a:pos x="T4" y="T5"/>
              </a:cxn>
              <a:cxn ang="0">
                <a:pos x="T6" y="T7"/>
              </a:cxn>
            </a:cxnLst>
            <a:rect l="0" t="0" r="r" b="b"/>
            <a:pathLst>
              <a:path w="43" h="5">
                <a:moveTo>
                  <a:pt x="0" y="0"/>
                </a:moveTo>
                <a:lnTo>
                  <a:pt x="1" y="5"/>
                </a:lnTo>
                <a:lnTo>
                  <a:pt x="43"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2"/>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065475068"/>
              </p:ext>
            </p:extLst>
          </p:nvPr>
        </p:nvGraphicFramePr>
        <p:xfrm>
          <a:off x="3423608" y="3861048"/>
          <a:ext cx="4733925" cy="1152130"/>
        </p:xfrm>
        <a:graphic>
          <a:graphicData uri="http://schemas.openxmlformats.org/drawingml/2006/table">
            <a:tbl>
              <a:tblPr firstRow="1" firstCol="1" bandRow="1">
                <a:tableStyleId>{21E4AEA4-8DFA-4A89-87EB-49C32662AFE0}</a:tableStyleId>
              </a:tblPr>
              <a:tblGrid>
                <a:gridCol w="1889020"/>
                <a:gridCol w="2844905"/>
              </a:tblGrid>
              <a:tr h="360041">
                <a:tc>
                  <a:txBody>
                    <a:bodyPr/>
                    <a:lstStyle/>
                    <a:p>
                      <a:pPr indent="266700" algn="just">
                        <a:spcAft>
                          <a:spcPts val="0"/>
                        </a:spcAft>
                      </a:pPr>
                      <a:r>
                        <a:rPr lang="en-US" sz="1050" kern="100" dirty="0">
                          <a:effectLst/>
                        </a:rPr>
                        <a:t>Package</a:t>
                      </a:r>
                      <a:r>
                        <a:rPr lang="zh-CN" sz="1050" kern="100" dirty="0">
                          <a:effectLst/>
                        </a:rPr>
                        <a:t>名称</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zh-CN" sz="1050" kern="100" dirty="0">
                          <a:effectLst/>
                        </a:rPr>
                        <a:t>内容</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52029">
                <a:tc>
                  <a:txBody>
                    <a:bodyPr/>
                    <a:lstStyle/>
                    <a:p>
                      <a:pPr indent="266700" algn="just">
                        <a:spcAft>
                          <a:spcPts val="0"/>
                        </a:spcAft>
                      </a:pPr>
                      <a:r>
                        <a:rPr lang="en-US" sz="1050" kern="100" dirty="0">
                          <a:effectLst/>
                        </a:rPr>
                        <a:t>wpm2_bringup</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zh-CN" sz="1050" kern="100" dirty="0">
                          <a:effectLst/>
                        </a:rPr>
                        <a:t>玄极</a:t>
                      </a:r>
                      <a:r>
                        <a:rPr lang="en-US" sz="1050" kern="100" dirty="0">
                          <a:effectLst/>
                        </a:rPr>
                        <a:t>2</a:t>
                      </a:r>
                      <a:r>
                        <a:rPr lang="zh-CN" sz="1050" kern="100" dirty="0">
                          <a:effectLst/>
                        </a:rPr>
                        <a:t>机械臂的基础功能包</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88032">
                <a:tc>
                  <a:txBody>
                    <a:bodyPr/>
                    <a:lstStyle/>
                    <a:p>
                      <a:pPr indent="266700" algn="just">
                        <a:spcAft>
                          <a:spcPts val="0"/>
                        </a:spcAft>
                      </a:pPr>
                      <a:r>
                        <a:rPr lang="en-US" sz="1050" kern="100">
                          <a:effectLst/>
                        </a:rPr>
                        <a:t>wpm2_moveit_config</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zh-CN" sz="1050" kern="100" dirty="0">
                          <a:effectLst/>
                        </a:rPr>
                        <a:t>玄极</a:t>
                      </a:r>
                      <a:r>
                        <a:rPr lang="en-US" sz="1050" kern="100" dirty="0">
                          <a:effectLst/>
                        </a:rPr>
                        <a:t>2</a:t>
                      </a:r>
                      <a:r>
                        <a:rPr lang="zh-CN" sz="1050" kern="100" dirty="0">
                          <a:effectLst/>
                        </a:rPr>
                        <a:t>机械臂的</a:t>
                      </a:r>
                      <a:r>
                        <a:rPr lang="en-US" sz="1050" kern="100" dirty="0" err="1">
                          <a:effectLst/>
                        </a:rPr>
                        <a:t>Moveit</a:t>
                      </a:r>
                      <a:r>
                        <a:rPr lang="zh-CN" sz="1050" kern="100" dirty="0">
                          <a:effectLst/>
                        </a:rPr>
                        <a:t>配置包</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52028">
                <a:tc>
                  <a:txBody>
                    <a:bodyPr/>
                    <a:lstStyle/>
                    <a:p>
                      <a:pPr indent="266700" algn="just">
                        <a:spcAft>
                          <a:spcPts val="0"/>
                        </a:spcAft>
                      </a:pPr>
                      <a:r>
                        <a:rPr lang="en-US" sz="1050" kern="100" dirty="0">
                          <a:effectLst/>
                        </a:rPr>
                        <a:t>wpm2_tutorials</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zh-CN" sz="1050" kern="100" dirty="0">
                          <a:effectLst/>
                        </a:rPr>
                        <a:t>玄极</a:t>
                      </a:r>
                      <a:r>
                        <a:rPr lang="en-US" sz="1050" kern="100" dirty="0">
                          <a:effectLst/>
                        </a:rPr>
                        <a:t>2</a:t>
                      </a:r>
                      <a:r>
                        <a:rPr lang="zh-CN" sz="1050" kern="100" dirty="0">
                          <a:effectLst/>
                        </a:rPr>
                        <a:t>机械臂的控制例程</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3" name="Rectangle 1"/>
          <p:cNvSpPr>
            <a:spLocks noChangeArrowheads="1"/>
          </p:cNvSpPr>
          <p:nvPr/>
        </p:nvSpPr>
        <p:spPr bwMode="auto">
          <a:xfrm>
            <a:off x="3224395" y="1214887"/>
            <a:ext cx="5394265"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lang="zh-CN" sz="2000" dirty="0">
                <a:solidFill>
                  <a:schemeClr val="tx2"/>
                </a:solidFill>
              </a:rPr>
              <a:t>玄极</a:t>
            </a:r>
            <a:r>
              <a:rPr lang="en-US" altLang="zh-CN" sz="2000" dirty="0">
                <a:solidFill>
                  <a:schemeClr val="tx2"/>
                </a:solidFill>
              </a:rPr>
              <a:t>2</a:t>
            </a:r>
            <a:r>
              <a:rPr lang="zh-CN" altLang="en-US" sz="2000" dirty="0">
                <a:solidFill>
                  <a:schemeClr val="tx2"/>
                </a:solidFill>
              </a:rPr>
              <a:t>机械臂的软件源码包会在开源</a:t>
            </a:r>
            <a:r>
              <a:rPr lang="zh-CN" altLang="en-US" sz="2000" dirty="0" smtClean="0">
                <a:solidFill>
                  <a:schemeClr val="tx2"/>
                </a:solidFill>
              </a:rPr>
              <a:t>网站</a:t>
            </a:r>
            <a:r>
              <a:rPr lang="en-US" altLang="zh-CN" sz="2000" dirty="0" smtClean="0">
                <a:solidFill>
                  <a:schemeClr val="tx2"/>
                </a:solidFill>
              </a:rPr>
              <a:t>GitHub</a:t>
            </a:r>
            <a:r>
              <a:rPr lang="zh-CN" altLang="en-US" sz="2000" dirty="0" smtClean="0">
                <a:solidFill>
                  <a:schemeClr val="tx2"/>
                </a:solidFill>
              </a:rPr>
              <a:t>上</a:t>
            </a:r>
            <a:r>
              <a:rPr lang="zh-CN" altLang="en-US" sz="2000" dirty="0">
                <a:solidFill>
                  <a:schemeClr val="tx2"/>
                </a:solidFill>
              </a:rPr>
              <a:t>持续进行维护更新。源码下载地址：</a:t>
            </a:r>
            <a:r>
              <a:rPr lang="en-US" altLang="zh-CN" sz="2000" dirty="0">
                <a:solidFill>
                  <a:schemeClr val="tx2"/>
                </a:solidFill>
                <a:hlinkClick r:id="rId3"/>
              </a:rPr>
              <a:t>https://github.com/6-robot/wpm2</a:t>
            </a:r>
            <a:endParaRPr lang="en-US" altLang="zh-CN" sz="2000" dirty="0">
              <a:solidFill>
                <a:schemeClr val="tx2"/>
              </a:solidFill>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pic>
        <p:nvPicPr>
          <p:cNvPr id="9" name="图片 8"/>
          <p:cNvPicPr>
            <a:picLocks noChangeAspect="1"/>
          </p:cNvPicPr>
          <p:nvPr/>
        </p:nvPicPr>
        <p:blipFill>
          <a:blip r:embed="rId4"/>
          <a:stretch>
            <a:fillRect/>
          </a:stretch>
        </p:blipFill>
        <p:spPr>
          <a:xfrm>
            <a:off x="3416756" y="2276873"/>
            <a:ext cx="6096000" cy="1476375"/>
          </a:xfrm>
          <a:prstGeom prst="rect">
            <a:avLst/>
          </a:prstGeom>
        </p:spPr>
      </p:pic>
    </p:spTree>
    <p:extLst>
      <p:ext uri="{BB962C8B-B14F-4D97-AF65-F5344CB8AC3E}">
        <p14:creationId xmlns:p14="http://schemas.microsoft.com/office/powerpoint/2010/main" val="19316309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par>
                                <p:cTn id="8" presetID="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 fill="hold"/>
                                        <p:tgtEl>
                                          <p:spTgt spid="3"/>
                                        </p:tgtEl>
                                        <p:attrNameLst>
                                          <p:attrName>ppt_x</p:attrName>
                                        </p:attrNameLst>
                                      </p:cBhvr>
                                      <p:tavLst>
                                        <p:tav tm="0">
                                          <p:val>
                                            <p:strVal val="#ppt_x"/>
                                          </p:val>
                                        </p:tav>
                                        <p:tav tm="100000">
                                          <p:val>
                                            <p:strVal val="#ppt_x"/>
                                          </p:val>
                                        </p:tav>
                                      </p:tavLst>
                                    </p:anim>
                                    <p:anim calcmode="lin" valueType="num">
                                      <p:cBhvr additive="base">
                                        <p:cTn id="11" dur="500" fill="hold"/>
                                        <p:tgtEl>
                                          <p:spTgt spid="3"/>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3"/>
          <p:cNvSpPr txBox="1"/>
          <p:nvPr/>
        </p:nvSpPr>
        <p:spPr>
          <a:xfrm>
            <a:off x="1273845" y="259492"/>
            <a:ext cx="3456384" cy="523220"/>
          </a:xfrm>
          <a:prstGeom prst="rect">
            <a:avLst/>
          </a:prstGeom>
          <a:noFill/>
        </p:spPr>
        <p:txBody>
          <a:bodyPr wrap="square" rtlCol="0">
            <a:spAutoFit/>
          </a:bodyPr>
          <a:lstStyle>
            <a:defPPr>
              <a:defRPr lang="zh-CN"/>
            </a:defPPr>
            <a:lvl1pPr>
              <a:defRPr sz="2800" b="1">
                <a:solidFill>
                  <a:schemeClr val="accent1"/>
                </a:solidFill>
                <a:latin typeface="微软雅黑" panose="020B0503020204020204" pitchFamily="34" charset="-122"/>
                <a:ea typeface="微软雅黑" panose="020B0503020204020204" pitchFamily="34" charset="-122"/>
              </a:defRPr>
            </a:lvl1pPr>
          </a:lstStyle>
          <a:p>
            <a:r>
              <a:rPr lang="zh-CN" altLang="en-US" dirty="0" smtClean="0">
                <a:solidFill>
                  <a:schemeClr val="tx1"/>
                </a:solidFill>
              </a:rPr>
              <a:t>硬件接口</a:t>
            </a:r>
            <a:endParaRPr lang="zh-CN" altLang="en-US" dirty="0">
              <a:solidFill>
                <a:schemeClr val="tx1"/>
              </a:solidFill>
            </a:endParaRPr>
          </a:p>
        </p:txBody>
      </p:sp>
      <p:sp>
        <p:nvSpPr>
          <p:cNvPr id="6" name="Freeform 5"/>
          <p:cNvSpPr/>
          <p:nvPr/>
        </p:nvSpPr>
        <p:spPr bwMode="auto">
          <a:xfrm>
            <a:off x="-4763" y="169521"/>
            <a:ext cx="1206501" cy="654050"/>
          </a:xfrm>
          <a:custGeom>
            <a:avLst/>
            <a:gdLst>
              <a:gd name="T0" fmla="*/ 0 w 2132"/>
              <a:gd name="T1" fmla="*/ 0 h 1138"/>
              <a:gd name="T2" fmla="*/ 1563 w 2132"/>
              <a:gd name="T3" fmla="*/ 0 h 1138"/>
              <a:gd name="T4" fmla="*/ 2132 w 2132"/>
              <a:gd name="T5" fmla="*/ 569 h 1138"/>
              <a:gd name="T6" fmla="*/ 2132 w 2132"/>
              <a:gd name="T7" fmla="*/ 569 h 1138"/>
              <a:gd name="T8" fmla="*/ 1563 w 2132"/>
              <a:gd name="T9" fmla="*/ 1138 h 1138"/>
              <a:gd name="T10" fmla="*/ 0 w 2132"/>
              <a:gd name="T11" fmla="*/ 1138 h 1138"/>
              <a:gd name="T12" fmla="*/ 0 w 2132"/>
              <a:gd name="T13" fmla="*/ 0 h 1138"/>
            </a:gdLst>
            <a:ahLst/>
            <a:cxnLst>
              <a:cxn ang="0">
                <a:pos x="T0" y="T1"/>
              </a:cxn>
              <a:cxn ang="0">
                <a:pos x="T2" y="T3"/>
              </a:cxn>
              <a:cxn ang="0">
                <a:pos x="T4" y="T5"/>
              </a:cxn>
              <a:cxn ang="0">
                <a:pos x="T6" y="T7"/>
              </a:cxn>
              <a:cxn ang="0">
                <a:pos x="T8" y="T9"/>
              </a:cxn>
              <a:cxn ang="0">
                <a:pos x="T10" y="T11"/>
              </a:cxn>
              <a:cxn ang="0">
                <a:pos x="T12" y="T13"/>
              </a:cxn>
            </a:cxnLst>
            <a:rect l="0" t="0" r="r" b="b"/>
            <a:pathLst>
              <a:path w="2132" h="1138">
                <a:moveTo>
                  <a:pt x="0" y="0"/>
                </a:moveTo>
                <a:lnTo>
                  <a:pt x="1563" y="0"/>
                </a:lnTo>
                <a:cubicBezTo>
                  <a:pt x="1876" y="0"/>
                  <a:pt x="2132" y="256"/>
                  <a:pt x="2132" y="569"/>
                </a:cubicBezTo>
                <a:lnTo>
                  <a:pt x="2132" y="569"/>
                </a:lnTo>
                <a:cubicBezTo>
                  <a:pt x="2132" y="882"/>
                  <a:pt x="1876" y="1138"/>
                  <a:pt x="1563" y="1138"/>
                </a:cubicBezTo>
                <a:lnTo>
                  <a:pt x="0" y="1138"/>
                </a:lnTo>
                <a:lnTo>
                  <a:pt x="0"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7" name="Oval 6"/>
          <p:cNvSpPr>
            <a:spLocks noChangeArrowheads="1"/>
          </p:cNvSpPr>
          <p:nvPr/>
        </p:nvSpPr>
        <p:spPr bwMode="auto">
          <a:xfrm>
            <a:off x="609600" y="244134"/>
            <a:ext cx="496888" cy="504825"/>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8" name="文本框 7"/>
          <p:cNvSpPr txBox="1"/>
          <p:nvPr/>
        </p:nvSpPr>
        <p:spPr>
          <a:xfrm>
            <a:off x="614045" y="265713"/>
            <a:ext cx="492443" cy="461665"/>
          </a:xfrm>
          <a:prstGeom prst="rect">
            <a:avLst/>
          </a:prstGeom>
          <a:noFill/>
        </p:spPr>
        <p:txBody>
          <a:bodyPr wrap="none" rtlCol="0">
            <a:spAutoFit/>
          </a:bodyPr>
          <a:lstStyle/>
          <a:p>
            <a:r>
              <a:rPr lang="zh-CN" altLang="en-US" sz="2400" b="1" dirty="0">
                <a:latin typeface="+mj-ea"/>
                <a:ea typeface="+mj-ea"/>
              </a:rPr>
              <a:t>三</a:t>
            </a:r>
          </a:p>
        </p:txBody>
      </p:sp>
      <p:sp>
        <p:nvSpPr>
          <p:cNvPr id="12" name="Freeform 13"/>
          <p:cNvSpPr/>
          <p:nvPr/>
        </p:nvSpPr>
        <p:spPr bwMode="auto">
          <a:xfrm>
            <a:off x="3214177" y="2016551"/>
            <a:ext cx="30162" cy="3175"/>
          </a:xfrm>
          <a:custGeom>
            <a:avLst/>
            <a:gdLst>
              <a:gd name="T0" fmla="*/ 0 w 43"/>
              <a:gd name="T1" fmla="*/ 0 h 5"/>
              <a:gd name="T2" fmla="*/ 1 w 43"/>
              <a:gd name="T3" fmla="*/ 5 h 5"/>
              <a:gd name="T4" fmla="*/ 43 w 43"/>
              <a:gd name="T5" fmla="*/ 3 h 5"/>
              <a:gd name="T6" fmla="*/ 0 w 43"/>
              <a:gd name="T7" fmla="*/ 0 h 5"/>
            </a:gdLst>
            <a:ahLst/>
            <a:cxnLst>
              <a:cxn ang="0">
                <a:pos x="T0" y="T1"/>
              </a:cxn>
              <a:cxn ang="0">
                <a:pos x="T2" y="T3"/>
              </a:cxn>
              <a:cxn ang="0">
                <a:pos x="T4" y="T5"/>
              </a:cxn>
              <a:cxn ang="0">
                <a:pos x="T6" y="T7"/>
              </a:cxn>
            </a:cxnLst>
            <a:rect l="0" t="0" r="r" b="b"/>
            <a:pathLst>
              <a:path w="43" h="5">
                <a:moveTo>
                  <a:pt x="0" y="0"/>
                </a:moveTo>
                <a:lnTo>
                  <a:pt x="1" y="5"/>
                </a:lnTo>
                <a:lnTo>
                  <a:pt x="43"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2"/>
              </a:solidFill>
            </a:endParaRPr>
          </a:p>
        </p:txBody>
      </p:sp>
      <p:pic>
        <p:nvPicPr>
          <p:cNvPr id="10" name="图片 9"/>
          <p:cNvPicPr/>
          <p:nvPr/>
        </p:nvPicPr>
        <p:blipFill>
          <a:blip r:embed="rId3">
            <a:extLst>
              <a:ext uri="{28A0092B-C50C-407E-A947-70E740481C1C}">
                <a14:useLocalDpi xmlns:a14="http://schemas.microsoft.com/office/drawing/2010/main" val="0"/>
              </a:ext>
            </a:extLst>
          </a:blip>
          <a:srcRect/>
          <a:stretch>
            <a:fillRect/>
          </a:stretch>
        </p:blipFill>
        <p:spPr bwMode="auto">
          <a:xfrm>
            <a:off x="697781" y="908721"/>
            <a:ext cx="5328592" cy="5053701"/>
          </a:xfrm>
          <a:prstGeom prst="rect">
            <a:avLst/>
          </a:prstGeom>
          <a:noFill/>
          <a:ln>
            <a:noFill/>
          </a:ln>
        </p:spPr>
      </p:pic>
      <p:pic>
        <p:nvPicPr>
          <p:cNvPr id="2" name="图片 1"/>
          <p:cNvPicPr>
            <a:picLocks noChangeAspect="1"/>
          </p:cNvPicPr>
          <p:nvPr/>
        </p:nvPicPr>
        <p:blipFill>
          <a:blip r:embed="rId4"/>
          <a:stretch>
            <a:fillRect/>
          </a:stretch>
        </p:blipFill>
        <p:spPr>
          <a:xfrm>
            <a:off x="6066542" y="908720"/>
            <a:ext cx="4952453" cy="5053702"/>
          </a:xfrm>
          <a:prstGeom prst="rect">
            <a:avLst/>
          </a:prstGeom>
        </p:spPr>
      </p:pic>
    </p:spTree>
    <p:extLst>
      <p:ext uri="{BB962C8B-B14F-4D97-AF65-F5344CB8AC3E}">
        <p14:creationId xmlns:p14="http://schemas.microsoft.com/office/powerpoint/2010/main" val="17490236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par>
                                <p:cTn id="8" presetID="16" presetClass="entr" presetSubtype="2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par>
                                <p:cTn id="11" presetID="16" presetClass="entr" presetSubtype="21"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3"/>
          <p:cNvSpPr txBox="1"/>
          <p:nvPr/>
        </p:nvSpPr>
        <p:spPr>
          <a:xfrm>
            <a:off x="1273845" y="259492"/>
            <a:ext cx="3456384" cy="523220"/>
          </a:xfrm>
          <a:prstGeom prst="rect">
            <a:avLst/>
          </a:prstGeom>
          <a:noFill/>
        </p:spPr>
        <p:txBody>
          <a:bodyPr wrap="square" rtlCol="0">
            <a:spAutoFit/>
          </a:bodyPr>
          <a:lstStyle>
            <a:defPPr>
              <a:defRPr lang="zh-CN"/>
            </a:defPPr>
            <a:lvl1pPr>
              <a:defRPr sz="2800" b="1">
                <a:solidFill>
                  <a:schemeClr val="accent1"/>
                </a:solidFill>
                <a:latin typeface="微软雅黑" panose="020B0503020204020204" pitchFamily="34" charset="-122"/>
                <a:ea typeface="微软雅黑" panose="020B0503020204020204" pitchFamily="34" charset="-122"/>
              </a:defRPr>
            </a:lvl1pPr>
          </a:lstStyle>
          <a:p>
            <a:r>
              <a:rPr lang="en-US" altLang="zh-CN" dirty="0" smtClean="0">
                <a:solidFill>
                  <a:schemeClr val="tx1"/>
                </a:solidFill>
              </a:rPr>
              <a:t>3D</a:t>
            </a:r>
            <a:r>
              <a:rPr lang="zh-CN" altLang="en-US" dirty="0" smtClean="0">
                <a:solidFill>
                  <a:schemeClr val="tx1"/>
                </a:solidFill>
              </a:rPr>
              <a:t>模型展示</a:t>
            </a:r>
            <a:endParaRPr lang="zh-CN" altLang="en-US" dirty="0">
              <a:solidFill>
                <a:schemeClr val="tx1"/>
              </a:solidFill>
            </a:endParaRPr>
          </a:p>
        </p:txBody>
      </p:sp>
      <p:sp>
        <p:nvSpPr>
          <p:cNvPr id="6" name="Freeform 5"/>
          <p:cNvSpPr/>
          <p:nvPr/>
        </p:nvSpPr>
        <p:spPr bwMode="auto">
          <a:xfrm>
            <a:off x="-4763" y="169521"/>
            <a:ext cx="1206501" cy="654050"/>
          </a:xfrm>
          <a:custGeom>
            <a:avLst/>
            <a:gdLst>
              <a:gd name="T0" fmla="*/ 0 w 2132"/>
              <a:gd name="T1" fmla="*/ 0 h 1138"/>
              <a:gd name="T2" fmla="*/ 1563 w 2132"/>
              <a:gd name="T3" fmla="*/ 0 h 1138"/>
              <a:gd name="T4" fmla="*/ 2132 w 2132"/>
              <a:gd name="T5" fmla="*/ 569 h 1138"/>
              <a:gd name="T6" fmla="*/ 2132 w 2132"/>
              <a:gd name="T7" fmla="*/ 569 h 1138"/>
              <a:gd name="T8" fmla="*/ 1563 w 2132"/>
              <a:gd name="T9" fmla="*/ 1138 h 1138"/>
              <a:gd name="T10" fmla="*/ 0 w 2132"/>
              <a:gd name="T11" fmla="*/ 1138 h 1138"/>
              <a:gd name="T12" fmla="*/ 0 w 2132"/>
              <a:gd name="T13" fmla="*/ 0 h 1138"/>
            </a:gdLst>
            <a:ahLst/>
            <a:cxnLst>
              <a:cxn ang="0">
                <a:pos x="T0" y="T1"/>
              </a:cxn>
              <a:cxn ang="0">
                <a:pos x="T2" y="T3"/>
              </a:cxn>
              <a:cxn ang="0">
                <a:pos x="T4" y="T5"/>
              </a:cxn>
              <a:cxn ang="0">
                <a:pos x="T6" y="T7"/>
              </a:cxn>
              <a:cxn ang="0">
                <a:pos x="T8" y="T9"/>
              </a:cxn>
              <a:cxn ang="0">
                <a:pos x="T10" y="T11"/>
              </a:cxn>
              <a:cxn ang="0">
                <a:pos x="T12" y="T13"/>
              </a:cxn>
            </a:cxnLst>
            <a:rect l="0" t="0" r="r" b="b"/>
            <a:pathLst>
              <a:path w="2132" h="1138">
                <a:moveTo>
                  <a:pt x="0" y="0"/>
                </a:moveTo>
                <a:lnTo>
                  <a:pt x="1563" y="0"/>
                </a:lnTo>
                <a:cubicBezTo>
                  <a:pt x="1876" y="0"/>
                  <a:pt x="2132" y="256"/>
                  <a:pt x="2132" y="569"/>
                </a:cubicBezTo>
                <a:lnTo>
                  <a:pt x="2132" y="569"/>
                </a:lnTo>
                <a:cubicBezTo>
                  <a:pt x="2132" y="882"/>
                  <a:pt x="1876" y="1138"/>
                  <a:pt x="1563" y="1138"/>
                </a:cubicBezTo>
                <a:lnTo>
                  <a:pt x="0" y="1138"/>
                </a:lnTo>
                <a:lnTo>
                  <a:pt x="0"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7" name="Oval 6"/>
          <p:cNvSpPr>
            <a:spLocks noChangeArrowheads="1"/>
          </p:cNvSpPr>
          <p:nvPr/>
        </p:nvSpPr>
        <p:spPr bwMode="auto">
          <a:xfrm>
            <a:off x="609600" y="244134"/>
            <a:ext cx="496888" cy="504825"/>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8" name="文本框 7"/>
          <p:cNvSpPr txBox="1"/>
          <p:nvPr/>
        </p:nvSpPr>
        <p:spPr>
          <a:xfrm>
            <a:off x="614045" y="265713"/>
            <a:ext cx="492443" cy="461665"/>
          </a:xfrm>
          <a:prstGeom prst="rect">
            <a:avLst/>
          </a:prstGeom>
          <a:noFill/>
        </p:spPr>
        <p:txBody>
          <a:bodyPr wrap="none" rtlCol="0">
            <a:spAutoFit/>
          </a:bodyPr>
          <a:lstStyle/>
          <a:p>
            <a:r>
              <a:rPr lang="zh-CN" altLang="en-US" sz="2400" b="1" dirty="0">
                <a:latin typeface="+mj-ea"/>
                <a:ea typeface="+mj-ea"/>
              </a:rPr>
              <a:t>三</a:t>
            </a:r>
          </a:p>
        </p:txBody>
      </p:sp>
      <p:sp>
        <p:nvSpPr>
          <p:cNvPr id="12" name="Freeform 13"/>
          <p:cNvSpPr/>
          <p:nvPr/>
        </p:nvSpPr>
        <p:spPr bwMode="auto">
          <a:xfrm>
            <a:off x="3214177" y="2016551"/>
            <a:ext cx="30162" cy="3175"/>
          </a:xfrm>
          <a:custGeom>
            <a:avLst/>
            <a:gdLst>
              <a:gd name="T0" fmla="*/ 0 w 43"/>
              <a:gd name="T1" fmla="*/ 0 h 5"/>
              <a:gd name="T2" fmla="*/ 1 w 43"/>
              <a:gd name="T3" fmla="*/ 5 h 5"/>
              <a:gd name="T4" fmla="*/ 43 w 43"/>
              <a:gd name="T5" fmla="*/ 3 h 5"/>
              <a:gd name="T6" fmla="*/ 0 w 43"/>
              <a:gd name="T7" fmla="*/ 0 h 5"/>
            </a:gdLst>
            <a:ahLst/>
            <a:cxnLst>
              <a:cxn ang="0">
                <a:pos x="T0" y="T1"/>
              </a:cxn>
              <a:cxn ang="0">
                <a:pos x="T2" y="T3"/>
              </a:cxn>
              <a:cxn ang="0">
                <a:pos x="T4" y="T5"/>
              </a:cxn>
              <a:cxn ang="0">
                <a:pos x="T6" y="T7"/>
              </a:cxn>
            </a:cxnLst>
            <a:rect l="0" t="0" r="r" b="b"/>
            <a:pathLst>
              <a:path w="43" h="5">
                <a:moveTo>
                  <a:pt x="0" y="0"/>
                </a:moveTo>
                <a:lnTo>
                  <a:pt x="1" y="5"/>
                </a:lnTo>
                <a:lnTo>
                  <a:pt x="43"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2"/>
              </a:solidFill>
            </a:endParaRPr>
          </a:p>
        </p:txBody>
      </p:sp>
      <p:pic>
        <p:nvPicPr>
          <p:cNvPr id="1026" name="Picture 2" descr="m2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061" y="921985"/>
            <a:ext cx="10347380" cy="5891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34195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3"/>
          <p:cNvSpPr txBox="1"/>
          <p:nvPr/>
        </p:nvSpPr>
        <p:spPr>
          <a:xfrm>
            <a:off x="1273845" y="259492"/>
            <a:ext cx="3456384" cy="523220"/>
          </a:xfrm>
          <a:prstGeom prst="rect">
            <a:avLst/>
          </a:prstGeom>
          <a:noFill/>
        </p:spPr>
        <p:txBody>
          <a:bodyPr wrap="square" rtlCol="0">
            <a:spAutoFit/>
          </a:bodyPr>
          <a:lstStyle>
            <a:defPPr>
              <a:defRPr lang="zh-CN"/>
            </a:defPPr>
            <a:lvl1pPr>
              <a:defRPr sz="2800" b="1">
                <a:solidFill>
                  <a:schemeClr val="accent1"/>
                </a:solidFill>
                <a:latin typeface="微软雅黑" panose="020B0503020204020204" pitchFamily="34" charset="-122"/>
                <a:ea typeface="微软雅黑" panose="020B0503020204020204" pitchFamily="34" charset="-122"/>
              </a:defRPr>
            </a:lvl1pPr>
          </a:lstStyle>
          <a:p>
            <a:r>
              <a:rPr lang="en-US" altLang="zh-CN" dirty="0" smtClean="0">
                <a:solidFill>
                  <a:schemeClr val="tx1"/>
                </a:solidFill>
              </a:rPr>
              <a:t>3D</a:t>
            </a:r>
            <a:r>
              <a:rPr lang="zh-CN" altLang="en-US" dirty="0" smtClean="0">
                <a:solidFill>
                  <a:schemeClr val="tx1"/>
                </a:solidFill>
              </a:rPr>
              <a:t>模型展示</a:t>
            </a:r>
            <a:endParaRPr lang="zh-CN" altLang="en-US" dirty="0">
              <a:solidFill>
                <a:schemeClr val="tx1"/>
              </a:solidFill>
            </a:endParaRPr>
          </a:p>
        </p:txBody>
      </p:sp>
      <p:sp>
        <p:nvSpPr>
          <p:cNvPr id="6" name="Freeform 5"/>
          <p:cNvSpPr/>
          <p:nvPr/>
        </p:nvSpPr>
        <p:spPr bwMode="auto">
          <a:xfrm>
            <a:off x="-4763" y="169521"/>
            <a:ext cx="1206501" cy="654050"/>
          </a:xfrm>
          <a:custGeom>
            <a:avLst/>
            <a:gdLst>
              <a:gd name="T0" fmla="*/ 0 w 2132"/>
              <a:gd name="T1" fmla="*/ 0 h 1138"/>
              <a:gd name="T2" fmla="*/ 1563 w 2132"/>
              <a:gd name="T3" fmla="*/ 0 h 1138"/>
              <a:gd name="T4" fmla="*/ 2132 w 2132"/>
              <a:gd name="T5" fmla="*/ 569 h 1138"/>
              <a:gd name="T6" fmla="*/ 2132 w 2132"/>
              <a:gd name="T7" fmla="*/ 569 h 1138"/>
              <a:gd name="T8" fmla="*/ 1563 w 2132"/>
              <a:gd name="T9" fmla="*/ 1138 h 1138"/>
              <a:gd name="T10" fmla="*/ 0 w 2132"/>
              <a:gd name="T11" fmla="*/ 1138 h 1138"/>
              <a:gd name="T12" fmla="*/ 0 w 2132"/>
              <a:gd name="T13" fmla="*/ 0 h 1138"/>
            </a:gdLst>
            <a:ahLst/>
            <a:cxnLst>
              <a:cxn ang="0">
                <a:pos x="T0" y="T1"/>
              </a:cxn>
              <a:cxn ang="0">
                <a:pos x="T2" y="T3"/>
              </a:cxn>
              <a:cxn ang="0">
                <a:pos x="T4" y="T5"/>
              </a:cxn>
              <a:cxn ang="0">
                <a:pos x="T6" y="T7"/>
              </a:cxn>
              <a:cxn ang="0">
                <a:pos x="T8" y="T9"/>
              </a:cxn>
              <a:cxn ang="0">
                <a:pos x="T10" y="T11"/>
              </a:cxn>
              <a:cxn ang="0">
                <a:pos x="T12" y="T13"/>
              </a:cxn>
            </a:cxnLst>
            <a:rect l="0" t="0" r="r" b="b"/>
            <a:pathLst>
              <a:path w="2132" h="1138">
                <a:moveTo>
                  <a:pt x="0" y="0"/>
                </a:moveTo>
                <a:lnTo>
                  <a:pt x="1563" y="0"/>
                </a:lnTo>
                <a:cubicBezTo>
                  <a:pt x="1876" y="0"/>
                  <a:pt x="2132" y="256"/>
                  <a:pt x="2132" y="569"/>
                </a:cubicBezTo>
                <a:lnTo>
                  <a:pt x="2132" y="569"/>
                </a:lnTo>
                <a:cubicBezTo>
                  <a:pt x="2132" y="882"/>
                  <a:pt x="1876" y="1138"/>
                  <a:pt x="1563" y="1138"/>
                </a:cubicBezTo>
                <a:lnTo>
                  <a:pt x="0" y="1138"/>
                </a:lnTo>
                <a:lnTo>
                  <a:pt x="0"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7" name="Oval 6"/>
          <p:cNvSpPr>
            <a:spLocks noChangeArrowheads="1"/>
          </p:cNvSpPr>
          <p:nvPr/>
        </p:nvSpPr>
        <p:spPr bwMode="auto">
          <a:xfrm>
            <a:off x="609600" y="244134"/>
            <a:ext cx="496888" cy="504825"/>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8" name="文本框 7"/>
          <p:cNvSpPr txBox="1"/>
          <p:nvPr/>
        </p:nvSpPr>
        <p:spPr>
          <a:xfrm>
            <a:off x="614045" y="265713"/>
            <a:ext cx="492443" cy="461665"/>
          </a:xfrm>
          <a:prstGeom prst="rect">
            <a:avLst/>
          </a:prstGeom>
          <a:noFill/>
        </p:spPr>
        <p:txBody>
          <a:bodyPr wrap="none" rtlCol="0">
            <a:spAutoFit/>
          </a:bodyPr>
          <a:lstStyle/>
          <a:p>
            <a:r>
              <a:rPr lang="zh-CN" altLang="en-US" sz="2400" b="1" dirty="0">
                <a:latin typeface="+mj-ea"/>
                <a:ea typeface="+mj-ea"/>
              </a:rPr>
              <a:t>三</a:t>
            </a:r>
          </a:p>
        </p:txBody>
      </p:sp>
      <p:sp>
        <p:nvSpPr>
          <p:cNvPr id="12" name="Freeform 13"/>
          <p:cNvSpPr/>
          <p:nvPr/>
        </p:nvSpPr>
        <p:spPr bwMode="auto">
          <a:xfrm>
            <a:off x="3214177" y="2016551"/>
            <a:ext cx="30162" cy="3175"/>
          </a:xfrm>
          <a:custGeom>
            <a:avLst/>
            <a:gdLst>
              <a:gd name="T0" fmla="*/ 0 w 43"/>
              <a:gd name="T1" fmla="*/ 0 h 5"/>
              <a:gd name="T2" fmla="*/ 1 w 43"/>
              <a:gd name="T3" fmla="*/ 5 h 5"/>
              <a:gd name="T4" fmla="*/ 43 w 43"/>
              <a:gd name="T5" fmla="*/ 3 h 5"/>
              <a:gd name="T6" fmla="*/ 0 w 43"/>
              <a:gd name="T7" fmla="*/ 0 h 5"/>
            </a:gdLst>
            <a:ahLst/>
            <a:cxnLst>
              <a:cxn ang="0">
                <a:pos x="T0" y="T1"/>
              </a:cxn>
              <a:cxn ang="0">
                <a:pos x="T2" y="T3"/>
              </a:cxn>
              <a:cxn ang="0">
                <a:pos x="T4" y="T5"/>
              </a:cxn>
              <a:cxn ang="0">
                <a:pos x="T6" y="T7"/>
              </a:cxn>
            </a:cxnLst>
            <a:rect l="0" t="0" r="r" b="b"/>
            <a:pathLst>
              <a:path w="43" h="5">
                <a:moveTo>
                  <a:pt x="0" y="0"/>
                </a:moveTo>
                <a:lnTo>
                  <a:pt x="1" y="5"/>
                </a:lnTo>
                <a:lnTo>
                  <a:pt x="43"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2"/>
              </a:solidFill>
            </a:endParaRPr>
          </a:p>
        </p:txBody>
      </p:sp>
      <p:pic>
        <p:nvPicPr>
          <p:cNvPr id="2050" name="Picture 2" descr="m2_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7901" y="620688"/>
            <a:ext cx="9286107" cy="5813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9578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3"/>
          <p:cNvSpPr txBox="1"/>
          <p:nvPr/>
        </p:nvSpPr>
        <p:spPr>
          <a:xfrm>
            <a:off x="1273845" y="259492"/>
            <a:ext cx="3456384" cy="523220"/>
          </a:xfrm>
          <a:prstGeom prst="rect">
            <a:avLst/>
          </a:prstGeom>
          <a:noFill/>
        </p:spPr>
        <p:txBody>
          <a:bodyPr wrap="square" rtlCol="0">
            <a:spAutoFit/>
          </a:bodyPr>
          <a:lstStyle>
            <a:defPPr>
              <a:defRPr lang="zh-CN"/>
            </a:defPPr>
            <a:lvl1pPr>
              <a:defRPr sz="2800" b="1">
                <a:solidFill>
                  <a:schemeClr val="accent1"/>
                </a:solidFill>
                <a:latin typeface="微软雅黑" panose="020B0503020204020204" pitchFamily="34" charset="-122"/>
                <a:ea typeface="微软雅黑" panose="020B0503020204020204" pitchFamily="34" charset="-122"/>
              </a:defRPr>
            </a:lvl1pPr>
          </a:lstStyle>
          <a:p>
            <a:r>
              <a:rPr lang="zh-CN" altLang="en-US" dirty="0">
                <a:solidFill>
                  <a:schemeClr val="tx1"/>
                </a:solidFill>
              </a:rPr>
              <a:t>机械</a:t>
            </a:r>
            <a:r>
              <a:rPr lang="zh-CN" altLang="en-US" dirty="0" smtClean="0">
                <a:solidFill>
                  <a:schemeClr val="tx1"/>
                </a:solidFill>
              </a:rPr>
              <a:t>臂运动测试</a:t>
            </a:r>
            <a:endParaRPr lang="zh-CN" altLang="en-US" dirty="0">
              <a:solidFill>
                <a:schemeClr val="tx1"/>
              </a:solidFill>
            </a:endParaRPr>
          </a:p>
        </p:txBody>
      </p:sp>
      <p:sp>
        <p:nvSpPr>
          <p:cNvPr id="6" name="Freeform 5"/>
          <p:cNvSpPr/>
          <p:nvPr/>
        </p:nvSpPr>
        <p:spPr bwMode="auto">
          <a:xfrm>
            <a:off x="-4763" y="169521"/>
            <a:ext cx="1206501" cy="654050"/>
          </a:xfrm>
          <a:custGeom>
            <a:avLst/>
            <a:gdLst>
              <a:gd name="T0" fmla="*/ 0 w 2132"/>
              <a:gd name="T1" fmla="*/ 0 h 1138"/>
              <a:gd name="T2" fmla="*/ 1563 w 2132"/>
              <a:gd name="T3" fmla="*/ 0 h 1138"/>
              <a:gd name="T4" fmla="*/ 2132 w 2132"/>
              <a:gd name="T5" fmla="*/ 569 h 1138"/>
              <a:gd name="T6" fmla="*/ 2132 w 2132"/>
              <a:gd name="T7" fmla="*/ 569 h 1138"/>
              <a:gd name="T8" fmla="*/ 1563 w 2132"/>
              <a:gd name="T9" fmla="*/ 1138 h 1138"/>
              <a:gd name="T10" fmla="*/ 0 w 2132"/>
              <a:gd name="T11" fmla="*/ 1138 h 1138"/>
              <a:gd name="T12" fmla="*/ 0 w 2132"/>
              <a:gd name="T13" fmla="*/ 0 h 1138"/>
            </a:gdLst>
            <a:ahLst/>
            <a:cxnLst>
              <a:cxn ang="0">
                <a:pos x="T0" y="T1"/>
              </a:cxn>
              <a:cxn ang="0">
                <a:pos x="T2" y="T3"/>
              </a:cxn>
              <a:cxn ang="0">
                <a:pos x="T4" y="T5"/>
              </a:cxn>
              <a:cxn ang="0">
                <a:pos x="T6" y="T7"/>
              </a:cxn>
              <a:cxn ang="0">
                <a:pos x="T8" y="T9"/>
              </a:cxn>
              <a:cxn ang="0">
                <a:pos x="T10" y="T11"/>
              </a:cxn>
              <a:cxn ang="0">
                <a:pos x="T12" y="T13"/>
              </a:cxn>
            </a:cxnLst>
            <a:rect l="0" t="0" r="r" b="b"/>
            <a:pathLst>
              <a:path w="2132" h="1138">
                <a:moveTo>
                  <a:pt x="0" y="0"/>
                </a:moveTo>
                <a:lnTo>
                  <a:pt x="1563" y="0"/>
                </a:lnTo>
                <a:cubicBezTo>
                  <a:pt x="1876" y="0"/>
                  <a:pt x="2132" y="256"/>
                  <a:pt x="2132" y="569"/>
                </a:cubicBezTo>
                <a:lnTo>
                  <a:pt x="2132" y="569"/>
                </a:lnTo>
                <a:cubicBezTo>
                  <a:pt x="2132" y="882"/>
                  <a:pt x="1876" y="1138"/>
                  <a:pt x="1563" y="1138"/>
                </a:cubicBezTo>
                <a:lnTo>
                  <a:pt x="0" y="1138"/>
                </a:lnTo>
                <a:lnTo>
                  <a:pt x="0"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7" name="Oval 6"/>
          <p:cNvSpPr>
            <a:spLocks noChangeArrowheads="1"/>
          </p:cNvSpPr>
          <p:nvPr/>
        </p:nvSpPr>
        <p:spPr bwMode="auto">
          <a:xfrm>
            <a:off x="609600" y="244134"/>
            <a:ext cx="496888" cy="504825"/>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8" name="文本框 7"/>
          <p:cNvSpPr txBox="1"/>
          <p:nvPr/>
        </p:nvSpPr>
        <p:spPr>
          <a:xfrm>
            <a:off x="614045" y="265713"/>
            <a:ext cx="492443" cy="461665"/>
          </a:xfrm>
          <a:prstGeom prst="rect">
            <a:avLst/>
          </a:prstGeom>
          <a:noFill/>
        </p:spPr>
        <p:txBody>
          <a:bodyPr wrap="none" rtlCol="0">
            <a:spAutoFit/>
          </a:bodyPr>
          <a:lstStyle/>
          <a:p>
            <a:r>
              <a:rPr lang="zh-CN" altLang="en-US" sz="2400" b="1" dirty="0">
                <a:latin typeface="+mj-ea"/>
                <a:ea typeface="+mj-ea"/>
              </a:rPr>
              <a:t>四</a:t>
            </a:r>
          </a:p>
        </p:txBody>
      </p:sp>
      <p:sp>
        <p:nvSpPr>
          <p:cNvPr id="12" name="Freeform 13"/>
          <p:cNvSpPr/>
          <p:nvPr/>
        </p:nvSpPr>
        <p:spPr bwMode="auto">
          <a:xfrm>
            <a:off x="3214177" y="2016551"/>
            <a:ext cx="30162" cy="3175"/>
          </a:xfrm>
          <a:custGeom>
            <a:avLst/>
            <a:gdLst>
              <a:gd name="T0" fmla="*/ 0 w 43"/>
              <a:gd name="T1" fmla="*/ 0 h 5"/>
              <a:gd name="T2" fmla="*/ 1 w 43"/>
              <a:gd name="T3" fmla="*/ 5 h 5"/>
              <a:gd name="T4" fmla="*/ 43 w 43"/>
              <a:gd name="T5" fmla="*/ 3 h 5"/>
              <a:gd name="T6" fmla="*/ 0 w 43"/>
              <a:gd name="T7" fmla="*/ 0 h 5"/>
            </a:gdLst>
            <a:ahLst/>
            <a:cxnLst>
              <a:cxn ang="0">
                <a:pos x="T0" y="T1"/>
              </a:cxn>
              <a:cxn ang="0">
                <a:pos x="T2" y="T3"/>
              </a:cxn>
              <a:cxn ang="0">
                <a:pos x="T4" y="T5"/>
              </a:cxn>
              <a:cxn ang="0">
                <a:pos x="T6" y="T7"/>
              </a:cxn>
            </a:cxnLst>
            <a:rect l="0" t="0" r="r" b="b"/>
            <a:pathLst>
              <a:path w="43" h="5">
                <a:moveTo>
                  <a:pt x="0" y="0"/>
                </a:moveTo>
                <a:lnTo>
                  <a:pt x="1" y="5"/>
                </a:lnTo>
                <a:lnTo>
                  <a:pt x="43"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2"/>
              </a:solidFill>
            </a:endParaRPr>
          </a:p>
        </p:txBody>
      </p:sp>
      <p:sp>
        <p:nvSpPr>
          <p:cNvPr id="3" name="Rectangle 1"/>
          <p:cNvSpPr>
            <a:spLocks noChangeArrowheads="1"/>
          </p:cNvSpPr>
          <p:nvPr/>
        </p:nvSpPr>
        <p:spPr bwMode="auto">
          <a:xfrm>
            <a:off x="945925" y="1628800"/>
            <a:ext cx="453650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dirty="0">
                <a:solidFill>
                  <a:schemeClr val="tx2"/>
                </a:solidFill>
              </a:rPr>
              <a:t> </a:t>
            </a:r>
            <a:r>
              <a:rPr lang="en-US" altLang="zh-CN" sz="1400" dirty="0" smtClean="0">
                <a:solidFill>
                  <a:schemeClr val="tx2"/>
                </a:solidFill>
              </a:rPr>
              <a:t>  </a:t>
            </a:r>
            <a:r>
              <a:rPr lang="zh-CN" altLang="zh-CN" sz="1400" dirty="0">
                <a:solidFill>
                  <a:schemeClr val="tx2"/>
                </a:solidFill>
              </a:rPr>
              <a:t>在机械臂组装完毕后，通常需要先简单测试一下整个系统的运行状况，避免一些小的故障耽误编程和调试</a:t>
            </a:r>
            <a:r>
              <a:rPr lang="zh-CN" altLang="zh-CN" sz="1400" dirty="0" smtClean="0">
                <a:solidFill>
                  <a:schemeClr val="tx2"/>
                </a:solidFill>
              </a:rPr>
              <a:t>。</a:t>
            </a:r>
            <a:endParaRPr lang="en-US" altLang="zh-CN" sz="1400" dirty="0" smtClean="0">
              <a:solidFill>
                <a:schemeClr val="tx2"/>
              </a:solidFill>
            </a:endParaRPr>
          </a:p>
          <a:p>
            <a:r>
              <a:rPr lang="en-US" altLang="zh-CN" sz="1400" dirty="0">
                <a:solidFill>
                  <a:schemeClr val="tx2"/>
                </a:solidFill>
              </a:rPr>
              <a:t> </a:t>
            </a:r>
            <a:r>
              <a:rPr lang="en-US" altLang="zh-CN" sz="1400" dirty="0" smtClean="0">
                <a:solidFill>
                  <a:schemeClr val="tx2"/>
                </a:solidFill>
              </a:rPr>
              <a:t> </a:t>
            </a:r>
            <a:r>
              <a:rPr lang="zh-CN" altLang="zh-CN" sz="1400" dirty="0" smtClean="0">
                <a:solidFill>
                  <a:schemeClr val="tx2"/>
                </a:solidFill>
              </a:rPr>
              <a:t>玄</a:t>
            </a:r>
            <a:r>
              <a:rPr lang="zh-CN" altLang="zh-CN" sz="1400" dirty="0">
                <a:solidFill>
                  <a:schemeClr val="tx2"/>
                </a:solidFill>
              </a:rPr>
              <a:t>极</a:t>
            </a:r>
            <a:r>
              <a:rPr lang="en-US" altLang="zh-CN" sz="1400" dirty="0">
                <a:solidFill>
                  <a:schemeClr val="tx2"/>
                </a:solidFill>
              </a:rPr>
              <a:t>2</a:t>
            </a:r>
            <a:r>
              <a:rPr lang="zh-CN" altLang="zh-CN" sz="1400" dirty="0">
                <a:solidFill>
                  <a:schemeClr val="tx2"/>
                </a:solidFill>
              </a:rPr>
              <a:t>可以在不使用实体的情况下进行运动规划的虚拟仿真，这样可以在上机前先对算法进行验证，避免实体测试时出现算法异常导致机械臂磕碰和环境损伤</a:t>
            </a:r>
            <a:r>
              <a:rPr lang="zh-CN" altLang="zh-CN" sz="1400" dirty="0" smtClean="0">
                <a:solidFill>
                  <a:schemeClr val="tx2"/>
                </a:solidFill>
              </a:rPr>
              <a:t>。</a:t>
            </a:r>
            <a:endParaRPr lang="zh-CN" altLang="zh-CN" sz="1400" dirty="0">
              <a:solidFill>
                <a:schemeClr val="tx2"/>
              </a:solidFill>
            </a:endParaRPr>
          </a:p>
        </p:txBody>
      </p:sp>
      <p:pic>
        <p:nvPicPr>
          <p:cNvPr id="1026" name="Picture 2" descr="m2_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3705" y="980728"/>
            <a:ext cx="6120580" cy="4607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955751" y="3429000"/>
            <a:ext cx="4350542" cy="900246"/>
          </a:xfrm>
          <a:prstGeom prst="rect">
            <a:avLst/>
          </a:prstGeom>
        </p:spPr>
        <p:txBody>
          <a:bodyPr wrap="square">
            <a:spAutoFit/>
          </a:bodyPr>
          <a:lstStyle/>
          <a:p>
            <a:pPr algn="just">
              <a:lnSpc>
                <a:spcPct val="125000"/>
              </a:lnSpc>
              <a:spcBef>
                <a:spcPts val="600"/>
              </a:spcBef>
              <a:spcAft>
                <a:spcPts val="0"/>
              </a:spcAft>
            </a:pPr>
            <a:r>
              <a:rPr lang="en-US" altLang="zh-CN" sz="1400" dirty="0" smtClean="0">
                <a:solidFill>
                  <a:schemeClr val="tx2"/>
                </a:solidFill>
              </a:rPr>
              <a:t>       </a:t>
            </a:r>
            <a:r>
              <a:rPr lang="zh-CN" altLang="zh-CN" sz="1400" dirty="0" smtClean="0">
                <a:solidFill>
                  <a:schemeClr val="tx2"/>
                </a:solidFill>
              </a:rPr>
              <a:t>在</a:t>
            </a:r>
            <a:r>
              <a:rPr lang="zh-CN" altLang="en-US" sz="1400" dirty="0">
                <a:solidFill>
                  <a:schemeClr val="tx2"/>
                </a:solidFill>
              </a:rPr>
              <a:t>右</a:t>
            </a:r>
            <a:r>
              <a:rPr lang="zh-CN" altLang="zh-CN" sz="1400" dirty="0" smtClean="0">
                <a:solidFill>
                  <a:schemeClr val="tx2"/>
                </a:solidFill>
              </a:rPr>
              <a:t>侧</a:t>
            </a:r>
            <a:r>
              <a:rPr lang="zh-CN" altLang="zh-CN" sz="1400" dirty="0">
                <a:solidFill>
                  <a:schemeClr val="tx2"/>
                </a:solidFill>
              </a:rPr>
              <a:t>的视图里，可以看到重合的两个机械臂三维模型。其中一个正常颜色，表示的是机械臂的当前姿态。另外一个黄色模型，指示运动规划的目标姿态。</a:t>
            </a:r>
          </a:p>
        </p:txBody>
      </p:sp>
    </p:spTree>
    <p:extLst>
      <p:ext uri="{BB962C8B-B14F-4D97-AF65-F5344CB8AC3E}">
        <p14:creationId xmlns:p14="http://schemas.microsoft.com/office/powerpoint/2010/main" val="39763847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par>
                                <p:cTn id="8" presetID="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 fill="hold"/>
                                        <p:tgtEl>
                                          <p:spTgt spid="3"/>
                                        </p:tgtEl>
                                        <p:attrNameLst>
                                          <p:attrName>ppt_x</p:attrName>
                                        </p:attrNameLst>
                                      </p:cBhvr>
                                      <p:tavLst>
                                        <p:tav tm="0">
                                          <p:val>
                                            <p:strVal val="#ppt_x"/>
                                          </p:val>
                                        </p:tav>
                                        <p:tav tm="100000">
                                          <p:val>
                                            <p:strVal val="#ppt_x"/>
                                          </p:val>
                                        </p:tav>
                                      </p:tavLst>
                                    </p:anim>
                                    <p:anim calcmode="lin" valueType="num">
                                      <p:cBhvr additive="base">
                                        <p:cTn id="11" dur="500" fill="hold"/>
                                        <p:tgtEl>
                                          <p:spTgt spid="3"/>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 calcmode="lin" valueType="num">
                                      <p:cBhvr additive="base">
                                        <p:cTn id="18" dur="500" fill="hold"/>
                                        <p:tgtEl>
                                          <p:spTgt spid="1026"/>
                                        </p:tgtEl>
                                        <p:attrNameLst>
                                          <p:attrName>ppt_x</p:attrName>
                                        </p:attrNameLst>
                                      </p:cBhvr>
                                      <p:tavLst>
                                        <p:tav tm="0">
                                          <p:val>
                                            <p:strVal val="#ppt_x"/>
                                          </p:val>
                                        </p:tav>
                                        <p:tav tm="100000">
                                          <p:val>
                                            <p:strVal val="#ppt_x"/>
                                          </p:val>
                                        </p:tav>
                                      </p:tavLst>
                                    </p:anim>
                                    <p:anim calcmode="lin" valueType="num">
                                      <p:cBhvr additive="base">
                                        <p:cTn id="19"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 grpId="0"/>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演示文稿6.pptx"/>
</p:tagLst>
</file>

<file path=ppt/theme/theme1.xml><?xml version="1.0" encoding="utf-8"?>
<a:theme xmlns:a="http://schemas.openxmlformats.org/drawingml/2006/main" name="1_默认设计模板">
  <a:themeElements>
    <a:clrScheme name="自定义 3">
      <a:dk1>
        <a:srgbClr val="B51B25"/>
      </a:dk1>
      <a:lt1>
        <a:srgbClr val="91959C"/>
      </a:lt1>
      <a:dk2>
        <a:srgbClr val="202833"/>
      </a:dk2>
      <a:lt2>
        <a:srgbClr val="F1F1F1"/>
      </a:lt2>
      <a:accent1>
        <a:srgbClr val="FFFFFF"/>
      </a:accent1>
      <a:accent2>
        <a:srgbClr val="202833"/>
      </a:accent2>
      <a:accent3>
        <a:srgbClr val="B51B25"/>
      </a:accent3>
      <a:accent4>
        <a:srgbClr val="91959C"/>
      </a:accent4>
      <a:accent5>
        <a:srgbClr val="4D4D4D"/>
      </a:accent5>
      <a:accent6>
        <a:srgbClr val="F1F1F1"/>
      </a:accent6>
      <a:hlink>
        <a:srgbClr val="080808"/>
      </a:hlink>
      <a:folHlink>
        <a:srgbClr val="DEDEDD"/>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1880</Words>
  <Application>Microsoft Office PowerPoint</Application>
  <PresentationFormat>自定义</PresentationFormat>
  <Paragraphs>110</Paragraphs>
  <Slides>12</Slides>
  <Notes>12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仿宋_GB2312</vt:lpstr>
      <vt:lpstr>宋体</vt:lpstr>
      <vt:lpstr>微软雅黑</vt:lpstr>
      <vt:lpstr>Arial</vt:lpstr>
      <vt:lpstr>Calibri</vt:lpstr>
      <vt:lpstr>Times New Roman</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演示文稿6.pptx</dc:title>
  <dc:creator/>
  <cp:lastModifiedBy/>
  <cp:revision>1</cp:revision>
  <dcterms:created xsi:type="dcterms:W3CDTF">2017-02-16T13:57:26Z</dcterms:created>
  <dcterms:modified xsi:type="dcterms:W3CDTF">2017-12-16T15:28:00Z</dcterms:modified>
</cp:coreProperties>
</file>