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
  </p:notesMasterIdLst>
  <p:handoutMasterIdLst>
    <p:handoutMasterId r:id="rId14"/>
  </p:handoutMasterIdLst>
  <p:sldIdLst>
    <p:sldId id="680" r:id="rId2"/>
    <p:sldId id="682" r:id="rId3"/>
    <p:sldId id="760" r:id="rId4"/>
    <p:sldId id="769" r:id="rId5"/>
    <p:sldId id="762" r:id="rId6"/>
    <p:sldId id="764" r:id="rId7"/>
    <p:sldId id="765" r:id="rId8"/>
    <p:sldId id="763" r:id="rId9"/>
    <p:sldId id="767" r:id="rId10"/>
    <p:sldId id="768" r:id="rId11"/>
    <p:sldId id="755" r:id="rId12"/>
  </p:sldIdLst>
  <p:sldSz cx="12196763" cy="6858000"/>
  <p:notesSz cx="6858000" cy="9144000"/>
  <p:custDataLst>
    <p:tags r:id="rId1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41C"/>
    <a:srgbClr val="F1F1F1"/>
    <a:srgbClr val="F8F8F8"/>
    <a:srgbClr val="AF2019"/>
    <a:srgbClr val="BB231B"/>
    <a:srgbClr val="C2241C"/>
    <a:srgbClr val="DF2E25"/>
    <a:srgbClr val="FFB13F"/>
    <a:srgbClr val="EA8B00"/>
    <a:srgbClr val="A9B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49635" autoAdjust="0"/>
  </p:normalViewPr>
  <p:slideViewPr>
    <p:cSldViewPr snapToObjects="1">
      <p:cViewPr varScale="1">
        <p:scale>
          <a:sx n="36" d="100"/>
          <a:sy n="36" d="100"/>
        </p:scale>
        <p:origin x="1890" y="60"/>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2017/12/16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3779933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2017/12/16</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3957626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6345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extLst>
      <p:ext uri="{BB962C8B-B14F-4D97-AF65-F5344CB8AC3E}">
        <p14:creationId xmlns:p14="http://schemas.microsoft.com/office/powerpoint/2010/main" val="21056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E1689F0-D8FB-450F-A36F-553F26501FEE}" type="slidenum">
              <a:rPr kumimoji="0" lang="zh-CN" altLang="en-US" sz="1800" b="0" i="0" u="none" strike="noStrike" kern="0" cap="none" spc="0" normalizeH="0" baseline="0" noProof="0" smtClean="0">
                <a:ln>
                  <a:noFill/>
                </a:ln>
                <a:solidFill>
                  <a:prstClr val="black"/>
                </a:solidFill>
                <a:effectLst/>
                <a:uLnTx/>
                <a:uFillTx/>
              </a:rPr>
              <a:t>11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6204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机械结构</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服务机器人的机械结构分为底盘、升降机构、机械手臂和头部四个部分。</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底盘</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服务机器人采用了三轮全向式移动底盘，可以在不改变朝向的情况下沿水平的任何方向移动，提高运动过程中航姿调整的效率。</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升降机构</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服务机器人的背部设计了一个升降机构，机器人的上半身（包括机械臂和头部）可以在竖直方向上主动移动，为识别和抓取不同高度的物体提供了便利。</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机械手臂</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搭载了一条三自由度的机械手臂，手臂的末端是一个两指机械手爪。机械手臂闲置时可以折叠收拢，避免磕碰周围物体，提高机器人移动时的安全性。需要进行物品抓取时再伸长展开，非常适合移动式的服务机器人应用。</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头部</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服务机器人的头部安装了一台</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RGB-D</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立体相机，用来识别和定位作业范围内的目标物体，与机械手臂形成一个闭环操作。</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服务机器人的头部安装了一台</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RGB-D</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立体相机，可以输出</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RGB</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彩色视频流、</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Depth</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深度数据和三维点云，通过</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OpenCV</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和</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PCL</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等开源图像库，可以对目标物进行准确识别和定位，以便进行后续的机械臂抓取任务。</a:t>
            </a:r>
          </a:p>
          <a:p>
            <a:endParaRPr lang="zh-CN" altLang="zh-CN" sz="1200" kern="1200" dirty="0" smtClean="0">
              <a:solidFill>
                <a:schemeClr val="tx1"/>
              </a:solidFill>
              <a:effectLst/>
              <a:latin typeface="Calibri" panose="020F050202020403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99872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bridge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（他的作用是将</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Kinect2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输出的数据装换成</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中的可识别和使用的数据类型）：</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里面的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cv::Mat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变量即为</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OpenCV</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格式图像。也就是我们要把</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的图像</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sensor_msgs</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::Image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图像类型转换为</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cv_bridge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图像类型，然后抽取</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cv_bridge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image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变量即为</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opencv</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的图像类型数据</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52789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kern="1200" dirty="0" smtClean="0">
                <a:solidFill>
                  <a:schemeClr val="tx1"/>
                </a:solidFill>
                <a:effectLst/>
                <a:latin typeface="Calibri" panose="020F0502020204030204" pitchFamily="34" charset="0"/>
                <a:ea typeface="宋体" panose="02010600030101010101" pitchFamily="2" charset="-122"/>
                <a:cs typeface="+mn-cs"/>
              </a:rPr>
              <a:t>物品检测和抓取——</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启明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服务机器人通过立体相机获得三维点云，对点云中的物品进行检测和轮廓辨识，计算物品的尺寸和三维空间坐标，进而控制机械臂进行目标物品的抓取动作。</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extLst>
      <p:ext uri="{BB962C8B-B14F-4D97-AF65-F5344CB8AC3E}">
        <p14:creationId xmlns:p14="http://schemas.microsoft.com/office/powerpoint/2010/main" val="166906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RANSAC</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算法是一种稳健的数据拟合算法</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使用该算法可以剔出错误数据</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得到最优一致内点集合。本文将使用该算法求的初始变换矩阵和该矩阵的内点集合。</a:t>
            </a:r>
          </a:p>
          <a:p>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RANSAC</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算法属于假设一验证类数据拟合算法。所谓假设一验证算法</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就是假设某一组样本数据正确</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接着计算由这组数据所确定的模型参数</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然后确定出有多少数据在误差范围内满足该模型参数满足模型参数的数据就是该模型参数的内点</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内点数目越大</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则表明模型参数越好。经过若干次的假设与验证</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将得到的最好的模型参数作为问题的解。</a:t>
            </a:r>
          </a:p>
          <a:p>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经过算法处理的灰度图有很多误判特征点，为了消除这些误判点，我们需要使用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RANSAC</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消除无匹配点。</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extLst>
      <p:ext uri="{BB962C8B-B14F-4D97-AF65-F5344CB8AC3E}">
        <p14:creationId xmlns:p14="http://schemas.microsoft.com/office/powerpoint/2010/main" val="322964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extLst>
      <p:ext uri="{BB962C8B-B14F-4D97-AF65-F5344CB8AC3E}">
        <p14:creationId xmlns:p14="http://schemas.microsoft.com/office/powerpoint/2010/main" val="111995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extLst>
      <p:ext uri="{BB962C8B-B14F-4D97-AF65-F5344CB8AC3E}">
        <p14:creationId xmlns:p14="http://schemas.microsoft.com/office/powerpoint/2010/main" val="348821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extLst>
      <p:ext uri="{BB962C8B-B14F-4D97-AF65-F5344CB8AC3E}">
        <p14:creationId xmlns:p14="http://schemas.microsoft.com/office/powerpoint/2010/main" val="417282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380428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6650" y="2565400"/>
            <a:ext cx="6334125" cy="863600"/>
          </a:xfrm>
        </p:spPr>
        <p:txBody>
          <a:bodyPr/>
          <a:lstStyle>
            <a:lvl1pP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4948238" y="3644900"/>
            <a:ext cx="6335712" cy="647700"/>
          </a:xfrm>
        </p:spPr>
        <p:txBody>
          <a:bodyPr/>
          <a:lstStyle>
            <a:lvl1pPr marL="0" indent="0">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userDrawn="1">
            <p:ph type="title"/>
          </p:nvPr>
        </p:nvSpPr>
        <p:spPr/>
        <p:txBody>
          <a:bodyPr/>
          <a:lstStyle>
            <a:lvl1pPr>
              <a:defRPr>
                <a:solidFill>
                  <a:schemeClr val="tx2"/>
                </a:solidFill>
              </a:defRPr>
            </a:lvl1pPr>
          </a:lstStyle>
          <a:p>
            <a:r>
              <a:rPr lang="zh-CN" altLang="en-US"/>
              <a:t>单击此处编辑母版标题样式</a:t>
            </a:r>
          </a:p>
        </p:txBody>
      </p:sp>
      <p:sp>
        <p:nvSpPr>
          <p:cNvPr id="3" name="内容占位符 2"/>
          <p:cNvSpPr>
            <a:spLocks noGrp="1"/>
          </p:cNvSpPr>
          <p:nvPr userDrawn="1">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587163" y="6453336"/>
            <a:ext cx="457177" cy="338554"/>
          </a:xfrm>
          <a:prstGeom prst="rect">
            <a:avLst/>
          </a:prstGeom>
          <a:noFill/>
        </p:spPr>
        <p:txBody>
          <a:bodyPr wrap="none" rtlCol="0">
            <a:spAutoFit/>
          </a:bodyPr>
          <a:lstStyle/>
          <a:p>
            <a:pPr algn="ctr"/>
            <a:fld id="{BA2BEF17-5336-49D4-9F7F-1AE04EBEDEA7}" type="slidenum">
              <a:rPr lang="zh-CN" altLang="en-US" sz="1600" smtClean="0">
                <a:solidFill>
                  <a:schemeClr val="tx2"/>
                </a:solidFill>
                <a:latin typeface="+mj-ea"/>
                <a:ea typeface="+mj-ea"/>
              </a:rPr>
              <a:t>‹#›</a:t>
            </a:fld>
            <a:endParaRPr lang="zh-CN" altLang="en-US" sz="1600" dirty="0">
              <a:solidFill>
                <a:schemeClr val="tx2"/>
              </a:solidFill>
              <a:latin typeface="+mj-ea"/>
              <a:ea typeface="+mj-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1F1F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Oval 5"/>
          <p:cNvSpPr>
            <a:spLocks noChangeArrowheads="1"/>
          </p:cNvSpPr>
          <p:nvPr/>
        </p:nvSpPr>
        <p:spPr bwMode="auto">
          <a:xfrm>
            <a:off x="1863726" y="1592263"/>
            <a:ext cx="711200" cy="7127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8861426" y="400050"/>
            <a:ext cx="382588" cy="38417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9151938" y="5745163"/>
            <a:ext cx="384175" cy="38417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1957388" y="2159000"/>
            <a:ext cx="268288" cy="268288"/>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21" name="Oval 9"/>
          <p:cNvSpPr>
            <a:spLocks noChangeArrowheads="1"/>
          </p:cNvSpPr>
          <p:nvPr/>
        </p:nvSpPr>
        <p:spPr bwMode="auto">
          <a:xfrm>
            <a:off x="3139281" y="459581"/>
            <a:ext cx="5918200" cy="593883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51" name="Oval 36"/>
          <p:cNvSpPr>
            <a:spLocks noChangeArrowheads="1"/>
          </p:cNvSpPr>
          <p:nvPr/>
        </p:nvSpPr>
        <p:spPr bwMode="auto">
          <a:xfrm>
            <a:off x="995363" y="5129213"/>
            <a:ext cx="455613" cy="45720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52" name="Oval 37"/>
          <p:cNvSpPr>
            <a:spLocks noChangeArrowheads="1"/>
          </p:cNvSpPr>
          <p:nvPr/>
        </p:nvSpPr>
        <p:spPr bwMode="auto">
          <a:xfrm>
            <a:off x="10475913" y="2160588"/>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p:nvSpPr>
        <p:spPr bwMode="auto">
          <a:xfrm>
            <a:off x="5220261" y="1068873"/>
            <a:ext cx="1756240" cy="1759568"/>
          </a:xfrm>
          <a:custGeom>
            <a:avLst/>
            <a:gdLst>
              <a:gd name="T0" fmla="*/ 1737 w 2136"/>
              <a:gd name="T1" fmla="*/ 1774 h 2131"/>
              <a:gd name="T2" fmla="*/ 347 w 2136"/>
              <a:gd name="T3" fmla="*/ 1926 h 2131"/>
              <a:gd name="T4" fmla="*/ 183 w 2136"/>
              <a:gd name="T5" fmla="*/ 1756 h 2131"/>
              <a:gd name="T6" fmla="*/ 389 w 2136"/>
              <a:gd name="T7" fmla="*/ 372 h 2131"/>
              <a:gd name="T8" fmla="*/ 338 w 2136"/>
              <a:gd name="T9" fmla="*/ 1770 h 2131"/>
              <a:gd name="T10" fmla="*/ 608 w 2136"/>
              <a:gd name="T11" fmla="*/ 1755 h 2131"/>
              <a:gd name="T12" fmla="*/ 1654 w 2136"/>
              <a:gd name="T13" fmla="*/ 505 h 2131"/>
              <a:gd name="T14" fmla="*/ 364 w 2136"/>
              <a:gd name="T15" fmla="*/ 1502 h 2131"/>
              <a:gd name="T16" fmla="*/ 338 w 2136"/>
              <a:gd name="T17" fmla="*/ 1770 h 2131"/>
              <a:gd name="T18" fmla="*/ 1340 w 2136"/>
              <a:gd name="T19" fmla="*/ 516 h 2131"/>
              <a:gd name="T20" fmla="*/ 1506 w 2136"/>
              <a:gd name="T21" fmla="*/ 904 h 2131"/>
              <a:gd name="T22" fmla="*/ 1380 w 2136"/>
              <a:gd name="T23" fmla="*/ 682 h 2131"/>
              <a:gd name="T24" fmla="*/ 956 w 2136"/>
              <a:gd name="T25" fmla="*/ 641 h 2131"/>
              <a:gd name="T26" fmla="*/ 924 w 2136"/>
              <a:gd name="T27" fmla="*/ 849 h 2131"/>
              <a:gd name="T28" fmla="*/ 719 w 2136"/>
              <a:gd name="T29" fmla="*/ 1463 h 2131"/>
              <a:gd name="T30" fmla="*/ 1144 w 2136"/>
              <a:gd name="T31" fmla="*/ 1503 h 2131"/>
              <a:gd name="T32" fmla="*/ 759 w 2136"/>
              <a:gd name="T33" fmla="*/ 1629 h 2131"/>
              <a:gd name="T34" fmla="*/ 593 w 2136"/>
              <a:gd name="T35" fmla="*/ 778 h 2131"/>
              <a:gd name="T36" fmla="*/ 1654 w 2136"/>
              <a:gd name="T37" fmla="*/ 923 h 2131"/>
              <a:gd name="T38" fmla="*/ 1774 w 2136"/>
              <a:gd name="T39" fmla="*/ 1043 h 2131"/>
              <a:gd name="T40" fmla="*/ 1634 w 2136"/>
              <a:gd name="T41" fmla="*/ 1382 h 2131"/>
              <a:gd name="T42" fmla="*/ 1715 w 2136"/>
              <a:gd name="T43" fmla="*/ 1123 h 2131"/>
              <a:gd name="T44" fmla="*/ 1684 w 2136"/>
              <a:gd name="T45" fmla="*/ 1051 h 2131"/>
              <a:gd name="T46" fmla="*/ 1529 w 2136"/>
              <a:gd name="T47" fmla="*/ 961 h 2131"/>
              <a:gd name="T48" fmla="*/ 1673 w 2136"/>
              <a:gd name="T49" fmla="*/ 1097 h 2131"/>
              <a:gd name="T50" fmla="*/ 1447 w 2136"/>
              <a:gd name="T51" fmla="*/ 1520 h 2131"/>
              <a:gd name="T52" fmla="*/ 1244 w 2136"/>
              <a:gd name="T53" fmla="*/ 1401 h 2131"/>
              <a:gd name="T54" fmla="*/ 1494 w 2136"/>
              <a:gd name="T55" fmla="*/ 995 h 2131"/>
              <a:gd name="T56" fmla="*/ 1673 w 2136"/>
              <a:gd name="T57" fmla="*/ 1097 h 2131"/>
              <a:gd name="T58" fmla="*/ 1171 w 2136"/>
              <a:gd name="T59" fmla="*/ 1765 h 2131"/>
              <a:gd name="T60" fmla="*/ 1320 w 2136"/>
              <a:gd name="T61" fmla="*/ 1506 h 2131"/>
              <a:gd name="T62" fmla="*/ 1026 w 2136"/>
              <a:gd name="T63" fmla="*/ 736 h 2131"/>
              <a:gd name="T64" fmla="*/ 1303 w 2136"/>
              <a:gd name="T65" fmla="*/ 800 h 2131"/>
              <a:gd name="T66" fmla="*/ 1026 w 2136"/>
              <a:gd name="T67" fmla="*/ 736 h 2131"/>
              <a:gd name="T68" fmla="*/ 973 w 2136"/>
              <a:gd name="T69" fmla="*/ 1160 h 2131"/>
              <a:gd name="T70" fmla="*/ 811 w 2136"/>
              <a:gd name="T71" fmla="*/ 1223 h 2131"/>
              <a:gd name="T72" fmla="*/ 811 w 2136"/>
              <a:gd name="T73" fmla="*/ 1013 h 2131"/>
              <a:gd name="T74" fmla="*/ 1303 w 2136"/>
              <a:gd name="T75" fmla="*/ 1077 h 2131"/>
              <a:gd name="T76" fmla="*/ 811 w 2136"/>
              <a:gd name="T77" fmla="*/ 1013 h 2131"/>
              <a:gd name="T78" fmla="*/ 1303 w 2136"/>
              <a:gd name="T79" fmla="*/ 876 h 2131"/>
              <a:gd name="T80" fmla="*/ 811 w 2136"/>
              <a:gd name="T81" fmla="*/ 940 h 2131"/>
              <a:gd name="T82" fmla="*/ 757 w 2136"/>
              <a:gd name="T83" fmla="*/ 791 h 2131"/>
              <a:gd name="T84" fmla="*/ 898 w 2136"/>
              <a:gd name="T85" fmla="*/ 770 h 2131"/>
              <a:gd name="T86" fmla="*/ 757 w 2136"/>
              <a:gd name="T87" fmla="*/ 79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6" h="2131">
                <a:moveTo>
                  <a:pt x="1764" y="399"/>
                </a:moveTo>
                <a:cubicBezTo>
                  <a:pt x="2136" y="786"/>
                  <a:pt x="2124" y="1402"/>
                  <a:pt x="1737" y="1774"/>
                </a:cubicBezTo>
                <a:cubicBezTo>
                  <a:pt x="1402" y="2097"/>
                  <a:pt x="894" y="2131"/>
                  <a:pt x="523" y="1882"/>
                </a:cubicBezTo>
                <a:lnTo>
                  <a:pt x="347" y="1926"/>
                </a:lnTo>
                <a:lnTo>
                  <a:pt x="118" y="1982"/>
                </a:lnTo>
                <a:lnTo>
                  <a:pt x="183" y="1756"/>
                </a:lnTo>
                <a:lnTo>
                  <a:pt x="234" y="1582"/>
                </a:lnTo>
                <a:cubicBezTo>
                  <a:pt x="0" y="1201"/>
                  <a:pt x="53" y="695"/>
                  <a:pt x="389" y="372"/>
                </a:cubicBezTo>
                <a:cubicBezTo>
                  <a:pt x="776" y="0"/>
                  <a:pt x="1392" y="12"/>
                  <a:pt x="1764" y="399"/>
                </a:cubicBezTo>
                <a:close/>
                <a:moveTo>
                  <a:pt x="338" y="1770"/>
                </a:moveTo>
                <a:lnTo>
                  <a:pt x="551" y="1718"/>
                </a:lnTo>
                <a:lnTo>
                  <a:pt x="608" y="1755"/>
                </a:lnTo>
                <a:cubicBezTo>
                  <a:pt x="927" y="1969"/>
                  <a:pt x="1354" y="1931"/>
                  <a:pt x="1631" y="1664"/>
                </a:cubicBezTo>
                <a:cubicBezTo>
                  <a:pt x="1957" y="1350"/>
                  <a:pt x="1968" y="831"/>
                  <a:pt x="1654" y="505"/>
                </a:cubicBezTo>
                <a:cubicBezTo>
                  <a:pt x="1340" y="179"/>
                  <a:pt x="821" y="169"/>
                  <a:pt x="495" y="482"/>
                </a:cubicBezTo>
                <a:cubicBezTo>
                  <a:pt x="217" y="749"/>
                  <a:pt x="163" y="1174"/>
                  <a:pt x="364" y="1502"/>
                </a:cubicBezTo>
                <a:lnTo>
                  <a:pt x="399" y="1559"/>
                </a:lnTo>
                <a:lnTo>
                  <a:pt x="338" y="1770"/>
                </a:lnTo>
                <a:close/>
                <a:moveTo>
                  <a:pt x="856" y="516"/>
                </a:moveTo>
                <a:lnTo>
                  <a:pt x="1340" y="516"/>
                </a:lnTo>
                <a:cubicBezTo>
                  <a:pt x="1431" y="516"/>
                  <a:pt x="1506" y="590"/>
                  <a:pt x="1506" y="682"/>
                </a:cubicBezTo>
                <a:lnTo>
                  <a:pt x="1506" y="904"/>
                </a:lnTo>
                <a:cubicBezTo>
                  <a:pt x="1453" y="946"/>
                  <a:pt x="1422" y="985"/>
                  <a:pt x="1380" y="1041"/>
                </a:cubicBezTo>
                <a:lnTo>
                  <a:pt x="1380" y="682"/>
                </a:lnTo>
                <a:cubicBezTo>
                  <a:pt x="1380" y="660"/>
                  <a:pt x="1362" y="641"/>
                  <a:pt x="1340" y="641"/>
                </a:cubicBezTo>
                <a:lnTo>
                  <a:pt x="956" y="641"/>
                </a:lnTo>
                <a:lnTo>
                  <a:pt x="956" y="817"/>
                </a:lnTo>
                <a:cubicBezTo>
                  <a:pt x="956" y="834"/>
                  <a:pt x="941" y="849"/>
                  <a:pt x="924" y="849"/>
                </a:cubicBezTo>
                <a:lnTo>
                  <a:pt x="719" y="849"/>
                </a:lnTo>
                <a:lnTo>
                  <a:pt x="719" y="1463"/>
                </a:lnTo>
                <a:cubicBezTo>
                  <a:pt x="719" y="1485"/>
                  <a:pt x="737" y="1503"/>
                  <a:pt x="759" y="1503"/>
                </a:cubicBezTo>
                <a:lnTo>
                  <a:pt x="1144" y="1503"/>
                </a:lnTo>
                <a:cubicBezTo>
                  <a:pt x="1131" y="1545"/>
                  <a:pt x="1120" y="1587"/>
                  <a:pt x="1112" y="1629"/>
                </a:cubicBezTo>
                <a:lnTo>
                  <a:pt x="759" y="1629"/>
                </a:lnTo>
                <a:cubicBezTo>
                  <a:pt x="668" y="1629"/>
                  <a:pt x="593" y="1554"/>
                  <a:pt x="593" y="1463"/>
                </a:cubicBezTo>
                <a:lnTo>
                  <a:pt x="593" y="778"/>
                </a:lnTo>
                <a:lnTo>
                  <a:pt x="856" y="516"/>
                </a:lnTo>
                <a:close/>
                <a:moveTo>
                  <a:pt x="1654" y="923"/>
                </a:moveTo>
                <a:cubicBezTo>
                  <a:pt x="1672" y="933"/>
                  <a:pt x="1682" y="950"/>
                  <a:pt x="1687" y="972"/>
                </a:cubicBezTo>
                <a:cubicBezTo>
                  <a:pt x="1719" y="981"/>
                  <a:pt x="1751" y="1003"/>
                  <a:pt x="1774" y="1043"/>
                </a:cubicBezTo>
                <a:cubicBezTo>
                  <a:pt x="1789" y="1079"/>
                  <a:pt x="1783" y="1129"/>
                  <a:pt x="1762" y="1167"/>
                </a:cubicBezTo>
                <a:cubicBezTo>
                  <a:pt x="1726" y="1234"/>
                  <a:pt x="1677" y="1315"/>
                  <a:pt x="1634" y="1382"/>
                </a:cubicBezTo>
                <a:cubicBezTo>
                  <a:pt x="1606" y="1393"/>
                  <a:pt x="1612" y="1334"/>
                  <a:pt x="1622" y="1320"/>
                </a:cubicBezTo>
                <a:cubicBezTo>
                  <a:pt x="1657" y="1267"/>
                  <a:pt x="1686" y="1218"/>
                  <a:pt x="1715" y="1123"/>
                </a:cubicBezTo>
                <a:cubicBezTo>
                  <a:pt x="1721" y="1079"/>
                  <a:pt x="1700" y="1058"/>
                  <a:pt x="1687" y="1039"/>
                </a:cubicBezTo>
                <a:cubicBezTo>
                  <a:pt x="1686" y="1043"/>
                  <a:pt x="1685" y="1047"/>
                  <a:pt x="1684" y="1051"/>
                </a:cubicBezTo>
                <a:cubicBezTo>
                  <a:pt x="1658" y="1039"/>
                  <a:pt x="1632" y="1026"/>
                  <a:pt x="1606" y="1012"/>
                </a:cubicBezTo>
                <a:cubicBezTo>
                  <a:pt x="1579" y="998"/>
                  <a:pt x="1554" y="979"/>
                  <a:pt x="1529" y="961"/>
                </a:cubicBezTo>
                <a:cubicBezTo>
                  <a:pt x="1578" y="919"/>
                  <a:pt x="1621" y="904"/>
                  <a:pt x="1654" y="923"/>
                </a:cubicBezTo>
                <a:close/>
                <a:moveTo>
                  <a:pt x="1673" y="1097"/>
                </a:moveTo>
                <a:cubicBezTo>
                  <a:pt x="1651" y="1172"/>
                  <a:pt x="1608" y="1265"/>
                  <a:pt x="1548" y="1369"/>
                </a:cubicBezTo>
                <a:cubicBezTo>
                  <a:pt x="1518" y="1422"/>
                  <a:pt x="1483" y="1473"/>
                  <a:pt x="1447" y="1520"/>
                </a:cubicBezTo>
                <a:cubicBezTo>
                  <a:pt x="1414" y="1503"/>
                  <a:pt x="1381" y="1486"/>
                  <a:pt x="1347" y="1467"/>
                </a:cubicBezTo>
                <a:cubicBezTo>
                  <a:pt x="1311" y="1448"/>
                  <a:pt x="1277" y="1424"/>
                  <a:pt x="1244" y="1401"/>
                </a:cubicBezTo>
                <a:cubicBezTo>
                  <a:pt x="1266" y="1347"/>
                  <a:pt x="1292" y="1292"/>
                  <a:pt x="1323" y="1239"/>
                </a:cubicBezTo>
                <a:cubicBezTo>
                  <a:pt x="1382" y="1135"/>
                  <a:pt x="1441" y="1051"/>
                  <a:pt x="1494" y="995"/>
                </a:cubicBezTo>
                <a:cubicBezTo>
                  <a:pt x="1522" y="1013"/>
                  <a:pt x="1550" y="1033"/>
                  <a:pt x="1580" y="1051"/>
                </a:cubicBezTo>
                <a:cubicBezTo>
                  <a:pt x="1611" y="1068"/>
                  <a:pt x="1642" y="1082"/>
                  <a:pt x="1673" y="1097"/>
                </a:cubicBezTo>
                <a:close/>
                <a:moveTo>
                  <a:pt x="1418" y="1557"/>
                </a:moveTo>
                <a:cubicBezTo>
                  <a:pt x="1308" y="1690"/>
                  <a:pt x="1196" y="1779"/>
                  <a:pt x="1171" y="1765"/>
                </a:cubicBezTo>
                <a:cubicBezTo>
                  <a:pt x="1145" y="1750"/>
                  <a:pt x="1166" y="1609"/>
                  <a:pt x="1226" y="1447"/>
                </a:cubicBezTo>
                <a:cubicBezTo>
                  <a:pt x="1257" y="1466"/>
                  <a:pt x="1288" y="1487"/>
                  <a:pt x="1320" y="1506"/>
                </a:cubicBezTo>
                <a:cubicBezTo>
                  <a:pt x="1353" y="1524"/>
                  <a:pt x="1385" y="1540"/>
                  <a:pt x="1418" y="1557"/>
                </a:cubicBezTo>
                <a:close/>
                <a:moveTo>
                  <a:pt x="1026" y="736"/>
                </a:moveTo>
                <a:lnTo>
                  <a:pt x="1303" y="736"/>
                </a:lnTo>
                <a:lnTo>
                  <a:pt x="1303" y="800"/>
                </a:lnTo>
                <a:lnTo>
                  <a:pt x="1026" y="800"/>
                </a:lnTo>
                <a:lnTo>
                  <a:pt x="1026" y="736"/>
                </a:lnTo>
                <a:close/>
                <a:moveTo>
                  <a:pt x="811" y="1160"/>
                </a:moveTo>
                <a:lnTo>
                  <a:pt x="973" y="1160"/>
                </a:lnTo>
                <a:lnTo>
                  <a:pt x="973" y="1223"/>
                </a:lnTo>
                <a:lnTo>
                  <a:pt x="811" y="1223"/>
                </a:lnTo>
                <a:lnTo>
                  <a:pt x="811" y="1160"/>
                </a:lnTo>
                <a:close/>
                <a:moveTo>
                  <a:pt x="811" y="1013"/>
                </a:moveTo>
                <a:lnTo>
                  <a:pt x="1303" y="1013"/>
                </a:lnTo>
                <a:lnTo>
                  <a:pt x="1303" y="1077"/>
                </a:lnTo>
                <a:lnTo>
                  <a:pt x="811" y="1077"/>
                </a:lnTo>
                <a:lnTo>
                  <a:pt x="811" y="1013"/>
                </a:lnTo>
                <a:close/>
                <a:moveTo>
                  <a:pt x="811" y="876"/>
                </a:moveTo>
                <a:lnTo>
                  <a:pt x="1303" y="876"/>
                </a:lnTo>
                <a:lnTo>
                  <a:pt x="1303" y="940"/>
                </a:lnTo>
                <a:lnTo>
                  <a:pt x="811" y="940"/>
                </a:lnTo>
                <a:lnTo>
                  <a:pt x="811" y="876"/>
                </a:lnTo>
                <a:close/>
                <a:moveTo>
                  <a:pt x="757" y="791"/>
                </a:moveTo>
                <a:lnTo>
                  <a:pt x="877" y="791"/>
                </a:lnTo>
                <a:cubicBezTo>
                  <a:pt x="889" y="791"/>
                  <a:pt x="898" y="782"/>
                  <a:pt x="898" y="770"/>
                </a:cubicBezTo>
                <a:lnTo>
                  <a:pt x="898" y="650"/>
                </a:lnTo>
                <a:lnTo>
                  <a:pt x="757" y="791"/>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54" name="Rectangle 3"/>
          <p:cNvSpPr txBox="1">
            <a:spLocks noChangeArrowheads="1"/>
          </p:cNvSpPr>
          <p:nvPr/>
        </p:nvSpPr>
        <p:spPr bwMode="auto">
          <a:xfrm>
            <a:off x="2821544" y="3084254"/>
            <a:ext cx="6422470" cy="10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zh-CN" sz="2800" b="1" dirty="0"/>
              <a:t>基于视觉的机械臂抓取实现</a:t>
            </a:r>
            <a:endParaRPr lang="zh-CN" sz="2800" b="1" dirty="0">
              <a:solidFill>
                <a:schemeClr val="accent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物体抓取</a:t>
            </a:r>
            <a:r>
              <a:rPr lang="zh-CN" altLang="zh-CN" dirty="0" smtClean="0">
                <a:solidFill>
                  <a:schemeClr val="tx1"/>
                </a:solidFill>
              </a:rPr>
              <a:t>效果</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五</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25" y="727378"/>
            <a:ext cx="5143500" cy="6130622"/>
          </a:xfrm>
          <a:prstGeom prst="rect">
            <a:avLst/>
          </a:prstGeom>
        </p:spPr>
      </p:pic>
    </p:spTree>
    <p:extLst>
      <p:ext uri="{BB962C8B-B14F-4D97-AF65-F5344CB8AC3E}">
        <p14:creationId xmlns:p14="http://schemas.microsoft.com/office/powerpoint/2010/main" val="1685172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Oval 5"/>
          <p:cNvSpPr>
            <a:spLocks noChangeArrowheads="1"/>
          </p:cNvSpPr>
          <p:nvPr/>
        </p:nvSpPr>
        <p:spPr bwMode="auto">
          <a:xfrm>
            <a:off x="1863726" y="1592263"/>
            <a:ext cx="711200" cy="712788"/>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Oval 6"/>
          <p:cNvSpPr>
            <a:spLocks noChangeArrowheads="1"/>
          </p:cNvSpPr>
          <p:nvPr/>
        </p:nvSpPr>
        <p:spPr bwMode="auto">
          <a:xfrm>
            <a:off x="8861426" y="400050"/>
            <a:ext cx="382588" cy="384175"/>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Oval 7"/>
          <p:cNvSpPr>
            <a:spLocks noChangeArrowheads="1"/>
          </p:cNvSpPr>
          <p:nvPr/>
        </p:nvSpPr>
        <p:spPr bwMode="auto">
          <a:xfrm>
            <a:off x="9151938" y="5745163"/>
            <a:ext cx="384175" cy="38417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Oval 8"/>
          <p:cNvSpPr>
            <a:spLocks noChangeArrowheads="1"/>
          </p:cNvSpPr>
          <p:nvPr/>
        </p:nvSpPr>
        <p:spPr bwMode="auto">
          <a:xfrm>
            <a:off x="1957388" y="2159000"/>
            <a:ext cx="268288" cy="268288"/>
          </a:xfrm>
          <a:prstGeom prst="ellipse">
            <a:avLst/>
          </a:prstGeom>
          <a:solidFill>
            <a:schemeClr val="bg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Oval 9"/>
          <p:cNvSpPr>
            <a:spLocks noChangeArrowheads="1"/>
          </p:cNvSpPr>
          <p:nvPr/>
        </p:nvSpPr>
        <p:spPr bwMode="auto">
          <a:xfrm>
            <a:off x="3139281" y="459581"/>
            <a:ext cx="5918200" cy="5938838"/>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Oval 36"/>
          <p:cNvSpPr>
            <a:spLocks noChangeArrowheads="1"/>
          </p:cNvSpPr>
          <p:nvPr/>
        </p:nvSpPr>
        <p:spPr bwMode="auto">
          <a:xfrm>
            <a:off x="995363" y="5129213"/>
            <a:ext cx="455613" cy="457200"/>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Oval 37"/>
          <p:cNvSpPr>
            <a:spLocks noChangeArrowheads="1"/>
          </p:cNvSpPr>
          <p:nvPr/>
        </p:nvSpPr>
        <p:spPr bwMode="auto">
          <a:xfrm>
            <a:off x="10475913" y="2160588"/>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8"/>
          <p:cNvSpPr>
            <a:spLocks noEditPoints="1"/>
          </p:cNvSpPr>
          <p:nvPr/>
        </p:nvSpPr>
        <p:spPr bwMode="auto">
          <a:xfrm>
            <a:off x="5220261" y="1196752"/>
            <a:ext cx="1756240" cy="1759568"/>
          </a:xfrm>
          <a:custGeom>
            <a:avLst/>
            <a:gdLst>
              <a:gd name="T0" fmla="*/ 1737 w 2136"/>
              <a:gd name="T1" fmla="*/ 1774 h 2131"/>
              <a:gd name="T2" fmla="*/ 347 w 2136"/>
              <a:gd name="T3" fmla="*/ 1926 h 2131"/>
              <a:gd name="T4" fmla="*/ 183 w 2136"/>
              <a:gd name="T5" fmla="*/ 1756 h 2131"/>
              <a:gd name="T6" fmla="*/ 389 w 2136"/>
              <a:gd name="T7" fmla="*/ 372 h 2131"/>
              <a:gd name="T8" fmla="*/ 338 w 2136"/>
              <a:gd name="T9" fmla="*/ 1770 h 2131"/>
              <a:gd name="T10" fmla="*/ 608 w 2136"/>
              <a:gd name="T11" fmla="*/ 1755 h 2131"/>
              <a:gd name="T12" fmla="*/ 1654 w 2136"/>
              <a:gd name="T13" fmla="*/ 505 h 2131"/>
              <a:gd name="T14" fmla="*/ 364 w 2136"/>
              <a:gd name="T15" fmla="*/ 1502 h 2131"/>
              <a:gd name="T16" fmla="*/ 338 w 2136"/>
              <a:gd name="T17" fmla="*/ 1770 h 2131"/>
              <a:gd name="T18" fmla="*/ 1340 w 2136"/>
              <a:gd name="T19" fmla="*/ 516 h 2131"/>
              <a:gd name="T20" fmla="*/ 1506 w 2136"/>
              <a:gd name="T21" fmla="*/ 904 h 2131"/>
              <a:gd name="T22" fmla="*/ 1380 w 2136"/>
              <a:gd name="T23" fmla="*/ 682 h 2131"/>
              <a:gd name="T24" fmla="*/ 956 w 2136"/>
              <a:gd name="T25" fmla="*/ 641 h 2131"/>
              <a:gd name="T26" fmla="*/ 924 w 2136"/>
              <a:gd name="T27" fmla="*/ 849 h 2131"/>
              <a:gd name="T28" fmla="*/ 719 w 2136"/>
              <a:gd name="T29" fmla="*/ 1463 h 2131"/>
              <a:gd name="T30" fmla="*/ 1144 w 2136"/>
              <a:gd name="T31" fmla="*/ 1503 h 2131"/>
              <a:gd name="T32" fmla="*/ 759 w 2136"/>
              <a:gd name="T33" fmla="*/ 1629 h 2131"/>
              <a:gd name="T34" fmla="*/ 593 w 2136"/>
              <a:gd name="T35" fmla="*/ 778 h 2131"/>
              <a:gd name="T36" fmla="*/ 1654 w 2136"/>
              <a:gd name="T37" fmla="*/ 923 h 2131"/>
              <a:gd name="T38" fmla="*/ 1774 w 2136"/>
              <a:gd name="T39" fmla="*/ 1043 h 2131"/>
              <a:gd name="T40" fmla="*/ 1634 w 2136"/>
              <a:gd name="T41" fmla="*/ 1382 h 2131"/>
              <a:gd name="T42" fmla="*/ 1715 w 2136"/>
              <a:gd name="T43" fmla="*/ 1123 h 2131"/>
              <a:gd name="T44" fmla="*/ 1684 w 2136"/>
              <a:gd name="T45" fmla="*/ 1051 h 2131"/>
              <a:gd name="T46" fmla="*/ 1529 w 2136"/>
              <a:gd name="T47" fmla="*/ 961 h 2131"/>
              <a:gd name="T48" fmla="*/ 1673 w 2136"/>
              <a:gd name="T49" fmla="*/ 1097 h 2131"/>
              <a:gd name="T50" fmla="*/ 1447 w 2136"/>
              <a:gd name="T51" fmla="*/ 1520 h 2131"/>
              <a:gd name="T52" fmla="*/ 1244 w 2136"/>
              <a:gd name="T53" fmla="*/ 1401 h 2131"/>
              <a:gd name="T54" fmla="*/ 1494 w 2136"/>
              <a:gd name="T55" fmla="*/ 995 h 2131"/>
              <a:gd name="T56" fmla="*/ 1673 w 2136"/>
              <a:gd name="T57" fmla="*/ 1097 h 2131"/>
              <a:gd name="T58" fmla="*/ 1171 w 2136"/>
              <a:gd name="T59" fmla="*/ 1765 h 2131"/>
              <a:gd name="T60" fmla="*/ 1320 w 2136"/>
              <a:gd name="T61" fmla="*/ 1506 h 2131"/>
              <a:gd name="T62" fmla="*/ 1026 w 2136"/>
              <a:gd name="T63" fmla="*/ 736 h 2131"/>
              <a:gd name="T64" fmla="*/ 1303 w 2136"/>
              <a:gd name="T65" fmla="*/ 800 h 2131"/>
              <a:gd name="T66" fmla="*/ 1026 w 2136"/>
              <a:gd name="T67" fmla="*/ 736 h 2131"/>
              <a:gd name="T68" fmla="*/ 973 w 2136"/>
              <a:gd name="T69" fmla="*/ 1160 h 2131"/>
              <a:gd name="T70" fmla="*/ 811 w 2136"/>
              <a:gd name="T71" fmla="*/ 1223 h 2131"/>
              <a:gd name="T72" fmla="*/ 811 w 2136"/>
              <a:gd name="T73" fmla="*/ 1013 h 2131"/>
              <a:gd name="T74" fmla="*/ 1303 w 2136"/>
              <a:gd name="T75" fmla="*/ 1077 h 2131"/>
              <a:gd name="T76" fmla="*/ 811 w 2136"/>
              <a:gd name="T77" fmla="*/ 1013 h 2131"/>
              <a:gd name="T78" fmla="*/ 1303 w 2136"/>
              <a:gd name="T79" fmla="*/ 876 h 2131"/>
              <a:gd name="T80" fmla="*/ 811 w 2136"/>
              <a:gd name="T81" fmla="*/ 940 h 2131"/>
              <a:gd name="T82" fmla="*/ 757 w 2136"/>
              <a:gd name="T83" fmla="*/ 791 h 2131"/>
              <a:gd name="T84" fmla="*/ 898 w 2136"/>
              <a:gd name="T85" fmla="*/ 770 h 2131"/>
              <a:gd name="T86" fmla="*/ 757 w 2136"/>
              <a:gd name="T87" fmla="*/ 79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6" h="2131">
                <a:moveTo>
                  <a:pt x="1764" y="399"/>
                </a:moveTo>
                <a:cubicBezTo>
                  <a:pt x="2136" y="786"/>
                  <a:pt x="2124" y="1402"/>
                  <a:pt x="1737" y="1774"/>
                </a:cubicBezTo>
                <a:cubicBezTo>
                  <a:pt x="1402" y="2097"/>
                  <a:pt x="894" y="2131"/>
                  <a:pt x="523" y="1882"/>
                </a:cubicBezTo>
                <a:lnTo>
                  <a:pt x="347" y="1926"/>
                </a:lnTo>
                <a:lnTo>
                  <a:pt x="118" y="1982"/>
                </a:lnTo>
                <a:lnTo>
                  <a:pt x="183" y="1756"/>
                </a:lnTo>
                <a:lnTo>
                  <a:pt x="234" y="1582"/>
                </a:lnTo>
                <a:cubicBezTo>
                  <a:pt x="0" y="1201"/>
                  <a:pt x="53" y="695"/>
                  <a:pt x="389" y="372"/>
                </a:cubicBezTo>
                <a:cubicBezTo>
                  <a:pt x="776" y="0"/>
                  <a:pt x="1392" y="12"/>
                  <a:pt x="1764" y="399"/>
                </a:cubicBezTo>
                <a:close/>
                <a:moveTo>
                  <a:pt x="338" y="1770"/>
                </a:moveTo>
                <a:lnTo>
                  <a:pt x="551" y="1718"/>
                </a:lnTo>
                <a:lnTo>
                  <a:pt x="608" y="1755"/>
                </a:lnTo>
                <a:cubicBezTo>
                  <a:pt x="927" y="1969"/>
                  <a:pt x="1354" y="1931"/>
                  <a:pt x="1631" y="1664"/>
                </a:cubicBezTo>
                <a:cubicBezTo>
                  <a:pt x="1957" y="1350"/>
                  <a:pt x="1968" y="831"/>
                  <a:pt x="1654" y="505"/>
                </a:cubicBezTo>
                <a:cubicBezTo>
                  <a:pt x="1340" y="179"/>
                  <a:pt x="821" y="169"/>
                  <a:pt x="495" y="482"/>
                </a:cubicBezTo>
                <a:cubicBezTo>
                  <a:pt x="217" y="749"/>
                  <a:pt x="163" y="1174"/>
                  <a:pt x="364" y="1502"/>
                </a:cubicBezTo>
                <a:lnTo>
                  <a:pt x="399" y="1559"/>
                </a:lnTo>
                <a:lnTo>
                  <a:pt x="338" y="1770"/>
                </a:lnTo>
                <a:close/>
                <a:moveTo>
                  <a:pt x="856" y="516"/>
                </a:moveTo>
                <a:lnTo>
                  <a:pt x="1340" y="516"/>
                </a:lnTo>
                <a:cubicBezTo>
                  <a:pt x="1431" y="516"/>
                  <a:pt x="1506" y="590"/>
                  <a:pt x="1506" y="682"/>
                </a:cubicBezTo>
                <a:lnTo>
                  <a:pt x="1506" y="904"/>
                </a:lnTo>
                <a:cubicBezTo>
                  <a:pt x="1453" y="946"/>
                  <a:pt x="1422" y="985"/>
                  <a:pt x="1380" y="1041"/>
                </a:cubicBezTo>
                <a:lnTo>
                  <a:pt x="1380" y="682"/>
                </a:lnTo>
                <a:cubicBezTo>
                  <a:pt x="1380" y="660"/>
                  <a:pt x="1362" y="641"/>
                  <a:pt x="1340" y="641"/>
                </a:cubicBezTo>
                <a:lnTo>
                  <a:pt x="956" y="641"/>
                </a:lnTo>
                <a:lnTo>
                  <a:pt x="956" y="817"/>
                </a:lnTo>
                <a:cubicBezTo>
                  <a:pt x="956" y="834"/>
                  <a:pt x="941" y="849"/>
                  <a:pt x="924" y="849"/>
                </a:cubicBezTo>
                <a:lnTo>
                  <a:pt x="719" y="849"/>
                </a:lnTo>
                <a:lnTo>
                  <a:pt x="719" y="1463"/>
                </a:lnTo>
                <a:cubicBezTo>
                  <a:pt x="719" y="1485"/>
                  <a:pt x="737" y="1503"/>
                  <a:pt x="759" y="1503"/>
                </a:cubicBezTo>
                <a:lnTo>
                  <a:pt x="1144" y="1503"/>
                </a:lnTo>
                <a:cubicBezTo>
                  <a:pt x="1131" y="1545"/>
                  <a:pt x="1120" y="1587"/>
                  <a:pt x="1112" y="1629"/>
                </a:cubicBezTo>
                <a:lnTo>
                  <a:pt x="759" y="1629"/>
                </a:lnTo>
                <a:cubicBezTo>
                  <a:pt x="668" y="1629"/>
                  <a:pt x="593" y="1554"/>
                  <a:pt x="593" y="1463"/>
                </a:cubicBezTo>
                <a:lnTo>
                  <a:pt x="593" y="778"/>
                </a:lnTo>
                <a:lnTo>
                  <a:pt x="856" y="516"/>
                </a:lnTo>
                <a:close/>
                <a:moveTo>
                  <a:pt x="1654" y="923"/>
                </a:moveTo>
                <a:cubicBezTo>
                  <a:pt x="1672" y="933"/>
                  <a:pt x="1682" y="950"/>
                  <a:pt x="1687" y="972"/>
                </a:cubicBezTo>
                <a:cubicBezTo>
                  <a:pt x="1719" y="981"/>
                  <a:pt x="1751" y="1003"/>
                  <a:pt x="1774" y="1043"/>
                </a:cubicBezTo>
                <a:cubicBezTo>
                  <a:pt x="1789" y="1079"/>
                  <a:pt x="1783" y="1129"/>
                  <a:pt x="1762" y="1167"/>
                </a:cubicBezTo>
                <a:cubicBezTo>
                  <a:pt x="1726" y="1234"/>
                  <a:pt x="1677" y="1315"/>
                  <a:pt x="1634" y="1382"/>
                </a:cubicBezTo>
                <a:cubicBezTo>
                  <a:pt x="1606" y="1393"/>
                  <a:pt x="1612" y="1334"/>
                  <a:pt x="1622" y="1320"/>
                </a:cubicBezTo>
                <a:cubicBezTo>
                  <a:pt x="1657" y="1267"/>
                  <a:pt x="1686" y="1218"/>
                  <a:pt x="1715" y="1123"/>
                </a:cubicBezTo>
                <a:cubicBezTo>
                  <a:pt x="1721" y="1079"/>
                  <a:pt x="1700" y="1058"/>
                  <a:pt x="1687" y="1039"/>
                </a:cubicBezTo>
                <a:cubicBezTo>
                  <a:pt x="1686" y="1043"/>
                  <a:pt x="1685" y="1047"/>
                  <a:pt x="1684" y="1051"/>
                </a:cubicBezTo>
                <a:cubicBezTo>
                  <a:pt x="1658" y="1039"/>
                  <a:pt x="1632" y="1026"/>
                  <a:pt x="1606" y="1012"/>
                </a:cubicBezTo>
                <a:cubicBezTo>
                  <a:pt x="1579" y="998"/>
                  <a:pt x="1554" y="979"/>
                  <a:pt x="1529" y="961"/>
                </a:cubicBezTo>
                <a:cubicBezTo>
                  <a:pt x="1578" y="919"/>
                  <a:pt x="1621" y="904"/>
                  <a:pt x="1654" y="923"/>
                </a:cubicBezTo>
                <a:close/>
                <a:moveTo>
                  <a:pt x="1673" y="1097"/>
                </a:moveTo>
                <a:cubicBezTo>
                  <a:pt x="1651" y="1172"/>
                  <a:pt x="1608" y="1265"/>
                  <a:pt x="1548" y="1369"/>
                </a:cubicBezTo>
                <a:cubicBezTo>
                  <a:pt x="1518" y="1422"/>
                  <a:pt x="1483" y="1473"/>
                  <a:pt x="1447" y="1520"/>
                </a:cubicBezTo>
                <a:cubicBezTo>
                  <a:pt x="1414" y="1503"/>
                  <a:pt x="1381" y="1486"/>
                  <a:pt x="1347" y="1467"/>
                </a:cubicBezTo>
                <a:cubicBezTo>
                  <a:pt x="1311" y="1448"/>
                  <a:pt x="1277" y="1424"/>
                  <a:pt x="1244" y="1401"/>
                </a:cubicBezTo>
                <a:cubicBezTo>
                  <a:pt x="1266" y="1347"/>
                  <a:pt x="1292" y="1292"/>
                  <a:pt x="1323" y="1239"/>
                </a:cubicBezTo>
                <a:cubicBezTo>
                  <a:pt x="1382" y="1135"/>
                  <a:pt x="1441" y="1051"/>
                  <a:pt x="1494" y="995"/>
                </a:cubicBezTo>
                <a:cubicBezTo>
                  <a:pt x="1522" y="1013"/>
                  <a:pt x="1550" y="1033"/>
                  <a:pt x="1580" y="1051"/>
                </a:cubicBezTo>
                <a:cubicBezTo>
                  <a:pt x="1611" y="1068"/>
                  <a:pt x="1642" y="1082"/>
                  <a:pt x="1673" y="1097"/>
                </a:cubicBezTo>
                <a:close/>
                <a:moveTo>
                  <a:pt x="1418" y="1557"/>
                </a:moveTo>
                <a:cubicBezTo>
                  <a:pt x="1308" y="1690"/>
                  <a:pt x="1196" y="1779"/>
                  <a:pt x="1171" y="1765"/>
                </a:cubicBezTo>
                <a:cubicBezTo>
                  <a:pt x="1145" y="1750"/>
                  <a:pt x="1166" y="1609"/>
                  <a:pt x="1226" y="1447"/>
                </a:cubicBezTo>
                <a:cubicBezTo>
                  <a:pt x="1257" y="1466"/>
                  <a:pt x="1288" y="1487"/>
                  <a:pt x="1320" y="1506"/>
                </a:cubicBezTo>
                <a:cubicBezTo>
                  <a:pt x="1353" y="1524"/>
                  <a:pt x="1385" y="1540"/>
                  <a:pt x="1418" y="1557"/>
                </a:cubicBezTo>
                <a:close/>
                <a:moveTo>
                  <a:pt x="1026" y="736"/>
                </a:moveTo>
                <a:lnTo>
                  <a:pt x="1303" y="736"/>
                </a:lnTo>
                <a:lnTo>
                  <a:pt x="1303" y="800"/>
                </a:lnTo>
                <a:lnTo>
                  <a:pt x="1026" y="800"/>
                </a:lnTo>
                <a:lnTo>
                  <a:pt x="1026" y="736"/>
                </a:lnTo>
                <a:close/>
                <a:moveTo>
                  <a:pt x="811" y="1160"/>
                </a:moveTo>
                <a:lnTo>
                  <a:pt x="973" y="1160"/>
                </a:lnTo>
                <a:lnTo>
                  <a:pt x="973" y="1223"/>
                </a:lnTo>
                <a:lnTo>
                  <a:pt x="811" y="1223"/>
                </a:lnTo>
                <a:lnTo>
                  <a:pt x="811" y="1160"/>
                </a:lnTo>
                <a:close/>
                <a:moveTo>
                  <a:pt x="811" y="1013"/>
                </a:moveTo>
                <a:lnTo>
                  <a:pt x="1303" y="1013"/>
                </a:lnTo>
                <a:lnTo>
                  <a:pt x="1303" y="1077"/>
                </a:lnTo>
                <a:lnTo>
                  <a:pt x="811" y="1077"/>
                </a:lnTo>
                <a:lnTo>
                  <a:pt x="811" y="1013"/>
                </a:lnTo>
                <a:close/>
                <a:moveTo>
                  <a:pt x="811" y="876"/>
                </a:moveTo>
                <a:lnTo>
                  <a:pt x="1303" y="876"/>
                </a:lnTo>
                <a:lnTo>
                  <a:pt x="1303" y="940"/>
                </a:lnTo>
                <a:lnTo>
                  <a:pt x="811" y="940"/>
                </a:lnTo>
                <a:lnTo>
                  <a:pt x="811" y="876"/>
                </a:lnTo>
                <a:close/>
                <a:moveTo>
                  <a:pt x="757" y="791"/>
                </a:moveTo>
                <a:lnTo>
                  <a:pt x="877" y="791"/>
                </a:lnTo>
                <a:cubicBezTo>
                  <a:pt x="889" y="791"/>
                  <a:pt x="898" y="782"/>
                  <a:pt x="898" y="770"/>
                </a:cubicBezTo>
                <a:lnTo>
                  <a:pt x="898" y="650"/>
                </a:lnTo>
                <a:lnTo>
                  <a:pt x="757" y="79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endParaRPr>
          </a:p>
        </p:txBody>
      </p:sp>
      <p:sp>
        <p:nvSpPr>
          <p:cNvPr id="54" name="Rectangle 3"/>
          <p:cNvSpPr txBox="1">
            <a:spLocks noChangeArrowheads="1"/>
          </p:cNvSpPr>
          <p:nvPr/>
        </p:nvSpPr>
        <p:spPr bwMode="auto">
          <a:xfrm>
            <a:off x="3722119" y="3187290"/>
            <a:ext cx="4752526" cy="10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8000" b="1" i="0" u="none" strike="noStrike" kern="0" cap="none" spc="0" normalizeH="0" baseline="0" noProof="0" dirty="0">
                <a:ln>
                  <a:noFill/>
                </a:ln>
                <a:solidFill>
                  <a:schemeClr val="accent1"/>
                </a:solidFill>
                <a:effectLst/>
                <a:uLnTx/>
                <a:uFillTx/>
                <a:latin typeface="+mj-ea"/>
                <a:ea typeface="+mj-ea"/>
                <a:cs typeface="+mj-cs"/>
              </a:rPr>
              <a:t>感谢聆听</a:t>
            </a:r>
            <a:endParaRPr kumimoji="0" lang="zh-CN" sz="8000" b="1" i="0" u="none" strike="noStrike" kern="0" cap="none" spc="0" normalizeH="0" baseline="0" noProof="0" dirty="0">
              <a:ln>
                <a:noFill/>
              </a:ln>
              <a:solidFill>
                <a:schemeClr val="accent1"/>
              </a:solidFill>
              <a:effectLst/>
              <a:uLnTx/>
              <a:uFillTx/>
              <a:latin typeface="+mj-ea"/>
              <a:ea typeface="+mj-ea"/>
              <a:cs typeface="+mj-cs"/>
            </a:endParaRPr>
          </a:p>
        </p:txBody>
      </p:sp>
      <p:sp>
        <p:nvSpPr>
          <p:cNvPr id="56" name="Rectangle 4"/>
          <p:cNvSpPr txBox="1">
            <a:spLocks noChangeArrowheads="1"/>
          </p:cNvSpPr>
          <p:nvPr/>
        </p:nvSpPr>
        <p:spPr bwMode="auto">
          <a:xfrm>
            <a:off x="4932476" y="5169360"/>
            <a:ext cx="2750004" cy="3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accent1"/>
                </a:solidFill>
                <a:effectLst/>
                <a:uLnTx/>
                <a:uFillTx/>
                <a:latin typeface="+mj-lt"/>
                <a:ea typeface="+mj-ea"/>
                <a:cs typeface="+mj-cs"/>
              </a:rPr>
              <a:t>汇报人</a:t>
            </a:r>
            <a:r>
              <a:rPr kumimoji="0" lang="zh-CN" altLang="en-US" sz="2000" b="0" i="0" u="none" strike="noStrike" kern="0" cap="none" spc="0" normalizeH="0" baseline="0" noProof="0" dirty="0" smtClean="0">
                <a:ln>
                  <a:noFill/>
                </a:ln>
                <a:solidFill>
                  <a:schemeClr val="accent1"/>
                </a:solidFill>
                <a:effectLst/>
                <a:uLnTx/>
                <a:uFillTx/>
                <a:latin typeface="+mj-lt"/>
                <a:ea typeface="+mj-ea"/>
                <a:cs typeface="+mj-cs"/>
              </a:rPr>
              <a:t>：</a:t>
            </a:r>
            <a:r>
              <a:rPr lang="zh-CN" altLang="en-US" b="0" kern="0" noProof="0" dirty="0">
                <a:solidFill>
                  <a:schemeClr val="accent1"/>
                </a:solidFill>
              </a:rPr>
              <a:t>胡亚洲</a:t>
            </a:r>
            <a:endParaRPr kumimoji="0" lang="zh-CN" sz="2000" b="0" i="0" u="none" strike="noStrike" kern="0" cap="none" spc="0" normalizeH="0" baseline="0" noProof="0" dirty="0">
              <a:ln>
                <a:noFill/>
              </a:ln>
              <a:solidFill>
                <a:schemeClr val="accent1"/>
              </a:solidFill>
              <a:effectLst/>
              <a:uLnTx/>
              <a:uFillTx/>
              <a:latin typeface="+mj-lt"/>
              <a:ea typeface="+mj-ea"/>
              <a:cs typeface="+mj-cs"/>
            </a:endParaRPr>
          </a:p>
        </p:txBody>
      </p:sp>
      <p:sp>
        <p:nvSpPr>
          <p:cNvPr id="57" name="Freeform 9"/>
          <p:cNvSpPr>
            <a:spLocks noEditPoints="1"/>
          </p:cNvSpPr>
          <p:nvPr/>
        </p:nvSpPr>
        <p:spPr bwMode="auto">
          <a:xfrm>
            <a:off x="4943177" y="5142812"/>
            <a:ext cx="373115" cy="37468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childTnLst>
                          </p:cTn>
                        </p:par>
                        <p:par>
                          <p:cTn id="11" fill="hold">
                            <p:stCondLst>
                              <p:cond delay="1299"/>
                            </p:stCondLst>
                            <p:childTnLst>
                              <p:par>
                                <p:cTn id="12" presetID="22" presetClass="entr" presetSubtype="8" fill="hold" grpId="0"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childTnLst>
                          </p:cTn>
                        </p:par>
                        <p:par>
                          <p:cTn id="15" fill="hold">
                            <p:stCondLst>
                              <p:cond delay="1799"/>
                            </p:stCondLst>
                            <p:childTnLst>
                              <p:par>
                                <p:cTn id="16" presetID="2" presetClass="entr" presetSubtype="6"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1+#ppt_w/2"/>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4" name="TextBox 66"/>
          <p:cNvSpPr txBox="1"/>
          <p:nvPr/>
        </p:nvSpPr>
        <p:spPr>
          <a:xfrm>
            <a:off x="1865437" y="347794"/>
            <a:ext cx="2160240" cy="646331"/>
          </a:xfrm>
          <a:prstGeom prst="rect">
            <a:avLst/>
          </a:prstGeom>
          <a:noFill/>
        </p:spPr>
        <p:txBody>
          <a:bodyPr wrap="square" rtlCol="0">
            <a:spAutoFit/>
          </a:bodyPr>
          <a:lstStyle/>
          <a:p>
            <a:pPr algn="ctr"/>
            <a:r>
              <a:rPr lang="zh-CN" altLang="en-US" sz="3600" b="1" dirty="0" smtClean="0"/>
              <a:t>硬件结构</a:t>
            </a:r>
            <a:endParaRPr lang="zh-CN" altLang="en-US" sz="3600" b="1" dirty="0">
              <a:latin typeface="+mn-ea"/>
              <a:ea typeface="+mn-ea"/>
            </a:endParaRPr>
          </a:p>
        </p:txBody>
      </p:sp>
      <p:sp>
        <p:nvSpPr>
          <p:cNvPr id="33" name="椭圆 32"/>
          <p:cNvSpPr>
            <a:spLocks noChangeArrowheads="1"/>
          </p:cNvSpPr>
          <p:nvPr/>
        </p:nvSpPr>
        <p:spPr bwMode="auto">
          <a:xfrm>
            <a:off x="2547799" y="4590002"/>
            <a:ext cx="610066" cy="610066"/>
          </a:xfrm>
          <a:prstGeom prst="ellipse">
            <a:avLst/>
          </a:prstGeom>
          <a:solidFill>
            <a:schemeClr val="tx1"/>
          </a:solidFill>
          <a:ln>
            <a:noFill/>
          </a:ln>
        </p:spPr>
        <p:txBody>
          <a:bodyPr/>
          <a:lstStyle/>
          <a:p>
            <a:pPr>
              <a:buFont typeface="Arial" panose="020B0604020202020204" pitchFamily="34" charset="0"/>
              <a:buNone/>
            </a:pPr>
            <a:endParaRPr lang="zh-CN" altLang="en-US"/>
          </a:p>
        </p:txBody>
      </p:sp>
      <p:sp>
        <p:nvSpPr>
          <p:cNvPr id="35" name="Oval 5"/>
          <p:cNvSpPr>
            <a:spLocks noChangeArrowheads="1"/>
          </p:cNvSpPr>
          <p:nvPr/>
        </p:nvSpPr>
        <p:spPr bwMode="auto">
          <a:xfrm>
            <a:off x="1333724" y="630936"/>
            <a:ext cx="531713" cy="53290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6" name="Oval 6"/>
          <p:cNvSpPr>
            <a:spLocks noChangeArrowheads="1"/>
          </p:cNvSpPr>
          <p:nvPr/>
        </p:nvSpPr>
        <p:spPr bwMode="auto">
          <a:xfrm>
            <a:off x="95897" y="4392204"/>
            <a:ext cx="382588" cy="38417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7" name="Oval 8"/>
          <p:cNvSpPr>
            <a:spLocks noChangeArrowheads="1"/>
          </p:cNvSpPr>
          <p:nvPr/>
        </p:nvSpPr>
        <p:spPr bwMode="auto">
          <a:xfrm>
            <a:off x="1308858" y="5988379"/>
            <a:ext cx="268288" cy="268288"/>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38" name="Oval 36"/>
          <p:cNvSpPr>
            <a:spLocks noChangeArrowheads="1"/>
          </p:cNvSpPr>
          <p:nvPr/>
        </p:nvSpPr>
        <p:spPr bwMode="auto">
          <a:xfrm>
            <a:off x="249921" y="1298088"/>
            <a:ext cx="333927" cy="33509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9" name="Oval 37"/>
          <p:cNvSpPr>
            <a:spLocks noChangeArrowheads="1"/>
          </p:cNvSpPr>
          <p:nvPr/>
        </p:nvSpPr>
        <p:spPr bwMode="auto">
          <a:xfrm>
            <a:off x="1388269" y="174756"/>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a:stretch>
            <a:fillRect/>
          </a:stretch>
        </p:blipFill>
        <p:spPr>
          <a:xfrm>
            <a:off x="2076070" y="976613"/>
            <a:ext cx="8069254" cy="509283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250" autoRev="1" fill="hold">
                                          <p:stCondLst>
                                            <p:cond delay="0"/>
                                          </p:stCondLst>
                                        </p:cTn>
                                        <p:tgtEl>
                                          <p:spTgt spid="24"/>
                                        </p:tgtEl>
                                        <p:attrNameLst>
                                          <p:attrName>ppt_w</p:attrName>
                                        </p:attrNameLst>
                                      </p:cBhvr>
                                    </p:anim>
                                    <p:anim by="(#ppt_w*0.50)" calcmode="lin" valueType="num">
                                      <p:cBhvr>
                                        <p:cTn id="8" dur="250" decel="50000" autoRev="1" fill="hold">
                                          <p:stCondLst>
                                            <p:cond delay="0"/>
                                          </p:stCondLst>
                                        </p:cTn>
                                        <p:tgtEl>
                                          <p:spTgt spid="24"/>
                                        </p:tgtEl>
                                        <p:attrNameLst>
                                          <p:attrName>ppt_x</p:attrName>
                                        </p:attrNameLst>
                                      </p:cBhvr>
                                    </p:anim>
                                    <p:anim from="(-#ppt_h/2)" to="(#ppt_y)" calcmode="lin" valueType="num">
                                      <p:cBhvr>
                                        <p:cTn id="9" dur="500" fill="hold">
                                          <p:stCondLst>
                                            <p:cond delay="0"/>
                                          </p:stCondLst>
                                        </p:cTn>
                                        <p:tgtEl>
                                          <p:spTgt spid="24"/>
                                        </p:tgtEl>
                                        <p:attrNameLst>
                                          <p:attrName>ppt_y</p:attrName>
                                        </p:attrNameLst>
                                      </p:cBhvr>
                                    </p:anim>
                                    <p:animRot by="21600000">
                                      <p:cBhvr>
                                        <p:cTn id="10" dur="500" fill="hold">
                                          <p:stCondLst>
                                            <p:cond delay="0"/>
                                          </p:stCondLst>
                                        </p:cTn>
                                        <p:tgtEl>
                                          <p:spTgt spid="24"/>
                                        </p:tgtEl>
                                        <p:attrNameLst>
                                          <p:attrName>r</p:attrName>
                                        </p:attrNameLst>
                                      </p:cBhvr>
                                    </p:animRot>
                                  </p:childTnLst>
                                </p:cTn>
                              </p:par>
                            </p:childTnLst>
                          </p:cTn>
                        </p:par>
                        <p:par>
                          <p:cTn id="11" fill="hold">
                            <p:stCondLst>
                              <p:cond delay="650"/>
                            </p:stCondLst>
                            <p:childTnLst>
                              <p:par>
                                <p:cTn id="12" presetID="53"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环境配置</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一</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3" name="Rectangle 1"/>
          <p:cNvSpPr>
            <a:spLocks noChangeArrowheads="1"/>
          </p:cNvSpPr>
          <p:nvPr/>
        </p:nvSpPr>
        <p:spPr bwMode="auto">
          <a:xfrm>
            <a:off x="1273845" y="1558061"/>
            <a:ext cx="71287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solidFill>
                  <a:schemeClr val="tx2"/>
                </a:solidFill>
              </a:rPr>
              <a:t>Ubuntu14.04_ROS_indigo</a:t>
            </a:r>
          </a:p>
          <a:p>
            <a:r>
              <a:rPr lang="en-US" altLang="zh-CN" dirty="0" smtClean="0">
                <a:solidFill>
                  <a:schemeClr val="tx2"/>
                </a:solidFill>
              </a:rPr>
              <a:t>Kinect2</a:t>
            </a:r>
            <a:r>
              <a:rPr lang="zh-CN" altLang="en-US" dirty="0" smtClean="0">
                <a:solidFill>
                  <a:schemeClr val="tx2"/>
                </a:solidFill>
              </a:rPr>
              <a:t>驱动</a:t>
            </a:r>
            <a:endParaRPr lang="en-US" altLang="zh-CN" dirty="0" smtClean="0">
              <a:solidFill>
                <a:schemeClr val="tx2"/>
              </a:solidFill>
            </a:endParaRPr>
          </a:p>
          <a:p>
            <a:r>
              <a:rPr lang="en-US" altLang="zh-CN" dirty="0" smtClean="0">
                <a:solidFill>
                  <a:schemeClr val="tx2"/>
                </a:solidFill>
              </a:rPr>
              <a:t>bridge</a:t>
            </a:r>
          </a:p>
        </p:txBody>
      </p:sp>
      <p:sp>
        <p:nvSpPr>
          <p:cNvPr id="2" name="矩形 1"/>
          <p:cNvSpPr/>
          <p:nvPr/>
        </p:nvSpPr>
        <p:spPr>
          <a:xfrm>
            <a:off x="2209949" y="2636912"/>
            <a:ext cx="7992888" cy="2308324"/>
          </a:xfrm>
          <a:prstGeom prst="rect">
            <a:avLst/>
          </a:prstGeom>
        </p:spPr>
        <p:txBody>
          <a:bodyPr wrap="square">
            <a:spAutoFit/>
          </a:bodyPr>
          <a:lstStyle/>
          <a:p>
            <a:r>
              <a:rPr lang="zh-CN" altLang="en-US" dirty="0">
                <a:solidFill>
                  <a:srgbClr val="000000"/>
                </a:solidFill>
                <a:latin typeface="Courier New" panose="02070309020205020404" pitchFamily="49" charset="0"/>
              </a:rPr>
              <a:t>小乌龟：大乌龟，你这两周干么呢？ </a:t>
            </a:r>
            <a:endParaRPr lang="en-US" altLang="zh-CN" dirty="0" smtClean="0">
              <a:solidFill>
                <a:srgbClr val="000000"/>
              </a:solidFill>
              <a:latin typeface="Courier New" panose="02070309020205020404" pitchFamily="49" charset="0"/>
            </a:endParaRPr>
          </a:p>
          <a:p>
            <a:r>
              <a:rPr lang="zh-CN" altLang="en-US" dirty="0" smtClean="0">
                <a:solidFill>
                  <a:srgbClr val="000000"/>
                </a:solidFill>
                <a:latin typeface="Courier New" panose="02070309020205020404" pitchFamily="49" charset="0"/>
              </a:rPr>
              <a:t>大</a:t>
            </a:r>
            <a:r>
              <a:rPr lang="zh-CN" altLang="en-US" dirty="0">
                <a:solidFill>
                  <a:srgbClr val="000000"/>
                </a:solidFill>
                <a:latin typeface="Courier New" panose="02070309020205020404" pitchFamily="49" charset="0"/>
              </a:rPr>
              <a:t>乌龟：在</a:t>
            </a:r>
            <a:r>
              <a:rPr lang="en-US" altLang="zh-CN" dirty="0">
                <a:solidFill>
                  <a:srgbClr val="0000FF"/>
                </a:solidFill>
                <a:latin typeface="Courier New" panose="02070309020205020404" pitchFamily="49" charset="0"/>
              </a:rPr>
              <a:t>Ubuntu14</a:t>
            </a:r>
            <a:r>
              <a:rPr lang="en-US" altLang="zh-CN" dirty="0">
                <a:solidFill>
                  <a:srgbClr val="000000"/>
                </a:solidFill>
                <a:latin typeface="Courier New" panose="02070309020205020404" pitchFamily="49" charset="0"/>
              </a:rPr>
              <a:t>.04 </a:t>
            </a:r>
            <a:r>
              <a:rPr lang="en-US" altLang="zh-CN" dirty="0" err="1">
                <a:solidFill>
                  <a:srgbClr val="0000FF"/>
                </a:solidFill>
                <a:latin typeface="Courier New" panose="02070309020205020404" pitchFamily="49" charset="0"/>
              </a:rPr>
              <a:t>ROS_indigo</a:t>
            </a:r>
            <a:r>
              <a:rPr lang="zh-CN" altLang="en-US" dirty="0">
                <a:solidFill>
                  <a:srgbClr val="000000"/>
                </a:solidFill>
                <a:latin typeface="Courier New" panose="02070309020205020404" pitchFamily="49" charset="0"/>
              </a:rPr>
              <a:t>上装</a:t>
            </a:r>
            <a:r>
              <a:rPr lang="en-US" altLang="zh-CN" dirty="0">
                <a:solidFill>
                  <a:srgbClr val="0000FF"/>
                </a:solidFill>
                <a:latin typeface="Courier New" panose="02070309020205020404" pitchFamily="49" charset="0"/>
              </a:rPr>
              <a:t>Kinect2</a:t>
            </a:r>
            <a:r>
              <a:rPr lang="zh-CN" altLang="en-US" dirty="0">
                <a:solidFill>
                  <a:srgbClr val="000000"/>
                </a:solidFill>
                <a:latin typeface="Courier New" panose="02070309020205020404" pitchFamily="49" charset="0"/>
              </a:rPr>
              <a:t>的驱动和</a:t>
            </a:r>
            <a:r>
              <a:rPr lang="en-US" altLang="zh-CN" dirty="0">
                <a:solidFill>
                  <a:srgbClr val="0000FF"/>
                </a:solidFill>
                <a:latin typeface="Courier New" panose="02070309020205020404" pitchFamily="49" charset="0"/>
              </a:rPr>
              <a:t>bridge</a:t>
            </a:r>
            <a:r>
              <a:rPr lang="zh-CN" altLang="en-US" dirty="0">
                <a:solidFill>
                  <a:srgbClr val="000000"/>
                </a:solidFill>
                <a:latin typeface="Courier New" panose="02070309020205020404" pitchFamily="49" charset="0"/>
              </a:rPr>
              <a:t> </a:t>
            </a:r>
            <a:endParaRPr lang="en-US" altLang="zh-CN" dirty="0" smtClean="0">
              <a:solidFill>
                <a:srgbClr val="000000"/>
              </a:solidFill>
              <a:latin typeface="Courier New" panose="02070309020205020404" pitchFamily="49" charset="0"/>
            </a:endParaRPr>
          </a:p>
          <a:p>
            <a:r>
              <a:rPr lang="zh-CN" altLang="en-US" dirty="0" smtClean="0">
                <a:solidFill>
                  <a:srgbClr val="000000"/>
                </a:solidFill>
                <a:latin typeface="Courier New" panose="02070309020205020404" pitchFamily="49" charset="0"/>
              </a:rPr>
              <a:t>小</a:t>
            </a:r>
            <a:r>
              <a:rPr lang="zh-CN" altLang="en-US" dirty="0">
                <a:solidFill>
                  <a:srgbClr val="000000"/>
                </a:solidFill>
                <a:latin typeface="Courier New" panose="02070309020205020404" pitchFamily="49" charset="0"/>
              </a:rPr>
              <a:t>乌龟：就装个驱动有什么难的 </a:t>
            </a:r>
            <a:endParaRPr lang="en-US" altLang="zh-CN" dirty="0" smtClean="0">
              <a:solidFill>
                <a:srgbClr val="000000"/>
              </a:solidFill>
              <a:latin typeface="Courier New" panose="02070309020205020404" pitchFamily="49" charset="0"/>
            </a:endParaRPr>
          </a:p>
          <a:p>
            <a:r>
              <a:rPr lang="zh-CN" altLang="en-US" dirty="0" smtClean="0">
                <a:solidFill>
                  <a:srgbClr val="000000"/>
                </a:solidFill>
                <a:latin typeface="Courier New" panose="02070309020205020404" pitchFamily="49" charset="0"/>
              </a:rPr>
              <a:t>大</a:t>
            </a:r>
            <a:r>
              <a:rPr lang="zh-CN" altLang="en-US" dirty="0">
                <a:solidFill>
                  <a:srgbClr val="000000"/>
                </a:solidFill>
                <a:latin typeface="Courier New" panose="02070309020205020404" pitchFamily="49" charset="0"/>
              </a:rPr>
              <a:t>乌龟：你说的对小乌龟，这确实不是问题，但是，这个步骤错误的了，整个过程就进行不下去了。有时候装别人的东西，就像在使用一个黑盒子，一旦出现了问题，就没有太多的办法。而且自己也很痛苦，浪费了很多时间。下面我就把过程中出现的问题罗列一下，以便后面如果有人遇到的话，就知道是什么问题了。</a:t>
            </a:r>
            <a:endParaRPr lang="zh-CN" altLang="en-US" dirty="0"/>
          </a:p>
        </p:txBody>
      </p:sp>
    </p:spTree>
    <p:extLst>
      <p:ext uri="{BB962C8B-B14F-4D97-AF65-F5344CB8AC3E}">
        <p14:creationId xmlns:p14="http://schemas.microsoft.com/office/powerpoint/2010/main" val="3976384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smtClean="0">
                <a:solidFill>
                  <a:schemeClr val="tx1"/>
                </a:solidFill>
              </a:rPr>
              <a:t>PCL</a:t>
            </a:r>
            <a:r>
              <a:rPr lang="zh-CN" altLang="en-US" dirty="0" smtClean="0">
                <a:solidFill>
                  <a:schemeClr val="tx1"/>
                </a:solidFill>
              </a:rPr>
              <a:t>点云库</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smtClean="0">
                <a:latin typeface="+mj-ea"/>
                <a:ea typeface="+mj-ea"/>
              </a:rPr>
              <a:t>二</a:t>
            </a:r>
            <a:endParaRPr lang="zh-CN" altLang="en-US" sz="2400" b="1" dirty="0">
              <a:latin typeface="+mj-ea"/>
              <a:ea typeface="+mj-ea"/>
            </a:endParaRP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3" name="Rectangle 1"/>
          <p:cNvSpPr>
            <a:spLocks noChangeArrowheads="1"/>
          </p:cNvSpPr>
          <p:nvPr/>
        </p:nvSpPr>
        <p:spPr bwMode="auto">
          <a:xfrm>
            <a:off x="2065933" y="1043566"/>
            <a:ext cx="71287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solidFill>
                  <a:schemeClr val="tx2"/>
                </a:solidFill>
              </a:rPr>
              <a:t>    PCL</a:t>
            </a:r>
            <a:r>
              <a:rPr lang="zh-CN" altLang="en-US" dirty="0">
                <a:solidFill>
                  <a:schemeClr val="tx2"/>
                </a:solidFill>
              </a:rPr>
              <a:t>（</a:t>
            </a:r>
            <a:r>
              <a:rPr lang="en-US" altLang="zh-CN" dirty="0">
                <a:solidFill>
                  <a:schemeClr val="tx2"/>
                </a:solidFill>
              </a:rPr>
              <a:t>Point Cloud Library</a:t>
            </a:r>
            <a:r>
              <a:rPr lang="zh-CN" altLang="en-US" dirty="0">
                <a:solidFill>
                  <a:schemeClr val="tx2"/>
                </a:solidFill>
              </a:rPr>
              <a:t>）是在吸收了前人点云相关研究基础上建立起来的大型跨平台开源</a:t>
            </a:r>
            <a:r>
              <a:rPr lang="en-US" altLang="zh-CN" dirty="0">
                <a:solidFill>
                  <a:schemeClr val="tx2"/>
                </a:solidFill>
              </a:rPr>
              <a:t>C++</a:t>
            </a:r>
            <a:r>
              <a:rPr lang="zh-CN" altLang="en-US" dirty="0">
                <a:solidFill>
                  <a:schemeClr val="tx2"/>
                </a:solidFill>
              </a:rPr>
              <a:t>编程库，它实现了大量点云相关的通用算法和高效数据结构，涉及到点云获取、滤波、分割、配准、检索、特征提取、识别、追踪、曲面重建、可视化等。支持多种操作系统平台，可在</a:t>
            </a:r>
            <a:r>
              <a:rPr lang="en-US" altLang="zh-CN" dirty="0">
                <a:solidFill>
                  <a:schemeClr val="tx2"/>
                </a:solidFill>
              </a:rPr>
              <a:t>Windows</a:t>
            </a:r>
            <a:r>
              <a:rPr lang="zh-CN" altLang="en-US" dirty="0">
                <a:solidFill>
                  <a:schemeClr val="tx2"/>
                </a:solidFill>
              </a:rPr>
              <a:t>、</a:t>
            </a:r>
            <a:r>
              <a:rPr lang="en-US" altLang="zh-CN" dirty="0">
                <a:solidFill>
                  <a:schemeClr val="tx2"/>
                </a:solidFill>
              </a:rPr>
              <a:t>Linux</a:t>
            </a:r>
            <a:r>
              <a:rPr lang="zh-CN" altLang="en-US" dirty="0">
                <a:solidFill>
                  <a:schemeClr val="tx2"/>
                </a:solidFill>
              </a:rPr>
              <a:t>、</a:t>
            </a:r>
            <a:r>
              <a:rPr lang="en-US" altLang="zh-CN" dirty="0">
                <a:solidFill>
                  <a:schemeClr val="tx2"/>
                </a:solidFill>
              </a:rPr>
              <a:t>Android</a:t>
            </a:r>
            <a:r>
              <a:rPr lang="zh-CN" altLang="en-US" dirty="0">
                <a:solidFill>
                  <a:schemeClr val="tx2"/>
                </a:solidFill>
              </a:rPr>
              <a:t>、</a:t>
            </a:r>
            <a:r>
              <a:rPr lang="en-US" altLang="zh-CN" dirty="0">
                <a:solidFill>
                  <a:schemeClr val="tx2"/>
                </a:solidFill>
              </a:rPr>
              <a:t>Mac OS X</a:t>
            </a:r>
            <a:r>
              <a:rPr lang="zh-CN" altLang="en-US" dirty="0">
                <a:solidFill>
                  <a:schemeClr val="tx2"/>
                </a:solidFill>
              </a:rPr>
              <a:t>、部分嵌入式实时系统上</a:t>
            </a:r>
            <a:r>
              <a:rPr lang="zh-CN" altLang="en-US" dirty="0" smtClean="0">
                <a:solidFill>
                  <a:schemeClr val="tx2"/>
                </a:solidFill>
              </a:rPr>
              <a:t>运行。</a:t>
            </a:r>
            <a:endParaRPr lang="en-US" altLang="zh-CN" dirty="0" smtClean="0">
              <a:solidFill>
                <a:schemeClr val="tx2"/>
              </a:solidFill>
            </a:endParaRPr>
          </a:p>
          <a:p>
            <a:r>
              <a:rPr lang="zh-CN" altLang="en-US" dirty="0" smtClean="0">
                <a:solidFill>
                  <a:schemeClr val="tx2"/>
                </a:solidFill>
              </a:rPr>
              <a:t>   从</a:t>
            </a:r>
            <a:r>
              <a:rPr lang="zh-CN" altLang="en-US" dirty="0">
                <a:solidFill>
                  <a:schemeClr val="tx2"/>
                </a:solidFill>
              </a:rPr>
              <a:t>算法的角度，</a:t>
            </a:r>
            <a:r>
              <a:rPr lang="en-US" altLang="zh-CN" dirty="0">
                <a:solidFill>
                  <a:schemeClr val="tx2"/>
                </a:solidFill>
              </a:rPr>
              <a:t>PCL</a:t>
            </a:r>
            <a:r>
              <a:rPr lang="zh-CN" altLang="en-US" dirty="0">
                <a:solidFill>
                  <a:schemeClr val="tx2"/>
                </a:solidFill>
              </a:rPr>
              <a:t>是指纳入了多种操作点云数据的三维处理算法，其中包括：过滤，特征估计，表面重建，模型拟合和分割，定位搜索等。每一套算法都是通过基类进行划分的，试图把贯穿整个流水线处理技术的所有常见功能整合在一起，从而保持了整个算法实现过程中的紧凑和结构清晰，提高代码的重用性、简洁可读。在</a:t>
            </a:r>
            <a:r>
              <a:rPr lang="en-US" altLang="zh-CN" dirty="0">
                <a:solidFill>
                  <a:schemeClr val="tx2"/>
                </a:solidFill>
              </a:rPr>
              <a:t>PCL</a:t>
            </a:r>
            <a:r>
              <a:rPr lang="zh-CN" altLang="en-US" dirty="0">
                <a:solidFill>
                  <a:schemeClr val="tx2"/>
                </a:solidFill>
              </a:rPr>
              <a:t>中一个处理管道的基本接口程序是：</a:t>
            </a:r>
          </a:p>
          <a:p>
            <a:r>
              <a:rPr lang="zh-CN" altLang="en-US" dirty="0" smtClean="0">
                <a:solidFill>
                  <a:schemeClr val="tx2"/>
                </a:solidFill>
              </a:rPr>
              <a:t>   创建</a:t>
            </a:r>
            <a:r>
              <a:rPr lang="zh-CN" altLang="en-US" dirty="0">
                <a:solidFill>
                  <a:schemeClr val="tx2"/>
                </a:solidFill>
              </a:rPr>
              <a:t>处理对象：（例如过滤、特征估计、分割等）</a:t>
            </a:r>
            <a:r>
              <a:rPr lang="en-US" altLang="zh-CN" dirty="0">
                <a:solidFill>
                  <a:schemeClr val="tx2"/>
                </a:solidFill>
              </a:rPr>
              <a:t>;</a:t>
            </a:r>
          </a:p>
          <a:p>
            <a:r>
              <a:rPr lang="zh-CN" altLang="en-US" dirty="0" smtClean="0">
                <a:solidFill>
                  <a:schemeClr val="tx2"/>
                </a:solidFill>
              </a:rPr>
              <a:t>   使用</a:t>
            </a:r>
            <a:r>
              <a:rPr lang="en-US" altLang="zh-CN" dirty="0" err="1">
                <a:solidFill>
                  <a:schemeClr val="tx2"/>
                </a:solidFill>
              </a:rPr>
              <a:t>setInputCloud</a:t>
            </a:r>
            <a:r>
              <a:rPr lang="zh-CN" altLang="en-US" dirty="0">
                <a:solidFill>
                  <a:schemeClr val="tx2"/>
                </a:solidFill>
              </a:rPr>
              <a:t>通过输入点云数据，处理模块</a:t>
            </a:r>
            <a:r>
              <a:rPr lang="en-US" altLang="zh-CN" dirty="0">
                <a:solidFill>
                  <a:schemeClr val="tx2"/>
                </a:solidFill>
              </a:rPr>
              <a:t>;</a:t>
            </a:r>
          </a:p>
          <a:p>
            <a:r>
              <a:rPr lang="zh-CN" altLang="en-US" dirty="0" smtClean="0">
                <a:solidFill>
                  <a:schemeClr val="tx2"/>
                </a:solidFill>
              </a:rPr>
              <a:t>   设置</a:t>
            </a:r>
            <a:r>
              <a:rPr lang="zh-CN" altLang="en-US" dirty="0">
                <a:solidFill>
                  <a:schemeClr val="tx2"/>
                </a:solidFill>
              </a:rPr>
              <a:t>算法相关参数</a:t>
            </a:r>
            <a:r>
              <a:rPr lang="en-US" altLang="zh-CN" dirty="0">
                <a:solidFill>
                  <a:schemeClr val="tx2"/>
                </a:solidFill>
              </a:rPr>
              <a:t>;</a:t>
            </a:r>
          </a:p>
          <a:p>
            <a:r>
              <a:rPr lang="zh-CN" altLang="en-US" dirty="0" smtClean="0">
                <a:solidFill>
                  <a:schemeClr val="tx2"/>
                </a:solidFill>
              </a:rPr>
              <a:t>   调用</a:t>
            </a:r>
            <a:r>
              <a:rPr lang="zh-CN" altLang="en-US" dirty="0">
                <a:solidFill>
                  <a:schemeClr val="tx2"/>
                </a:solidFill>
              </a:rPr>
              <a:t>计算（或过滤、分割等）得到输出。</a:t>
            </a:r>
          </a:p>
          <a:p>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264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桌面定位的原理</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4" name="矩形 3"/>
          <p:cNvSpPr/>
          <p:nvPr/>
        </p:nvSpPr>
        <p:spPr>
          <a:xfrm>
            <a:off x="2648480" y="1159694"/>
            <a:ext cx="5556329" cy="369332"/>
          </a:xfrm>
          <a:prstGeom prst="rect">
            <a:avLst/>
          </a:prstGeom>
        </p:spPr>
        <p:txBody>
          <a:bodyPr wrap="none">
            <a:spAutoFit/>
          </a:bodyPr>
          <a:lstStyle/>
          <a:p>
            <a:r>
              <a:rPr lang="en-US" altLang="zh-CN" b="1" dirty="0">
                <a:solidFill>
                  <a:srgbClr val="2C3033"/>
                </a:solidFill>
                <a:latin typeface="PingFang SC"/>
              </a:rPr>
              <a:t>PCL: Segmentation</a:t>
            </a:r>
            <a:r>
              <a:rPr lang="zh-CN" altLang="en-US" b="1" dirty="0">
                <a:solidFill>
                  <a:srgbClr val="2C3033"/>
                </a:solidFill>
                <a:latin typeface="PingFang SC"/>
              </a:rPr>
              <a:t>模块之</a:t>
            </a:r>
            <a:r>
              <a:rPr lang="en-US" altLang="zh-CN" b="1" dirty="0" err="1">
                <a:solidFill>
                  <a:srgbClr val="2C3033"/>
                </a:solidFill>
                <a:latin typeface="PingFang SC"/>
              </a:rPr>
              <a:t>SACSegmentation</a:t>
            </a:r>
            <a:r>
              <a:rPr lang="zh-CN" altLang="en-US" b="1" dirty="0">
                <a:solidFill>
                  <a:srgbClr val="2C3033"/>
                </a:solidFill>
                <a:latin typeface="PingFang SC"/>
              </a:rPr>
              <a:t>点云分割</a:t>
            </a:r>
            <a:endParaRPr lang="zh-CN" altLang="en-US" b="1" i="0" dirty="0">
              <a:solidFill>
                <a:srgbClr val="2C3033"/>
              </a:solidFill>
              <a:effectLst/>
              <a:latin typeface="PingFang SC"/>
            </a:endParaRPr>
          </a:p>
        </p:txBody>
      </p:sp>
      <p:sp>
        <p:nvSpPr>
          <p:cNvPr id="5" name="矩形 4"/>
          <p:cNvSpPr/>
          <p:nvPr/>
        </p:nvSpPr>
        <p:spPr>
          <a:xfrm>
            <a:off x="2378645" y="1635805"/>
            <a:ext cx="6096000" cy="2308324"/>
          </a:xfrm>
          <a:prstGeom prst="rect">
            <a:avLst/>
          </a:prstGeom>
        </p:spPr>
        <p:txBody>
          <a:bodyPr>
            <a:spAutoFit/>
          </a:bodyPr>
          <a:lstStyle/>
          <a:p>
            <a:r>
              <a:rPr lang="zh-CN" altLang="en-US" dirty="0">
                <a:solidFill>
                  <a:schemeClr val="tx2"/>
                </a:solidFill>
              </a:rPr>
              <a:t>   </a:t>
            </a:r>
            <a:r>
              <a:rPr lang="zh-CN" altLang="en-US" dirty="0" smtClean="0">
                <a:solidFill>
                  <a:schemeClr val="tx2"/>
                </a:solidFill>
              </a:rPr>
              <a:t>    </a:t>
            </a:r>
            <a:r>
              <a:rPr lang="zh-CN" altLang="en-US" dirty="0">
                <a:solidFill>
                  <a:schemeClr val="tx2"/>
                </a:solidFill>
              </a:rPr>
              <a:t>采样一致性分割算法的目的主要是从原点云中提取目标模型，比如说面，球体，圆柱等等，从而为后续的目标识别或者点云匹配等等做准备。</a:t>
            </a:r>
          </a:p>
          <a:p>
            <a:r>
              <a:rPr lang="zh-CN" altLang="en-US" dirty="0">
                <a:solidFill>
                  <a:schemeClr val="tx2"/>
                </a:solidFill>
              </a:rPr>
              <a:t>    </a:t>
            </a:r>
            <a:r>
              <a:rPr lang="zh-CN" altLang="en-US" dirty="0" smtClean="0">
                <a:solidFill>
                  <a:schemeClr val="tx2"/>
                </a:solidFill>
              </a:rPr>
              <a:t>   使用</a:t>
            </a:r>
            <a:r>
              <a:rPr lang="zh-CN" altLang="en-US" dirty="0">
                <a:solidFill>
                  <a:schemeClr val="tx2"/>
                </a:solidFill>
              </a:rPr>
              <a:t>此算法之前应该先熟悉</a:t>
            </a:r>
            <a:r>
              <a:rPr lang="en-US" altLang="zh-CN" dirty="0">
                <a:solidFill>
                  <a:schemeClr val="tx2"/>
                </a:solidFill>
              </a:rPr>
              <a:t>PCL</a:t>
            </a:r>
            <a:r>
              <a:rPr lang="zh-CN" altLang="en-US" dirty="0">
                <a:solidFill>
                  <a:schemeClr val="tx2"/>
                </a:solidFill>
              </a:rPr>
              <a:t>中的采样一致性（</a:t>
            </a:r>
            <a:r>
              <a:rPr lang="en-US" altLang="zh-CN" dirty="0">
                <a:solidFill>
                  <a:schemeClr val="tx2"/>
                </a:solidFill>
              </a:rPr>
              <a:t>sample consensus</a:t>
            </a:r>
            <a:r>
              <a:rPr lang="zh-CN" altLang="en-US" dirty="0">
                <a:solidFill>
                  <a:schemeClr val="tx2"/>
                </a:solidFill>
              </a:rPr>
              <a:t>）模块，里边包含了模型（平面、直线等）和采样方法（</a:t>
            </a:r>
            <a:r>
              <a:rPr lang="en-US" altLang="zh-CN" dirty="0">
                <a:solidFill>
                  <a:schemeClr val="tx2"/>
                </a:solidFill>
              </a:rPr>
              <a:t>RANSAC</a:t>
            </a:r>
            <a:r>
              <a:rPr lang="zh-CN" altLang="en-US" dirty="0">
                <a:solidFill>
                  <a:schemeClr val="tx2"/>
                </a:solidFill>
              </a:rPr>
              <a:t>、</a:t>
            </a:r>
            <a:r>
              <a:rPr lang="en-US" altLang="zh-CN" dirty="0" err="1">
                <a:solidFill>
                  <a:schemeClr val="tx2"/>
                </a:solidFill>
              </a:rPr>
              <a:t>LMedS</a:t>
            </a:r>
            <a:r>
              <a:rPr lang="zh-CN" altLang="en-US" dirty="0">
                <a:solidFill>
                  <a:schemeClr val="tx2"/>
                </a:solidFill>
              </a:rPr>
              <a:t>等）的一些枚举变量，一些核心的算法也包含其中，我们可以使用不同的方法提取不同的模型。</a:t>
            </a:r>
          </a:p>
        </p:txBody>
      </p:sp>
      <p:sp>
        <p:nvSpPr>
          <p:cNvPr id="23" name="矩形 22"/>
          <p:cNvSpPr/>
          <p:nvPr/>
        </p:nvSpPr>
        <p:spPr>
          <a:xfrm>
            <a:off x="2378644" y="3959283"/>
            <a:ext cx="6096000" cy="1754326"/>
          </a:xfrm>
          <a:prstGeom prst="rect">
            <a:avLst/>
          </a:prstGeom>
        </p:spPr>
        <p:txBody>
          <a:bodyPr>
            <a:spAutoFit/>
          </a:bodyPr>
          <a:lstStyle/>
          <a:p>
            <a:r>
              <a:rPr lang="en-US" altLang="zh-CN" dirty="0">
                <a:solidFill>
                  <a:srgbClr val="454545"/>
                </a:solidFill>
                <a:latin typeface="PingFang SC"/>
              </a:rPr>
              <a:t>    </a:t>
            </a:r>
            <a:r>
              <a:rPr lang="en-US" altLang="zh-CN" dirty="0">
                <a:solidFill>
                  <a:schemeClr val="tx2"/>
                </a:solidFill>
              </a:rPr>
              <a:t>RANSAC </a:t>
            </a:r>
            <a:r>
              <a:rPr lang="zh-CN" altLang="en-US" dirty="0">
                <a:solidFill>
                  <a:schemeClr val="tx2"/>
                </a:solidFill>
              </a:rPr>
              <a:t>算法采用迭代方式随机选择可以确定目标形状的最小点集来确定形状参数，测试剩余的每个点是否属于目标形状物体，记录通过测试点数最多的形状参数。迭代测试结果输出该类的物体形状参数。</a:t>
            </a:r>
          </a:p>
          <a:p>
            <a:r>
              <a:rPr lang="en-US" altLang="zh-CN" dirty="0">
                <a:solidFill>
                  <a:schemeClr val="tx2"/>
                </a:solidFill>
              </a:rPr>
              <a:t>RANSAC </a:t>
            </a:r>
            <a:r>
              <a:rPr lang="zh-CN" altLang="en-US" dirty="0">
                <a:solidFill>
                  <a:schemeClr val="tx2"/>
                </a:solidFill>
              </a:rPr>
              <a:t>算法受噪声的影响小，鲁棒性强，是目前计</a:t>
            </a:r>
          </a:p>
          <a:p>
            <a:r>
              <a:rPr lang="zh-CN" altLang="en-US" dirty="0">
                <a:solidFill>
                  <a:schemeClr val="tx2"/>
                </a:solidFill>
              </a:rPr>
              <a:t>算机视觉领域中物体形状估计的常用算法</a:t>
            </a:r>
          </a:p>
        </p:txBody>
      </p:sp>
    </p:spTree>
    <p:extLst>
      <p:ext uri="{BB962C8B-B14F-4D97-AF65-F5344CB8AC3E}">
        <p14:creationId xmlns:p14="http://schemas.microsoft.com/office/powerpoint/2010/main" val="3260131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 calcmode="lin" valueType="num">
                                      <p:cBhvr additive="base">
                                        <p:cTn id="18"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01738" y="244134"/>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RANSAC</a:t>
            </a:r>
            <a:r>
              <a:rPr lang="zh-CN" altLang="en-US" dirty="0">
                <a:solidFill>
                  <a:schemeClr val="tx1"/>
                </a:solidFill>
              </a:rPr>
              <a:t>成员函数</a:t>
            </a: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2" name="矩形 1"/>
          <p:cNvSpPr/>
          <p:nvPr/>
        </p:nvSpPr>
        <p:spPr>
          <a:xfrm>
            <a:off x="2569989" y="1628800"/>
            <a:ext cx="6768752" cy="3416320"/>
          </a:xfrm>
          <a:prstGeom prst="rect">
            <a:avLst/>
          </a:prstGeom>
        </p:spPr>
        <p:txBody>
          <a:bodyPr wrap="square">
            <a:spAutoFit/>
          </a:bodyPr>
          <a:lstStyle/>
          <a:p>
            <a:r>
              <a:rPr lang="zh-CN" altLang="en-US" dirty="0">
                <a:solidFill>
                  <a:schemeClr val="tx2"/>
                </a:solidFill>
              </a:rPr>
              <a:t>非常重要的成员函数和的使用方法。</a:t>
            </a:r>
          </a:p>
          <a:p>
            <a:pPr>
              <a:buFont typeface="+mj-lt"/>
              <a:buAutoNum type="arabicPeriod"/>
            </a:pPr>
            <a:r>
              <a:rPr lang="en-US" altLang="zh-CN" dirty="0">
                <a:solidFill>
                  <a:schemeClr val="tx2"/>
                </a:solidFill>
              </a:rPr>
              <a:t>inline void </a:t>
            </a:r>
            <a:r>
              <a:rPr lang="en-US" altLang="zh-CN" dirty="0" err="1">
                <a:solidFill>
                  <a:schemeClr val="tx2"/>
                </a:solidFill>
              </a:rPr>
              <a:t>setModelType</a:t>
            </a:r>
            <a:r>
              <a:rPr lang="en-US" altLang="zh-CN" dirty="0">
                <a:solidFill>
                  <a:schemeClr val="tx2"/>
                </a:solidFill>
              </a:rPr>
              <a:t> (</a:t>
            </a:r>
            <a:r>
              <a:rPr lang="en-US" altLang="zh-CN" dirty="0" err="1">
                <a:solidFill>
                  <a:schemeClr val="tx2"/>
                </a:solidFill>
              </a:rPr>
              <a:t>int</a:t>
            </a:r>
            <a:r>
              <a:rPr lang="en-US" altLang="zh-CN" dirty="0">
                <a:solidFill>
                  <a:schemeClr val="tx2"/>
                </a:solidFill>
              </a:rPr>
              <a:t> model) </a:t>
            </a:r>
            <a:r>
              <a:rPr lang="zh-CN" altLang="en-US" dirty="0">
                <a:solidFill>
                  <a:schemeClr val="tx2"/>
                </a:solidFill>
              </a:rPr>
              <a:t>所提取目标模型的属性（平面、球、圆柱等等）。</a:t>
            </a:r>
          </a:p>
          <a:p>
            <a:pPr>
              <a:buFont typeface="+mj-lt"/>
              <a:buAutoNum type="arabicPeriod"/>
            </a:pPr>
            <a:r>
              <a:rPr lang="en-US" altLang="zh-CN" dirty="0">
                <a:solidFill>
                  <a:schemeClr val="tx2"/>
                </a:solidFill>
              </a:rPr>
              <a:t>inline </a:t>
            </a:r>
            <a:r>
              <a:rPr lang="en-US" altLang="zh-CN" dirty="0" smtClean="0">
                <a:solidFill>
                  <a:schemeClr val="tx2"/>
                </a:solidFill>
              </a:rPr>
              <a:t>void </a:t>
            </a:r>
            <a:r>
              <a:rPr lang="en-US" altLang="zh-CN" dirty="0" err="1" smtClean="0">
                <a:solidFill>
                  <a:schemeClr val="tx2"/>
                </a:solidFill>
              </a:rPr>
              <a:t>setMethodType</a:t>
            </a:r>
            <a:r>
              <a:rPr lang="en-US" altLang="zh-CN" dirty="0" smtClean="0">
                <a:solidFill>
                  <a:schemeClr val="tx2"/>
                </a:solidFill>
              </a:rPr>
              <a:t> </a:t>
            </a:r>
            <a:r>
              <a:rPr lang="en-US" altLang="zh-CN" dirty="0">
                <a:solidFill>
                  <a:schemeClr val="tx2"/>
                </a:solidFill>
              </a:rPr>
              <a:t>(</a:t>
            </a:r>
            <a:r>
              <a:rPr lang="en-US" altLang="zh-CN" dirty="0" err="1">
                <a:solidFill>
                  <a:schemeClr val="tx2"/>
                </a:solidFill>
              </a:rPr>
              <a:t>int</a:t>
            </a:r>
            <a:r>
              <a:rPr lang="en-US" altLang="zh-CN" dirty="0">
                <a:solidFill>
                  <a:schemeClr val="tx2"/>
                </a:solidFill>
              </a:rPr>
              <a:t> method)</a:t>
            </a:r>
            <a:r>
              <a:rPr lang="zh-CN" altLang="en-US" dirty="0">
                <a:solidFill>
                  <a:schemeClr val="tx2"/>
                </a:solidFill>
              </a:rPr>
              <a:t>采样方法（</a:t>
            </a:r>
            <a:r>
              <a:rPr lang="en-US" altLang="zh-CN" dirty="0">
                <a:solidFill>
                  <a:schemeClr val="tx2"/>
                </a:solidFill>
              </a:rPr>
              <a:t>RANSAC</a:t>
            </a:r>
            <a:r>
              <a:rPr lang="zh-CN" altLang="en-US" dirty="0">
                <a:solidFill>
                  <a:schemeClr val="tx2"/>
                </a:solidFill>
              </a:rPr>
              <a:t>、</a:t>
            </a:r>
            <a:r>
              <a:rPr lang="en-US" altLang="zh-CN" dirty="0" err="1">
                <a:solidFill>
                  <a:schemeClr val="tx2"/>
                </a:solidFill>
              </a:rPr>
              <a:t>LMedS</a:t>
            </a:r>
            <a:r>
              <a:rPr lang="zh-CN" altLang="en-US" dirty="0">
                <a:solidFill>
                  <a:schemeClr val="tx2"/>
                </a:solidFill>
              </a:rPr>
              <a:t>等）。</a:t>
            </a:r>
          </a:p>
          <a:p>
            <a:pPr>
              <a:buFont typeface="+mj-lt"/>
              <a:buAutoNum type="arabicPeriod"/>
            </a:pPr>
            <a:r>
              <a:rPr lang="en-US" altLang="zh-CN" dirty="0">
                <a:solidFill>
                  <a:schemeClr val="tx2"/>
                </a:solidFill>
              </a:rPr>
              <a:t>inline void </a:t>
            </a:r>
            <a:r>
              <a:rPr lang="en-US" altLang="zh-CN" dirty="0" err="1">
                <a:solidFill>
                  <a:schemeClr val="tx2"/>
                </a:solidFill>
              </a:rPr>
              <a:t>setDistanceThreshold</a:t>
            </a:r>
            <a:r>
              <a:rPr lang="en-US" altLang="zh-CN" dirty="0">
                <a:solidFill>
                  <a:schemeClr val="tx2"/>
                </a:solidFill>
              </a:rPr>
              <a:t> (</a:t>
            </a:r>
            <a:r>
              <a:rPr lang="en-US" altLang="zh-CN" dirty="0" smtClean="0">
                <a:solidFill>
                  <a:schemeClr val="tx2"/>
                </a:solidFill>
              </a:rPr>
              <a:t>double threshold</a:t>
            </a:r>
            <a:r>
              <a:rPr lang="en-US" altLang="zh-CN" dirty="0">
                <a:solidFill>
                  <a:schemeClr val="tx2"/>
                </a:solidFill>
              </a:rPr>
              <a:t>) </a:t>
            </a:r>
            <a:r>
              <a:rPr lang="zh-CN" altLang="en-US" dirty="0">
                <a:solidFill>
                  <a:schemeClr val="tx2"/>
                </a:solidFill>
              </a:rPr>
              <a:t>查询点到目标模型的距离阈值（如果大于此阈值，则查询点不在目标模型上，默认值为</a:t>
            </a:r>
            <a:r>
              <a:rPr lang="en-US" altLang="zh-CN" dirty="0">
                <a:solidFill>
                  <a:schemeClr val="tx2"/>
                </a:solidFill>
              </a:rPr>
              <a:t>0</a:t>
            </a:r>
            <a:r>
              <a:rPr lang="zh-CN" altLang="en-US" dirty="0">
                <a:solidFill>
                  <a:schemeClr val="tx2"/>
                </a:solidFill>
              </a:rPr>
              <a:t>）。</a:t>
            </a:r>
          </a:p>
          <a:p>
            <a:pPr>
              <a:buFont typeface="+mj-lt"/>
              <a:buAutoNum type="arabicPeriod"/>
            </a:pPr>
            <a:r>
              <a:rPr lang="en-US" altLang="zh-CN" dirty="0">
                <a:solidFill>
                  <a:schemeClr val="tx2"/>
                </a:solidFill>
              </a:rPr>
              <a:t>inline void </a:t>
            </a:r>
            <a:r>
              <a:rPr lang="en-US" altLang="zh-CN" dirty="0" err="1">
                <a:solidFill>
                  <a:schemeClr val="tx2"/>
                </a:solidFill>
              </a:rPr>
              <a:t>setMaxIterations</a:t>
            </a:r>
            <a:r>
              <a:rPr lang="en-US" altLang="zh-CN" dirty="0">
                <a:solidFill>
                  <a:schemeClr val="tx2"/>
                </a:solidFill>
              </a:rPr>
              <a:t> (</a:t>
            </a:r>
            <a:r>
              <a:rPr lang="en-US" altLang="zh-CN" dirty="0" err="1">
                <a:solidFill>
                  <a:schemeClr val="tx2"/>
                </a:solidFill>
              </a:rPr>
              <a:t>intmax_iterations</a:t>
            </a:r>
            <a:r>
              <a:rPr lang="en-US" altLang="zh-CN" dirty="0">
                <a:solidFill>
                  <a:schemeClr val="tx2"/>
                </a:solidFill>
              </a:rPr>
              <a:t>) </a:t>
            </a:r>
            <a:r>
              <a:rPr lang="zh-CN" altLang="en-US" dirty="0">
                <a:solidFill>
                  <a:schemeClr val="tx2"/>
                </a:solidFill>
              </a:rPr>
              <a:t>最大迭代次数（默认值为</a:t>
            </a:r>
            <a:r>
              <a:rPr lang="en-US" altLang="zh-CN" dirty="0">
                <a:solidFill>
                  <a:schemeClr val="tx2"/>
                </a:solidFill>
              </a:rPr>
              <a:t>50</a:t>
            </a:r>
            <a:r>
              <a:rPr lang="zh-CN" altLang="en-US" dirty="0" smtClean="0">
                <a:solidFill>
                  <a:schemeClr val="tx2"/>
                </a:solidFill>
              </a:rPr>
              <a:t>）。</a:t>
            </a:r>
            <a:endParaRPr lang="zh-CN" altLang="en-US" dirty="0">
              <a:solidFill>
                <a:schemeClr val="tx2"/>
              </a:solidFill>
            </a:endParaRPr>
          </a:p>
          <a:p>
            <a:pPr>
              <a:buFont typeface="+mj-lt"/>
              <a:buAutoNum type="arabicPeriod"/>
            </a:pPr>
            <a:r>
              <a:rPr lang="en-US" altLang="zh-CN" dirty="0">
                <a:solidFill>
                  <a:schemeClr val="tx2"/>
                </a:solidFill>
              </a:rPr>
              <a:t>virtual void segment (</a:t>
            </a:r>
            <a:r>
              <a:rPr lang="en-US" altLang="zh-CN" dirty="0" err="1">
                <a:solidFill>
                  <a:schemeClr val="tx2"/>
                </a:solidFill>
              </a:rPr>
              <a:t>PointIndices</a:t>
            </a:r>
            <a:r>
              <a:rPr lang="en-US" altLang="zh-CN" dirty="0">
                <a:solidFill>
                  <a:schemeClr val="tx2"/>
                </a:solidFill>
              </a:rPr>
              <a:t> &amp;</a:t>
            </a:r>
            <a:r>
              <a:rPr lang="en-US" altLang="zh-CN" dirty="0" err="1">
                <a:solidFill>
                  <a:schemeClr val="tx2"/>
                </a:solidFill>
              </a:rPr>
              <a:t>inliers,ModelCoefficients</a:t>
            </a:r>
            <a:r>
              <a:rPr lang="en-US" altLang="zh-CN" dirty="0">
                <a:solidFill>
                  <a:schemeClr val="tx2"/>
                </a:solidFill>
              </a:rPr>
              <a:t> &amp;</a:t>
            </a:r>
            <a:r>
              <a:rPr lang="en-US" altLang="zh-CN" dirty="0" err="1">
                <a:solidFill>
                  <a:schemeClr val="tx2"/>
                </a:solidFill>
              </a:rPr>
              <a:t>model_coefficients</a:t>
            </a:r>
            <a:r>
              <a:rPr lang="en-US" altLang="zh-CN" dirty="0">
                <a:solidFill>
                  <a:schemeClr val="tx2"/>
                </a:solidFill>
              </a:rPr>
              <a:t>) </a:t>
            </a:r>
            <a:r>
              <a:rPr lang="zh-CN" altLang="en-US" dirty="0">
                <a:solidFill>
                  <a:schemeClr val="tx2"/>
                </a:solidFill>
              </a:rPr>
              <a:t>输出提取点的索引和目标模型的参数</a:t>
            </a:r>
            <a:r>
              <a:rPr lang="zh-CN" altLang="en-US" dirty="0">
                <a:solidFill>
                  <a:srgbClr val="454545"/>
                </a:solidFill>
                <a:latin typeface="PingFang SC"/>
              </a:rPr>
              <a:t>。</a:t>
            </a:r>
            <a:endParaRPr lang="zh-CN" altLang="en-US" b="0" i="0" dirty="0">
              <a:solidFill>
                <a:srgbClr val="454545"/>
              </a:solidFill>
              <a:effectLst/>
              <a:latin typeface="PingFang SC"/>
            </a:endParaRPr>
          </a:p>
        </p:txBody>
      </p:sp>
    </p:spTree>
    <p:extLst>
      <p:ext uri="{BB962C8B-B14F-4D97-AF65-F5344CB8AC3E}">
        <p14:creationId xmlns:p14="http://schemas.microsoft.com/office/powerpoint/2010/main" val="2258222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PCL</a:t>
            </a:r>
            <a:r>
              <a:rPr lang="zh-CN" altLang="zh-CN" dirty="0">
                <a:solidFill>
                  <a:schemeClr val="tx1"/>
                </a:solidFill>
              </a:rPr>
              <a:t>的平面检测效果</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488" y="846072"/>
            <a:ext cx="10058400" cy="5657850"/>
          </a:xfrm>
          <a:prstGeom prst="rect">
            <a:avLst/>
          </a:prstGeom>
        </p:spPr>
      </p:pic>
    </p:spTree>
    <p:extLst>
      <p:ext uri="{BB962C8B-B14F-4D97-AF65-F5344CB8AC3E}">
        <p14:creationId xmlns:p14="http://schemas.microsoft.com/office/powerpoint/2010/main" val="3832679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物品抓取实现的步骤</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四</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cxnSp>
        <p:nvCxnSpPr>
          <p:cNvPr id="41" name="直接箭头连接符 40"/>
          <p:cNvCxnSpPr>
            <a:endCxn id="16" idx="0"/>
          </p:cNvCxnSpPr>
          <p:nvPr/>
        </p:nvCxnSpPr>
        <p:spPr bwMode="auto">
          <a:xfrm>
            <a:off x="10202837" y="2398743"/>
            <a:ext cx="0" cy="58097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 name="矩形 1"/>
          <p:cNvSpPr/>
          <p:nvPr/>
        </p:nvSpPr>
        <p:spPr bwMode="auto">
          <a:xfrm>
            <a:off x="789121" y="1534647"/>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3578101" y="1534647"/>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6386413" y="1534647"/>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9194725" y="1534647"/>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789121" y="2979716"/>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bwMode="auto">
          <a:xfrm>
            <a:off x="3566765" y="2979716"/>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6392242" y="2979716"/>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9194725" y="2979716"/>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789121" y="4528432"/>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bwMode="auto">
          <a:xfrm>
            <a:off x="3563590" y="4528432"/>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bwMode="auto">
          <a:xfrm>
            <a:off x="6386413" y="4528432"/>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9194725" y="4528432"/>
            <a:ext cx="2016224" cy="86409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4" name="直接箭头连接符 3"/>
          <p:cNvCxnSpPr>
            <a:stCxn id="2" idx="3"/>
          </p:cNvCxnSpPr>
          <p:nvPr/>
        </p:nvCxnSpPr>
        <p:spPr bwMode="auto">
          <a:xfrm>
            <a:off x="2805345" y="1966695"/>
            <a:ext cx="758245"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2" name="直接箭头连接符 21"/>
          <p:cNvCxnSpPr>
            <a:stCxn id="9" idx="3"/>
          </p:cNvCxnSpPr>
          <p:nvPr/>
        </p:nvCxnSpPr>
        <p:spPr bwMode="auto">
          <a:xfrm>
            <a:off x="5594325" y="1966695"/>
            <a:ext cx="797917"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3" name="直接箭头连接符 22"/>
          <p:cNvCxnSpPr>
            <a:stCxn id="10" idx="3"/>
          </p:cNvCxnSpPr>
          <p:nvPr/>
        </p:nvCxnSpPr>
        <p:spPr bwMode="auto">
          <a:xfrm>
            <a:off x="8402637" y="1966695"/>
            <a:ext cx="792088" cy="909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5" name="直接箭头连接符 24"/>
          <p:cNvCxnSpPr/>
          <p:nvPr/>
        </p:nvCxnSpPr>
        <p:spPr bwMode="auto">
          <a:xfrm>
            <a:off x="2805345" y="4971028"/>
            <a:ext cx="758245"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7" name="直接箭头连接符 26"/>
          <p:cNvCxnSpPr>
            <a:stCxn id="18" idx="3"/>
          </p:cNvCxnSpPr>
          <p:nvPr/>
        </p:nvCxnSpPr>
        <p:spPr bwMode="auto">
          <a:xfrm>
            <a:off x="5579814" y="4960480"/>
            <a:ext cx="791667" cy="105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9" name="直接箭头连接符 28"/>
          <p:cNvCxnSpPr>
            <a:stCxn id="19" idx="3"/>
          </p:cNvCxnSpPr>
          <p:nvPr/>
        </p:nvCxnSpPr>
        <p:spPr bwMode="auto">
          <a:xfrm>
            <a:off x="8402637" y="4960480"/>
            <a:ext cx="792088" cy="595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7" name="直接箭头连接符 46"/>
          <p:cNvCxnSpPr>
            <a:stCxn id="13" idx="2"/>
            <a:endCxn id="17" idx="0"/>
          </p:cNvCxnSpPr>
          <p:nvPr/>
        </p:nvCxnSpPr>
        <p:spPr bwMode="auto">
          <a:xfrm>
            <a:off x="1797233" y="3843812"/>
            <a:ext cx="0" cy="68462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0" name="直接箭头连接符 39"/>
          <p:cNvCxnSpPr>
            <a:stCxn id="16" idx="1"/>
            <a:endCxn id="15" idx="3"/>
          </p:cNvCxnSpPr>
          <p:nvPr/>
        </p:nvCxnSpPr>
        <p:spPr bwMode="auto">
          <a:xfrm flipH="1">
            <a:off x="8408466" y="3411764"/>
            <a:ext cx="786259"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9" name="直接箭头连接符 48"/>
          <p:cNvCxnSpPr>
            <a:stCxn id="15" idx="1"/>
            <a:endCxn id="14" idx="3"/>
          </p:cNvCxnSpPr>
          <p:nvPr/>
        </p:nvCxnSpPr>
        <p:spPr bwMode="auto">
          <a:xfrm flipH="1">
            <a:off x="5582989" y="3411764"/>
            <a:ext cx="809253"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50" name="直接箭头连接符 49"/>
          <p:cNvCxnSpPr>
            <a:stCxn id="14" idx="1"/>
            <a:endCxn id="13" idx="3"/>
          </p:cNvCxnSpPr>
          <p:nvPr/>
        </p:nvCxnSpPr>
        <p:spPr bwMode="auto">
          <a:xfrm flipH="1">
            <a:off x="2805345" y="3411764"/>
            <a:ext cx="761420"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64" name="文本框 63"/>
          <p:cNvSpPr txBox="1"/>
          <p:nvPr/>
        </p:nvSpPr>
        <p:spPr>
          <a:xfrm>
            <a:off x="941112" y="3227098"/>
            <a:ext cx="1651024" cy="369332"/>
          </a:xfrm>
          <a:prstGeom prst="rect">
            <a:avLst/>
          </a:prstGeom>
          <a:noFill/>
        </p:spPr>
        <p:txBody>
          <a:bodyPr wrap="square" rtlCol="0">
            <a:spAutoFit/>
          </a:bodyPr>
          <a:lstStyle/>
          <a:p>
            <a:pPr algn="ctr"/>
            <a:r>
              <a:rPr lang="zh-CN" altLang="en-US" dirty="0"/>
              <a:t>前进靠近物品</a:t>
            </a:r>
          </a:p>
        </p:txBody>
      </p:sp>
      <p:sp>
        <p:nvSpPr>
          <p:cNvPr id="67" name="文本框 66"/>
          <p:cNvSpPr txBox="1"/>
          <p:nvPr/>
        </p:nvSpPr>
        <p:spPr>
          <a:xfrm>
            <a:off x="3791300" y="3227098"/>
            <a:ext cx="1651024" cy="369332"/>
          </a:xfrm>
          <a:prstGeom prst="rect">
            <a:avLst/>
          </a:prstGeom>
          <a:noFill/>
        </p:spPr>
        <p:txBody>
          <a:bodyPr wrap="square" rtlCol="0">
            <a:spAutoFit/>
          </a:bodyPr>
          <a:lstStyle/>
          <a:p>
            <a:pPr algn="ctr"/>
            <a:r>
              <a:rPr lang="zh-CN" altLang="en-US" dirty="0"/>
              <a:t>抬起手臂</a:t>
            </a:r>
          </a:p>
        </p:txBody>
      </p:sp>
      <p:sp>
        <p:nvSpPr>
          <p:cNvPr id="68" name="文本框 67"/>
          <p:cNvSpPr txBox="1"/>
          <p:nvPr/>
        </p:nvSpPr>
        <p:spPr>
          <a:xfrm>
            <a:off x="3760701" y="4775814"/>
            <a:ext cx="1651024" cy="369332"/>
          </a:xfrm>
          <a:prstGeom prst="rect">
            <a:avLst/>
          </a:prstGeom>
          <a:noFill/>
        </p:spPr>
        <p:txBody>
          <a:bodyPr wrap="square" rtlCol="0">
            <a:spAutoFit/>
          </a:bodyPr>
          <a:lstStyle/>
          <a:p>
            <a:pPr algn="ctr"/>
            <a:r>
              <a:rPr lang="zh-CN" altLang="en-US" dirty="0"/>
              <a:t>拿起物品</a:t>
            </a:r>
          </a:p>
        </p:txBody>
      </p:sp>
      <p:sp>
        <p:nvSpPr>
          <p:cNvPr id="69" name="文本框 68"/>
          <p:cNvSpPr txBox="1"/>
          <p:nvPr/>
        </p:nvSpPr>
        <p:spPr>
          <a:xfrm>
            <a:off x="969216" y="4786362"/>
            <a:ext cx="1651024" cy="369332"/>
          </a:xfrm>
          <a:prstGeom prst="rect">
            <a:avLst/>
          </a:prstGeom>
          <a:noFill/>
        </p:spPr>
        <p:txBody>
          <a:bodyPr wrap="square" rtlCol="0">
            <a:spAutoFit/>
          </a:bodyPr>
          <a:lstStyle/>
          <a:p>
            <a:pPr algn="ctr"/>
            <a:r>
              <a:rPr lang="zh-CN" altLang="en-US" dirty="0"/>
              <a:t>抓取物品</a:t>
            </a:r>
          </a:p>
        </p:txBody>
      </p:sp>
      <p:sp>
        <p:nvSpPr>
          <p:cNvPr id="70" name="文本框 69"/>
          <p:cNvSpPr txBox="1"/>
          <p:nvPr/>
        </p:nvSpPr>
        <p:spPr>
          <a:xfrm>
            <a:off x="9377325" y="4775814"/>
            <a:ext cx="1651024" cy="369332"/>
          </a:xfrm>
          <a:prstGeom prst="rect">
            <a:avLst/>
          </a:prstGeom>
          <a:noFill/>
        </p:spPr>
        <p:txBody>
          <a:bodyPr wrap="square" rtlCol="0">
            <a:spAutoFit/>
          </a:bodyPr>
          <a:lstStyle/>
          <a:p>
            <a:pPr algn="ctr"/>
            <a:r>
              <a:rPr lang="zh-CN" altLang="en-US" dirty="0"/>
              <a:t>抓取任务完毕</a:t>
            </a:r>
          </a:p>
        </p:txBody>
      </p:sp>
      <p:sp>
        <p:nvSpPr>
          <p:cNvPr id="71" name="文本框 70"/>
          <p:cNvSpPr txBox="1"/>
          <p:nvPr/>
        </p:nvSpPr>
        <p:spPr>
          <a:xfrm>
            <a:off x="6607597" y="4775813"/>
            <a:ext cx="1651024" cy="369332"/>
          </a:xfrm>
          <a:prstGeom prst="rect">
            <a:avLst/>
          </a:prstGeom>
          <a:noFill/>
        </p:spPr>
        <p:txBody>
          <a:bodyPr wrap="square" rtlCol="0">
            <a:spAutoFit/>
          </a:bodyPr>
          <a:lstStyle/>
          <a:p>
            <a:pPr algn="ctr"/>
            <a:r>
              <a:rPr lang="zh-CN" altLang="en-US" dirty="0"/>
              <a:t>带着物品后退</a:t>
            </a:r>
          </a:p>
        </p:txBody>
      </p:sp>
      <p:sp>
        <p:nvSpPr>
          <p:cNvPr id="73" name="文本框 72"/>
          <p:cNvSpPr txBox="1"/>
          <p:nvPr/>
        </p:nvSpPr>
        <p:spPr>
          <a:xfrm>
            <a:off x="987440" y="1696560"/>
            <a:ext cx="1651024" cy="646331"/>
          </a:xfrm>
          <a:prstGeom prst="rect">
            <a:avLst/>
          </a:prstGeom>
          <a:noFill/>
        </p:spPr>
        <p:txBody>
          <a:bodyPr wrap="square" rtlCol="0">
            <a:spAutoFit/>
          </a:bodyPr>
          <a:lstStyle/>
          <a:p>
            <a:pPr algn="ctr"/>
            <a:r>
              <a:rPr lang="zh-CN" altLang="en-US" dirty="0"/>
              <a:t>处理点云数据，确认平面</a:t>
            </a:r>
          </a:p>
        </p:txBody>
      </p:sp>
      <p:sp>
        <p:nvSpPr>
          <p:cNvPr id="74" name="文本框 73"/>
          <p:cNvSpPr txBox="1"/>
          <p:nvPr/>
        </p:nvSpPr>
        <p:spPr>
          <a:xfrm>
            <a:off x="9194725" y="1624339"/>
            <a:ext cx="2016224" cy="646331"/>
          </a:xfrm>
          <a:prstGeom prst="rect">
            <a:avLst/>
          </a:prstGeom>
          <a:noFill/>
        </p:spPr>
        <p:txBody>
          <a:bodyPr wrap="square" rtlCol="0">
            <a:spAutoFit/>
          </a:bodyPr>
          <a:lstStyle/>
          <a:p>
            <a:pPr algn="ctr"/>
            <a:r>
              <a:rPr lang="zh-CN" altLang="en-US" dirty="0"/>
              <a:t>检测物品，挑选出准备</a:t>
            </a:r>
            <a:r>
              <a:rPr lang="zh-CN" altLang="en-US" dirty="0" smtClean="0"/>
              <a:t>抓取目标</a:t>
            </a:r>
            <a:r>
              <a:rPr lang="zh-CN" altLang="en-US" dirty="0"/>
              <a:t>物品</a:t>
            </a:r>
          </a:p>
        </p:txBody>
      </p:sp>
      <p:sp>
        <p:nvSpPr>
          <p:cNvPr id="75" name="文本框 74"/>
          <p:cNvSpPr txBox="1"/>
          <p:nvPr/>
        </p:nvSpPr>
        <p:spPr>
          <a:xfrm>
            <a:off x="6566805" y="1658988"/>
            <a:ext cx="1651024" cy="646331"/>
          </a:xfrm>
          <a:prstGeom prst="rect">
            <a:avLst/>
          </a:prstGeom>
          <a:noFill/>
        </p:spPr>
        <p:txBody>
          <a:bodyPr wrap="square" rtlCol="0">
            <a:spAutoFit/>
          </a:bodyPr>
          <a:lstStyle/>
          <a:p>
            <a:pPr algn="ctr"/>
            <a:r>
              <a:rPr lang="zh-CN" altLang="en-US" dirty="0"/>
              <a:t>前后运动控制到平面的距离</a:t>
            </a:r>
          </a:p>
        </p:txBody>
      </p:sp>
      <p:sp>
        <p:nvSpPr>
          <p:cNvPr id="76" name="文本框 75"/>
          <p:cNvSpPr txBox="1"/>
          <p:nvPr/>
        </p:nvSpPr>
        <p:spPr>
          <a:xfrm>
            <a:off x="3660909" y="1635573"/>
            <a:ext cx="1913075" cy="646331"/>
          </a:xfrm>
          <a:prstGeom prst="rect">
            <a:avLst/>
          </a:prstGeom>
          <a:noFill/>
        </p:spPr>
        <p:txBody>
          <a:bodyPr wrap="square" rtlCol="0">
            <a:spAutoFit/>
          </a:bodyPr>
          <a:lstStyle/>
          <a:p>
            <a:pPr algn="ctr"/>
            <a:r>
              <a:rPr lang="zh-CN" altLang="en-US" dirty="0"/>
              <a:t>根据平面高度调节脊柱升降高度</a:t>
            </a:r>
          </a:p>
        </p:txBody>
      </p:sp>
      <p:sp>
        <p:nvSpPr>
          <p:cNvPr id="77" name="文本框 76"/>
          <p:cNvSpPr txBox="1"/>
          <p:nvPr/>
        </p:nvSpPr>
        <p:spPr>
          <a:xfrm>
            <a:off x="6478971" y="3083363"/>
            <a:ext cx="1892511" cy="646331"/>
          </a:xfrm>
          <a:prstGeom prst="rect">
            <a:avLst/>
          </a:prstGeom>
          <a:noFill/>
        </p:spPr>
        <p:txBody>
          <a:bodyPr wrap="square" rtlCol="0">
            <a:spAutoFit/>
          </a:bodyPr>
          <a:lstStyle/>
          <a:p>
            <a:pPr algn="ctr"/>
            <a:r>
              <a:rPr lang="zh-CN" altLang="en-US" dirty="0"/>
              <a:t>根据目标物品坐标调节左右距离</a:t>
            </a:r>
          </a:p>
        </p:txBody>
      </p:sp>
      <p:sp>
        <p:nvSpPr>
          <p:cNvPr id="80" name="文本框 79"/>
          <p:cNvSpPr txBox="1"/>
          <p:nvPr/>
        </p:nvSpPr>
        <p:spPr>
          <a:xfrm>
            <a:off x="9245152" y="3107789"/>
            <a:ext cx="1872208" cy="646331"/>
          </a:xfrm>
          <a:prstGeom prst="rect">
            <a:avLst/>
          </a:prstGeom>
          <a:noFill/>
        </p:spPr>
        <p:txBody>
          <a:bodyPr wrap="square" rtlCol="0">
            <a:spAutoFit/>
          </a:bodyPr>
          <a:lstStyle/>
          <a:p>
            <a:pPr algn="ctr"/>
            <a:r>
              <a:rPr lang="zh-CN" altLang="en-US" dirty="0"/>
              <a:t>根据目标物品坐标调节前后距离</a:t>
            </a:r>
          </a:p>
        </p:txBody>
      </p:sp>
    </p:spTree>
    <p:extLst>
      <p:ext uri="{BB962C8B-B14F-4D97-AF65-F5344CB8AC3E}">
        <p14:creationId xmlns:p14="http://schemas.microsoft.com/office/powerpoint/2010/main" val="841964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物体抓取</a:t>
            </a:r>
            <a:r>
              <a:rPr lang="zh-CN" altLang="zh-CN" dirty="0" smtClean="0">
                <a:solidFill>
                  <a:schemeClr val="tx1"/>
                </a:solidFill>
              </a:rPr>
              <a:t>效果</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五</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101" y="748959"/>
            <a:ext cx="5143500" cy="5992409"/>
          </a:xfrm>
          <a:prstGeom prst="rect">
            <a:avLst/>
          </a:prstGeom>
        </p:spPr>
      </p:pic>
    </p:spTree>
    <p:extLst>
      <p:ext uri="{BB962C8B-B14F-4D97-AF65-F5344CB8AC3E}">
        <p14:creationId xmlns:p14="http://schemas.microsoft.com/office/powerpoint/2010/main" val="3125769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6.pptx"/>
</p:tagLst>
</file>

<file path=ppt/theme/theme1.xml><?xml version="1.0" encoding="utf-8"?>
<a:theme xmlns:a="http://schemas.openxmlformats.org/drawingml/2006/main" name="1_默认设计模板">
  <a:themeElements>
    <a:clrScheme name="自定义 3">
      <a:dk1>
        <a:srgbClr val="B51B25"/>
      </a:dk1>
      <a:lt1>
        <a:srgbClr val="91959C"/>
      </a:lt1>
      <a:dk2>
        <a:srgbClr val="202833"/>
      </a:dk2>
      <a:lt2>
        <a:srgbClr val="F1F1F1"/>
      </a:lt2>
      <a:accent1>
        <a:srgbClr val="FFFFFF"/>
      </a:accent1>
      <a:accent2>
        <a:srgbClr val="202833"/>
      </a:accent2>
      <a:accent3>
        <a:srgbClr val="B51B25"/>
      </a:accent3>
      <a:accent4>
        <a:srgbClr val="91959C"/>
      </a:accent4>
      <a:accent5>
        <a:srgbClr val="4D4D4D"/>
      </a:accent5>
      <a:accent6>
        <a:srgbClr val="F1F1F1"/>
      </a:accent6>
      <a:hlink>
        <a:srgbClr val="080808"/>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自定义</PresentationFormat>
  <Paragraphs>85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PingFang SC</vt:lpstr>
      <vt:lpstr>仿宋_GB2312</vt:lpstr>
      <vt:lpstr>宋体</vt:lpstr>
      <vt:lpstr>微软雅黑</vt:lpstr>
      <vt:lpstr>Arial</vt:lpstr>
      <vt:lpstr>Calibri</vt:lpstr>
      <vt:lpstr>Courier New</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演示文稿6.pptx</dc:title>
  <dc:creator/>
  <cp:lastModifiedBy/>
  <cp:revision>1</cp:revision>
  <dcterms:created xsi:type="dcterms:W3CDTF">2017-02-16T13:57:26Z</dcterms:created>
  <dcterms:modified xsi:type="dcterms:W3CDTF">2017-12-16T03:14:08Z</dcterms:modified>
</cp:coreProperties>
</file>