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199630" cy="467995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2" userDrawn="1">
          <p15:clr>
            <a:srgbClr val="A4A3A4"/>
          </p15:clr>
        </p15:guide>
        <p15:guide id="2" pos="2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7AE"/>
    <a:srgbClr val="72BFC5"/>
    <a:srgbClr val="74B230"/>
    <a:srgbClr val="92D050"/>
    <a:srgbClr val="F3F2F1"/>
    <a:srgbClr val="EE7228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164" d="100"/>
          <a:sy n="164" d="100"/>
        </p:scale>
        <p:origin x="254" y="115"/>
      </p:cViewPr>
      <p:guideLst>
        <p:guide orient="horz" pos="1482"/>
        <p:guide pos="22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172" y="766156"/>
            <a:ext cx="5401032" cy="1629841"/>
          </a:xfrm>
        </p:spPr>
        <p:txBody>
          <a:bodyPr anchor="b"/>
          <a:lstStyle>
            <a:lvl1pPr algn="ctr">
              <a:defRPr sz="307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172" y="2458850"/>
            <a:ext cx="5401032" cy="1130269"/>
          </a:xfrm>
        </p:spPr>
        <p:txBody>
          <a:bodyPr/>
          <a:lstStyle>
            <a:lvl1pPr marL="0" indent="0" algn="ctr">
              <a:buNone/>
              <a:defRPr sz="1230"/>
            </a:lvl1pPr>
            <a:lvl2pPr marL="234315" indent="0" algn="ctr">
              <a:buNone/>
              <a:defRPr sz="1020"/>
            </a:lvl2pPr>
            <a:lvl3pPr marL="467995" indent="0" algn="ctr">
              <a:buNone/>
              <a:defRPr sz="925"/>
            </a:lvl3pPr>
            <a:lvl4pPr marL="702945" indent="0" algn="ctr">
              <a:buNone/>
              <a:defRPr sz="820"/>
            </a:lvl4pPr>
            <a:lvl5pPr marL="936625" indent="0" algn="ctr">
              <a:buNone/>
              <a:defRPr sz="820"/>
            </a:lvl5pPr>
            <a:lvl6pPr marL="1170305" indent="0" algn="ctr">
              <a:buNone/>
              <a:defRPr sz="820"/>
            </a:lvl6pPr>
            <a:lvl7pPr marL="1403985" indent="0" algn="ctr">
              <a:buNone/>
              <a:defRPr sz="820"/>
            </a:lvl7pPr>
            <a:lvl8pPr marL="1638300" indent="0" algn="ctr">
              <a:buNone/>
              <a:defRPr sz="820"/>
            </a:lvl8pPr>
            <a:lvl9pPr marL="1872615" indent="0" algn="ctr">
              <a:buNone/>
              <a:defRPr sz="82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DE62F-DBF3-4610-A174-55122FE24B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D6B6-D386-4923-AC10-C52152BE8E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0997" y="187475"/>
            <a:ext cx="1620309" cy="39944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069" y="187475"/>
            <a:ext cx="4766998" cy="39944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96F8B-81F2-4101-BDB6-6B3630C478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10F11-17C7-44F2-A8B0-6841297A30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44" y="1167113"/>
            <a:ext cx="6211186" cy="1947356"/>
          </a:xfrm>
        </p:spPr>
        <p:txBody>
          <a:bodyPr anchor="b"/>
          <a:lstStyle>
            <a:lvl1pPr>
              <a:defRPr sz="307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44" y="3132893"/>
            <a:ext cx="6211186" cy="1024069"/>
          </a:xfrm>
        </p:spPr>
        <p:txBody>
          <a:bodyPr/>
          <a:lstStyle>
            <a:lvl1pPr marL="0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1pPr>
            <a:lvl2pPr marL="2343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799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294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4pPr>
            <a:lvl5pPr marL="93662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5pPr>
            <a:lvl6pPr marL="117030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6pPr>
            <a:lvl7pPr marL="140398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7pPr>
            <a:lvl8pPr marL="1638300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8pPr>
            <a:lvl9pPr marL="187261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B170-B5D6-4E2D-865E-1ED12E3B61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69" y="1092341"/>
            <a:ext cx="3175806" cy="308954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5500" y="1092341"/>
            <a:ext cx="3175806" cy="308954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0543-82A4-428B-915E-6896CC2A5C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33" y="249245"/>
            <a:ext cx="6211186" cy="90486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85" y="1214010"/>
            <a:ext cx="2878645" cy="562425"/>
          </a:xfrm>
        </p:spPr>
        <p:txBody>
          <a:bodyPr anchor="ctr"/>
          <a:lstStyle>
            <a:lvl1pPr marL="0" indent="0">
              <a:buNone/>
              <a:defRPr sz="1435"/>
            </a:lvl1pPr>
            <a:lvl2pPr marL="234315" indent="0">
              <a:buNone/>
              <a:defRPr sz="1230"/>
            </a:lvl2pPr>
            <a:lvl3pPr marL="467995" indent="0">
              <a:buNone/>
              <a:defRPr sz="1020"/>
            </a:lvl3pPr>
            <a:lvl4pPr marL="702945" indent="0">
              <a:buNone/>
              <a:defRPr sz="925"/>
            </a:lvl4pPr>
            <a:lvl5pPr marL="936625" indent="0">
              <a:buNone/>
              <a:defRPr sz="925"/>
            </a:lvl5pPr>
            <a:lvl6pPr marL="1170305" indent="0">
              <a:buNone/>
              <a:defRPr sz="925"/>
            </a:lvl6pPr>
            <a:lvl7pPr marL="1403985" indent="0">
              <a:buNone/>
              <a:defRPr sz="925"/>
            </a:lvl7pPr>
            <a:lvl8pPr marL="1638300" indent="0">
              <a:buNone/>
              <a:defRPr sz="925"/>
            </a:lvl8pPr>
            <a:lvl9pPr marL="1872615" indent="0">
              <a:buNone/>
              <a:defRPr sz="92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85" y="1819462"/>
            <a:ext cx="2878645" cy="24057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749" y="1214010"/>
            <a:ext cx="2892822" cy="562425"/>
          </a:xfrm>
        </p:spPr>
        <p:txBody>
          <a:bodyPr anchor="ctr"/>
          <a:lstStyle>
            <a:lvl1pPr marL="0" indent="0">
              <a:buNone/>
              <a:defRPr sz="1435"/>
            </a:lvl1pPr>
            <a:lvl2pPr marL="234315" indent="0">
              <a:buNone/>
              <a:defRPr sz="1230"/>
            </a:lvl2pPr>
            <a:lvl3pPr marL="467995" indent="0">
              <a:buNone/>
              <a:defRPr sz="1020"/>
            </a:lvl3pPr>
            <a:lvl4pPr marL="702945" indent="0">
              <a:buNone/>
              <a:defRPr sz="925"/>
            </a:lvl4pPr>
            <a:lvl5pPr marL="936625" indent="0">
              <a:buNone/>
              <a:defRPr sz="925"/>
            </a:lvl5pPr>
            <a:lvl6pPr marL="1170305" indent="0">
              <a:buNone/>
              <a:defRPr sz="925"/>
            </a:lvl6pPr>
            <a:lvl7pPr marL="1403985" indent="0">
              <a:buNone/>
              <a:defRPr sz="925"/>
            </a:lvl7pPr>
            <a:lvl8pPr marL="1638300" indent="0">
              <a:buNone/>
              <a:defRPr sz="925"/>
            </a:lvl8pPr>
            <a:lvl9pPr marL="1872615" indent="0">
              <a:buNone/>
              <a:defRPr sz="92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749" y="1819462"/>
            <a:ext cx="2892822" cy="24057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C0F8A-7BB8-456F-BBDB-53FFB32B40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AB0-EB5B-4FDC-9789-E56BCD2A0D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1D168-6B63-46AB-B8AC-581CF39808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33" y="312098"/>
            <a:ext cx="2322630" cy="1092341"/>
          </a:xfrm>
        </p:spPr>
        <p:txBody>
          <a:bodyPr anchor="b"/>
          <a:lstStyle>
            <a:lvl1pPr>
              <a:defRPr sz="16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522" y="674043"/>
            <a:ext cx="3645696" cy="3326870"/>
          </a:xfrm>
        </p:spPr>
        <p:txBody>
          <a:bodyPr/>
          <a:lstStyle>
            <a:lvl1pPr>
              <a:defRPr sz="1635"/>
            </a:lvl1pPr>
            <a:lvl2pPr>
              <a:defRPr sz="1435"/>
            </a:lvl2pPr>
            <a:lvl3pPr>
              <a:defRPr sz="123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33" y="1404438"/>
            <a:ext cx="2322630" cy="2601895"/>
          </a:xfrm>
        </p:spPr>
        <p:txBody>
          <a:bodyPr/>
          <a:lstStyle>
            <a:lvl1pPr marL="0" indent="0">
              <a:buNone/>
              <a:defRPr sz="820"/>
            </a:lvl1pPr>
            <a:lvl2pPr marL="234315" indent="0">
              <a:buNone/>
              <a:defRPr sz="720"/>
            </a:lvl2pPr>
            <a:lvl3pPr marL="467995" indent="0">
              <a:buNone/>
              <a:defRPr sz="615"/>
            </a:lvl3pPr>
            <a:lvl4pPr marL="702945" indent="0">
              <a:buNone/>
              <a:defRPr sz="510"/>
            </a:lvl4pPr>
            <a:lvl5pPr marL="936625" indent="0">
              <a:buNone/>
              <a:defRPr sz="510"/>
            </a:lvl5pPr>
            <a:lvl6pPr marL="1170305" indent="0">
              <a:buNone/>
              <a:defRPr sz="510"/>
            </a:lvl6pPr>
            <a:lvl7pPr marL="1403985" indent="0">
              <a:buNone/>
              <a:defRPr sz="510"/>
            </a:lvl7pPr>
            <a:lvl8pPr marL="1638300" indent="0">
              <a:buNone/>
              <a:defRPr sz="510"/>
            </a:lvl8pPr>
            <a:lvl9pPr marL="1872615" indent="0">
              <a:buNone/>
              <a:defRPr sz="51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736A6-CE1C-4489-B1E7-9A106FDEA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33" y="312098"/>
            <a:ext cx="2460321" cy="1092341"/>
          </a:xfrm>
        </p:spPr>
        <p:txBody>
          <a:bodyPr anchor="b"/>
          <a:lstStyle>
            <a:lvl1pPr>
              <a:defRPr sz="16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522" y="312099"/>
            <a:ext cx="3645696" cy="3688817"/>
          </a:xfrm>
        </p:spPr>
        <p:txBody>
          <a:bodyPr/>
          <a:lstStyle>
            <a:lvl1pPr marL="0" indent="0">
              <a:buNone/>
              <a:defRPr sz="1635"/>
            </a:lvl1pPr>
            <a:lvl2pPr marL="234315" indent="0">
              <a:buNone/>
              <a:defRPr sz="1435"/>
            </a:lvl2pPr>
            <a:lvl3pPr marL="467995" indent="0">
              <a:buNone/>
              <a:defRPr sz="1230"/>
            </a:lvl3pPr>
            <a:lvl4pPr marL="702945" indent="0">
              <a:buNone/>
              <a:defRPr sz="1020"/>
            </a:lvl4pPr>
            <a:lvl5pPr marL="936625" indent="0">
              <a:buNone/>
              <a:defRPr sz="1020"/>
            </a:lvl5pPr>
            <a:lvl6pPr marL="1170305" indent="0">
              <a:buNone/>
              <a:defRPr sz="1020"/>
            </a:lvl6pPr>
            <a:lvl7pPr marL="1403985" indent="0">
              <a:buNone/>
              <a:defRPr sz="1020"/>
            </a:lvl7pPr>
            <a:lvl8pPr marL="1638300" indent="0">
              <a:buNone/>
              <a:defRPr sz="1020"/>
            </a:lvl8pPr>
            <a:lvl9pPr marL="1872615" indent="0">
              <a:buNone/>
              <a:defRPr sz="102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33" y="1404438"/>
            <a:ext cx="2460321" cy="2601895"/>
          </a:xfrm>
        </p:spPr>
        <p:txBody>
          <a:bodyPr/>
          <a:lstStyle>
            <a:lvl1pPr marL="0" indent="0">
              <a:buNone/>
              <a:defRPr sz="1020"/>
            </a:lvl1pPr>
            <a:lvl2pPr marL="234315" indent="0">
              <a:buNone/>
              <a:defRPr sz="925"/>
            </a:lvl2pPr>
            <a:lvl3pPr marL="467995" indent="0">
              <a:buNone/>
              <a:defRPr sz="820"/>
            </a:lvl3pPr>
            <a:lvl4pPr marL="702945" indent="0">
              <a:buNone/>
              <a:defRPr sz="720"/>
            </a:lvl4pPr>
            <a:lvl5pPr marL="936625" indent="0">
              <a:buNone/>
              <a:defRPr sz="720"/>
            </a:lvl5pPr>
            <a:lvl6pPr marL="1170305" indent="0">
              <a:buNone/>
              <a:defRPr sz="720"/>
            </a:lvl6pPr>
            <a:lvl7pPr marL="1403985" indent="0">
              <a:buNone/>
              <a:defRPr sz="720"/>
            </a:lvl7pPr>
            <a:lvl8pPr marL="1638300" indent="0">
              <a:buNone/>
              <a:defRPr sz="720"/>
            </a:lvl8pPr>
            <a:lvl9pPr marL="1872615" indent="0">
              <a:buNone/>
              <a:defRPr sz="72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36176-60CD-4797-9FBC-16380A0F06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0413" y="186539"/>
            <a:ext cx="6481080" cy="78132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60413" y="1093244"/>
            <a:ext cx="6481080" cy="308860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60413" y="4264415"/>
            <a:ext cx="1679810" cy="32415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955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2460969" y="4264415"/>
            <a:ext cx="2279968" cy="32415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55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160095" y="4264415"/>
            <a:ext cx="1681398" cy="32415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865"/>
            </a:lvl1pPr>
          </a:lstStyle>
          <a:p>
            <a:fld id="{A9510276-27A0-48EF-A4BF-04DD8F98E8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3570" rtl="0" fontAlgn="base">
        <a:spcBef>
          <a:spcPct val="0"/>
        </a:spcBef>
        <a:spcAft>
          <a:spcPct val="0"/>
        </a:spcAft>
        <a:defRPr sz="2985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34315" indent="-234315" algn="l" defTabSz="623570" rtl="0" fontAlgn="base">
        <a:spcBef>
          <a:spcPts val="65"/>
        </a:spcBef>
        <a:spcAft>
          <a:spcPct val="0"/>
        </a:spcAft>
        <a:buChar char="•"/>
        <a:defRPr sz="2120" kern="1200">
          <a:solidFill>
            <a:schemeClr val="tx1"/>
          </a:solidFill>
          <a:latin typeface="+mn-lt"/>
          <a:ea typeface="+mn-ea"/>
          <a:cs typeface="+mn-cs"/>
        </a:defRPr>
      </a:lvl1pPr>
      <a:lvl2pPr marL="507365" lvl="1" indent="-195580" algn="l" defTabSz="623570" rtl="0" fontAlgn="base">
        <a:spcBef>
          <a:spcPts val="65"/>
        </a:spcBef>
        <a:spcAft>
          <a:spcPct val="0"/>
        </a:spcAft>
        <a:buChar char="–"/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779780" lvl="2" indent="-156210" algn="l" defTabSz="623570" rtl="0" fontAlgn="base">
        <a:spcBef>
          <a:spcPts val="65"/>
        </a:spcBef>
        <a:spcAft>
          <a:spcPct val="0"/>
        </a:spcAft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091565" lvl="3" indent="-156210" algn="l" defTabSz="623570" rtl="0" fontAlgn="base">
        <a:spcBef>
          <a:spcPts val="65"/>
        </a:spcBef>
        <a:spcAft>
          <a:spcPct val="0"/>
        </a:spcAft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403350" lvl="4" indent="-156210" algn="l" defTabSz="623570" rtl="0" fontAlgn="base">
        <a:spcBef>
          <a:spcPts val="65"/>
        </a:spcBef>
        <a:spcAft>
          <a:spcPct val="0"/>
        </a:spcAft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40" lvl="5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28825" lvl="6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40610" lvl="7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53030" lvl="8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11785" lvl="1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24205" lvl="2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936625" lvl="3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248410" lvl="4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560830" lvl="5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872615" lvl="6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184400" lvl="7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496820" lvl="8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8100" y="36195"/>
            <a:ext cx="7059295" cy="4634865"/>
            <a:chOff x="190" y="170"/>
            <a:chExt cx="10479" cy="7298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98" y="170"/>
              <a:ext cx="9422" cy="0"/>
            </a:xfrm>
            <a:prstGeom prst="line">
              <a:avLst/>
            </a:prstGeom>
            <a:ln w="254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215" y="2125"/>
              <a:ext cx="9423" cy="0"/>
            </a:xfrm>
            <a:prstGeom prst="line">
              <a:avLst/>
            </a:prstGeom>
            <a:ln w="254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90" y="4395"/>
              <a:ext cx="9455" cy="0"/>
            </a:xfrm>
            <a:prstGeom prst="line">
              <a:avLst/>
            </a:prstGeom>
            <a:ln w="254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992" y="544"/>
              <a:ext cx="5945" cy="1208"/>
            </a:xfrm>
            <a:prstGeom prst="rect">
              <a:avLst/>
            </a:prstGeom>
            <a:solidFill>
              <a:srgbClr val="74B23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800" noProof="1"/>
                <a:t>Hotness-Aware Map</a:t>
              </a:r>
              <a:endParaRPr lang="en-US" altLang="zh-CN" sz="1800" noProof="1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95" y="2313"/>
              <a:ext cx="7843" cy="1873"/>
            </a:xfrm>
            <a:prstGeom prst="triangle">
              <a:avLst/>
            </a:prstGeom>
            <a:solidFill>
              <a:srgbClr val="48A7A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800" noProof="1"/>
                <a:t>Index</a:t>
              </a:r>
              <a:endParaRPr lang="en-US" altLang="zh-CN" sz="1800" noProof="1"/>
            </a:p>
            <a:p>
              <a:pPr algn="ctr"/>
              <a:r>
                <a:rPr lang="en-US" altLang="zh-CN" sz="1800" noProof="1"/>
                <a:t>(e.g., CCEH, Fast&amp;Fair)</a:t>
              </a:r>
              <a:endParaRPr lang="en-US" altLang="zh-CN" sz="1800" noProof="1"/>
            </a:p>
          </p:txBody>
        </p:sp>
        <p:sp>
          <p:nvSpPr>
            <p:cNvPr id="2054" name="文本框 39"/>
            <p:cNvSpPr txBox="1">
              <a:spLocks noChangeArrowheads="1"/>
            </p:cNvSpPr>
            <p:nvPr/>
          </p:nvSpPr>
          <p:spPr bwMode="auto">
            <a:xfrm>
              <a:off x="190" y="170"/>
              <a:ext cx="1415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dirty="0"/>
                <a:t>DRAM</a:t>
              </a:r>
              <a:endParaRPr lang="en-US" altLang="zh-CN" sz="1800" dirty="0"/>
            </a:p>
          </p:txBody>
        </p:sp>
        <p:sp>
          <p:nvSpPr>
            <p:cNvPr id="2055" name="文本框 41"/>
            <p:cNvSpPr txBox="1">
              <a:spLocks noChangeArrowheads="1"/>
            </p:cNvSpPr>
            <p:nvPr/>
          </p:nvSpPr>
          <p:spPr bwMode="auto">
            <a:xfrm>
              <a:off x="190" y="2125"/>
              <a:ext cx="1833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dirty="0"/>
                <a:t>DRAM/PM</a:t>
              </a:r>
              <a:endParaRPr lang="en-US" altLang="zh-CN" sz="1800" dirty="0"/>
            </a:p>
          </p:txBody>
        </p:sp>
        <p:sp>
          <p:nvSpPr>
            <p:cNvPr id="2056" name="文本框 51"/>
            <p:cNvSpPr txBox="1">
              <a:spLocks noChangeArrowheads="1"/>
            </p:cNvSpPr>
            <p:nvPr/>
          </p:nvSpPr>
          <p:spPr bwMode="auto">
            <a:xfrm>
              <a:off x="190" y="4393"/>
              <a:ext cx="170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dirty="0"/>
                <a:t>PM (log)</a:t>
              </a:r>
              <a:endParaRPr lang="en-US" altLang="zh-CN" sz="1800" dirty="0"/>
            </a:p>
          </p:txBody>
        </p:sp>
        <p:sp>
          <p:nvSpPr>
            <p:cNvPr id="2071" name="文本框 23"/>
            <p:cNvSpPr txBox="1">
              <a:spLocks noChangeArrowheads="1"/>
            </p:cNvSpPr>
            <p:nvPr/>
          </p:nvSpPr>
          <p:spPr bwMode="auto">
            <a:xfrm>
              <a:off x="8274" y="669"/>
              <a:ext cx="2259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C00000"/>
                  </a:solidFill>
                </a:rPr>
                <a:t>Hot access</a:t>
              </a:r>
              <a:endParaRPr lang="en-US" altLang="zh-CN" sz="1800" dirty="0">
                <a:solidFill>
                  <a:srgbClr val="C00000"/>
                </a:solidFill>
              </a:endParaRPr>
            </a:p>
          </p:txBody>
        </p:sp>
        <p:sp>
          <p:nvSpPr>
            <p:cNvPr id="2072" name="文本框 24"/>
            <p:cNvSpPr txBox="1">
              <a:spLocks noChangeArrowheads="1"/>
            </p:cNvSpPr>
            <p:nvPr/>
          </p:nvSpPr>
          <p:spPr bwMode="auto">
            <a:xfrm>
              <a:off x="8149" y="2623"/>
              <a:ext cx="2203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0070C0"/>
                  </a:solidFill>
                </a:rPr>
                <a:t>Cold access</a:t>
              </a:r>
              <a:endParaRPr lang="en-US" altLang="zh-CN" sz="1800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直接连接符 34"/>
            <p:cNvCxnSpPr>
              <a:endCxn id="6" idx="3"/>
            </p:cNvCxnSpPr>
            <p:nvPr/>
          </p:nvCxnSpPr>
          <p:spPr>
            <a:xfrm>
              <a:off x="3851" y="5157"/>
              <a:ext cx="0" cy="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1359" y="5041"/>
              <a:ext cx="7524" cy="1735"/>
              <a:chOff x="1462" y="5041"/>
              <a:chExt cx="7524" cy="173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462" y="5041"/>
                <a:ext cx="2492" cy="1735"/>
                <a:chOff x="3700" y="5073"/>
                <a:chExt cx="2492" cy="1735"/>
              </a:xfrm>
            </p:grpSpPr>
            <p:sp>
              <p:nvSpPr>
                <p:cNvPr id="2060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4194" y="6372"/>
                  <a:ext cx="1553" cy="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zh-CN" sz="1800" dirty="0"/>
                    <a:t>class</a:t>
                  </a:r>
                  <a:r>
                    <a:rPr lang="en-US" altLang="zh-CN" sz="2400" baseline="-25000" dirty="0"/>
                    <a:t>s</a:t>
                  </a:r>
                  <a:r>
                    <a:rPr lang="en-US" altLang="zh-CN" sz="1800" dirty="0"/>
                    <a:t> 0</a:t>
                  </a:r>
                  <a:endParaRPr lang="en-US" altLang="zh-CN" sz="1800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3700" y="5073"/>
                  <a:ext cx="2492" cy="130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:r>
                    <a:rPr lang="en-US" altLang="zh-CN" sz="1800" noProof="1"/>
                    <a:t>Normal Log Area</a:t>
                  </a:r>
                  <a:endParaRPr lang="en-US" altLang="zh-CN" sz="1800" noProof="1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462" y="5042"/>
                <a:ext cx="2524" cy="1721"/>
                <a:chOff x="1134" y="5078"/>
                <a:chExt cx="2524" cy="1721"/>
              </a:xfrm>
            </p:grpSpPr>
            <p:sp>
              <p:nvSpPr>
                <p:cNvPr id="2066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1699" y="6363"/>
                  <a:ext cx="1403" cy="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altLang="zh-CN" sz="1800" dirty="0"/>
                    <a:t>class</a:t>
                  </a:r>
                  <a:r>
                    <a:rPr lang="en-US" altLang="zh-CN" sz="2400" baseline="-25000" dirty="0"/>
                    <a:t>s</a:t>
                  </a:r>
                  <a:r>
                    <a:rPr lang="en-US" altLang="zh-CN" sz="1800" dirty="0"/>
                    <a:t> 2</a:t>
                  </a:r>
                  <a:endParaRPr lang="en-US" altLang="zh-CN" sz="180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134" y="5078"/>
                  <a:ext cx="2524" cy="1299"/>
                </a:xfrm>
                <a:prstGeom prst="rect">
                  <a:avLst/>
                </a:prstGeom>
                <a:solidFill>
                  <a:srgbClr val="EE722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:r>
                    <a:rPr lang="en-US" altLang="zh-CN" sz="1800" noProof="1"/>
                    <a:t>IGC Log Pool</a:t>
                  </a:r>
                  <a:endParaRPr lang="en-US" altLang="zh-CN" sz="1800" noProof="1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3968" y="5041"/>
                <a:ext cx="2480" cy="1733"/>
                <a:chOff x="6237" y="5073"/>
                <a:chExt cx="2480" cy="1733"/>
              </a:xfrm>
            </p:grpSpPr>
            <p:sp>
              <p:nvSpPr>
                <p:cNvPr id="5" name="矩形 4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6237" y="5073"/>
                  <a:ext cx="2480" cy="130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p>
                  <a:pPr algn="ctr"/>
                  <a:r>
                    <a:rPr lang="en-US" altLang="zh-CN" sz="1800" noProof="1"/>
                    <a:t>Normal Log Area</a:t>
                  </a:r>
                  <a:endParaRPr lang="en-US" altLang="zh-CN" sz="1800" noProof="1"/>
                </a:p>
              </p:txBody>
            </p:sp>
            <p:sp>
              <p:nvSpPr>
                <p:cNvPr id="17" name="文本框 9"/>
                <p:cNvSpPr txBox="1"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6701" y="6370"/>
                  <a:ext cx="1553" cy="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p>
                  <a:pPr algn="ctr"/>
                  <a:r>
                    <a:rPr lang="en-US" altLang="zh-CN" sz="1800" dirty="0"/>
                    <a:t>class</a:t>
                  </a:r>
                  <a:r>
                    <a:rPr lang="en-US" altLang="zh-CN" sz="2400" baseline="-25000" dirty="0"/>
                    <a:t>s</a:t>
                  </a:r>
                  <a:r>
                    <a:rPr lang="en-US" altLang="zh-CN" sz="1800" dirty="0"/>
                    <a:t> 1</a:t>
                  </a:r>
                  <a:endParaRPr lang="en-US" altLang="zh-CN" sz="1800" dirty="0"/>
                </a:p>
              </p:txBody>
            </p:sp>
          </p:grpSp>
        </p:grp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0419" y="456"/>
              <a:ext cx="0" cy="4192"/>
            </a:xfrm>
            <a:prstGeom prst="line">
              <a:avLst/>
            </a:prstGeom>
            <a:ln w="28575" cmpd="sng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endCxn id="34" idx="3"/>
            </p:cNvCxnSpPr>
            <p:nvPr/>
          </p:nvCxnSpPr>
          <p:spPr>
            <a:xfrm rot="5400000">
              <a:off x="7148" y="2171"/>
              <a:ext cx="5255" cy="1786"/>
            </a:xfrm>
            <a:prstGeom prst="bentConnector2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rot="10800000" flipV="1">
              <a:off x="2605" y="4649"/>
              <a:ext cx="7816" cy="391"/>
            </a:xfrm>
            <a:prstGeom prst="bentConnector2">
              <a:avLst/>
            </a:prstGeom>
            <a:ln w="28575" cmpd="sng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5106" y="4645"/>
              <a:ext cx="0" cy="392"/>
            </a:xfrm>
            <a:prstGeom prst="straightConnector1">
              <a:avLst/>
            </a:prstGeom>
            <a:ln w="28575" cmpd="sng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325" y="6938"/>
              <a:ext cx="7536" cy="0"/>
            </a:xfrm>
            <a:prstGeom prst="straightConnector1">
              <a:avLst/>
            </a:prstGeom>
            <a:ln w="22225" cmpd="sng">
              <a:solidFill>
                <a:schemeClr val="accent1">
                  <a:shade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019" y="6888"/>
              <a:ext cx="30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800"/>
                <a:t>Remote stor</a:t>
              </a:r>
              <a:r>
                <a:rPr lang="en-US" altLang="zh-CN" sz="1800"/>
                <a:t>age</a:t>
              </a:r>
              <a:endParaRPr lang="en-US" altLang="zh-CN" sz="1800"/>
            </a:p>
          </p:txBody>
        </p:sp>
        <p:sp>
          <p:nvSpPr>
            <p:cNvPr id="42" name="文本框 41"/>
            <p:cNvSpPr txBox="1"/>
            <p:nvPr>
              <p:custDataLst>
                <p:tags r:id="rId4"/>
              </p:custDataLst>
            </p:nvPr>
          </p:nvSpPr>
          <p:spPr>
            <a:xfrm>
              <a:off x="6576" y="6888"/>
              <a:ext cx="23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800"/>
                <a:t>Near storage</a:t>
              </a:r>
              <a:endParaRPr lang="en-US" altLang="zh-CN" sz="18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6669" y="3146"/>
              <a:ext cx="3739" cy="0"/>
            </a:xfrm>
            <a:prstGeom prst="straightConnector1">
              <a:avLst/>
            </a:prstGeom>
            <a:ln w="28575" cmpd="sng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7937" y="1176"/>
              <a:ext cx="2719" cy="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9493744d-b1cd-4a13-8d81-5dd629375973"/>
  <p:tag name="COMMONDATA" val="eyJoZGlkIjoiNWMyNzk1NjJkYjg5Yzk1OTQwMjA3ODhmZjc4ODZlMTg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王晗硕</cp:lastModifiedBy>
  <cp:revision>243</cp:revision>
  <dcterms:created xsi:type="dcterms:W3CDTF">2022-11-29T07:34:00Z</dcterms:created>
  <dcterms:modified xsi:type="dcterms:W3CDTF">2023-01-12T03:32:19Z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ABF5B20B5E8C4D66BB4FA6B991E5B23B</vt:lpwstr>
  </property>
</Properties>
</file>