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handoutMasterIdLst>
    <p:handoutMasterId r:id="rId31"/>
  </p:handoutMasterIdLst>
  <p:sldIdLst>
    <p:sldId id="256" r:id="rId2"/>
    <p:sldId id="295" r:id="rId3"/>
    <p:sldId id="296" r:id="rId4"/>
    <p:sldId id="291" r:id="rId5"/>
    <p:sldId id="297" r:id="rId6"/>
    <p:sldId id="292" r:id="rId7"/>
    <p:sldId id="298" r:id="rId8"/>
    <p:sldId id="288" r:id="rId9"/>
    <p:sldId id="299" r:id="rId10"/>
    <p:sldId id="307" r:id="rId11"/>
    <p:sldId id="284" r:id="rId12"/>
    <p:sldId id="293" r:id="rId13"/>
    <p:sldId id="301" r:id="rId14"/>
    <p:sldId id="282" r:id="rId15"/>
    <p:sldId id="300" r:id="rId16"/>
    <p:sldId id="302" r:id="rId17"/>
    <p:sldId id="303" r:id="rId18"/>
    <p:sldId id="304" r:id="rId19"/>
    <p:sldId id="305" r:id="rId20"/>
    <p:sldId id="306" r:id="rId21"/>
    <p:sldId id="308" r:id="rId22"/>
    <p:sldId id="312" r:id="rId23"/>
    <p:sldId id="309" r:id="rId24"/>
    <p:sldId id="310" r:id="rId25"/>
    <p:sldId id="314" r:id="rId26"/>
    <p:sldId id="315" r:id="rId27"/>
    <p:sldId id="311" r:id="rId28"/>
    <p:sldId id="313" r:id="rId2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5088" autoAdjust="0"/>
  </p:normalViewPr>
  <p:slideViewPr>
    <p:cSldViewPr>
      <p:cViewPr varScale="1">
        <p:scale>
          <a:sx n="85" d="100"/>
          <a:sy n="85" d="100"/>
        </p:scale>
        <p:origin x="-2364" y="-84"/>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86" d="100"/>
          <a:sy n="86" d="100"/>
        </p:scale>
        <p:origin x="-3846"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117B837-E9D2-4D0F-9FE9-0338A19FA5CA}" type="datetimeFigureOut">
              <a:rPr lang="zh-CN" altLang="en-US" smtClean="0"/>
              <a:t>2017/5/16</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28C5064-5ABC-41C8-8A4A-0A18D91DE16A}" type="slidenum">
              <a:rPr lang="zh-CN" altLang="en-US" smtClean="0"/>
              <a:t>‹#›</a:t>
            </a:fld>
            <a:endParaRPr lang="zh-CN" altLang="en-US"/>
          </a:p>
        </p:txBody>
      </p:sp>
    </p:spTree>
    <p:extLst>
      <p:ext uri="{BB962C8B-B14F-4D97-AF65-F5344CB8AC3E}">
        <p14:creationId xmlns:p14="http://schemas.microsoft.com/office/powerpoint/2010/main" val="613275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A76383-27B6-4B1A-B7AB-4DB8964C3929}" type="datetimeFigureOut">
              <a:rPr lang="zh-CN" altLang="en-US" smtClean="0"/>
              <a:t>2017/5/16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4F9EEC6-9895-49F2-BF04-49D8F08A9847}" type="slidenum">
              <a:rPr lang="zh-CN" altLang="en-US" smtClean="0"/>
              <a:t>‹#›</a:t>
            </a:fld>
            <a:endParaRPr lang="zh-CN" altLang="en-US"/>
          </a:p>
        </p:txBody>
      </p:sp>
    </p:spTree>
    <p:extLst>
      <p:ext uri="{BB962C8B-B14F-4D97-AF65-F5344CB8AC3E}">
        <p14:creationId xmlns:p14="http://schemas.microsoft.com/office/powerpoint/2010/main" val="10826163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4F9EEC6-9895-49F2-BF04-49D8F08A9847}" type="slidenum">
              <a:rPr lang="zh-CN" altLang="en-US" smtClean="0"/>
              <a:t>2</a:t>
            </a:fld>
            <a:endParaRPr lang="zh-CN" altLang="en-US"/>
          </a:p>
        </p:txBody>
      </p:sp>
    </p:spTree>
    <p:extLst>
      <p:ext uri="{BB962C8B-B14F-4D97-AF65-F5344CB8AC3E}">
        <p14:creationId xmlns:p14="http://schemas.microsoft.com/office/powerpoint/2010/main" val="7134527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57B3E8E-8180-44E3-9AC2-504B943387DC}" type="slidenum">
              <a:rPr lang="zh-CN" altLang="en-US" smtClean="0"/>
              <a:t>14</a:t>
            </a:fld>
            <a:endParaRPr lang="zh-CN" altLang="en-US"/>
          </a:p>
        </p:txBody>
      </p:sp>
    </p:spTree>
    <p:extLst>
      <p:ext uri="{BB962C8B-B14F-4D97-AF65-F5344CB8AC3E}">
        <p14:creationId xmlns:p14="http://schemas.microsoft.com/office/powerpoint/2010/main" val="18361441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持续集成是指软件个人研发的部分向软件整体部分交付，</a:t>
            </a:r>
            <a:r>
              <a:rPr lang="zh-CN" altLang="en-US" dirty="0" smtClean="0"/>
              <a:t>它的核心措施是，代码集成到主干之前，必须通过自动化测试。只要有一个测试用例失败，就不能集成。</a:t>
            </a:r>
            <a:endParaRPr lang="en-US" altLang="zh-CN" dirty="0" smtClean="0"/>
          </a:p>
          <a:p>
            <a:r>
              <a:rPr lang="zh-CN" altLang="en-US" dirty="0" smtClean="0"/>
              <a:t>解释下集成。我们所有项目的代码都是托管在</a:t>
            </a:r>
            <a:r>
              <a:rPr lang="en-US" altLang="zh-CN" dirty="0" smtClean="0"/>
              <a:t>SVN</a:t>
            </a:r>
            <a:r>
              <a:rPr lang="zh-CN" altLang="en-US" dirty="0" smtClean="0"/>
              <a:t>服务器上。每个项目都要有若干个单元测试，并有一个所谓集成测试。所谓集成测试就是把所有的单元测试跑一遍以及其它一些能自动完成的测试。只有在本地电脑上通过了集成测试的代码才能上传到</a:t>
            </a:r>
            <a:r>
              <a:rPr lang="en-US" altLang="zh-CN" dirty="0" smtClean="0"/>
              <a:t>SVN</a:t>
            </a:r>
            <a:r>
              <a:rPr lang="zh-CN" altLang="en-US" dirty="0" smtClean="0"/>
              <a:t>服务器上，保证上传的代码没有问题。所以，集成指集成测试。</a:t>
            </a:r>
          </a:p>
          <a:p>
            <a:r>
              <a:rPr lang="zh-CN" altLang="en-US" dirty="0" smtClean="0"/>
              <a:t>再说持续。不言而喻，就是指长期的对项目代码进行集成测试。既然是长期，那肯定是自动执行的，否则，人工执行则没有保证，而且耗人力</a:t>
            </a:r>
            <a:endParaRPr lang="en-US" altLang="zh-CN" dirty="0" smtClean="0"/>
          </a:p>
          <a:p>
            <a:endParaRPr lang="en-US" altLang="zh-CN" dirty="0" smtClean="0"/>
          </a:p>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D4F9EEC6-9895-49F2-BF04-49D8F08A9847}" type="slidenum">
              <a:rPr lang="zh-CN" altLang="en-US" smtClean="0"/>
              <a:t>4</a:t>
            </a:fld>
            <a:endParaRPr lang="zh-CN" altLang="en-US"/>
          </a:p>
        </p:txBody>
      </p:sp>
    </p:spTree>
    <p:extLst>
      <p:ext uri="{BB962C8B-B14F-4D97-AF65-F5344CB8AC3E}">
        <p14:creationId xmlns:p14="http://schemas.microsoft.com/office/powerpoint/2010/main" val="2294332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假如将开发流程分为编码，构建，集成，测试，交付，部署，这几个阶段，那么如图所示，持续集成处在编码，构建，集成，测试这个阶段</a:t>
            </a:r>
            <a:endParaRPr lang="en-US" altLang="zh-CN" dirty="0" smtClean="0"/>
          </a:p>
          <a:p>
            <a:r>
              <a:rPr lang="zh-CN" altLang="en-US" dirty="0" smtClean="0"/>
              <a:t>它是一个自动化的周期性的集成测试过程，从检出代码、编译构建、运行测试、结果记录、测试统计等都是自动完成的，无需人工干预；</a:t>
            </a:r>
          </a:p>
          <a:p>
            <a:endParaRPr lang="zh-CN" altLang="en-US" dirty="0"/>
          </a:p>
        </p:txBody>
      </p:sp>
      <p:sp>
        <p:nvSpPr>
          <p:cNvPr id="4" name="灯片编号占位符 3"/>
          <p:cNvSpPr>
            <a:spLocks noGrp="1"/>
          </p:cNvSpPr>
          <p:nvPr>
            <p:ph type="sldNum" sz="quarter" idx="10"/>
          </p:nvPr>
        </p:nvSpPr>
        <p:spPr/>
        <p:txBody>
          <a:bodyPr/>
          <a:lstStyle/>
          <a:p>
            <a:fld id="{D4F9EEC6-9895-49F2-BF04-49D8F08A9847}" type="slidenum">
              <a:rPr lang="zh-CN" altLang="en-US" smtClean="0"/>
              <a:t>5</a:t>
            </a:fld>
            <a:endParaRPr lang="zh-CN" altLang="en-US"/>
          </a:p>
        </p:txBody>
      </p:sp>
    </p:spTree>
    <p:extLst>
      <p:ext uri="{BB962C8B-B14F-4D97-AF65-F5344CB8AC3E}">
        <p14:creationId xmlns:p14="http://schemas.microsoft.com/office/powerpoint/2010/main" val="38770061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fontAlgn="base"/>
            <a:r>
              <a:rPr lang="zh-CN" altLang="en-US" sz="1200" kern="1200" dirty="0" smtClean="0">
                <a:solidFill>
                  <a:schemeClr val="tx1"/>
                </a:solidFill>
                <a:effectLst/>
                <a:latin typeface="+mn-lt"/>
                <a:ea typeface="+mn-ea"/>
                <a:cs typeface="+mn-cs"/>
              </a:rPr>
              <a:t>全面的自动化测试。这是实践持续集成</a:t>
            </a:r>
            <a:r>
              <a:rPr lang="en-US" altLang="zh-CN" sz="1200" kern="1200" dirty="0" smtClean="0">
                <a:solidFill>
                  <a:schemeClr val="tx1"/>
                </a:solidFill>
                <a:effectLst/>
                <a:latin typeface="+mn-lt"/>
                <a:ea typeface="+mn-ea"/>
                <a:cs typeface="+mn-cs"/>
              </a:rPr>
              <a:t>&amp;</a:t>
            </a:r>
            <a:r>
              <a:rPr lang="zh-CN" altLang="en-US" sz="1200" kern="1200" dirty="0" smtClean="0">
                <a:solidFill>
                  <a:schemeClr val="tx1"/>
                </a:solidFill>
                <a:effectLst/>
                <a:latin typeface="+mn-lt"/>
                <a:ea typeface="+mn-ea"/>
                <a:cs typeface="+mn-cs"/>
              </a:rPr>
              <a:t>持续部署的基础，同时，选择合适的自动化测试工具也极其重要；</a:t>
            </a:r>
            <a:endParaRPr lang="zh-CN" altLang="en-US" dirty="0" smtClean="0">
              <a:effectLst/>
            </a:endParaRPr>
          </a:p>
          <a:p>
            <a:pPr fontAlgn="base"/>
            <a:r>
              <a:rPr lang="zh-CN" altLang="en-US" sz="1200" kern="1200" dirty="0" smtClean="0">
                <a:solidFill>
                  <a:schemeClr val="tx1"/>
                </a:solidFill>
                <a:effectLst/>
                <a:latin typeface="+mn-lt"/>
                <a:ea typeface="+mn-ea"/>
                <a:cs typeface="+mn-cs"/>
              </a:rPr>
              <a:t>灵活的基础设施。容器，虚拟机的存在让开发人员和 </a:t>
            </a:r>
            <a:r>
              <a:rPr lang="en-US" altLang="zh-CN" sz="1200" kern="1200" dirty="0" smtClean="0">
                <a:solidFill>
                  <a:schemeClr val="tx1"/>
                </a:solidFill>
                <a:effectLst/>
                <a:latin typeface="+mn-lt"/>
                <a:ea typeface="+mn-ea"/>
                <a:cs typeface="+mn-cs"/>
              </a:rPr>
              <a:t>QA </a:t>
            </a:r>
            <a:r>
              <a:rPr lang="zh-CN" altLang="en-US" sz="1200" kern="1200" dirty="0" smtClean="0">
                <a:solidFill>
                  <a:schemeClr val="tx1"/>
                </a:solidFill>
                <a:effectLst/>
                <a:latin typeface="+mn-lt"/>
                <a:ea typeface="+mn-ea"/>
                <a:cs typeface="+mn-cs"/>
              </a:rPr>
              <a:t>人员不必再大费周折；</a:t>
            </a:r>
            <a:endParaRPr lang="zh-CN" altLang="en-US" dirty="0" smtClean="0">
              <a:effectLst/>
            </a:endParaRPr>
          </a:p>
          <a:p>
            <a:pPr fontAlgn="base"/>
            <a:r>
              <a:rPr lang="zh-CN" altLang="en-US" sz="1200" kern="1200" dirty="0" smtClean="0">
                <a:solidFill>
                  <a:schemeClr val="tx1"/>
                </a:solidFill>
                <a:effectLst/>
                <a:latin typeface="+mn-lt"/>
                <a:ea typeface="+mn-ea"/>
                <a:cs typeface="+mn-cs"/>
              </a:rPr>
              <a:t>版本控制工具。如 </a:t>
            </a:r>
            <a:r>
              <a:rPr lang="en-US" altLang="zh-CN" sz="1200" kern="1200" dirty="0" err="1" smtClean="0">
                <a:solidFill>
                  <a:schemeClr val="tx1"/>
                </a:solidFill>
                <a:effectLst/>
                <a:latin typeface="+mn-lt"/>
                <a:ea typeface="+mn-ea"/>
                <a:cs typeface="+mn-cs"/>
              </a:rPr>
              <a:t>Git</a:t>
            </a:r>
            <a:r>
              <a:rPr lang="zh-CN" altLang="en-US"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CVS</a:t>
            </a:r>
            <a:r>
              <a:rPr lang="zh-CN" altLang="en-US"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SVN </a:t>
            </a:r>
            <a:r>
              <a:rPr lang="zh-CN" altLang="en-US" sz="1200" kern="1200" dirty="0" smtClean="0">
                <a:solidFill>
                  <a:schemeClr val="tx1"/>
                </a:solidFill>
                <a:effectLst/>
                <a:latin typeface="+mn-lt"/>
                <a:ea typeface="+mn-ea"/>
                <a:cs typeface="+mn-cs"/>
              </a:rPr>
              <a:t>等；</a:t>
            </a:r>
            <a:endParaRPr lang="zh-CN" altLang="en-US" dirty="0" smtClean="0">
              <a:effectLst/>
            </a:endParaRPr>
          </a:p>
          <a:p>
            <a:pPr fontAlgn="base"/>
            <a:r>
              <a:rPr lang="zh-CN" altLang="en-US" sz="1200" kern="1200" dirty="0" smtClean="0">
                <a:solidFill>
                  <a:schemeClr val="tx1"/>
                </a:solidFill>
                <a:effectLst/>
                <a:latin typeface="+mn-lt"/>
                <a:ea typeface="+mn-ea"/>
                <a:cs typeface="+mn-cs"/>
              </a:rPr>
              <a:t>自动化的构建和软件发布流程的工具，如 </a:t>
            </a:r>
            <a:r>
              <a:rPr lang="en-US" altLang="zh-CN" sz="1200" kern="1200" dirty="0" smtClean="0">
                <a:solidFill>
                  <a:schemeClr val="tx1"/>
                </a:solidFill>
                <a:effectLst/>
                <a:latin typeface="+mn-lt"/>
                <a:ea typeface="+mn-ea"/>
                <a:cs typeface="+mn-cs"/>
              </a:rPr>
              <a:t>Jenkins</a:t>
            </a:r>
            <a:r>
              <a:rPr lang="zh-CN" altLang="en-US"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flow.ci</a:t>
            </a:r>
            <a:r>
              <a:rPr lang="zh-CN" altLang="en-US" sz="1200" kern="1200" dirty="0" smtClean="0">
                <a:solidFill>
                  <a:schemeClr val="tx1"/>
                </a:solidFill>
                <a:effectLst/>
                <a:latin typeface="+mn-lt"/>
                <a:ea typeface="+mn-ea"/>
                <a:cs typeface="+mn-cs"/>
              </a:rPr>
              <a:t>；</a:t>
            </a:r>
            <a:endParaRPr lang="zh-CN" altLang="en-US" dirty="0" smtClean="0">
              <a:effectLst/>
            </a:endParaRPr>
          </a:p>
          <a:p>
            <a:pPr fontAlgn="base"/>
            <a:r>
              <a:rPr lang="zh-CN" altLang="en-US" sz="1200" kern="1200" dirty="0" smtClean="0">
                <a:solidFill>
                  <a:schemeClr val="tx1"/>
                </a:solidFill>
                <a:effectLst/>
                <a:latin typeface="+mn-lt"/>
                <a:ea typeface="+mn-ea"/>
                <a:cs typeface="+mn-cs"/>
              </a:rPr>
              <a:t>反馈机制。如构建</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测试的失败，可以快速地反馈到相关负责人，以尽快解决达到一个更稳定的版本。</a:t>
            </a:r>
            <a:endParaRPr lang="zh-CN" altLang="en-US" dirty="0" smtClean="0">
              <a:effectLst/>
            </a:endParaRPr>
          </a:p>
          <a:p>
            <a:endParaRPr lang="zh-CN" altLang="en-US" dirty="0"/>
          </a:p>
        </p:txBody>
      </p:sp>
      <p:sp>
        <p:nvSpPr>
          <p:cNvPr id="4" name="灯片编号占位符 3"/>
          <p:cNvSpPr>
            <a:spLocks noGrp="1"/>
          </p:cNvSpPr>
          <p:nvPr>
            <p:ph type="sldNum" sz="quarter" idx="10"/>
          </p:nvPr>
        </p:nvSpPr>
        <p:spPr/>
        <p:txBody>
          <a:bodyPr/>
          <a:lstStyle/>
          <a:p>
            <a:fld id="{D4F9EEC6-9895-49F2-BF04-49D8F08A9847}" type="slidenum">
              <a:rPr lang="zh-CN" altLang="en-US" smtClean="0"/>
              <a:t>8</a:t>
            </a:fld>
            <a:endParaRPr lang="zh-CN" altLang="en-US"/>
          </a:p>
        </p:txBody>
      </p:sp>
    </p:spTree>
    <p:extLst>
      <p:ext uri="{BB962C8B-B14F-4D97-AF65-F5344CB8AC3E}">
        <p14:creationId xmlns:p14="http://schemas.microsoft.com/office/powerpoint/2010/main" val="17767989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4F9EEC6-9895-49F2-BF04-49D8F08A9847}" type="slidenum">
              <a:rPr lang="zh-CN" altLang="en-US" smtClean="0"/>
              <a:t>9</a:t>
            </a:fld>
            <a:endParaRPr lang="zh-CN" altLang="en-US"/>
          </a:p>
        </p:txBody>
      </p:sp>
    </p:spTree>
    <p:extLst>
      <p:ext uri="{BB962C8B-B14F-4D97-AF65-F5344CB8AC3E}">
        <p14:creationId xmlns:p14="http://schemas.microsoft.com/office/powerpoint/2010/main" val="34369033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Robot framework</a:t>
            </a:r>
            <a:r>
              <a:rPr lang="zh-CN" altLang="en-US" dirty="0" smtClean="0"/>
              <a:t>，业务关键字脚本框架，良好的报告展示</a:t>
            </a:r>
            <a:endParaRPr lang="zh-CN" altLang="en-US" dirty="0"/>
          </a:p>
        </p:txBody>
      </p:sp>
      <p:sp>
        <p:nvSpPr>
          <p:cNvPr id="4" name="灯片编号占位符 3"/>
          <p:cNvSpPr>
            <a:spLocks noGrp="1"/>
          </p:cNvSpPr>
          <p:nvPr>
            <p:ph type="sldNum" sz="quarter" idx="10"/>
          </p:nvPr>
        </p:nvSpPr>
        <p:spPr/>
        <p:txBody>
          <a:bodyPr/>
          <a:lstStyle/>
          <a:p>
            <a:fld id="{D4F9EEC6-9895-49F2-BF04-49D8F08A9847}" type="slidenum">
              <a:rPr lang="zh-CN" altLang="en-US" smtClean="0"/>
              <a:t>10</a:t>
            </a:fld>
            <a:endParaRPr lang="zh-CN" altLang="en-US"/>
          </a:p>
        </p:txBody>
      </p:sp>
    </p:spTree>
    <p:extLst>
      <p:ext uri="{BB962C8B-B14F-4D97-AF65-F5344CB8AC3E}">
        <p14:creationId xmlns:p14="http://schemas.microsoft.com/office/powerpoint/2010/main" val="8564667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Jenkins</a:t>
            </a:r>
            <a:r>
              <a:rPr lang="zh-CN" altLang="en-US" dirty="0" smtClean="0"/>
              <a:t>前身是</a:t>
            </a:r>
            <a:r>
              <a:rPr lang="en-US" altLang="zh-CN" dirty="0" err="1" smtClean="0"/>
              <a:t>hudson</a:t>
            </a:r>
            <a:r>
              <a:rPr lang="zh-CN" altLang="en-US" dirty="0" smtClean="0"/>
              <a:t>，</a:t>
            </a:r>
            <a:r>
              <a:rPr lang="en-US" altLang="zh-CN" dirty="0" smtClean="0"/>
              <a:t>2011</a:t>
            </a:r>
            <a:r>
              <a:rPr lang="zh-CN" altLang="en-US" dirty="0" smtClean="0"/>
              <a:t>年以后正式改名。</a:t>
            </a:r>
            <a:endParaRPr lang="en-US" altLang="zh-CN" dirty="0" smtClean="0"/>
          </a:p>
          <a:p>
            <a:r>
              <a:rPr lang="zh-CN" altLang="en-US" dirty="0" smtClean="0"/>
              <a:t>比较成熟的持续集成软件，能监控各种版本服务器上的代码变化，通过</a:t>
            </a:r>
            <a:r>
              <a:rPr lang="en-US" altLang="zh-CN" dirty="0" smtClean="0"/>
              <a:t>slave</a:t>
            </a:r>
            <a:r>
              <a:rPr lang="zh-CN" altLang="en-US" dirty="0" smtClean="0"/>
              <a:t>管理环境，并进行命令控制执行，灵活的反馈机制</a:t>
            </a:r>
            <a:r>
              <a:rPr lang="zh-CN" altLang="en-US" baseline="0" dirty="0" smtClean="0"/>
              <a:t> 邮件或者短信</a:t>
            </a:r>
            <a:endParaRPr lang="en-US" altLang="zh-CN" dirty="0" smtClean="0"/>
          </a:p>
          <a:p>
            <a:r>
              <a:rPr lang="zh-CN" altLang="en-US" dirty="0" smtClean="0"/>
              <a:t>使用简单，微内核的软件架构，由各种插件集成。目前在官网上面有接近</a:t>
            </a:r>
            <a:r>
              <a:rPr lang="en-US" altLang="zh-CN" dirty="0" smtClean="0"/>
              <a:t>2000</a:t>
            </a:r>
            <a:r>
              <a:rPr lang="zh-CN" altLang="en-US" dirty="0" smtClean="0"/>
              <a:t>个插件，可以实现各种用户的各种需求</a:t>
            </a:r>
            <a:endParaRPr lang="zh-CN" altLang="en-US" dirty="0"/>
          </a:p>
        </p:txBody>
      </p:sp>
      <p:sp>
        <p:nvSpPr>
          <p:cNvPr id="4" name="灯片编号占位符 3"/>
          <p:cNvSpPr>
            <a:spLocks noGrp="1"/>
          </p:cNvSpPr>
          <p:nvPr>
            <p:ph type="sldNum" sz="quarter" idx="10"/>
          </p:nvPr>
        </p:nvSpPr>
        <p:spPr/>
        <p:txBody>
          <a:bodyPr/>
          <a:lstStyle/>
          <a:p>
            <a:fld id="{D4F9EEC6-9895-49F2-BF04-49D8F08A9847}" type="slidenum">
              <a:rPr lang="zh-CN" altLang="en-US" smtClean="0"/>
              <a:t>11</a:t>
            </a:fld>
            <a:endParaRPr lang="zh-CN" altLang="en-US"/>
          </a:p>
        </p:txBody>
      </p:sp>
    </p:spTree>
    <p:extLst>
      <p:ext uri="{BB962C8B-B14F-4D97-AF65-F5344CB8AC3E}">
        <p14:creationId xmlns:p14="http://schemas.microsoft.com/office/powerpoint/2010/main" val="14184446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4F9EEC6-9895-49F2-BF04-49D8F08A9847}" type="slidenum">
              <a:rPr lang="zh-CN" altLang="en-US" smtClean="0"/>
              <a:t>12</a:t>
            </a:fld>
            <a:endParaRPr lang="zh-CN" altLang="en-US"/>
          </a:p>
        </p:txBody>
      </p:sp>
    </p:spTree>
    <p:extLst>
      <p:ext uri="{BB962C8B-B14F-4D97-AF65-F5344CB8AC3E}">
        <p14:creationId xmlns:p14="http://schemas.microsoft.com/office/powerpoint/2010/main" val="25025491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CI</a:t>
            </a:r>
            <a:r>
              <a:rPr lang="zh-CN" altLang="en-US" dirty="0" smtClean="0"/>
              <a:t>，基本功能防护，一般控制在</a:t>
            </a:r>
            <a:r>
              <a:rPr lang="en-US" altLang="zh-CN" dirty="0" smtClean="0"/>
              <a:t>15</a:t>
            </a:r>
            <a:r>
              <a:rPr lang="zh-CN" altLang="en-US" dirty="0" smtClean="0"/>
              <a:t>钟之内，</a:t>
            </a:r>
            <a:r>
              <a:rPr lang="en-US" altLang="zh-CN" dirty="0" smtClean="0"/>
              <a:t>ST</a:t>
            </a:r>
            <a:r>
              <a:rPr lang="zh-CN" altLang="en-US" dirty="0" smtClean="0"/>
              <a:t>全量测试</a:t>
            </a:r>
            <a:endParaRPr lang="zh-CN" altLang="en-US" dirty="0"/>
          </a:p>
        </p:txBody>
      </p:sp>
      <p:sp>
        <p:nvSpPr>
          <p:cNvPr id="4" name="灯片编号占位符 3"/>
          <p:cNvSpPr>
            <a:spLocks noGrp="1"/>
          </p:cNvSpPr>
          <p:nvPr>
            <p:ph type="sldNum" sz="quarter" idx="10"/>
          </p:nvPr>
        </p:nvSpPr>
        <p:spPr/>
        <p:txBody>
          <a:bodyPr/>
          <a:lstStyle/>
          <a:p>
            <a:fld id="{D4F9EEC6-9895-49F2-BF04-49D8F08A9847}" type="slidenum">
              <a:rPr lang="zh-CN" altLang="en-US" smtClean="0"/>
              <a:t>13</a:t>
            </a:fld>
            <a:endParaRPr lang="zh-CN" altLang="en-US"/>
          </a:p>
        </p:txBody>
      </p:sp>
    </p:spTree>
    <p:extLst>
      <p:ext uri="{BB962C8B-B14F-4D97-AF65-F5344CB8AC3E}">
        <p14:creationId xmlns:p14="http://schemas.microsoft.com/office/powerpoint/2010/main" val="8134878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3">
        <a:schemeClr val="bg2"/>
      </p:bgRef>
    </p:bg>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173157"/>
            <a:ext cx="7772400" cy="1470025"/>
          </a:xfrm>
        </p:spPr>
        <p:txBody>
          <a:bodyPr anchor="b"/>
          <a:lstStyle>
            <a:lvl1pPr algn="l">
              <a:defRPr sz="4800"/>
            </a:lvl1pPr>
          </a:lstStyle>
          <a:p>
            <a:r>
              <a:rPr kumimoji="0" lang="zh-CN" altLang="en-US"/>
              <a:t>单击此处编辑母版标题样式</a:t>
            </a:r>
            <a:endParaRPr kumimoji="0" lang="en-US"/>
          </a:p>
        </p:txBody>
      </p:sp>
      <p:sp>
        <p:nvSpPr>
          <p:cNvPr id="3" name="副标题 2"/>
          <p:cNvSpPr>
            <a:spLocks noGrp="1"/>
          </p:cNvSpPr>
          <p:nvPr>
            <p:ph type="subTitle" idx="1"/>
          </p:nvPr>
        </p:nvSpPr>
        <p:spPr>
          <a:xfrm>
            <a:off x="687716" y="2643182"/>
            <a:ext cx="6670366" cy="1752600"/>
          </a:xfrm>
        </p:spPr>
        <p:txBody>
          <a:bodyPr/>
          <a:lstStyle>
            <a:lvl1pPr marL="0" indent="0" algn="l">
              <a:buNone/>
              <a:defRPr sz="2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CN" altLang="en-US"/>
              <a:t>单击此处编辑母版副标题样式</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2017/5/16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2017/5/16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143768" y="274639"/>
            <a:ext cx="1543032" cy="5851525"/>
          </a:xfrm>
        </p:spPr>
        <p:txBody>
          <a:bodyPr vert="eaVert"/>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457200" y="274639"/>
            <a:ext cx="6615130" cy="5851525"/>
          </a:xfrm>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2017/5/16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2017/5/16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3">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685800" y="2924181"/>
            <a:ext cx="7772400" cy="1362075"/>
          </a:xfrm>
        </p:spPr>
        <p:txBody>
          <a:bodyPr anchor="t"/>
          <a:lstStyle>
            <a:lvl1pPr algn="l">
              <a:defRPr sz="4400" b="0" cap="all"/>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685800" y="1428747"/>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2017/5/16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2017/5/16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2017/5/16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2017/5/16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2017/5/16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3" name="内容占位符 2"/>
          <p:cNvSpPr>
            <a:spLocks noGrp="1"/>
          </p:cNvSpPr>
          <p:nvPr>
            <p:ph idx="1"/>
          </p:nvPr>
        </p:nvSpPr>
        <p:spPr>
          <a:xfrm>
            <a:off x="460382" y="1071546"/>
            <a:ext cx="5111750" cy="50497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文本占位符 3"/>
          <p:cNvSpPr>
            <a:spLocks noGrp="1"/>
          </p:cNvSpPr>
          <p:nvPr>
            <p:ph type="body" sz="half" idx="2"/>
          </p:nvPr>
        </p:nvSpPr>
        <p:spPr>
          <a:xfrm>
            <a:off x="5679083" y="1071546"/>
            <a:ext cx="3008313" cy="34290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2017/5/16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2" name="标题 1"/>
          <p:cNvSpPr>
            <a:spLocks noGrp="1"/>
          </p:cNvSpPr>
          <p:nvPr>
            <p:ph type="title"/>
          </p:nvPr>
        </p:nvSpPr>
        <p:spPr>
          <a:xfrm>
            <a:off x="457205" y="285728"/>
            <a:ext cx="8230993" cy="696626"/>
          </a:xfrm>
        </p:spPr>
        <p:txBody>
          <a:bodyPr anchor="ctr"/>
          <a:lstStyle>
            <a:lvl1pPr algn="ctr">
              <a:defRPr sz="3600" b="0"/>
            </a:lvl1pPr>
          </a:lstStyle>
          <a:p>
            <a:r>
              <a:rPr kumimoji="0" lang="zh-CN" altLang="en-US"/>
              <a:t>单击此处编辑母版标题样式</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001024" y="642918"/>
            <a:ext cx="785818" cy="4572032"/>
          </a:xfrm>
        </p:spPr>
        <p:txBody>
          <a:bodyPr vert="eaVert" anchor="ctr"/>
          <a:lstStyle>
            <a:lvl1pPr algn="l">
              <a:defRPr sz="2400" b="0"/>
            </a:lvl1pPr>
          </a:lstStyle>
          <a:p>
            <a:r>
              <a:rPr kumimoji="0" lang="zh-CN" altLang="en-US"/>
              <a:t>单击此处编辑母版标题样式</a:t>
            </a:r>
            <a:endParaRPr kumimoji="0" lang="en-US"/>
          </a:p>
        </p:txBody>
      </p:sp>
      <p:sp>
        <p:nvSpPr>
          <p:cNvPr id="3" name="图片占位符 2"/>
          <p:cNvSpPr>
            <a:spLocks noGrp="1"/>
          </p:cNvSpPr>
          <p:nvPr>
            <p:ph type="pic" idx="1"/>
          </p:nvPr>
        </p:nvSpPr>
        <p:spPr>
          <a:xfrm>
            <a:off x="442922" y="541340"/>
            <a:ext cx="6415094" cy="5459428"/>
          </a:xfrm>
          <a:prstGeom prst="roundRect">
            <a:avLst>
              <a:gd name="adj" fmla="val 4800"/>
            </a:avLst>
          </a:prstGeom>
          <a:solidFill>
            <a:schemeClr val="accent1">
              <a:tint val="20000"/>
            </a:schemeClr>
          </a:solidFill>
          <a:ln w="38100">
            <a:gradFill flip="none" rotWithShape="1">
              <a:gsLst>
                <a:gs pos="0">
                  <a:schemeClr val="accent1">
                    <a:alpha val="50000"/>
                  </a:schemeClr>
                </a:gs>
                <a:gs pos="100000">
                  <a:schemeClr val="accent1">
                    <a:tint val="20000"/>
                  </a:schemeClr>
                </a:gs>
              </a:gsLst>
              <a:lin ang="16200000" scaled="1"/>
              <a:tileRect/>
            </a:gradFill>
          </a:ln>
          <a:effectLst>
            <a:outerShdw blurRad="76200" dist="38100" dir="5400000" sx="100500" sy="100500" algn="tl" rotWithShape="0">
              <a:srgbClr val="000000">
                <a:alpha val="50000"/>
              </a:srgb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CN" altLang="en-US"/>
              <a:t>单击图标添加图片</a:t>
            </a:r>
            <a:endParaRPr kumimoji="0" lang="en-US"/>
          </a:p>
        </p:txBody>
      </p:sp>
      <p:sp>
        <p:nvSpPr>
          <p:cNvPr id="4" name="文本占位符 3"/>
          <p:cNvSpPr>
            <a:spLocks noGrp="1"/>
          </p:cNvSpPr>
          <p:nvPr>
            <p:ph type="body" sz="half" idx="2"/>
          </p:nvPr>
        </p:nvSpPr>
        <p:spPr>
          <a:xfrm>
            <a:off x="7072330" y="1000108"/>
            <a:ext cx="914368" cy="4214842"/>
          </a:xfrm>
        </p:spPr>
        <p:txBody>
          <a:bodyPr vert="eaVert" anchor="ctr"/>
          <a:lstStyle>
            <a:lvl1pPr marL="0" indent="0" algn="ctr">
              <a:buNone/>
              <a:defRPr sz="1400"/>
            </a:lvl1pPr>
            <a:lvl2pPr marL="457200" indent="0" algn="ctr">
              <a:buNone/>
              <a:defRPr sz="1200"/>
            </a:lvl2pPr>
            <a:lvl3pPr marL="914400" indent="0" algn="ctr">
              <a:buNone/>
              <a:defRPr sz="1000"/>
            </a:lvl3pPr>
            <a:lvl4pPr marL="1371600" indent="0" algn="ctr">
              <a:buNone/>
              <a:defRPr sz="900"/>
            </a:lvl4pPr>
            <a:lvl5pPr marL="1828800" indent="0" algn="ctr">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2017/5/16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pic>
        <p:nvPicPr>
          <p:cNvPr id="8" name="图片 7"/>
          <p:cNvPicPr>
            <a:picLocks noChangeAspect="1"/>
          </p:cNvPicPr>
          <p:nvPr/>
        </p:nvPicPr>
        <p:blipFill>
          <a:blip r:embed="rId13">
            <a:duotone>
              <a:schemeClr val="accent1"/>
              <a:srgbClr val="FFFFFF"/>
            </a:duotone>
            <a:lum bright="12000" contrast="40000"/>
          </a:blip>
          <a:stretch>
            <a:fillRect/>
          </a:stretch>
        </p:blipFill>
        <p:spPr>
          <a:xfrm>
            <a:off x="6667809" y="4915143"/>
            <a:ext cx="2476191" cy="1942857"/>
          </a:xfrm>
          <a:prstGeom prst="rect">
            <a:avLst/>
          </a:prstGeom>
          <a:noFill/>
          <a:ln>
            <a:noFill/>
          </a:ln>
        </p:spPr>
      </p:pic>
      <p:sp>
        <p:nvSpPr>
          <p:cNvPr id="10" name="矩形 9"/>
          <p:cNvSpPr/>
          <p:nvPr/>
        </p:nvSpPr>
        <p:spPr>
          <a:xfrm>
            <a:off x="0" y="0"/>
            <a:ext cx="9144000" cy="71438"/>
          </a:xfrm>
          <a:prstGeom prst="rect">
            <a:avLst/>
          </a:prstGeom>
          <a:gradFill flip="none" rotWithShape="1">
            <a:gsLst>
              <a:gs pos="0">
                <a:schemeClr val="accent1">
                  <a:tint val="100000"/>
                  <a:shade val="50000"/>
                  <a:hueMod val="100000"/>
                  <a:satMod val="250000"/>
                  <a:alpha val="0"/>
                </a:schemeClr>
              </a:gs>
              <a:gs pos="75000">
                <a:schemeClr val="accent1">
                  <a:tint val="80000"/>
                  <a:shade val="100000"/>
                  <a:hueMod val="100000"/>
                  <a:satMod val="375000"/>
                  <a:alpha val="20000"/>
                </a:schemeClr>
              </a:gs>
              <a:gs pos="100000">
                <a:schemeClr val="accent1">
                  <a:tint val="50000"/>
                  <a:shade val="100000"/>
                  <a:hueMod val="100000"/>
                  <a:satMod val="500000"/>
                </a:schemeClr>
              </a:gs>
            </a:gsLst>
            <a:lin ang="18900000" scaled="1"/>
            <a:tileRect/>
          </a:gradFill>
          <a:ln w="12700" cap="rnd" cmpd="sng" algn="ctr">
            <a:noFill/>
            <a:prstDash val="solid"/>
          </a:ln>
        </p:spPr>
        <p:style>
          <a:lnRef idx="1">
            <a:schemeClr val="accent1"/>
          </a:lnRef>
          <a:fillRef idx="2">
            <a:schemeClr val="accent1"/>
          </a:fillRef>
          <a:effectRef idx="1">
            <a:schemeClr val="accent1"/>
          </a:effectRef>
          <a:fontRef idx="minor">
            <a:schemeClr val="dk1"/>
          </a:fontRef>
        </p:style>
        <p:txBody>
          <a:bodyPr rtlCol="0" anchor="ctr"/>
          <a:lstStyle/>
          <a:p>
            <a:pPr algn="ctr" eaLnBrk="1" latinLnBrk="0" hangingPunct="1"/>
            <a:endParaRPr kumimoji="0" lang="zh-CN" altLang="en-US"/>
          </a:p>
        </p:txBody>
      </p:sp>
      <p:sp>
        <p:nvSpPr>
          <p:cNvPr id="11" name="矩形 10"/>
          <p:cNvSpPr/>
          <p:nvPr/>
        </p:nvSpPr>
        <p:spPr>
          <a:xfrm>
            <a:off x="0" y="40951"/>
            <a:ext cx="4572000" cy="71438"/>
          </a:xfrm>
          <a:prstGeom prst="rect">
            <a:avLst/>
          </a:prstGeom>
          <a:gradFill flip="none" rotWithShape="1">
            <a:gsLst>
              <a:gs pos="0">
                <a:schemeClr val="accent1">
                  <a:tint val="100000"/>
                  <a:shade val="50000"/>
                  <a:hueMod val="100000"/>
                  <a:satMod val="250000"/>
                  <a:alpha val="0"/>
                </a:schemeClr>
              </a:gs>
              <a:gs pos="75000">
                <a:schemeClr val="accent1">
                  <a:tint val="80000"/>
                  <a:shade val="100000"/>
                  <a:hueMod val="100000"/>
                  <a:satMod val="375000"/>
                  <a:alpha val="5000"/>
                </a:schemeClr>
              </a:gs>
              <a:gs pos="100000">
                <a:schemeClr val="accent1">
                  <a:tint val="50000"/>
                  <a:shade val="100000"/>
                  <a:hueMod val="100000"/>
                  <a:satMod val="500000"/>
                  <a:alpha val="60000"/>
                </a:schemeClr>
              </a:gs>
            </a:gsLst>
            <a:lin ang="8100000" scaled="1"/>
            <a:tileRect/>
          </a:gradFill>
          <a:ln w="12700" cap="rnd" cmpd="sng" algn="ctr">
            <a:noFill/>
            <a:prstDash val="solid"/>
          </a:ln>
          <a:effectLst>
            <a:glow>
              <a:schemeClr val="accent1">
                <a:tint val="100000"/>
                <a:shade val="100000"/>
                <a:hueMod val="100000"/>
                <a:satMod val="100000"/>
              </a:schemeClr>
            </a:glow>
            <a:softEdge rad="12700"/>
          </a:effectLst>
        </p:spPr>
        <p:style>
          <a:lnRef idx="1">
            <a:schemeClr val="accent1"/>
          </a:lnRef>
          <a:fillRef idx="2">
            <a:schemeClr val="accent1"/>
          </a:fillRef>
          <a:effectRef idx="1">
            <a:schemeClr val="accent1"/>
          </a:effectRef>
          <a:fontRef idx="minor">
            <a:schemeClr val="dk1"/>
          </a:fontRef>
        </p:style>
        <p:txBody>
          <a:bodyPr rtlCol="0" anchor="ctr"/>
          <a:lstStyle/>
          <a:p>
            <a:pPr algn="ctr" eaLnBrk="1" latinLnBrk="0" hangingPunct="1"/>
            <a:endParaRPr kumimoji="0" lang="zh-CN" altLang="en-US"/>
          </a:p>
        </p:txBody>
      </p:sp>
      <p:pic>
        <p:nvPicPr>
          <p:cNvPr id="9" name="图片 8"/>
          <p:cNvPicPr>
            <a:picLocks noChangeAspect="1"/>
          </p:cNvPicPr>
          <p:nvPr/>
        </p:nvPicPr>
        <p:blipFill>
          <a:blip r:embed="rId14">
            <a:duotone>
              <a:schemeClr val="accent1"/>
              <a:srgbClr val="FFFFFF"/>
            </a:duotone>
            <a:lum bright="35000" contrast="40000"/>
          </a:blip>
          <a:stretch>
            <a:fillRect/>
          </a:stretch>
        </p:blipFill>
        <p:spPr>
          <a:xfrm>
            <a:off x="0" y="6420445"/>
            <a:ext cx="9144000" cy="437555"/>
          </a:xfrm>
          <a:prstGeom prst="rect">
            <a:avLst/>
          </a:prstGeom>
          <a:noFill/>
          <a:ln>
            <a:noFill/>
          </a:ln>
          <a:effectLst/>
        </p:spPr>
      </p:pic>
      <p:sp>
        <p:nvSpPr>
          <p:cNvPr id="2" name="标题占位符 1"/>
          <p:cNvSpPr>
            <a:spLocks noGrp="1"/>
          </p:cNvSpPr>
          <p:nvPr>
            <p:ph type="title"/>
          </p:nvPr>
        </p:nvSpPr>
        <p:spPr>
          <a:xfrm>
            <a:off x="457200" y="274638"/>
            <a:ext cx="8229600" cy="1143000"/>
          </a:xfrm>
          <a:prstGeom prst="rect">
            <a:avLst/>
          </a:prstGeom>
        </p:spPr>
        <p:txBody>
          <a:bodyPr vert="horz" rtlCol="0" anchor="ctr">
            <a:normAutofit/>
          </a:body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457200" y="1600200"/>
            <a:ext cx="8229600" cy="4525963"/>
          </a:xfrm>
          <a:prstGeom prst="rect">
            <a:avLst/>
          </a:prstGeom>
        </p:spPr>
        <p:txBody>
          <a:bodyPr vert="horz" rtlCol="0">
            <a:normAutofit/>
          </a:bodyPr>
          <a:lstStyle/>
          <a:p>
            <a:pPr lvl="0" eaLnBrk="1" latinLnBrk="0" hangingPunct="1"/>
            <a:r>
              <a:rPr kumimoji="0" lang="zh-CN" altLang="en-US"/>
              <a:t>单击此处编辑母版文本样式</a:t>
            </a:r>
          </a:p>
          <a:p>
            <a:pPr lvl="1" eaLnBrk="1" latinLnBrk="0" hangingPunct="1"/>
            <a:r>
              <a:rPr kumimoji="0" lang="zh-CN" altLang="en-US"/>
              <a:t>第二级</a:t>
            </a:r>
          </a:p>
          <a:p>
            <a:pPr lvl="2" eaLnBrk="1" latinLnBrk="0" hangingPunct="1"/>
            <a:r>
              <a:rPr kumimoji="0" lang="zh-CN" altLang="en-US"/>
              <a:t>第三级</a:t>
            </a:r>
          </a:p>
          <a:p>
            <a:pPr lvl="3" eaLnBrk="1" latinLnBrk="0" hangingPunct="1"/>
            <a:r>
              <a:rPr kumimoji="0" lang="zh-CN" altLang="en-US"/>
              <a:t>第四级</a:t>
            </a:r>
          </a:p>
          <a:p>
            <a:pPr lvl="4" eaLnBrk="1" latinLnBrk="0" hangingPunct="1"/>
            <a:r>
              <a:rPr kumimoji="0" lang="zh-CN" altLang="en-US"/>
              <a:t>第五级</a:t>
            </a:r>
            <a:endParaRPr kumimoji="0" lang="en-US"/>
          </a:p>
        </p:txBody>
      </p:sp>
      <p:sp>
        <p:nvSpPr>
          <p:cNvPr id="4" name="日期占位符 3"/>
          <p:cNvSpPr>
            <a:spLocks noGrp="1"/>
          </p:cNvSpPr>
          <p:nvPr>
            <p:ph type="dt" sz="half" idx="2"/>
          </p:nvPr>
        </p:nvSpPr>
        <p:spPr>
          <a:xfrm>
            <a:off x="457200" y="6356350"/>
            <a:ext cx="2133600" cy="365125"/>
          </a:xfrm>
          <a:prstGeom prst="rect">
            <a:avLst/>
          </a:prstGeom>
        </p:spPr>
        <p:txBody>
          <a:bodyPr vert="horz" rtlCol="0" anchor="ctr"/>
          <a:lstStyle>
            <a:lvl1pPr algn="l" eaLnBrk="1" latinLnBrk="0" hangingPunct="1">
              <a:defRPr kumimoji="0" sz="1200">
                <a:solidFill>
                  <a:schemeClr val="tx1">
                    <a:tint val="75000"/>
                  </a:schemeClr>
                </a:solidFill>
              </a:defRPr>
            </a:lvl1pPr>
          </a:lstStyle>
          <a:p>
            <a:fld id="{530820CF-B880-4189-942D-D702A7CBA730}" type="datetimeFigureOut">
              <a:rPr lang="zh-CN" altLang="en-US" smtClean="0"/>
              <a:t>2017/5/16</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rtlCol="0" anchor="ctr"/>
          <a:lstStyle>
            <a:lvl1pPr algn="ctr" eaLnBrk="1" latinLnBrk="0" hangingPunct="1">
              <a:defRPr kumimoji="0"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rtlCol="0" anchor="ctr"/>
          <a:lstStyle>
            <a:lvl1pPr algn="r" eaLnBrk="1" latinLnBrk="0" hangingPunct="1">
              <a:defRPr kumimoji="0"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4400" kern="1200">
          <a:solidFill>
            <a:schemeClr val="tx2"/>
          </a:solidFill>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accent1"/>
        </a:buClr>
        <a:buSzPct val="50000"/>
        <a:buFont typeface="Wingdings 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accent2"/>
        </a:buClr>
        <a:buSzPct val="50000"/>
        <a:buFont typeface="Wingdings 2"/>
        <a:buChar char="³"/>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accent3"/>
        </a:buClr>
        <a:buSzPct val="60000"/>
        <a:buFont typeface="Wingdings 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accent5"/>
        </a:buClr>
        <a:buSzPct val="45000"/>
        <a:buFont typeface="Wingdings 2"/>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accent6"/>
        </a:buClr>
        <a:buFont typeface="Wingdings 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baike.baidu.com/view/3326872.htm"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hyperlink" Target="http://baike.baidu.com/view/553710.htm" TargetMode="External"/><Relationship Id="rId4" Type="http://schemas.openxmlformats.org/officeDocument/2006/relationships/hyperlink" Target="http://baike.baidu.com/view/1303916.htm"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dirty="0"/>
              <a:t>持续集成培训</a:t>
            </a:r>
          </a:p>
        </p:txBody>
      </p:sp>
      <p:sp>
        <p:nvSpPr>
          <p:cNvPr id="3" name="副标题 2"/>
          <p:cNvSpPr>
            <a:spLocks noGrp="1"/>
          </p:cNvSpPr>
          <p:nvPr>
            <p:ph type="subTitle" idx="1"/>
          </p:nvPr>
        </p:nvSpPr>
        <p:spPr/>
        <p:txBody>
          <a:bodyPr/>
          <a:lstStyle/>
          <a:p>
            <a:r>
              <a:rPr lang="zh-CN" altLang="en-US" dirty="0" smtClean="0"/>
              <a:t>曾志强 曾</a:t>
            </a:r>
            <a:r>
              <a:rPr lang="zh-CN" altLang="en-US" dirty="0"/>
              <a:t>良</a:t>
            </a:r>
            <a:endParaRPr lang="en-US" altLang="zh-CN" dirty="0"/>
          </a:p>
          <a:p>
            <a:r>
              <a:rPr lang="en-US" altLang="zh-CN" dirty="0"/>
              <a:t>2017</a:t>
            </a:r>
            <a:r>
              <a:rPr lang="zh-CN" altLang="en-US" dirty="0" smtClean="0"/>
              <a:t>年</a:t>
            </a:r>
            <a:r>
              <a:rPr lang="en-US" altLang="zh-CN" dirty="0" smtClean="0"/>
              <a:t>5</a:t>
            </a:r>
            <a:r>
              <a:rPr lang="zh-CN" altLang="en-US" dirty="0" smtClean="0"/>
              <a:t>月</a:t>
            </a:r>
            <a:r>
              <a:rPr lang="en-US" altLang="zh-CN" dirty="0" smtClean="0"/>
              <a:t>16</a:t>
            </a:r>
            <a:r>
              <a:rPr lang="zh-CN" altLang="en-US" dirty="0" smtClean="0"/>
              <a:t>日</a:t>
            </a:r>
            <a:endParaRPr lang="zh-CN" altLang="en-US" dirty="0"/>
          </a:p>
        </p:txBody>
      </p:sp>
    </p:spTree>
    <p:extLst>
      <p:ext uri="{BB962C8B-B14F-4D97-AF65-F5344CB8AC3E}">
        <p14:creationId xmlns:p14="http://schemas.microsoft.com/office/powerpoint/2010/main" val="40916402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持续集成系统组成</a:t>
            </a:r>
            <a:endParaRPr lang="zh-CN" altLang="en-US" dirty="0"/>
          </a:p>
        </p:txBody>
      </p:sp>
      <p:sp>
        <p:nvSpPr>
          <p:cNvPr id="3" name="内容占位符 2"/>
          <p:cNvSpPr>
            <a:spLocks noGrp="1"/>
          </p:cNvSpPr>
          <p:nvPr>
            <p:ph idx="1"/>
          </p:nvPr>
        </p:nvSpPr>
        <p:spPr/>
        <p:txBody>
          <a:bodyPr/>
          <a:lstStyle/>
          <a:p>
            <a:r>
              <a:rPr lang="en-US" altLang="zh-CN" dirty="0" smtClean="0"/>
              <a:t>1</a:t>
            </a:r>
            <a:r>
              <a:rPr lang="zh-CN" altLang="en-US" dirty="0" smtClean="0"/>
              <a:t>、</a:t>
            </a:r>
            <a:r>
              <a:rPr lang="en-US" altLang="zh-CN" dirty="0" err="1" smtClean="0"/>
              <a:t>gitlab</a:t>
            </a:r>
            <a:endParaRPr lang="en-US" altLang="zh-CN" dirty="0" smtClean="0"/>
          </a:p>
          <a:p>
            <a:r>
              <a:rPr lang="en-US" altLang="zh-CN" dirty="0" smtClean="0"/>
              <a:t>2</a:t>
            </a:r>
            <a:r>
              <a:rPr lang="zh-CN" altLang="en-US" dirty="0" smtClean="0"/>
              <a:t>、</a:t>
            </a:r>
            <a:r>
              <a:rPr lang="en-US" altLang="zh-CN" dirty="0" err="1" smtClean="0"/>
              <a:t>jenkins</a:t>
            </a:r>
            <a:endParaRPr lang="en-US" altLang="zh-CN" dirty="0" smtClean="0"/>
          </a:p>
          <a:p>
            <a:r>
              <a:rPr lang="en-US" altLang="zh-CN" dirty="0" smtClean="0"/>
              <a:t>3</a:t>
            </a:r>
            <a:r>
              <a:rPr lang="zh-CN" altLang="en-US" dirty="0" smtClean="0"/>
              <a:t>、</a:t>
            </a:r>
            <a:r>
              <a:rPr lang="en-US" altLang="zh-CN" dirty="0" smtClean="0"/>
              <a:t>robot framework    </a:t>
            </a:r>
          </a:p>
          <a:p>
            <a:r>
              <a:rPr lang="en-US" altLang="zh-CN" dirty="0" smtClean="0"/>
              <a:t>4</a:t>
            </a:r>
            <a:r>
              <a:rPr lang="zh-CN" altLang="en-US" dirty="0" smtClean="0"/>
              <a:t>、虚拟机</a:t>
            </a:r>
            <a:r>
              <a:rPr lang="en-US" altLang="zh-CN" dirty="0" smtClean="0"/>
              <a:t>+</a:t>
            </a:r>
            <a:r>
              <a:rPr lang="zh-CN" altLang="en-US" dirty="0" smtClean="0"/>
              <a:t>物理机</a:t>
            </a:r>
            <a:r>
              <a:rPr lang="en-US" altLang="zh-CN" dirty="0" smtClean="0"/>
              <a:t>   </a:t>
            </a:r>
            <a:endParaRPr lang="zh-CN" altLang="en-US" dirty="0"/>
          </a:p>
        </p:txBody>
      </p:sp>
      <p:sp>
        <p:nvSpPr>
          <p:cNvPr id="4" name="矩形 3"/>
          <p:cNvSpPr/>
          <p:nvPr/>
        </p:nvSpPr>
        <p:spPr>
          <a:xfrm>
            <a:off x="2987824" y="1700808"/>
            <a:ext cx="2592288"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2">
                    <a:lumMod val="50000"/>
                    <a:lumOff val="50000"/>
                  </a:schemeClr>
                </a:solidFill>
              </a:rPr>
              <a:t>版本管理工具</a:t>
            </a:r>
            <a:endParaRPr lang="zh-CN" altLang="en-US" dirty="0">
              <a:solidFill>
                <a:schemeClr val="tx2">
                  <a:lumMod val="50000"/>
                  <a:lumOff val="50000"/>
                </a:schemeClr>
              </a:solidFill>
            </a:endParaRPr>
          </a:p>
        </p:txBody>
      </p:sp>
      <p:sp>
        <p:nvSpPr>
          <p:cNvPr id="5" name="矩形 4"/>
          <p:cNvSpPr/>
          <p:nvPr/>
        </p:nvSpPr>
        <p:spPr>
          <a:xfrm>
            <a:off x="3707904" y="2420888"/>
            <a:ext cx="2304256"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2">
                    <a:lumMod val="50000"/>
                    <a:lumOff val="50000"/>
                  </a:schemeClr>
                </a:solidFill>
              </a:rPr>
              <a:t>持续集成服务器</a:t>
            </a:r>
            <a:endParaRPr lang="zh-CN" altLang="en-US" dirty="0">
              <a:solidFill>
                <a:schemeClr val="tx2">
                  <a:lumMod val="50000"/>
                  <a:lumOff val="50000"/>
                </a:schemeClr>
              </a:solidFill>
            </a:endParaRPr>
          </a:p>
        </p:txBody>
      </p:sp>
      <p:sp>
        <p:nvSpPr>
          <p:cNvPr id="6" name="矩形 5"/>
          <p:cNvSpPr/>
          <p:nvPr/>
        </p:nvSpPr>
        <p:spPr>
          <a:xfrm>
            <a:off x="5220072" y="2924944"/>
            <a:ext cx="2880320"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2">
                    <a:lumMod val="50000"/>
                    <a:lumOff val="50000"/>
                  </a:schemeClr>
                </a:solidFill>
              </a:rPr>
              <a:t>自动化</a:t>
            </a:r>
            <a:r>
              <a:rPr lang="zh-CN" altLang="en-US" dirty="0">
                <a:solidFill>
                  <a:schemeClr val="tx2">
                    <a:lumMod val="50000"/>
                    <a:lumOff val="50000"/>
                  </a:schemeClr>
                </a:solidFill>
              </a:rPr>
              <a:t>测试框架</a:t>
            </a:r>
          </a:p>
        </p:txBody>
      </p:sp>
    </p:spTree>
    <p:extLst>
      <p:ext uri="{BB962C8B-B14F-4D97-AF65-F5344CB8AC3E}">
        <p14:creationId xmlns:p14="http://schemas.microsoft.com/office/powerpoint/2010/main" val="1630717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down)">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850106"/>
          </a:xfrm>
        </p:spPr>
        <p:txBody>
          <a:bodyPr/>
          <a:lstStyle/>
          <a:p>
            <a:r>
              <a:rPr lang="en-US" altLang="zh-CN" dirty="0"/>
              <a:t>Jenkins</a:t>
            </a:r>
            <a:r>
              <a:rPr lang="zh-CN" altLang="en-US" dirty="0"/>
              <a:t>作为持续集成服务器</a:t>
            </a:r>
          </a:p>
        </p:txBody>
      </p:sp>
      <p:pic>
        <p:nvPicPr>
          <p:cNvPr id="1026" name="Picture 2" descr="系统结构_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1340768"/>
            <a:ext cx="8064896" cy="5387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07849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251521" y="4127945"/>
            <a:ext cx="2304255" cy="2181375"/>
          </a:xfrm>
          <a:prstGeom prst="rect">
            <a:avLst/>
          </a:prstGeom>
          <a:solidFill>
            <a:schemeClr val="accent6">
              <a:lumMod val="20000"/>
              <a:lumOff val="80000"/>
            </a:schemeClr>
          </a:solidFill>
          <a:ln w="127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b"/>
          <a:lstStyle/>
          <a:p>
            <a:r>
              <a:rPr lang="zh-CN" altLang="en-US" dirty="0">
                <a:solidFill>
                  <a:srgbClr val="002060"/>
                </a:solidFill>
              </a:rPr>
              <a:t>测试环境</a:t>
            </a:r>
          </a:p>
        </p:txBody>
      </p:sp>
      <p:sp>
        <p:nvSpPr>
          <p:cNvPr id="2" name="标题 1"/>
          <p:cNvSpPr>
            <a:spLocks noGrp="1"/>
          </p:cNvSpPr>
          <p:nvPr>
            <p:ph type="title"/>
          </p:nvPr>
        </p:nvSpPr>
        <p:spPr>
          <a:xfrm>
            <a:off x="467544" y="260648"/>
            <a:ext cx="8229600" cy="576064"/>
          </a:xfrm>
        </p:spPr>
        <p:txBody>
          <a:bodyPr>
            <a:normAutofit fontScale="90000"/>
          </a:bodyPr>
          <a:lstStyle/>
          <a:p>
            <a:r>
              <a:rPr lang="zh-CN" altLang="en-US" dirty="0"/>
              <a:t>当前公司持续集成环境</a:t>
            </a:r>
          </a:p>
        </p:txBody>
      </p:sp>
      <p:sp>
        <p:nvSpPr>
          <p:cNvPr id="4" name="圆角矩形 3"/>
          <p:cNvSpPr/>
          <p:nvPr/>
        </p:nvSpPr>
        <p:spPr>
          <a:xfrm>
            <a:off x="4386308" y="1126872"/>
            <a:ext cx="1727646" cy="576064"/>
          </a:xfrm>
          <a:prstGeom prst="round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C00000"/>
                </a:solidFill>
              </a:rPr>
              <a:t>Jenkins</a:t>
            </a:r>
            <a:endParaRPr lang="zh-CN" altLang="en-US" sz="2000" dirty="0">
              <a:solidFill>
                <a:srgbClr val="C00000"/>
              </a:solidFill>
            </a:endParaRPr>
          </a:p>
        </p:txBody>
      </p:sp>
      <p:sp>
        <p:nvSpPr>
          <p:cNvPr id="5" name="圆角矩形 4"/>
          <p:cNvSpPr/>
          <p:nvPr/>
        </p:nvSpPr>
        <p:spPr>
          <a:xfrm>
            <a:off x="3185525" y="2411884"/>
            <a:ext cx="1836205" cy="576064"/>
          </a:xfrm>
          <a:prstGeom prst="round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rgbClr val="C00000"/>
                </a:solidFill>
              </a:rPr>
              <a:t>测试代码</a:t>
            </a:r>
            <a:r>
              <a:rPr lang="en-US" altLang="zh-CN" sz="2000" dirty="0">
                <a:solidFill>
                  <a:srgbClr val="C00000"/>
                </a:solidFill>
              </a:rPr>
              <a:t>PC</a:t>
            </a:r>
            <a:endParaRPr lang="zh-CN" altLang="en-US" sz="2000" dirty="0">
              <a:solidFill>
                <a:srgbClr val="C00000"/>
              </a:solidFill>
            </a:endParaRPr>
          </a:p>
        </p:txBody>
      </p:sp>
      <p:sp>
        <p:nvSpPr>
          <p:cNvPr id="20" name="圆角矩形 19"/>
          <p:cNvSpPr/>
          <p:nvPr/>
        </p:nvSpPr>
        <p:spPr>
          <a:xfrm>
            <a:off x="1656222" y="1124744"/>
            <a:ext cx="1655638" cy="576064"/>
          </a:xfrm>
          <a:prstGeom prst="round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err="1">
                <a:solidFill>
                  <a:srgbClr val="C00000"/>
                </a:solidFill>
              </a:rPr>
              <a:t>GitLab</a:t>
            </a:r>
            <a:endParaRPr lang="zh-CN" altLang="en-US" sz="2000" dirty="0">
              <a:solidFill>
                <a:srgbClr val="C00000"/>
              </a:solidFill>
            </a:endParaRPr>
          </a:p>
        </p:txBody>
      </p:sp>
      <p:sp>
        <p:nvSpPr>
          <p:cNvPr id="22" name="圆角矩形 21"/>
          <p:cNvSpPr/>
          <p:nvPr/>
        </p:nvSpPr>
        <p:spPr>
          <a:xfrm>
            <a:off x="899592" y="4221088"/>
            <a:ext cx="1367606" cy="576064"/>
          </a:xfrm>
          <a:prstGeom prst="round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C00000"/>
                </a:solidFill>
              </a:rPr>
              <a:t>OSS</a:t>
            </a:r>
            <a:endParaRPr lang="zh-CN" altLang="en-US" sz="2000" dirty="0">
              <a:solidFill>
                <a:srgbClr val="C00000"/>
              </a:solidFill>
            </a:endParaRPr>
          </a:p>
        </p:txBody>
      </p:sp>
      <p:sp>
        <p:nvSpPr>
          <p:cNvPr id="24" name="圆角矩形 23"/>
          <p:cNvSpPr/>
          <p:nvPr/>
        </p:nvSpPr>
        <p:spPr>
          <a:xfrm>
            <a:off x="899592" y="4930600"/>
            <a:ext cx="1367606" cy="576064"/>
          </a:xfrm>
          <a:prstGeom prst="round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C00000"/>
                </a:solidFill>
              </a:rPr>
              <a:t>OSS</a:t>
            </a:r>
            <a:endParaRPr lang="zh-CN" altLang="en-US" sz="2000" dirty="0">
              <a:solidFill>
                <a:srgbClr val="C00000"/>
              </a:solidFill>
            </a:endParaRPr>
          </a:p>
        </p:txBody>
      </p:sp>
      <p:sp>
        <p:nvSpPr>
          <p:cNvPr id="25" name="圆角矩形 24"/>
          <p:cNvSpPr/>
          <p:nvPr/>
        </p:nvSpPr>
        <p:spPr>
          <a:xfrm>
            <a:off x="903638" y="5690648"/>
            <a:ext cx="1367606" cy="576064"/>
          </a:xfrm>
          <a:prstGeom prst="round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C00000"/>
                </a:solidFill>
              </a:rPr>
              <a:t>OSS</a:t>
            </a:r>
            <a:endParaRPr lang="zh-CN" altLang="en-US" sz="2000" dirty="0">
              <a:solidFill>
                <a:srgbClr val="C00000"/>
              </a:solidFill>
            </a:endParaRPr>
          </a:p>
        </p:txBody>
      </p:sp>
      <p:cxnSp>
        <p:nvCxnSpPr>
          <p:cNvPr id="12" name="直接连接符 11"/>
          <p:cNvCxnSpPr>
            <a:stCxn id="20" idx="2"/>
            <a:endCxn id="5" idx="0"/>
          </p:cNvCxnSpPr>
          <p:nvPr/>
        </p:nvCxnSpPr>
        <p:spPr>
          <a:xfrm>
            <a:off x="2484041" y="1700808"/>
            <a:ext cx="1619587" cy="711076"/>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5" idx="0"/>
            <a:endCxn id="4" idx="2"/>
          </p:cNvCxnSpPr>
          <p:nvPr/>
        </p:nvCxnSpPr>
        <p:spPr>
          <a:xfrm flipV="1">
            <a:off x="4103628" y="1702936"/>
            <a:ext cx="1146503" cy="708948"/>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20" idx="2"/>
            <a:endCxn id="134" idx="0"/>
          </p:cNvCxnSpPr>
          <p:nvPr/>
        </p:nvCxnSpPr>
        <p:spPr>
          <a:xfrm flipH="1">
            <a:off x="1305113" y="1700808"/>
            <a:ext cx="1178928" cy="734699"/>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20" idx="3"/>
            <a:endCxn id="4" idx="1"/>
          </p:cNvCxnSpPr>
          <p:nvPr/>
        </p:nvCxnSpPr>
        <p:spPr>
          <a:xfrm>
            <a:off x="3311860" y="1412776"/>
            <a:ext cx="1074448" cy="2128"/>
          </a:xfrm>
          <a:prstGeom prst="line">
            <a:avLst/>
          </a:prstGeom>
        </p:spPr>
        <p:style>
          <a:lnRef idx="1">
            <a:schemeClr val="accent1"/>
          </a:lnRef>
          <a:fillRef idx="0">
            <a:schemeClr val="accent1"/>
          </a:fillRef>
          <a:effectRef idx="0">
            <a:schemeClr val="accent1"/>
          </a:effectRef>
          <a:fontRef idx="minor">
            <a:schemeClr val="tx1"/>
          </a:fontRef>
        </p:style>
      </p:cxnSp>
      <p:sp>
        <p:nvSpPr>
          <p:cNvPr id="39" name="圆角矩形 38"/>
          <p:cNvSpPr/>
          <p:nvPr/>
        </p:nvSpPr>
        <p:spPr>
          <a:xfrm>
            <a:off x="7020272" y="1124744"/>
            <a:ext cx="1655638" cy="576064"/>
          </a:xfrm>
          <a:prstGeom prst="round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C00000"/>
                </a:solidFill>
              </a:rPr>
              <a:t>Email</a:t>
            </a:r>
            <a:endParaRPr lang="zh-CN" altLang="en-US" sz="2000" dirty="0">
              <a:solidFill>
                <a:srgbClr val="C00000"/>
              </a:solidFill>
            </a:endParaRPr>
          </a:p>
        </p:txBody>
      </p:sp>
      <p:cxnSp>
        <p:nvCxnSpPr>
          <p:cNvPr id="41" name="直接连接符 40"/>
          <p:cNvCxnSpPr>
            <a:stCxn id="4" idx="3"/>
            <a:endCxn id="39" idx="1"/>
          </p:cNvCxnSpPr>
          <p:nvPr/>
        </p:nvCxnSpPr>
        <p:spPr>
          <a:xfrm flipV="1">
            <a:off x="6113954" y="1412776"/>
            <a:ext cx="906318" cy="2128"/>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直接连接符 45"/>
          <p:cNvCxnSpPr>
            <a:stCxn id="22" idx="2"/>
            <a:endCxn id="24" idx="0"/>
          </p:cNvCxnSpPr>
          <p:nvPr/>
        </p:nvCxnSpPr>
        <p:spPr>
          <a:xfrm>
            <a:off x="1583395" y="4797152"/>
            <a:ext cx="0" cy="133448"/>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24" idx="2"/>
            <a:endCxn id="25" idx="0"/>
          </p:cNvCxnSpPr>
          <p:nvPr/>
        </p:nvCxnSpPr>
        <p:spPr>
          <a:xfrm>
            <a:off x="1583395" y="5506664"/>
            <a:ext cx="4046" cy="183984"/>
          </a:xfrm>
          <a:prstGeom prst="line">
            <a:avLst/>
          </a:prstGeom>
        </p:spPr>
        <p:style>
          <a:lnRef idx="1">
            <a:schemeClr val="accent1"/>
          </a:lnRef>
          <a:fillRef idx="0">
            <a:schemeClr val="accent1"/>
          </a:fillRef>
          <a:effectRef idx="0">
            <a:schemeClr val="accent1"/>
          </a:effectRef>
          <a:fontRef idx="minor">
            <a:schemeClr val="tx1"/>
          </a:fontRef>
        </p:style>
      </p:cxnSp>
      <p:cxnSp>
        <p:nvCxnSpPr>
          <p:cNvPr id="98" name="直接连接符 97"/>
          <p:cNvCxnSpPr>
            <a:stCxn id="5" idx="2"/>
            <a:endCxn id="33" idx="0"/>
          </p:cNvCxnSpPr>
          <p:nvPr/>
        </p:nvCxnSpPr>
        <p:spPr>
          <a:xfrm flipH="1">
            <a:off x="1403649" y="2987948"/>
            <a:ext cx="2699979" cy="1139997"/>
          </a:xfrm>
          <a:prstGeom prst="line">
            <a:avLst/>
          </a:prstGeom>
        </p:spPr>
        <p:style>
          <a:lnRef idx="1">
            <a:schemeClr val="accent1"/>
          </a:lnRef>
          <a:fillRef idx="0">
            <a:schemeClr val="accent1"/>
          </a:fillRef>
          <a:effectRef idx="0">
            <a:schemeClr val="accent1"/>
          </a:effectRef>
          <a:fontRef idx="minor">
            <a:schemeClr val="tx1"/>
          </a:fontRef>
        </p:style>
      </p:cxnSp>
      <p:sp>
        <p:nvSpPr>
          <p:cNvPr id="99" name="矩形 98"/>
          <p:cNvSpPr/>
          <p:nvPr/>
        </p:nvSpPr>
        <p:spPr>
          <a:xfrm>
            <a:off x="3347864" y="4149080"/>
            <a:ext cx="2376264" cy="2181375"/>
          </a:xfrm>
          <a:prstGeom prst="rect">
            <a:avLst/>
          </a:prstGeom>
          <a:solidFill>
            <a:schemeClr val="accent6">
              <a:lumMod val="20000"/>
              <a:lumOff val="80000"/>
            </a:schemeClr>
          </a:solidFill>
          <a:ln w="127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b"/>
          <a:lstStyle/>
          <a:p>
            <a:r>
              <a:rPr lang="zh-CN" altLang="en-US" dirty="0">
                <a:solidFill>
                  <a:srgbClr val="002060"/>
                </a:solidFill>
              </a:rPr>
              <a:t>测试环境</a:t>
            </a:r>
          </a:p>
        </p:txBody>
      </p:sp>
      <p:sp>
        <p:nvSpPr>
          <p:cNvPr id="100" name="圆角矩形 99"/>
          <p:cNvSpPr/>
          <p:nvPr/>
        </p:nvSpPr>
        <p:spPr>
          <a:xfrm>
            <a:off x="3995936" y="4863876"/>
            <a:ext cx="1544790" cy="576064"/>
          </a:xfrm>
          <a:prstGeom prst="round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C00000"/>
                </a:solidFill>
              </a:rPr>
              <a:t>Scheduling</a:t>
            </a:r>
            <a:endParaRPr lang="zh-CN" altLang="en-US" sz="2000" dirty="0">
              <a:solidFill>
                <a:srgbClr val="C00000"/>
              </a:solidFill>
            </a:endParaRPr>
          </a:p>
        </p:txBody>
      </p:sp>
      <p:cxnSp>
        <p:nvCxnSpPr>
          <p:cNvPr id="107" name="直接连接符 106"/>
          <p:cNvCxnSpPr>
            <a:stCxn id="5" idx="2"/>
            <a:endCxn id="99" idx="0"/>
          </p:cNvCxnSpPr>
          <p:nvPr/>
        </p:nvCxnSpPr>
        <p:spPr>
          <a:xfrm>
            <a:off x="4103628" y="2987948"/>
            <a:ext cx="432368" cy="11611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4" name="直接连接符 113"/>
          <p:cNvCxnSpPr>
            <a:stCxn id="120" idx="2"/>
          </p:cNvCxnSpPr>
          <p:nvPr/>
        </p:nvCxnSpPr>
        <p:spPr>
          <a:xfrm>
            <a:off x="7129061" y="2996952"/>
            <a:ext cx="575287" cy="1152128"/>
          </a:xfrm>
          <a:prstGeom prst="line">
            <a:avLst/>
          </a:prstGeom>
        </p:spPr>
        <p:style>
          <a:lnRef idx="1">
            <a:schemeClr val="accent1"/>
          </a:lnRef>
          <a:fillRef idx="0">
            <a:schemeClr val="accent1"/>
          </a:fillRef>
          <a:effectRef idx="0">
            <a:schemeClr val="accent1"/>
          </a:effectRef>
          <a:fontRef idx="minor">
            <a:schemeClr val="tx1"/>
          </a:fontRef>
        </p:style>
      </p:cxnSp>
      <p:sp>
        <p:nvSpPr>
          <p:cNvPr id="120" name="圆角矩形 119"/>
          <p:cNvSpPr/>
          <p:nvPr/>
        </p:nvSpPr>
        <p:spPr>
          <a:xfrm>
            <a:off x="6210958" y="2420888"/>
            <a:ext cx="1836205" cy="576064"/>
          </a:xfrm>
          <a:prstGeom prst="round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rgbClr val="C00000"/>
                </a:solidFill>
              </a:rPr>
              <a:t>测试代码</a:t>
            </a:r>
            <a:r>
              <a:rPr lang="en-US" altLang="zh-CN" sz="2000" dirty="0">
                <a:solidFill>
                  <a:srgbClr val="C00000"/>
                </a:solidFill>
              </a:rPr>
              <a:t>PC</a:t>
            </a:r>
            <a:endParaRPr lang="zh-CN" altLang="en-US" sz="2000" dirty="0">
              <a:solidFill>
                <a:srgbClr val="C00000"/>
              </a:solidFill>
            </a:endParaRPr>
          </a:p>
        </p:txBody>
      </p:sp>
      <p:cxnSp>
        <p:nvCxnSpPr>
          <p:cNvPr id="123" name="直接连接符 122"/>
          <p:cNvCxnSpPr>
            <a:stCxn id="20" idx="2"/>
            <a:endCxn id="120" idx="0"/>
          </p:cNvCxnSpPr>
          <p:nvPr/>
        </p:nvCxnSpPr>
        <p:spPr>
          <a:xfrm>
            <a:off x="2484041" y="1700808"/>
            <a:ext cx="4645020" cy="72008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a:stCxn id="4" idx="2"/>
            <a:endCxn id="120" idx="0"/>
          </p:cNvCxnSpPr>
          <p:nvPr/>
        </p:nvCxnSpPr>
        <p:spPr>
          <a:xfrm>
            <a:off x="5250131" y="1702936"/>
            <a:ext cx="1878930" cy="717952"/>
          </a:xfrm>
          <a:prstGeom prst="line">
            <a:avLst/>
          </a:prstGeom>
        </p:spPr>
        <p:style>
          <a:lnRef idx="1">
            <a:schemeClr val="accent1"/>
          </a:lnRef>
          <a:fillRef idx="0">
            <a:schemeClr val="accent1"/>
          </a:fillRef>
          <a:effectRef idx="0">
            <a:schemeClr val="accent1"/>
          </a:effectRef>
          <a:fontRef idx="minor">
            <a:schemeClr val="tx1"/>
          </a:fontRef>
        </p:style>
      </p:cxnSp>
      <p:sp>
        <p:nvSpPr>
          <p:cNvPr id="134" name="圆角矩形 133"/>
          <p:cNvSpPr/>
          <p:nvPr/>
        </p:nvSpPr>
        <p:spPr>
          <a:xfrm>
            <a:off x="387010" y="2435507"/>
            <a:ext cx="1836205" cy="576064"/>
          </a:xfrm>
          <a:prstGeom prst="round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C00000"/>
                </a:solidFill>
              </a:rPr>
              <a:t>Switch</a:t>
            </a:r>
            <a:endParaRPr lang="zh-CN" altLang="en-US" sz="2000" dirty="0">
              <a:solidFill>
                <a:srgbClr val="C00000"/>
              </a:solidFill>
            </a:endParaRPr>
          </a:p>
        </p:txBody>
      </p:sp>
      <p:cxnSp>
        <p:nvCxnSpPr>
          <p:cNvPr id="138" name="直接连接符 137"/>
          <p:cNvCxnSpPr>
            <a:stCxn id="134" idx="2"/>
            <a:endCxn id="33" idx="0"/>
          </p:cNvCxnSpPr>
          <p:nvPr/>
        </p:nvCxnSpPr>
        <p:spPr>
          <a:xfrm>
            <a:off x="1305113" y="3011571"/>
            <a:ext cx="98536" cy="1116374"/>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40" name="直接连接符 139"/>
          <p:cNvCxnSpPr>
            <a:stCxn id="134" idx="2"/>
            <a:endCxn id="99" idx="0"/>
          </p:cNvCxnSpPr>
          <p:nvPr/>
        </p:nvCxnSpPr>
        <p:spPr>
          <a:xfrm>
            <a:off x="1305113" y="3011571"/>
            <a:ext cx="3230883" cy="1137509"/>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42" name="直接连接符 141"/>
          <p:cNvCxnSpPr>
            <a:stCxn id="134" idx="2"/>
          </p:cNvCxnSpPr>
          <p:nvPr/>
        </p:nvCxnSpPr>
        <p:spPr>
          <a:xfrm>
            <a:off x="1305113" y="3011571"/>
            <a:ext cx="6399235" cy="1137509"/>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73" name="直接连接符 172"/>
          <p:cNvCxnSpPr>
            <a:stCxn id="4" idx="2"/>
            <a:endCxn id="134" idx="0"/>
          </p:cNvCxnSpPr>
          <p:nvPr/>
        </p:nvCxnSpPr>
        <p:spPr>
          <a:xfrm flipH="1">
            <a:off x="1305113" y="1702936"/>
            <a:ext cx="3945018" cy="732571"/>
          </a:xfrm>
          <a:prstGeom prst="line">
            <a:avLst/>
          </a:prstGeom>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5381042" y="2435507"/>
            <a:ext cx="357790" cy="369332"/>
          </a:xfrm>
          <a:prstGeom prst="rect">
            <a:avLst/>
          </a:prstGeom>
          <a:noFill/>
        </p:spPr>
        <p:txBody>
          <a:bodyPr wrap="none" rtlCol="0">
            <a:spAutoFit/>
          </a:bodyPr>
          <a:lstStyle/>
          <a:p>
            <a:r>
              <a:rPr lang="en-US" altLang="zh-CN" dirty="0" smtClean="0"/>
              <a:t>…</a:t>
            </a:r>
            <a:endParaRPr lang="zh-CN" altLang="en-US" dirty="0"/>
          </a:p>
        </p:txBody>
      </p:sp>
      <p:sp>
        <p:nvSpPr>
          <p:cNvPr id="34" name="矩形 33"/>
          <p:cNvSpPr/>
          <p:nvPr/>
        </p:nvSpPr>
        <p:spPr>
          <a:xfrm>
            <a:off x="6484767" y="4149080"/>
            <a:ext cx="2304255" cy="2181375"/>
          </a:xfrm>
          <a:prstGeom prst="rect">
            <a:avLst/>
          </a:prstGeom>
          <a:solidFill>
            <a:schemeClr val="accent6">
              <a:lumMod val="20000"/>
              <a:lumOff val="80000"/>
            </a:schemeClr>
          </a:solidFill>
          <a:ln w="127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b"/>
          <a:lstStyle/>
          <a:p>
            <a:r>
              <a:rPr lang="zh-CN" altLang="en-US" dirty="0">
                <a:solidFill>
                  <a:srgbClr val="002060"/>
                </a:solidFill>
              </a:rPr>
              <a:t>测试环境</a:t>
            </a:r>
          </a:p>
        </p:txBody>
      </p:sp>
      <p:sp>
        <p:nvSpPr>
          <p:cNvPr id="35" name="圆角矩形 34"/>
          <p:cNvSpPr/>
          <p:nvPr/>
        </p:nvSpPr>
        <p:spPr>
          <a:xfrm>
            <a:off x="7164834" y="4242223"/>
            <a:ext cx="1367606" cy="288032"/>
          </a:xfrm>
          <a:prstGeom prst="round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rgbClr val="C00000"/>
                </a:solidFill>
              </a:rPr>
              <a:t>Source</a:t>
            </a:r>
            <a:endParaRPr lang="zh-CN" altLang="en-US" sz="2000" dirty="0">
              <a:solidFill>
                <a:srgbClr val="C00000"/>
              </a:solidFill>
            </a:endParaRPr>
          </a:p>
        </p:txBody>
      </p:sp>
      <p:sp>
        <p:nvSpPr>
          <p:cNvPr id="37" name="圆角矩形 36"/>
          <p:cNvSpPr/>
          <p:nvPr/>
        </p:nvSpPr>
        <p:spPr>
          <a:xfrm>
            <a:off x="7164288" y="4797152"/>
            <a:ext cx="1367606" cy="288032"/>
          </a:xfrm>
          <a:prstGeom prst="round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rgbClr val="C00000"/>
                </a:solidFill>
              </a:rPr>
              <a:t>Root</a:t>
            </a:r>
            <a:endParaRPr lang="zh-CN" altLang="en-US" sz="2000" dirty="0">
              <a:solidFill>
                <a:srgbClr val="C00000"/>
              </a:solidFill>
            </a:endParaRPr>
          </a:p>
        </p:txBody>
      </p:sp>
      <p:sp>
        <p:nvSpPr>
          <p:cNvPr id="40" name="圆角矩形 39"/>
          <p:cNvSpPr/>
          <p:nvPr/>
        </p:nvSpPr>
        <p:spPr>
          <a:xfrm>
            <a:off x="7168334" y="5877272"/>
            <a:ext cx="1367606" cy="309167"/>
          </a:xfrm>
          <a:prstGeom prst="round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rgbClr val="C00000"/>
                </a:solidFill>
              </a:rPr>
              <a:t>Edge</a:t>
            </a:r>
            <a:endParaRPr lang="zh-CN" altLang="en-US" sz="2000" dirty="0">
              <a:solidFill>
                <a:srgbClr val="C00000"/>
              </a:solidFill>
            </a:endParaRPr>
          </a:p>
        </p:txBody>
      </p:sp>
      <p:cxnSp>
        <p:nvCxnSpPr>
          <p:cNvPr id="42" name="直接连接符 41"/>
          <p:cNvCxnSpPr/>
          <p:nvPr/>
        </p:nvCxnSpPr>
        <p:spPr>
          <a:xfrm>
            <a:off x="7812360" y="4530255"/>
            <a:ext cx="0" cy="266897"/>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接连接符 42"/>
          <p:cNvCxnSpPr>
            <a:stCxn id="37" idx="2"/>
            <a:endCxn id="47" idx="0"/>
          </p:cNvCxnSpPr>
          <p:nvPr/>
        </p:nvCxnSpPr>
        <p:spPr>
          <a:xfrm>
            <a:off x="7848091" y="5085184"/>
            <a:ext cx="546" cy="288032"/>
          </a:xfrm>
          <a:prstGeom prst="line">
            <a:avLst/>
          </a:prstGeom>
        </p:spPr>
        <p:style>
          <a:lnRef idx="1">
            <a:schemeClr val="accent1"/>
          </a:lnRef>
          <a:fillRef idx="0">
            <a:schemeClr val="accent1"/>
          </a:fillRef>
          <a:effectRef idx="0">
            <a:schemeClr val="accent1"/>
          </a:effectRef>
          <a:fontRef idx="minor">
            <a:schemeClr val="tx1"/>
          </a:fontRef>
        </p:style>
      </p:cxnSp>
      <p:sp>
        <p:nvSpPr>
          <p:cNvPr id="47" name="圆角矩形 46"/>
          <p:cNvSpPr/>
          <p:nvPr/>
        </p:nvSpPr>
        <p:spPr>
          <a:xfrm>
            <a:off x="7164834" y="5373216"/>
            <a:ext cx="1367606" cy="288032"/>
          </a:xfrm>
          <a:prstGeom prst="round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rgbClr val="C00000"/>
                </a:solidFill>
              </a:rPr>
              <a:t>Center</a:t>
            </a:r>
            <a:endParaRPr lang="zh-CN" altLang="en-US" sz="2000" dirty="0">
              <a:solidFill>
                <a:srgbClr val="C00000"/>
              </a:solidFill>
            </a:endParaRPr>
          </a:p>
        </p:txBody>
      </p:sp>
      <p:cxnSp>
        <p:nvCxnSpPr>
          <p:cNvPr id="51" name="直接连接符 50"/>
          <p:cNvCxnSpPr/>
          <p:nvPr/>
        </p:nvCxnSpPr>
        <p:spPr>
          <a:xfrm>
            <a:off x="7884368" y="5690648"/>
            <a:ext cx="0" cy="18662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9584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公司</a:t>
            </a:r>
            <a:r>
              <a:rPr lang="zh-CN" altLang="en-US" smtClean="0"/>
              <a:t>自动化</a:t>
            </a:r>
            <a:r>
              <a:rPr lang="zh-CN" altLang="en-US" smtClean="0"/>
              <a:t>测试分类</a:t>
            </a:r>
            <a:endParaRPr lang="zh-CN" altLang="en-US" dirty="0"/>
          </a:p>
        </p:txBody>
      </p:sp>
      <p:sp>
        <p:nvSpPr>
          <p:cNvPr id="3" name="内容占位符 2"/>
          <p:cNvSpPr>
            <a:spLocks noGrp="1"/>
          </p:cNvSpPr>
          <p:nvPr>
            <p:ph idx="1"/>
          </p:nvPr>
        </p:nvSpPr>
        <p:spPr/>
        <p:txBody>
          <a:bodyPr/>
          <a:lstStyle/>
          <a:p>
            <a:r>
              <a:rPr lang="en-US" altLang="zh-CN" dirty="0" smtClean="0"/>
              <a:t>CI</a:t>
            </a:r>
            <a:r>
              <a:rPr lang="zh-CN" altLang="en-US" dirty="0" smtClean="0"/>
              <a:t>：</a:t>
            </a:r>
            <a:r>
              <a:rPr lang="en-US" altLang="zh-CN" dirty="0"/>
              <a:t>Continuous  </a:t>
            </a:r>
            <a:r>
              <a:rPr lang="en-US" altLang="zh-CN" dirty="0" smtClean="0"/>
              <a:t>Integration</a:t>
            </a:r>
          </a:p>
          <a:p>
            <a:r>
              <a:rPr lang="en-US" altLang="zh-CN" dirty="0" smtClean="0"/>
              <a:t>ST</a:t>
            </a:r>
            <a:r>
              <a:rPr lang="zh-CN" altLang="en-US" dirty="0" smtClean="0"/>
              <a:t>：</a:t>
            </a:r>
            <a:r>
              <a:rPr lang="en-US" altLang="zh-CN" dirty="0" smtClean="0"/>
              <a:t>System Test</a:t>
            </a:r>
            <a:r>
              <a:rPr lang="zh-CN" altLang="en-US" dirty="0" smtClean="0"/>
              <a:t>， 目前主要是版本包测试</a:t>
            </a:r>
            <a:endParaRPr lang="en-US" altLang="zh-CN" dirty="0" smtClean="0"/>
          </a:p>
          <a:p>
            <a:r>
              <a:rPr lang="en-US" altLang="zh-CN" dirty="0" smtClean="0"/>
              <a:t>MT</a:t>
            </a:r>
            <a:r>
              <a:rPr lang="zh-CN" altLang="en-US" dirty="0" smtClean="0"/>
              <a:t>：</a:t>
            </a:r>
            <a:r>
              <a:rPr lang="en-US" altLang="zh-CN" dirty="0" smtClean="0"/>
              <a:t>Monitor Test</a:t>
            </a:r>
            <a:r>
              <a:rPr lang="zh-CN" altLang="en-US" dirty="0" smtClean="0"/>
              <a:t>，线上自动化监控</a:t>
            </a:r>
            <a:endParaRPr lang="zh-CN" alt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0920" y="3501008"/>
            <a:ext cx="7311480" cy="3297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56685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ppt_x"/>
                                          </p:val>
                                        </p:tav>
                                        <p:tav tm="100000">
                                          <p:val>
                                            <p:strVal val="#ppt_x"/>
                                          </p:val>
                                        </p:tav>
                                      </p:tavLst>
                                    </p:anim>
                                    <p:anim calcmode="lin" valueType="num">
                                      <p:cBhvr additive="base">
                                        <p:cTn id="8"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持续集成流程</a:t>
            </a:r>
          </a:p>
        </p:txBody>
      </p:sp>
      <p:sp>
        <p:nvSpPr>
          <p:cNvPr id="4" name="圆角矩形 3"/>
          <p:cNvSpPr/>
          <p:nvPr/>
        </p:nvSpPr>
        <p:spPr>
          <a:xfrm>
            <a:off x="3978289" y="1370690"/>
            <a:ext cx="1224000" cy="36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Jenkins</a:t>
            </a:r>
            <a:endParaRPr lang="zh-CN" altLang="en-US" dirty="0"/>
          </a:p>
        </p:txBody>
      </p:sp>
      <p:sp>
        <p:nvSpPr>
          <p:cNvPr id="5" name="圆角矩形 4"/>
          <p:cNvSpPr/>
          <p:nvPr/>
        </p:nvSpPr>
        <p:spPr>
          <a:xfrm>
            <a:off x="2106081" y="1358894"/>
            <a:ext cx="1224000" cy="36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t>Gitlab</a:t>
            </a:r>
            <a:endParaRPr lang="zh-CN" altLang="en-US" dirty="0"/>
          </a:p>
        </p:txBody>
      </p:sp>
      <p:sp>
        <p:nvSpPr>
          <p:cNvPr id="6" name="圆角矩形 5"/>
          <p:cNvSpPr/>
          <p:nvPr/>
        </p:nvSpPr>
        <p:spPr>
          <a:xfrm>
            <a:off x="5850497" y="1358894"/>
            <a:ext cx="1224000" cy="36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产品机器</a:t>
            </a:r>
          </a:p>
        </p:txBody>
      </p:sp>
      <p:sp>
        <p:nvSpPr>
          <p:cNvPr id="7" name="圆角矩形 6"/>
          <p:cNvSpPr/>
          <p:nvPr/>
        </p:nvSpPr>
        <p:spPr>
          <a:xfrm>
            <a:off x="7722705" y="1370690"/>
            <a:ext cx="1224000" cy="36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测试机器</a:t>
            </a:r>
          </a:p>
        </p:txBody>
      </p:sp>
      <p:sp>
        <p:nvSpPr>
          <p:cNvPr id="8" name="圆角矩形 7"/>
          <p:cNvSpPr/>
          <p:nvPr/>
        </p:nvSpPr>
        <p:spPr>
          <a:xfrm>
            <a:off x="450033" y="1358894"/>
            <a:ext cx="1224000" cy="36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开发人员</a:t>
            </a:r>
          </a:p>
        </p:txBody>
      </p:sp>
      <p:cxnSp>
        <p:nvCxnSpPr>
          <p:cNvPr id="10" name="直接连接符 9"/>
          <p:cNvCxnSpPr>
            <a:stCxn id="8" idx="2"/>
          </p:cNvCxnSpPr>
          <p:nvPr/>
        </p:nvCxnSpPr>
        <p:spPr>
          <a:xfrm>
            <a:off x="1062033" y="1718894"/>
            <a:ext cx="0" cy="482457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a:off x="2718081" y="1718894"/>
            <a:ext cx="3271" cy="482457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4574555" y="1718894"/>
            <a:ext cx="15734" cy="482457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6462497" y="1730690"/>
            <a:ext cx="938" cy="481278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8334705" y="1730690"/>
            <a:ext cx="6419" cy="466876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a:off x="1062033" y="2222990"/>
            <a:ext cx="165931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235451" y="1911036"/>
            <a:ext cx="1107996" cy="369332"/>
          </a:xfrm>
          <a:prstGeom prst="rect">
            <a:avLst/>
          </a:prstGeom>
          <a:noFill/>
        </p:spPr>
        <p:txBody>
          <a:bodyPr wrap="none" rtlCol="0">
            <a:spAutoFit/>
          </a:bodyPr>
          <a:lstStyle/>
          <a:p>
            <a:r>
              <a:rPr lang="zh-CN" altLang="en-US" dirty="0"/>
              <a:t>提交代码</a:t>
            </a:r>
          </a:p>
        </p:txBody>
      </p:sp>
      <p:cxnSp>
        <p:nvCxnSpPr>
          <p:cNvPr id="19" name="直接箭头连接符 18"/>
          <p:cNvCxnSpPr/>
          <p:nvPr/>
        </p:nvCxnSpPr>
        <p:spPr>
          <a:xfrm>
            <a:off x="2721352" y="2367006"/>
            <a:ext cx="186893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3042185" y="2068929"/>
            <a:ext cx="1370888" cy="369332"/>
          </a:xfrm>
          <a:prstGeom prst="rect">
            <a:avLst/>
          </a:prstGeom>
          <a:noFill/>
        </p:spPr>
        <p:txBody>
          <a:bodyPr wrap="none" rtlCol="0">
            <a:spAutoFit/>
          </a:bodyPr>
          <a:lstStyle/>
          <a:p>
            <a:r>
              <a:rPr lang="zh-CN" altLang="en-US" dirty="0"/>
              <a:t>通知</a:t>
            </a:r>
            <a:r>
              <a:rPr lang="en-US" altLang="zh-CN" dirty="0"/>
              <a:t>Jenkins</a:t>
            </a:r>
            <a:endParaRPr lang="zh-CN" altLang="en-US" dirty="0"/>
          </a:p>
        </p:txBody>
      </p:sp>
      <p:cxnSp>
        <p:nvCxnSpPr>
          <p:cNvPr id="22" name="直接箭头连接符 21"/>
          <p:cNvCxnSpPr/>
          <p:nvPr/>
        </p:nvCxnSpPr>
        <p:spPr>
          <a:xfrm>
            <a:off x="4590289" y="2583030"/>
            <a:ext cx="187220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4762662" y="2269510"/>
            <a:ext cx="1569660" cy="369332"/>
          </a:xfrm>
          <a:prstGeom prst="rect">
            <a:avLst/>
          </a:prstGeom>
          <a:noFill/>
        </p:spPr>
        <p:txBody>
          <a:bodyPr wrap="none" rtlCol="0">
            <a:spAutoFit/>
          </a:bodyPr>
          <a:lstStyle/>
          <a:p>
            <a:r>
              <a:rPr lang="zh-CN" altLang="en-US" dirty="0"/>
              <a:t>触发代码下载</a:t>
            </a:r>
          </a:p>
        </p:txBody>
      </p:sp>
      <p:sp>
        <p:nvSpPr>
          <p:cNvPr id="24" name="右弧形箭头 23"/>
          <p:cNvSpPr/>
          <p:nvPr/>
        </p:nvSpPr>
        <p:spPr>
          <a:xfrm>
            <a:off x="6462497" y="2799054"/>
            <a:ext cx="324104" cy="432048"/>
          </a:xfrm>
          <a:prstGeom prst="curvedLeftArrow">
            <a:avLst/>
          </a:prstGeom>
          <a:solidFill>
            <a:schemeClr val="accent6">
              <a:lumMod val="40000"/>
              <a:lumOff val="6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5" name="TextBox 24"/>
          <p:cNvSpPr txBox="1"/>
          <p:nvPr/>
        </p:nvSpPr>
        <p:spPr>
          <a:xfrm>
            <a:off x="5877031" y="2830412"/>
            <a:ext cx="1107996" cy="369332"/>
          </a:xfrm>
          <a:prstGeom prst="rect">
            <a:avLst/>
          </a:prstGeom>
          <a:noFill/>
        </p:spPr>
        <p:txBody>
          <a:bodyPr wrap="none" rtlCol="0">
            <a:spAutoFit/>
          </a:bodyPr>
          <a:lstStyle/>
          <a:p>
            <a:r>
              <a:rPr lang="zh-CN" altLang="en-US" dirty="0"/>
              <a:t>编译打包</a:t>
            </a:r>
          </a:p>
        </p:txBody>
      </p:sp>
      <p:sp>
        <p:nvSpPr>
          <p:cNvPr id="31" name="右弧形箭头 30"/>
          <p:cNvSpPr/>
          <p:nvPr/>
        </p:nvSpPr>
        <p:spPr>
          <a:xfrm>
            <a:off x="8347544" y="4455238"/>
            <a:ext cx="324104" cy="432048"/>
          </a:xfrm>
          <a:prstGeom prst="curvedLeftArrow">
            <a:avLst/>
          </a:prstGeom>
          <a:solidFill>
            <a:schemeClr val="accent6">
              <a:lumMod val="40000"/>
              <a:lumOff val="6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2" name="TextBox 31"/>
          <p:cNvSpPr txBox="1"/>
          <p:nvPr/>
        </p:nvSpPr>
        <p:spPr>
          <a:xfrm>
            <a:off x="7827343" y="4455238"/>
            <a:ext cx="1107996" cy="369332"/>
          </a:xfrm>
          <a:prstGeom prst="rect">
            <a:avLst/>
          </a:prstGeom>
          <a:noFill/>
        </p:spPr>
        <p:txBody>
          <a:bodyPr wrap="none" rtlCol="0">
            <a:spAutoFit/>
          </a:bodyPr>
          <a:lstStyle/>
          <a:p>
            <a:r>
              <a:rPr lang="zh-CN" altLang="en-US" dirty="0"/>
              <a:t>生成报告</a:t>
            </a:r>
          </a:p>
        </p:txBody>
      </p:sp>
      <p:sp>
        <p:nvSpPr>
          <p:cNvPr id="35" name="TextBox 34"/>
          <p:cNvSpPr txBox="1"/>
          <p:nvPr/>
        </p:nvSpPr>
        <p:spPr>
          <a:xfrm>
            <a:off x="-149543" y="5686466"/>
            <a:ext cx="2492990" cy="369332"/>
          </a:xfrm>
          <a:prstGeom prst="rect">
            <a:avLst/>
          </a:prstGeom>
          <a:noFill/>
        </p:spPr>
        <p:txBody>
          <a:bodyPr wrap="none" rtlCol="0">
            <a:spAutoFit/>
          </a:bodyPr>
          <a:lstStyle/>
          <a:p>
            <a:r>
              <a:rPr lang="zh-CN" altLang="en-US" dirty="0"/>
              <a:t>测试通过，合入主分支</a:t>
            </a:r>
          </a:p>
        </p:txBody>
      </p:sp>
      <p:cxnSp>
        <p:nvCxnSpPr>
          <p:cNvPr id="37" name="直接箭头连接符 36"/>
          <p:cNvCxnSpPr/>
          <p:nvPr/>
        </p:nvCxnSpPr>
        <p:spPr>
          <a:xfrm>
            <a:off x="1026550" y="6399454"/>
            <a:ext cx="165604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197817" y="6084004"/>
            <a:ext cx="4570482" cy="369332"/>
          </a:xfrm>
          <a:prstGeom prst="rect">
            <a:avLst/>
          </a:prstGeom>
          <a:noFill/>
        </p:spPr>
        <p:txBody>
          <a:bodyPr wrap="none" rtlCol="0">
            <a:spAutoFit/>
          </a:bodyPr>
          <a:lstStyle/>
          <a:p>
            <a:r>
              <a:rPr lang="zh-CN" altLang="en-US" dirty="0"/>
              <a:t>测试不通过，开发人员定位修改，重新提交</a:t>
            </a:r>
          </a:p>
        </p:txBody>
      </p:sp>
      <p:sp>
        <p:nvSpPr>
          <p:cNvPr id="33" name="TextBox 32"/>
          <p:cNvSpPr txBox="1"/>
          <p:nvPr/>
        </p:nvSpPr>
        <p:spPr>
          <a:xfrm>
            <a:off x="6140270" y="3360250"/>
            <a:ext cx="646331" cy="369332"/>
          </a:xfrm>
          <a:prstGeom prst="rect">
            <a:avLst/>
          </a:prstGeom>
          <a:noFill/>
        </p:spPr>
        <p:txBody>
          <a:bodyPr wrap="none" rtlCol="0">
            <a:spAutoFit/>
          </a:bodyPr>
          <a:lstStyle/>
          <a:p>
            <a:r>
              <a:rPr lang="zh-CN" altLang="en-US" dirty="0"/>
              <a:t>部署</a:t>
            </a:r>
          </a:p>
        </p:txBody>
      </p:sp>
      <p:sp>
        <p:nvSpPr>
          <p:cNvPr id="36" name="右弧形箭头 35"/>
          <p:cNvSpPr/>
          <p:nvPr/>
        </p:nvSpPr>
        <p:spPr>
          <a:xfrm>
            <a:off x="6431029" y="3335294"/>
            <a:ext cx="324104" cy="432048"/>
          </a:xfrm>
          <a:prstGeom prst="curvedLeftArrow">
            <a:avLst/>
          </a:prstGeom>
          <a:solidFill>
            <a:schemeClr val="accent6">
              <a:lumMod val="40000"/>
              <a:lumOff val="6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39" name="直接箭头连接符 38"/>
          <p:cNvCxnSpPr/>
          <p:nvPr/>
        </p:nvCxnSpPr>
        <p:spPr>
          <a:xfrm flipV="1">
            <a:off x="4558821" y="3951182"/>
            <a:ext cx="3788723" cy="4516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5262547" y="3670280"/>
            <a:ext cx="1800493" cy="369332"/>
          </a:xfrm>
          <a:prstGeom prst="rect">
            <a:avLst/>
          </a:prstGeom>
          <a:noFill/>
        </p:spPr>
        <p:txBody>
          <a:bodyPr wrap="none" rtlCol="0">
            <a:spAutoFit/>
          </a:bodyPr>
          <a:lstStyle/>
          <a:p>
            <a:r>
              <a:rPr lang="zh-CN" altLang="en-US" dirty="0"/>
              <a:t>触发自动化测试</a:t>
            </a:r>
          </a:p>
        </p:txBody>
      </p:sp>
      <p:cxnSp>
        <p:nvCxnSpPr>
          <p:cNvPr id="41" name="直接箭头连接符 40"/>
          <p:cNvCxnSpPr/>
          <p:nvPr/>
        </p:nvCxnSpPr>
        <p:spPr>
          <a:xfrm flipH="1">
            <a:off x="6453182" y="4383230"/>
            <a:ext cx="1881524" cy="1800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6729656" y="4050810"/>
            <a:ext cx="1338828" cy="369332"/>
          </a:xfrm>
          <a:prstGeom prst="rect">
            <a:avLst/>
          </a:prstGeom>
          <a:noFill/>
        </p:spPr>
        <p:txBody>
          <a:bodyPr wrap="none" rtlCol="0">
            <a:spAutoFit/>
          </a:bodyPr>
          <a:lstStyle/>
          <a:p>
            <a:r>
              <a:rPr lang="zh-CN" altLang="en-US" dirty="0"/>
              <a:t>自动化测试</a:t>
            </a:r>
          </a:p>
        </p:txBody>
      </p:sp>
      <p:cxnSp>
        <p:nvCxnSpPr>
          <p:cNvPr id="43" name="直接箭头连接符 42"/>
          <p:cNvCxnSpPr/>
          <p:nvPr/>
        </p:nvCxnSpPr>
        <p:spPr>
          <a:xfrm>
            <a:off x="4574555" y="5031302"/>
            <a:ext cx="3760150" cy="2464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5314088" y="4805986"/>
            <a:ext cx="1832553" cy="369332"/>
          </a:xfrm>
          <a:prstGeom prst="rect">
            <a:avLst/>
          </a:prstGeom>
          <a:noFill/>
        </p:spPr>
        <p:txBody>
          <a:bodyPr wrap="none" rtlCol="0">
            <a:spAutoFit/>
          </a:bodyPr>
          <a:lstStyle/>
          <a:p>
            <a:r>
              <a:rPr lang="en-US" altLang="zh-CN" dirty="0"/>
              <a:t>Jenkins</a:t>
            </a:r>
            <a:r>
              <a:rPr lang="zh-CN" altLang="en-US" dirty="0"/>
              <a:t>获取报告</a:t>
            </a:r>
          </a:p>
        </p:txBody>
      </p:sp>
      <p:cxnSp>
        <p:nvCxnSpPr>
          <p:cNvPr id="55" name="直接箭头连接符 54"/>
          <p:cNvCxnSpPr/>
          <p:nvPr/>
        </p:nvCxnSpPr>
        <p:spPr>
          <a:xfrm flipH="1">
            <a:off x="1062033" y="5463350"/>
            <a:ext cx="353454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1356978" y="5100256"/>
            <a:ext cx="3185487" cy="369332"/>
          </a:xfrm>
          <a:prstGeom prst="rect">
            <a:avLst/>
          </a:prstGeom>
          <a:noFill/>
        </p:spPr>
        <p:txBody>
          <a:bodyPr wrap="none" rtlCol="0">
            <a:spAutoFit/>
          </a:bodyPr>
          <a:lstStyle/>
          <a:p>
            <a:r>
              <a:rPr lang="zh-CN" altLang="en-US" dirty="0"/>
              <a:t>分析报告结果并邮件开发人员</a:t>
            </a:r>
          </a:p>
        </p:txBody>
      </p:sp>
      <p:sp>
        <p:nvSpPr>
          <p:cNvPr id="58" name="右弧形箭头 57"/>
          <p:cNvSpPr/>
          <p:nvPr/>
        </p:nvSpPr>
        <p:spPr>
          <a:xfrm>
            <a:off x="1062033" y="5670082"/>
            <a:ext cx="324104" cy="432048"/>
          </a:xfrm>
          <a:prstGeom prst="curvedLeftArrow">
            <a:avLst/>
          </a:prstGeom>
          <a:solidFill>
            <a:schemeClr val="accent6">
              <a:lumMod val="40000"/>
              <a:lumOff val="6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41865934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OSS——CI</a:t>
            </a:r>
            <a:r>
              <a:rPr lang="zh-CN" altLang="en-US" dirty="0" smtClean="0"/>
              <a:t>流程</a:t>
            </a:r>
            <a:endParaRPr lang="zh-CN" altLang="en-US" dirty="0"/>
          </a:p>
        </p:txBody>
      </p:sp>
      <p:sp>
        <p:nvSpPr>
          <p:cNvPr id="3" name="内容占位符 2"/>
          <p:cNvSpPr>
            <a:spLocks noGrp="1"/>
          </p:cNvSpPr>
          <p:nvPr>
            <p:ph idx="1"/>
          </p:nvPr>
        </p:nvSpPr>
        <p:spPr/>
        <p:txBody>
          <a:bodyPr/>
          <a:lstStyle/>
          <a:p>
            <a:endParaRPr lang="zh-CN" altLang="en-US" dirty="0"/>
          </a:p>
        </p:txBody>
      </p:sp>
      <p:sp>
        <p:nvSpPr>
          <p:cNvPr id="4" name="椭圆 3"/>
          <p:cNvSpPr/>
          <p:nvPr/>
        </p:nvSpPr>
        <p:spPr>
          <a:xfrm>
            <a:off x="586551" y="1844824"/>
            <a:ext cx="1512168"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检测代码变更</a:t>
            </a:r>
            <a:endParaRPr lang="zh-CN" altLang="en-US" dirty="0"/>
          </a:p>
        </p:txBody>
      </p:sp>
      <p:sp>
        <p:nvSpPr>
          <p:cNvPr id="5" name="右箭头 4"/>
          <p:cNvSpPr/>
          <p:nvPr/>
        </p:nvSpPr>
        <p:spPr>
          <a:xfrm>
            <a:off x="2195736" y="2168860"/>
            <a:ext cx="1008112" cy="1080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3347864" y="1844824"/>
            <a:ext cx="1800200"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版本编译</a:t>
            </a:r>
            <a:endParaRPr lang="zh-CN" altLang="en-US" dirty="0"/>
          </a:p>
        </p:txBody>
      </p:sp>
      <p:sp>
        <p:nvSpPr>
          <p:cNvPr id="7" name="椭圆 6"/>
          <p:cNvSpPr/>
          <p:nvPr/>
        </p:nvSpPr>
        <p:spPr>
          <a:xfrm>
            <a:off x="6156176" y="1844824"/>
            <a:ext cx="1872208" cy="7920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版本部署</a:t>
            </a:r>
            <a:endParaRPr lang="zh-CN" altLang="en-US" dirty="0"/>
          </a:p>
        </p:txBody>
      </p:sp>
      <p:sp>
        <p:nvSpPr>
          <p:cNvPr id="8" name="椭圆 7"/>
          <p:cNvSpPr/>
          <p:nvPr/>
        </p:nvSpPr>
        <p:spPr>
          <a:xfrm>
            <a:off x="6219471" y="3573016"/>
            <a:ext cx="1872208" cy="7920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运行测试用例</a:t>
            </a:r>
            <a:endParaRPr lang="zh-CN" altLang="en-US" dirty="0"/>
          </a:p>
        </p:txBody>
      </p:sp>
      <p:sp>
        <p:nvSpPr>
          <p:cNvPr id="9" name="椭圆 8"/>
          <p:cNvSpPr/>
          <p:nvPr/>
        </p:nvSpPr>
        <p:spPr>
          <a:xfrm>
            <a:off x="3491880" y="3573016"/>
            <a:ext cx="1872208" cy="7920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结果收集</a:t>
            </a:r>
            <a:r>
              <a:rPr lang="en-US" altLang="zh-CN" dirty="0" smtClean="0"/>
              <a:t>/</a:t>
            </a:r>
            <a:r>
              <a:rPr lang="zh-CN" altLang="en-US" dirty="0" smtClean="0"/>
              <a:t>反馈</a:t>
            </a:r>
            <a:endParaRPr lang="zh-CN" altLang="en-US" dirty="0"/>
          </a:p>
        </p:txBody>
      </p:sp>
      <p:sp>
        <p:nvSpPr>
          <p:cNvPr id="11" name="右箭头 10"/>
          <p:cNvSpPr/>
          <p:nvPr/>
        </p:nvSpPr>
        <p:spPr>
          <a:xfrm>
            <a:off x="5148064" y="2168860"/>
            <a:ext cx="1008112" cy="1080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下箭头 11"/>
          <p:cNvSpPr/>
          <p:nvPr/>
        </p:nvSpPr>
        <p:spPr>
          <a:xfrm>
            <a:off x="7155575" y="2636912"/>
            <a:ext cx="152729" cy="93610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右箭头 12"/>
          <p:cNvSpPr/>
          <p:nvPr/>
        </p:nvSpPr>
        <p:spPr>
          <a:xfrm flipH="1" flipV="1">
            <a:off x="5436096" y="3861048"/>
            <a:ext cx="720080" cy="2520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586551" y="4797152"/>
            <a:ext cx="7657857" cy="13681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2">
                    <a:lumMod val="50000"/>
                    <a:lumOff val="50000"/>
                  </a:schemeClr>
                </a:solidFill>
              </a:rPr>
              <a:t>http://10.10.50.122:8080/job/OSS_CI_Make_Pack_Deploy_10.10.40.137/</a:t>
            </a:r>
            <a:endParaRPr lang="zh-CN" altLang="en-US" dirty="0">
              <a:solidFill>
                <a:schemeClr val="tx2">
                  <a:lumMod val="50000"/>
                  <a:lumOff val="50000"/>
                </a:schemeClr>
              </a:solidFill>
            </a:endParaRPr>
          </a:p>
        </p:txBody>
      </p:sp>
    </p:spTree>
    <p:extLst>
      <p:ext uri="{BB962C8B-B14F-4D97-AF65-F5344CB8AC3E}">
        <p14:creationId xmlns:p14="http://schemas.microsoft.com/office/powerpoint/2010/main" val="9043287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版本编译</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49" y="1340768"/>
            <a:ext cx="5076055" cy="51506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5292080" y="2420888"/>
            <a:ext cx="2736304" cy="10801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2">
                    <a:lumMod val="50000"/>
                    <a:lumOff val="50000"/>
                  </a:schemeClr>
                </a:solidFill>
              </a:rPr>
              <a:t>版本编译</a:t>
            </a:r>
            <a:endParaRPr lang="zh-CN" altLang="en-US" dirty="0">
              <a:solidFill>
                <a:schemeClr val="tx2">
                  <a:lumMod val="50000"/>
                  <a:lumOff val="50000"/>
                </a:schemeClr>
              </a:solidFill>
            </a:endParaRPr>
          </a:p>
        </p:txBody>
      </p:sp>
    </p:spTree>
    <p:extLst>
      <p:ext uri="{BB962C8B-B14F-4D97-AF65-F5344CB8AC3E}">
        <p14:creationId xmlns:p14="http://schemas.microsoft.com/office/powerpoint/2010/main" val="1745866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版本部署</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1467289"/>
            <a:ext cx="4536504" cy="2771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0032" y="1340768"/>
            <a:ext cx="4104456" cy="53285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0705035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测试用例运行</a:t>
            </a:r>
            <a:r>
              <a:rPr lang="en-US" altLang="zh-CN" dirty="0" smtClean="0"/>
              <a:t>Job</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0320" y="2132856"/>
            <a:ext cx="6505976" cy="32155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1295209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结果收集</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2276872"/>
            <a:ext cx="6972300" cy="272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614577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大纲</a:t>
            </a:r>
            <a:endParaRPr lang="zh-CN" altLang="en-US" dirty="0"/>
          </a:p>
        </p:txBody>
      </p:sp>
      <p:sp>
        <p:nvSpPr>
          <p:cNvPr id="3" name="内容占位符 2"/>
          <p:cNvSpPr>
            <a:spLocks noGrp="1"/>
          </p:cNvSpPr>
          <p:nvPr>
            <p:ph idx="1"/>
          </p:nvPr>
        </p:nvSpPr>
        <p:spPr/>
        <p:txBody>
          <a:bodyPr>
            <a:normAutofit/>
          </a:bodyPr>
          <a:lstStyle/>
          <a:p>
            <a:r>
              <a:rPr lang="zh-CN" altLang="en-US" dirty="0" smtClean="0"/>
              <a:t>什么是持续集成</a:t>
            </a:r>
            <a:endParaRPr lang="en-US" altLang="zh-CN" dirty="0"/>
          </a:p>
          <a:p>
            <a:r>
              <a:rPr lang="zh-CN" altLang="en-US" dirty="0" smtClean="0"/>
              <a:t>为什么要做持续集成</a:t>
            </a:r>
            <a:endParaRPr lang="en-US" altLang="zh-CN" dirty="0" smtClean="0"/>
          </a:p>
          <a:p>
            <a:r>
              <a:rPr lang="zh-CN" altLang="en-US" dirty="0" smtClean="0"/>
              <a:t>怎么构建持续集成</a:t>
            </a:r>
            <a:endParaRPr lang="en-US" altLang="zh-CN" dirty="0" smtClean="0"/>
          </a:p>
          <a:p>
            <a:r>
              <a:rPr lang="zh-CN" altLang="en-US" dirty="0" smtClean="0"/>
              <a:t>当前公司构建的持续集成自动化</a:t>
            </a:r>
            <a:endParaRPr lang="en-US" altLang="zh-CN" dirty="0"/>
          </a:p>
        </p:txBody>
      </p:sp>
    </p:spTree>
    <p:extLst>
      <p:ext uri="{BB962C8B-B14F-4D97-AF65-F5344CB8AC3E}">
        <p14:creationId xmlns:p14="http://schemas.microsoft.com/office/powerpoint/2010/main" val="222087389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CI</a:t>
            </a:r>
            <a:r>
              <a:rPr lang="zh-CN" altLang="en-US" dirty="0" smtClean="0"/>
              <a:t>测试邮件查看注意点</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446882"/>
            <a:ext cx="4708376" cy="54111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3131840" y="1916832"/>
            <a:ext cx="5688632"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2">
                    <a:lumMod val="50000"/>
                    <a:lumOff val="50000"/>
                  </a:schemeClr>
                </a:solidFill>
              </a:rPr>
              <a:t>四</a:t>
            </a:r>
            <a:r>
              <a:rPr lang="zh-CN" altLang="en-US" dirty="0" smtClean="0">
                <a:solidFill>
                  <a:schemeClr val="tx2">
                    <a:lumMod val="50000"/>
                    <a:lumOff val="50000"/>
                  </a:schemeClr>
                </a:solidFill>
              </a:rPr>
              <a:t>种构建状态：</a:t>
            </a:r>
            <a:r>
              <a:rPr lang="en-US" altLang="zh-CN" dirty="0" smtClean="0">
                <a:solidFill>
                  <a:schemeClr val="tx2">
                    <a:lumMod val="50000"/>
                    <a:lumOff val="50000"/>
                  </a:schemeClr>
                </a:solidFill>
              </a:rPr>
              <a:t>Failure</a:t>
            </a:r>
            <a:r>
              <a:rPr lang="zh-CN" altLang="en-US" dirty="0" smtClean="0">
                <a:solidFill>
                  <a:schemeClr val="tx2">
                    <a:lumMod val="50000"/>
                    <a:lumOff val="50000"/>
                  </a:schemeClr>
                </a:solidFill>
              </a:rPr>
              <a:t>，</a:t>
            </a:r>
            <a:r>
              <a:rPr lang="en-US" altLang="zh-CN" dirty="0" smtClean="0">
                <a:solidFill>
                  <a:schemeClr val="tx2">
                    <a:lumMod val="50000"/>
                    <a:lumOff val="50000"/>
                  </a:schemeClr>
                </a:solidFill>
              </a:rPr>
              <a:t>Fixed</a:t>
            </a:r>
            <a:r>
              <a:rPr lang="zh-CN" altLang="en-US" dirty="0" smtClean="0">
                <a:solidFill>
                  <a:schemeClr val="tx2">
                    <a:lumMod val="50000"/>
                    <a:lumOff val="50000"/>
                  </a:schemeClr>
                </a:solidFill>
              </a:rPr>
              <a:t>，</a:t>
            </a:r>
            <a:r>
              <a:rPr lang="en-US" altLang="zh-CN" dirty="0" smtClean="0">
                <a:solidFill>
                  <a:schemeClr val="tx2">
                    <a:lumMod val="50000"/>
                    <a:lumOff val="50000"/>
                  </a:schemeClr>
                </a:solidFill>
              </a:rPr>
              <a:t>Aborted</a:t>
            </a:r>
            <a:r>
              <a:rPr lang="zh-CN" altLang="en-US" dirty="0" smtClean="0">
                <a:solidFill>
                  <a:schemeClr val="tx2">
                    <a:lumMod val="50000"/>
                    <a:lumOff val="50000"/>
                  </a:schemeClr>
                </a:solidFill>
              </a:rPr>
              <a:t>， </a:t>
            </a:r>
            <a:r>
              <a:rPr lang="en-US" altLang="zh-CN" dirty="0" smtClean="0">
                <a:solidFill>
                  <a:schemeClr val="tx2">
                    <a:lumMod val="50000"/>
                    <a:lumOff val="50000"/>
                  </a:schemeClr>
                </a:solidFill>
              </a:rPr>
              <a:t>Successful</a:t>
            </a:r>
            <a:endParaRPr lang="zh-CN" altLang="en-US" dirty="0">
              <a:solidFill>
                <a:schemeClr val="tx2">
                  <a:lumMod val="50000"/>
                  <a:lumOff val="50000"/>
                </a:schemeClr>
              </a:solidFill>
            </a:endParaRPr>
          </a:p>
        </p:txBody>
      </p:sp>
      <p:sp>
        <p:nvSpPr>
          <p:cNvPr id="5" name="矩形 4"/>
          <p:cNvSpPr/>
          <p:nvPr/>
        </p:nvSpPr>
        <p:spPr>
          <a:xfrm>
            <a:off x="5103912" y="4653136"/>
            <a:ext cx="2060376" cy="6480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2">
                    <a:lumMod val="50000"/>
                    <a:lumOff val="50000"/>
                  </a:schemeClr>
                </a:solidFill>
              </a:rPr>
              <a:t>代码合入者</a:t>
            </a:r>
            <a:endParaRPr lang="zh-CN" altLang="en-US" dirty="0">
              <a:solidFill>
                <a:schemeClr val="tx2">
                  <a:lumMod val="50000"/>
                  <a:lumOff val="50000"/>
                </a:schemeClr>
              </a:solidFill>
            </a:endParaRPr>
          </a:p>
        </p:txBody>
      </p:sp>
      <p:sp>
        <p:nvSpPr>
          <p:cNvPr id="6" name="矩形 5"/>
          <p:cNvSpPr/>
          <p:nvPr/>
        </p:nvSpPr>
        <p:spPr>
          <a:xfrm>
            <a:off x="5220072" y="2492896"/>
            <a:ext cx="2232248" cy="5040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2">
                    <a:lumMod val="50000"/>
                    <a:lumOff val="50000"/>
                  </a:schemeClr>
                </a:solidFill>
              </a:rPr>
              <a:t>构建详情日志链接</a:t>
            </a:r>
            <a:endParaRPr lang="zh-CN" altLang="en-US" dirty="0">
              <a:solidFill>
                <a:schemeClr val="tx2">
                  <a:lumMod val="50000"/>
                  <a:lumOff val="50000"/>
                </a:schemeClr>
              </a:solidFill>
            </a:endParaRPr>
          </a:p>
        </p:txBody>
      </p:sp>
      <p:sp>
        <p:nvSpPr>
          <p:cNvPr id="7" name="矩形 6"/>
          <p:cNvSpPr/>
          <p:nvPr/>
        </p:nvSpPr>
        <p:spPr>
          <a:xfrm>
            <a:off x="3131840" y="2276872"/>
            <a:ext cx="3744416"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2">
                    <a:lumMod val="50000"/>
                    <a:lumOff val="50000"/>
                  </a:schemeClr>
                </a:solidFill>
              </a:rPr>
              <a:t>人为触发、事件触发、时间触发</a:t>
            </a:r>
            <a:endParaRPr lang="zh-CN" altLang="en-US" dirty="0">
              <a:solidFill>
                <a:schemeClr val="tx2">
                  <a:lumMod val="50000"/>
                  <a:lumOff val="50000"/>
                </a:schemeClr>
              </a:solidFill>
            </a:endParaRPr>
          </a:p>
        </p:txBody>
      </p:sp>
    </p:spTree>
    <p:extLst>
      <p:ext uri="{BB962C8B-B14F-4D97-AF65-F5344CB8AC3E}">
        <p14:creationId xmlns:p14="http://schemas.microsoft.com/office/powerpoint/2010/main" val="11270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barn(inVertical)">
                                      <p:cBhvr>
                                        <p:cTn id="12" dur="5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wipe(down)">
                                      <p:cBhvr>
                                        <p:cTn id="17" dur="500"/>
                                        <p:tgtEl>
                                          <p:spTgt spid="6">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additive="base">
                                        <p:cTn id="22" dur="500" fill="hold"/>
                                        <p:tgtEl>
                                          <p:spTgt spid="5"/>
                                        </p:tgtEl>
                                        <p:attrNameLst>
                                          <p:attrName>ppt_x</p:attrName>
                                        </p:attrNameLst>
                                      </p:cBhvr>
                                      <p:tavLst>
                                        <p:tav tm="0">
                                          <p:val>
                                            <p:strVal val="#ppt_x"/>
                                          </p:val>
                                        </p:tav>
                                        <p:tav tm="100000">
                                          <p:val>
                                            <p:strVal val="#ppt_x"/>
                                          </p:val>
                                        </p:tav>
                                      </p:tavLst>
                                    </p:anim>
                                    <p:anim calcmode="lin" valueType="num">
                                      <p:cBhvr additive="base">
                                        <p:cTn id="2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CI</a:t>
            </a:r>
            <a:r>
              <a:rPr lang="zh-CN" altLang="en-US" dirty="0" smtClean="0"/>
              <a:t>邮件注意查看点</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684432"/>
            <a:ext cx="4032447" cy="44808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827584" y="5661248"/>
            <a:ext cx="3024336" cy="914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2">
                    <a:lumMod val="50000"/>
                    <a:lumOff val="50000"/>
                  </a:schemeClr>
                </a:solidFill>
              </a:rPr>
              <a:t>编译失败</a:t>
            </a:r>
            <a:endParaRPr lang="zh-CN" altLang="en-US" dirty="0">
              <a:solidFill>
                <a:schemeClr val="tx2">
                  <a:lumMod val="50000"/>
                  <a:lumOff val="50000"/>
                </a:schemeClr>
              </a:solidFill>
            </a:endParaRP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6016" y="1651223"/>
            <a:ext cx="4320480" cy="446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a:xfrm>
            <a:off x="6228184" y="6118448"/>
            <a:ext cx="2376264"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2">
                    <a:lumMod val="50000"/>
                    <a:lumOff val="50000"/>
                  </a:schemeClr>
                </a:solidFill>
              </a:rPr>
              <a:t>简单测试</a:t>
            </a:r>
            <a:r>
              <a:rPr lang="zh-CN" altLang="en-US" dirty="0">
                <a:solidFill>
                  <a:schemeClr val="tx2">
                    <a:lumMod val="50000"/>
                    <a:lumOff val="50000"/>
                  </a:schemeClr>
                </a:solidFill>
              </a:rPr>
              <a:t>报告</a:t>
            </a:r>
          </a:p>
        </p:txBody>
      </p:sp>
    </p:spTree>
    <p:extLst>
      <p:ext uri="{BB962C8B-B14F-4D97-AF65-F5344CB8AC3E}">
        <p14:creationId xmlns:p14="http://schemas.microsoft.com/office/powerpoint/2010/main" val="3597606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构建详情</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1" y="1340768"/>
            <a:ext cx="8424937" cy="50647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8195063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构建详情</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56792"/>
            <a:ext cx="4606850" cy="5163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52528" y="1628800"/>
            <a:ext cx="4427984" cy="5057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611560" y="1124744"/>
            <a:ext cx="2232248" cy="8640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2">
                    <a:lumMod val="50000"/>
                    <a:lumOff val="50000"/>
                  </a:schemeClr>
                </a:solidFill>
              </a:rPr>
              <a:t>失败信息查看</a:t>
            </a:r>
            <a:endParaRPr lang="zh-CN" altLang="en-US" dirty="0">
              <a:solidFill>
                <a:schemeClr val="tx2">
                  <a:lumMod val="50000"/>
                  <a:lumOff val="50000"/>
                </a:schemeClr>
              </a:solidFill>
            </a:endParaRPr>
          </a:p>
        </p:txBody>
      </p:sp>
      <p:sp>
        <p:nvSpPr>
          <p:cNvPr id="5" name="矩形 4"/>
          <p:cNvSpPr/>
          <p:nvPr/>
        </p:nvSpPr>
        <p:spPr>
          <a:xfrm>
            <a:off x="6156176" y="1124744"/>
            <a:ext cx="2016224" cy="5040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2">
                    <a:lumMod val="50000"/>
                    <a:lumOff val="50000"/>
                  </a:schemeClr>
                </a:solidFill>
              </a:rPr>
              <a:t>全部成功</a:t>
            </a:r>
            <a:endParaRPr lang="zh-CN" altLang="en-US" dirty="0">
              <a:solidFill>
                <a:schemeClr val="tx2">
                  <a:lumMod val="50000"/>
                  <a:lumOff val="50000"/>
                </a:schemeClr>
              </a:solidFill>
            </a:endParaRPr>
          </a:p>
        </p:txBody>
      </p:sp>
    </p:spTree>
    <p:extLst>
      <p:ext uri="{BB962C8B-B14F-4D97-AF65-F5344CB8AC3E}">
        <p14:creationId xmlns:p14="http://schemas.microsoft.com/office/powerpoint/2010/main" val="83962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barn(inVertical)">
                                      <p:cBhvr>
                                        <p:cTn id="12"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ST</a:t>
            </a:r>
            <a:r>
              <a:rPr lang="zh-CN" altLang="en-US" dirty="0" smtClean="0"/>
              <a:t>流程</a:t>
            </a:r>
            <a:endParaRPr lang="zh-CN" altLang="en-US" dirty="0"/>
          </a:p>
        </p:txBody>
      </p:sp>
      <p:sp>
        <p:nvSpPr>
          <p:cNvPr id="3" name="内容占位符 2"/>
          <p:cNvSpPr>
            <a:spLocks noGrp="1"/>
          </p:cNvSpPr>
          <p:nvPr>
            <p:ph idx="1"/>
          </p:nvPr>
        </p:nvSpPr>
        <p:spPr/>
        <p:txBody>
          <a:bodyPr/>
          <a:lstStyle/>
          <a:p>
            <a:endParaRPr lang="en-US" altLang="zh-CN" dirty="0" smtClean="0"/>
          </a:p>
          <a:p>
            <a:endParaRPr lang="en-US" altLang="zh-CN" dirty="0"/>
          </a:p>
          <a:p>
            <a:endParaRPr lang="en-US" altLang="zh-CN" dirty="0" smtClean="0"/>
          </a:p>
          <a:p>
            <a:r>
              <a:rPr lang="zh-CN" altLang="en-US" dirty="0" smtClean="0"/>
              <a:t>手工上传</a:t>
            </a:r>
            <a:endParaRPr lang="en-US" altLang="zh-CN" dirty="0"/>
          </a:p>
          <a:p>
            <a:r>
              <a:rPr lang="zh-CN" altLang="en-US" dirty="0" smtClean="0"/>
              <a:t>手工点击运行</a:t>
            </a:r>
            <a:endParaRPr lang="en-US" altLang="zh-CN" dirty="0" smtClean="0"/>
          </a:p>
          <a:p>
            <a:endParaRPr lang="zh-CN" altLang="en-US" dirty="0"/>
          </a:p>
        </p:txBody>
      </p:sp>
      <p:sp>
        <p:nvSpPr>
          <p:cNvPr id="4" name="椭圆 3"/>
          <p:cNvSpPr/>
          <p:nvPr/>
        </p:nvSpPr>
        <p:spPr>
          <a:xfrm>
            <a:off x="586551" y="1844824"/>
            <a:ext cx="1512168"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版本手工上传</a:t>
            </a:r>
            <a:endParaRPr lang="zh-CN" altLang="en-US" dirty="0"/>
          </a:p>
        </p:txBody>
      </p:sp>
      <p:sp>
        <p:nvSpPr>
          <p:cNvPr id="5" name="右箭头 4"/>
          <p:cNvSpPr/>
          <p:nvPr/>
        </p:nvSpPr>
        <p:spPr>
          <a:xfrm>
            <a:off x="2195736" y="2168860"/>
            <a:ext cx="1008112" cy="1080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3347864" y="1844824"/>
            <a:ext cx="1800200"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版本部署</a:t>
            </a:r>
            <a:endParaRPr lang="zh-CN" altLang="en-US" dirty="0"/>
          </a:p>
        </p:txBody>
      </p:sp>
      <p:sp>
        <p:nvSpPr>
          <p:cNvPr id="7" name="椭圆 6"/>
          <p:cNvSpPr/>
          <p:nvPr/>
        </p:nvSpPr>
        <p:spPr>
          <a:xfrm>
            <a:off x="6156176" y="1844824"/>
            <a:ext cx="1872208" cy="7920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运行测试用例</a:t>
            </a:r>
          </a:p>
        </p:txBody>
      </p:sp>
      <p:sp>
        <p:nvSpPr>
          <p:cNvPr id="8" name="椭圆 7"/>
          <p:cNvSpPr/>
          <p:nvPr/>
        </p:nvSpPr>
        <p:spPr>
          <a:xfrm>
            <a:off x="6219471" y="3573016"/>
            <a:ext cx="1872208" cy="7920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结果收集</a:t>
            </a:r>
            <a:r>
              <a:rPr lang="en-US" altLang="zh-CN" dirty="0"/>
              <a:t>/</a:t>
            </a:r>
            <a:r>
              <a:rPr lang="zh-CN" altLang="en-US" dirty="0"/>
              <a:t>反馈</a:t>
            </a:r>
          </a:p>
        </p:txBody>
      </p:sp>
      <p:sp>
        <p:nvSpPr>
          <p:cNvPr id="11" name="右箭头 10"/>
          <p:cNvSpPr/>
          <p:nvPr/>
        </p:nvSpPr>
        <p:spPr>
          <a:xfrm>
            <a:off x="5148064" y="2168860"/>
            <a:ext cx="1008112" cy="1080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下箭头 11"/>
          <p:cNvSpPr/>
          <p:nvPr/>
        </p:nvSpPr>
        <p:spPr>
          <a:xfrm>
            <a:off x="7155575" y="2636912"/>
            <a:ext cx="152729" cy="93610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586551" y="4797152"/>
            <a:ext cx="7657857" cy="13681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2">
                    <a:lumMod val="50000"/>
                    <a:lumOff val="50000"/>
                  </a:schemeClr>
                </a:solidFill>
              </a:rPr>
              <a:t>http://10.10.50.122:8080/job/VOD_ST_Build_Deploy_Autotest_10.10.74.9/</a:t>
            </a:r>
            <a:endParaRPr lang="zh-CN" altLang="en-US" dirty="0">
              <a:solidFill>
                <a:schemeClr val="tx2">
                  <a:lumMod val="50000"/>
                  <a:lumOff val="50000"/>
                </a:schemeClr>
              </a:solidFill>
            </a:endParaRPr>
          </a:p>
        </p:txBody>
      </p:sp>
    </p:spTree>
    <p:extLst>
      <p:ext uri="{BB962C8B-B14F-4D97-AF65-F5344CB8AC3E}">
        <p14:creationId xmlns:p14="http://schemas.microsoft.com/office/powerpoint/2010/main" val="1191915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3510" y="1700808"/>
            <a:ext cx="7381875"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9991185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0525" y="2428875"/>
            <a:ext cx="8362950" cy="200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7052999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ST</a:t>
            </a:r>
            <a:r>
              <a:rPr lang="zh-CN" altLang="en-US" dirty="0" smtClean="0"/>
              <a:t>邮件注意查看点</a:t>
            </a:r>
            <a:endParaRPr lang="zh-CN" altLang="en-US" dirty="0"/>
          </a:p>
        </p:txBody>
      </p:sp>
      <p:sp>
        <p:nvSpPr>
          <p:cNvPr id="3" name="内容占位符 2"/>
          <p:cNvSpPr>
            <a:spLocks noGrp="1"/>
          </p:cNvSpPr>
          <p:nvPr>
            <p:ph idx="1"/>
          </p:nvPr>
        </p:nvSpPr>
        <p:spPr/>
        <p:txBody>
          <a:bodyPr/>
          <a:lstStyle/>
          <a:p>
            <a:endParaRPr lang="zh-CN" alt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1772817"/>
            <a:ext cx="7488832" cy="4392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1474238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整体流程</a:t>
            </a:r>
            <a:endParaRPr lang="zh-CN" altLang="en-US" dirty="0"/>
          </a:p>
        </p:txBody>
      </p:sp>
      <p:sp>
        <p:nvSpPr>
          <p:cNvPr id="3" name="内容占位符 2"/>
          <p:cNvSpPr>
            <a:spLocks noGrp="1"/>
          </p:cNvSpPr>
          <p:nvPr>
            <p:ph idx="1"/>
          </p:nvPr>
        </p:nvSpPr>
        <p:spPr/>
        <p:txBody>
          <a:bodyPr/>
          <a:lstStyle/>
          <a:p>
            <a:endParaRPr lang="zh-CN" altLang="en-US" dirty="0"/>
          </a:p>
        </p:txBody>
      </p:sp>
      <p:sp>
        <p:nvSpPr>
          <p:cNvPr id="4" name="椭圆 3"/>
          <p:cNvSpPr/>
          <p:nvPr/>
        </p:nvSpPr>
        <p:spPr>
          <a:xfrm>
            <a:off x="971600" y="1916832"/>
            <a:ext cx="2304256" cy="8640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CI</a:t>
            </a:r>
            <a:r>
              <a:rPr lang="zh-CN" altLang="en-US" dirty="0" smtClean="0"/>
              <a:t>自测</a:t>
            </a:r>
            <a:endParaRPr lang="zh-CN" altLang="en-US" dirty="0"/>
          </a:p>
        </p:txBody>
      </p:sp>
      <p:sp>
        <p:nvSpPr>
          <p:cNvPr id="5" name="右箭头 4"/>
          <p:cNvSpPr/>
          <p:nvPr/>
        </p:nvSpPr>
        <p:spPr>
          <a:xfrm>
            <a:off x="3419872" y="2276872"/>
            <a:ext cx="1368152"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5076056" y="1844824"/>
            <a:ext cx="2304256" cy="1008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版本构建</a:t>
            </a:r>
            <a:endParaRPr lang="zh-CN" altLang="en-US" dirty="0"/>
          </a:p>
        </p:txBody>
      </p:sp>
      <p:sp>
        <p:nvSpPr>
          <p:cNvPr id="7" name="下箭头 6"/>
          <p:cNvSpPr/>
          <p:nvPr/>
        </p:nvSpPr>
        <p:spPr>
          <a:xfrm>
            <a:off x="6228184" y="2996952"/>
            <a:ext cx="216024" cy="93610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5220072" y="4077072"/>
            <a:ext cx="2232248" cy="11521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新增特性测试</a:t>
            </a:r>
            <a:r>
              <a:rPr lang="en-US" altLang="zh-CN" dirty="0" smtClean="0"/>
              <a:t>/ST</a:t>
            </a:r>
            <a:r>
              <a:rPr lang="zh-CN" altLang="en-US" dirty="0" smtClean="0"/>
              <a:t>测试</a:t>
            </a:r>
            <a:endParaRPr lang="zh-CN" altLang="en-US" dirty="0"/>
          </a:p>
        </p:txBody>
      </p:sp>
      <p:sp>
        <p:nvSpPr>
          <p:cNvPr id="9" name="右箭头 8"/>
          <p:cNvSpPr/>
          <p:nvPr/>
        </p:nvSpPr>
        <p:spPr>
          <a:xfrm flipH="1">
            <a:off x="3779912" y="4653136"/>
            <a:ext cx="1202133"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115616" y="4221088"/>
            <a:ext cx="2376264" cy="1008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版本发布</a:t>
            </a:r>
            <a:endParaRPr lang="zh-CN" altLang="en-US" dirty="0"/>
          </a:p>
        </p:txBody>
      </p:sp>
    </p:spTree>
    <p:extLst>
      <p:ext uri="{BB962C8B-B14F-4D97-AF65-F5344CB8AC3E}">
        <p14:creationId xmlns:p14="http://schemas.microsoft.com/office/powerpoint/2010/main" val="19684799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什么是持续</a:t>
            </a:r>
            <a:r>
              <a:rPr lang="zh-CN" altLang="en-US" dirty="0" smtClean="0"/>
              <a:t>集成</a:t>
            </a:r>
            <a:endParaRPr lang="zh-CN" altLang="en-US" dirty="0"/>
          </a:p>
        </p:txBody>
      </p:sp>
      <p:sp>
        <p:nvSpPr>
          <p:cNvPr id="3" name="内容占位符 2"/>
          <p:cNvSpPr>
            <a:spLocks noGrp="1"/>
          </p:cNvSpPr>
          <p:nvPr>
            <p:ph idx="1"/>
          </p:nvPr>
        </p:nvSpPr>
        <p:spPr/>
        <p:txBody>
          <a:bodyPr/>
          <a:lstStyle/>
          <a:p>
            <a:r>
              <a:rPr lang="zh-CN" altLang="en-US" dirty="0" smtClean="0"/>
              <a:t>持续集成定义</a:t>
            </a:r>
            <a:endParaRPr lang="en-US" altLang="zh-CN" dirty="0" smtClean="0"/>
          </a:p>
          <a:p>
            <a:r>
              <a:rPr lang="zh-CN" altLang="en-US" dirty="0" smtClean="0"/>
              <a:t>持续集成在软件流程中的位置</a:t>
            </a:r>
            <a:endParaRPr lang="zh-CN" altLang="en-US" dirty="0"/>
          </a:p>
        </p:txBody>
      </p:sp>
    </p:spTree>
    <p:extLst>
      <p:ext uri="{BB962C8B-B14F-4D97-AF65-F5344CB8AC3E}">
        <p14:creationId xmlns:p14="http://schemas.microsoft.com/office/powerpoint/2010/main" val="21993758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持续集成定义</a:t>
            </a:r>
          </a:p>
        </p:txBody>
      </p:sp>
      <p:sp>
        <p:nvSpPr>
          <p:cNvPr id="3" name="内容占位符 2"/>
          <p:cNvSpPr>
            <a:spLocks noGrp="1"/>
          </p:cNvSpPr>
          <p:nvPr>
            <p:ph idx="1"/>
          </p:nvPr>
        </p:nvSpPr>
        <p:spPr/>
        <p:txBody>
          <a:bodyPr>
            <a:normAutofit fontScale="92500" lnSpcReduction="20000"/>
          </a:bodyPr>
          <a:lstStyle/>
          <a:p>
            <a:r>
              <a:rPr lang="en-US" altLang="zh-CN" dirty="0" err="1"/>
              <a:t>ThoughtWorks</a:t>
            </a:r>
            <a:r>
              <a:rPr lang="zh-CN" altLang="en-US" dirty="0"/>
              <a:t>首席科学家，软件开发领域大师：</a:t>
            </a:r>
            <a:r>
              <a:rPr lang="en-US" altLang="zh-CN" dirty="0"/>
              <a:t>Martin Fowler</a:t>
            </a:r>
            <a:r>
              <a:rPr lang="zh-CN" altLang="en-US" dirty="0"/>
              <a:t>对持续集成是这样定义的：</a:t>
            </a:r>
            <a:endParaRPr lang="en-US" altLang="zh-CN" dirty="0"/>
          </a:p>
          <a:p>
            <a:pPr marL="0" indent="0">
              <a:buNone/>
            </a:pPr>
            <a:endParaRPr lang="en-US" altLang="zh-CN" dirty="0"/>
          </a:p>
          <a:p>
            <a:r>
              <a:rPr lang="zh-CN" altLang="en-US" dirty="0"/>
              <a:t>持续集成是一种</a:t>
            </a:r>
            <a:r>
              <a:rPr lang="zh-CN" altLang="en-US" dirty="0">
                <a:hlinkClick r:id="rId3"/>
              </a:rPr>
              <a:t>软件开发实践</a:t>
            </a:r>
            <a:r>
              <a:rPr lang="zh-CN" altLang="en-US" dirty="0"/>
              <a:t>，即团队开发成员经常集成他们的工作，通常每个成员每天至少集成一次，也就意味着每天可能会发生多次集成。每次集成都通过自动化的构建（包括编译，发布，</a:t>
            </a:r>
            <a:r>
              <a:rPr lang="zh-CN" altLang="en-US" dirty="0">
                <a:hlinkClick r:id="rId4"/>
              </a:rPr>
              <a:t>自动化测试</a:t>
            </a:r>
            <a:r>
              <a:rPr lang="en-US" altLang="zh-CN" dirty="0"/>
              <a:t>)</a:t>
            </a:r>
            <a:r>
              <a:rPr lang="zh-CN" altLang="en-US" dirty="0"/>
              <a:t>来验证，从而尽快地发现集成错误。许多团队发现这个过程可以大大减少集成的问题，让团队能够更快的开发</a:t>
            </a:r>
            <a:r>
              <a:rPr lang="zh-CN" altLang="en-US" dirty="0">
                <a:hlinkClick r:id="rId5"/>
              </a:rPr>
              <a:t>内聚</a:t>
            </a:r>
            <a:r>
              <a:rPr lang="zh-CN" altLang="en-US" dirty="0"/>
              <a:t>的软件。</a:t>
            </a:r>
          </a:p>
        </p:txBody>
      </p:sp>
    </p:spTree>
    <p:extLst>
      <p:ext uri="{BB962C8B-B14F-4D97-AF65-F5344CB8AC3E}">
        <p14:creationId xmlns:p14="http://schemas.microsoft.com/office/powerpoint/2010/main" val="33740611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持续集成在软件流程中的</a:t>
            </a:r>
            <a:r>
              <a:rPr lang="zh-CN" altLang="en-US" dirty="0" smtClean="0"/>
              <a:t>位置</a:t>
            </a:r>
            <a:endParaRPr lang="zh-CN" altLang="en-US" dirty="0"/>
          </a:p>
        </p:txBody>
      </p:sp>
      <p:sp>
        <p:nvSpPr>
          <p:cNvPr id="3" name="内容占位符 2"/>
          <p:cNvSpPr>
            <a:spLocks noGrp="1"/>
          </p:cNvSpPr>
          <p:nvPr>
            <p:ph idx="1"/>
          </p:nvPr>
        </p:nvSpPr>
        <p:spPr/>
        <p:txBody>
          <a:bodyPr/>
          <a:lstStyle/>
          <a:p>
            <a:endParaRPr lang="zh-CN" altLang="en-US" dirty="0"/>
          </a:p>
        </p:txBody>
      </p:sp>
      <p:sp>
        <p:nvSpPr>
          <p:cNvPr id="4" name="矩形 3"/>
          <p:cNvSpPr/>
          <p:nvPr/>
        </p:nvSpPr>
        <p:spPr>
          <a:xfrm>
            <a:off x="683568" y="2406360"/>
            <a:ext cx="864096"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CODE</a:t>
            </a:r>
            <a:endParaRPr lang="zh-CN" altLang="en-US" dirty="0"/>
          </a:p>
        </p:txBody>
      </p:sp>
      <p:sp>
        <p:nvSpPr>
          <p:cNvPr id="5" name="矩形 4"/>
          <p:cNvSpPr/>
          <p:nvPr/>
        </p:nvSpPr>
        <p:spPr>
          <a:xfrm>
            <a:off x="2123728" y="2406360"/>
            <a:ext cx="1008112"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BUILD</a:t>
            </a:r>
            <a:endParaRPr lang="zh-CN" altLang="en-US" dirty="0"/>
          </a:p>
        </p:txBody>
      </p:sp>
      <p:sp>
        <p:nvSpPr>
          <p:cNvPr id="6" name="矩形 5"/>
          <p:cNvSpPr/>
          <p:nvPr/>
        </p:nvSpPr>
        <p:spPr>
          <a:xfrm>
            <a:off x="3707904" y="2406360"/>
            <a:ext cx="1440160"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INTEGRATE</a:t>
            </a:r>
            <a:endParaRPr lang="zh-CN" altLang="en-US" dirty="0"/>
          </a:p>
        </p:txBody>
      </p:sp>
      <p:sp>
        <p:nvSpPr>
          <p:cNvPr id="7" name="矩形 6"/>
          <p:cNvSpPr/>
          <p:nvPr/>
        </p:nvSpPr>
        <p:spPr>
          <a:xfrm>
            <a:off x="5796136" y="2416809"/>
            <a:ext cx="1008112"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TEST</a:t>
            </a:r>
            <a:endParaRPr lang="zh-CN" altLang="en-US" dirty="0"/>
          </a:p>
        </p:txBody>
      </p:sp>
      <p:sp>
        <p:nvSpPr>
          <p:cNvPr id="8" name="矩形 7"/>
          <p:cNvSpPr/>
          <p:nvPr/>
        </p:nvSpPr>
        <p:spPr>
          <a:xfrm>
            <a:off x="7380312" y="2417635"/>
            <a:ext cx="1224136"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DELIVER</a:t>
            </a:r>
            <a:endParaRPr lang="zh-CN" altLang="en-US" dirty="0"/>
          </a:p>
        </p:txBody>
      </p:sp>
      <p:sp>
        <p:nvSpPr>
          <p:cNvPr id="9" name="矩形 8"/>
          <p:cNvSpPr/>
          <p:nvPr/>
        </p:nvSpPr>
        <p:spPr>
          <a:xfrm>
            <a:off x="7380312" y="3933056"/>
            <a:ext cx="1224136"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DEPLOY</a:t>
            </a:r>
            <a:endParaRPr lang="zh-CN" altLang="en-US" dirty="0"/>
          </a:p>
        </p:txBody>
      </p:sp>
      <p:sp>
        <p:nvSpPr>
          <p:cNvPr id="10" name="右箭头 9"/>
          <p:cNvSpPr/>
          <p:nvPr/>
        </p:nvSpPr>
        <p:spPr>
          <a:xfrm>
            <a:off x="1619672" y="2749321"/>
            <a:ext cx="432048" cy="247631"/>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右箭头 10"/>
          <p:cNvSpPr/>
          <p:nvPr/>
        </p:nvSpPr>
        <p:spPr>
          <a:xfrm>
            <a:off x="3203848" y="2708920"/>
            <a:ext cx="432048" cy="247631"/>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右箭头 11"/>
          <p:cNvSpPr/>
          <p:nvPr/>
        </p:nvSpPr>
        <p:spPr>
          <a:xfrm>
            <a:off x="5220072" y="2689863"/>
            <a:ext cx="432048" cy="247631"/>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右箭头 13"/>
          <p:cNvSpPr/>
          <p:nvPr/>
        </p:nvSpPr>
        <p:spPr>
          <a:xfrm>
            <a:off x="6875658" y="2749320"/>
            <a:ext cx="432048" cy="247631"/>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下箭头 14"/>
          <p:cNvSpPr/>
          <p:nvPr/>
        </p:nvSpPr>
        <p:spPr>
          <a:xfrm>
            <a:off x="7992380" y="3356992"/>
            <a:ext cx="180020" cy="432048"/>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p:nvPr/>
        </p:nvCxnSpPr>
        <p:spPr>
          <a:xfrm>
            <a:off x="6875658" y="3198448"/>
            <a:ext cx="0" cy="1814728"/>
          </a:xfrm>
          <a:prstGeom prst="line">
            <a:avLst/>
          </a:prstGeom>
        </p:spPr>
        <p:style>
          <a:lnRef idx="1">
            <a:schemeClr val="accent1"/>
          </a:lnRef>
          <a:fillRef idx="0">
            <a:schemeClr val="accent1"/>
          </a:fillRef>
          <a:effectRef idx="0">
            <a:schemeClr val="accent1"/>
          </a:effectRef>
          <a:fontRef idx="minor">
            <a:schemeClr val="tx1"/>
          </a:fontRef>
        </p:style>
      </p:cxnSp>
      <p:sp>
        <p:nvSpPr>
          <p:cNvPr id="20" name="右箭头 19"/>
          <p:cNvSpPr/>
          <p:nvPr/>
        </p:nvSpPr>
        <p:spPr>
          <a:xfrm>
            <a:off x="971600" y="4437112"/>
            <a:ext cx="5904058" cy="144016"/>
          </a:xfrm>
          <a:prstGeom prst="rightArrow">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1475656" y="3933056"/>
            <a:ext cx="4176464" cy="5040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Continuous  Integration</a:t>
            </a:r>
            <a:endParaRPr lang="zh-CN" altLang="en-US" dirty="0">
              <a:solidFill>
                <a:schemeClr val="tx1"/>
              </a:solidFill>
            </a:endParaRPr>
          </a:p>
        </p:txBody>
      </p:sp>
      <p:cxnSp>
        <p:nvCxnSpPr>
          <p:cNvPr id="22" name="直接连接符 21"/>
          <p:cNvCxnSpPr/>
          <p:nvPr/>
        </p:nvCxnSpPr>
        <p:spPr>
          <a:xfrm>
            <a:off x="899592" y="3284984"/>
            <a:ext cx="0" cy="181472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47918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为什么要做持续集成（价值）</a:t>
            </a:r>
            <a:endParaRPr lang="zh-CN" altLang="en-US" dirty="0"/>
          </a:p>
        </p:txBody>
      </p:sp>
      <p:sp>
        <p:nvSpPr>
          <p:cNvPr id="3" name="内容占位符 2"/>
          <p:cNvSpPr>
            <a:spLocks noGrp="1"/>
          </p:cNvSpPr>
          <p:nvPr>
            <p:ph idx="1"/>
          </p:nvPr>
        </p:nvSpPr>
        <p:spPr>
          <a:xfrm>
            <a:off x="457200" y="1656645"/>
            <a:ext cx="8229600" cy="4525963"/>
          </a:xfrm>
        </p:spPr>
        <p:txBody>
          <a:bodyPr>
            <a:normAutofit/>
          </a:bodyPr>
          <a:lstStyle/>
          <a:p>
            <a:r>
              <a:rPr lang="zh-CN" altLang="en-US" b="1" dirty="0"/>
              <a:t>减少开发自测</a:t>
            </a:r>
            <a:r>
              <a:rPr lang="zh-CN" altLang="en-US" b="1" dirty="0" smtClean="0"/>
              <a:t>工作量</a:t>
            </a:r>
            <a:endParaRPr lang="en-US" altLang="zh-CN" b="1" dirty="0" smtClean="0"/>
          </a:p>
          <a:p>
            <a:r>
              <a:rPr lang="zh-CN" altLang="en-US" b="1" dirty="0" smtClean="0"/>
              <a:t>问题及早发现，减少</a:t>
            </a:r>
            <a:r>
              <a:rPr lang="zh-CN" altLang="en-US" b="1" dirty="0"/>
              <a:t>风险</a:t>
            </a:r>
            <a:endParaRPr lang="en-US" altLang="zh-CN" b="1" dirty="0"/>
          </a:p>
          <a:p>
            <a:r>
              <a:rPr lang="zh-CN" altLang="en-US" b="1" dirty="0"/>
              <a:t>减少重复过程</a:t>
            </a:r>
            <a:endParaRPr lang="en-US" altLang="zh-CN" b="1" dirty="0"/>
          </a:p>
          <a:p>
            <a:r>
              <a:rPr lang="zh-CN" altLang="en-US" b="1" dirty="0"/>
              <a:t>任何时间、任何地点生成可部署的软件</a:t>
            </a:r>
            <a:endParaRPr lang="en-US" altLang="zh-CN" b="1" dirty="0"/>
          </a:p>
          <a:p>
            <a:r>
              <a:rPr lang="zh-CN" altLang="en-US" b="1" dirty="0"/>
              <a:t>增强项目的可见性</a:t>
            </a:r>
            <a:endParaRPr lang="en-US" altLang="zh-CN" b="1" dirty="0"/>
          </a:p>
          <a:p>
            <a:r>
              <a:rPr lang="zh-CN" altLang="en-US" b="1" dirty="0"/>
              <a:t>建立团队对开发产品的</a:t>
            </a:r>
            <a:r>
              <a:rPr lang="zh-CN" altLang="en-US" b="1" dirty="0" smtClean="0"/>
              <a:t>信心</a:t>
            </a:r>
            <a:endParaRPr lang="en-US" altLang="zh-CN" b="1" dirty="0" smtClean="0"/>
          </a:p>
        </p:txBody>
      </p:sp>
    </p:spTree>
    <p:extLst>
      <p:ext uri="{BB962C8B-B14F-4D97-AF65-F5344CB8AC3E}">
        <p14:creationId xmlns:p14="http://schemas.microsoft.com/office/powerpoint/2010/main" val="692815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怎么做持续集成</a:t>
            </a:r>
            <a:endParaRPr lang="zh-CN" altLang="en-US" dirty="0"/>
          </a:p>
        </p:txBody>
      </p:sp>
      <p:sp>
        <p:nvSpPr>
          <p:cNvPr id="3" name="内容占位符 2"/>
          <p:cNvSpPr>
            <a:spLocks noGrp="1"/>
          </p:cNvSpPr>
          <p:nvPr>
            <p:ph idx="1"/>
          </p:nvPr>
        </p:nvSpPr>
        <p:spPr/>
        <p:txBody>
          <a:bodyPr/>
          <a:lstStyle/>
          <a:p>
            <a:r>
              <a:rPr lang="zh-CN" altLang="en-US" dirty="0" smtClean="0"/>
              <a:t>持续集成逻辑结构图</a:t>
            </a:r>
            <a:endParaRPr lang="en-US" altLang="zh-CN" dirty="0" smtClean="0"/>
          </a:p>
        </p:txBody>
      </p:sp>
    </p:spTree>
    <p:extLst>
      <p:ext uri="{BB962C8B-B14F-4D97-AF65-F5344CB8AC3E}">
        <p14:creationId xmlns:p14="http://schemas.microsoft.com/office/powerpoint/2010/main" val="39127396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持续集成逻辑结构</a:t>
            </a:r>
            <a:endParaRPr lang="en-US" altLang="zh-CN" dirty="0"/>
          </a:p>
        </p:txBody>
      </p:sp>
      <p:sp>
        <p:nvSpPr>
          <p:cNvPr id="3" name="内容占位符 2"/>
          <p:cNvSpPr>
            <a:spLocks noGrp="1"/>
          </p:cNvSpPr>
          <p:nvPr>
            <p:ph idx="1"/>
          </p:nvPr>
        </p:nvSpPr>
        <p:spPr/>
        <p:txBody>
          <a:bodyPr/>
          <a:lstStyle/>
          <a:p>
            <a:endParaRPr lang="zh-CN" altLang="en-US"/>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739595"/>
            <a:ext cx="9144000" cy="5095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a:xfrm>
            <a:off x="1259632" y="3383270"/>
            <a:ext cx="2088232" cy="5040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2">
                    <a:lumMod val="50000"/>
                    <a:lumOff val="50000"/>
                  </a:schemeClr>
                </a:solidFill>
              </a:rPr>
              <a:t>1</a:t>
            </a:r>
            <a:r>
              <a:rPr lang="zh-CN" altLang="en-US" dirty="0" smtClean="0">
                <a:solidFill>
                  <a:schemeClr val="tx2">
                    <a:lumMod val="50000"/>
                    <a:lumOff val="50000"/>
                  </a:schemeClr>
                </a:solidFill>
              </a:rPr>
              <a:t>、版本控制工具</a:t>
            </a:r>
            <a:r>
              <a:rPr lang="en-US" altLang="zh-CN" dirty="0" err="1">
                <a:solidFill>
                  <a:schemeClr val="tx2">
                    <a:lumMod val="50000"/>
                    <a:lumOff val="50000"/>
                  </a:schemeClr>
                </a:solidFill>
              </a:rPr>
              <a:t>Git</a:t>
            </a:r>
            <a:r>
              <a:rPr lang="zh-CN" altLang="en-US" dirty="0">
                <a:solidFill>
                  <a:schemeClr val="tx2">
                    <a:lumMod val="50000"/>
                    <a:lumOff val="50000"/>
                  </a:schemeClr>
                </a:solidFill>
              </a:rPr>
              <a:t>，</a:t>
            </a:r>
            <a:r>
              <a:rPr lang="en-US" altLang="zh-CN" dirty="0">
                <a:solidFill>
                  <a:schemeClr val="tx2">
                    <a:lumMod val="50000"/>
                    <a:lumOff val="50000"/>
                  </a:schemeClr>
                </a:solidFill>
              </a:rPr>
              <a:t>CVS</a:t>
            </a:r>
            <a:r>
              <a:rPr lang="zh-CN" altLang="en-US" dirty="0">
                <a:solidFill>
                  <a:schemeClr val="tx2">
                    <a:lumMod val="50000"/>
                    <a:lumOff val="50000"/>
                  </a:schemeClr>
                </a:solidFill>
              </a:rPr>
              <a:t>，</a:t>
            </a:r>
            <a:r>
              <a:rPr lang="en-US" altLang="zh-CN" dirty="0">
                <a:solidFill>
                  <a:schemeClr val="tx2">
                    <a:lumMod val="50000"/>
                    <a:lumOff val="50000"/>
                  </a:schemeClr>
                </a:solidFill>
              </a:rPr>
              <a:t>SVN </a:t>
            </a:r>
            <a:endParaRPr lang="zh-CN" altLang="en-US" dirty="0">
              <a:solidFill>
                <a:schemeClr val="tx2">
                  <a:lumMod val="50000"/>
                  <a:lumOff val="50000"/>
                </a:schemeClr>
              </a:solidFill>
            </a:endParaRPr>
          </a:p>
        </p:txBody>
      </p:sp>
      <p:sp>
        <p:nvSpPr>
          <p:cNvPr id="6" name="矩形 5"/>
          <p:cNvSpPr/>
          <p:nvPr/>
        </p:nvSpPr>
        <p:spPr>
          <a:xfrm>
            <a:off x="3563888" y="3635298"/>
            <a:ext cx="2304256" cy="3143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2">
                    <a:lumMod val="50000"/>
                    <a:lumOff val="50000"/>
                  </a:schemeClr>
                </a:solidFill>
              </a:rPr>
              <a:t>2</a:t>
            </a:r>
            <a:r>
              <a:rPr lang="zh-CN" altLang="en-US" dirty="0" smtClean="0">
                <a:solidFill>
                  <a:schemeClr val="tx2">
                    <a:lumMod val="50000"/>
                    <a:lumOff val="50000"/>
                  </a:schemeClr>
                </a:solidFill>
              </a:rPr>
              <a:t>、持续集成服务器</a:t>
            </a:r>
            <a:endParaRPr lang="zh-CN" altLang="en-US" dirty="0">
              <a:solidFill>
                <a:schemeClr val="tx2">
                  <a:lumMod val="50000"/>
                  <a:lumOff val="50000"/>
                </a:schemeClr>
              </a:solidFill>
            </a:endParaRPr>
          </a:p>
        </p:txBody>
      </p:sp>
      <p:sp>
        <p:nvSpPr>
          <p:cNvPr id="7" name="矩形 6"/>
          <p:cNvSpPr/>
          <p:nvPr/>
        </p:nvSpPr>
        <p:spPr>
          <a:xfrm>
            <a:off x="1763688" y="2060848"/>
            <a:ext cx="2664296" cy="8640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2">
                    <a:lumMod val="50000"/>
                    <a:lumOff val="50000"/>
                  </a:schemeClr>
                </a:solidFill>
              </a:rPr>
              <a:t>4</a:t>
            </a:r>
            <a:r>
              <a:rPr lang="zh-CN" altLang="en-US" dirty="0" smtClean="0">
                <a:solidFill>
                  <a:schemeClr val="tx2">
                    <a:lumMod val="50000"/>
                    <a:lumOff val="50000"/>
                  </a:schemeClr>
                </a:solidFill>
              </a:rPr>
              <a:t>、灵活的反馈机制</a:t>
            </a:r>
            <a:endParaRPr lang="zh-CN" altLang="en-US" dirty="0">
              <a:solidFill>
                <a:schemeClr val="tx2">
                  <a:lumMod val="50000"/>
                  <a:lumOff val="50000"/>
                </a:schemeClr>
              </a:solidFill>
            </a:endParaRPr>
          </a:p>
        </p:txBody>
      </p:sp>
      <p:sp>
        <p:nvSpPr>
          <p:cNvPr id="8" name="矩形 7"/>
          <p:cNvSpPr/>
          <p:nvPr/>
        </p:nvSpPr>
        <p:spPr>
          <a:xfrm>
            <a:off x="5508104" y="2060848"/>
            <a:ext cx="3096344" cy="8640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2">
                    <a:lumMod val="50000"/>
                    <a:lumOff val="50000"/>
                  </a:schemeClr>
                </a:solidFill>
              </a:rPr>
              <a:t>3</a:t>
            </a:r>
            <a:r>
              <a:rPr lang="zh-CN" altLang="en-US" dirty="0" smtClean="0">
                <a:solidFill>
                  <a:schemeClr val="tx2">
                    <a:lumMod val="50000"/>
                    <a:lumOff val="50000"/>
                  </a:schemeClr>
                </a:solidFill>
              </a:rPr>
              <a:t>、基础设施与自动化脚本</a:t>
            </a:r>
            <a:endParaRPr lang="zh-CN" altLang="en-US" dirty="0">
              <a:solidFill>
                <a:schemeClr val="tx2">
                  <a:lumMod val="50000"/>
                  <a:lumOff val="50000"/>
                </a:schemeClr>
              </a:solidFill>
            </a:endParaRPr>
          </a:p>
        </p:txBody>
      </p:sp>
    </p:spTree>
    <p:extLst>
      <p:ext uri="{BB962C8B-B14F-4D97-AF65-F5344CB8AC3E}">
        <p14:creationId xmlns:p14="http://schemas.microsoft.com/office/powerpoint/2010/main" val="306937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 calcmode="lin" valueType="num">
                                      <p:cBhvr additive="base">
                                        <p:cTn id="7" dur="500" fill="hold"/>
                                        <p:tgtEl>
                                          <p:spTgt spid="3074"/>
                                        </p:tgtEl>
                                        <p:attrNameLst>
                                          <p:attrName>ppt_x</p:attrName>
                                        </p:attrNameLst>
                                      </p:cBhvr>
                                      <p:tavLst>
                                        <p:tav tm="0">
                                          <p:val>
                                            <p:strVal val="#ppt_x"/>
                                          </p:val>
                                        </p:tav>
                                        <p:tav tm="100000">
                                          <p:val>
                                            <p:strVal val="#ppt_x"/>
                                          </p:val>
                                        </p:tav>
                                      </p:tavLst>
                                    </p:anim>
                                    <p:anim calcmode="lin" valueType="num">
                                      <p:cBhvr additive="base">
                                        <p:cTn id="8" dur="500" fill="hold"/>
                                        <p:tgtEl>
                                          <p:spTgt spid="307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arn(inVertical)">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1000"/>
                                        <p:tgtEl>
                                          <p:spTgt spid="6"/>
                                        </p:tgtEl>
                                      </p:cBhvr>
                                    </p:animEffect>
                                    <p:anim calcmode="lin" valueType="num">
                                      <p:cBhvr>
                                        <p:cTn id="19" dur="1000" fill="hold"/>
                                        <p:tgtEl>
                                          <p:spTgt spid="6"/>
                                        </p:tgtEl>
                                        <p:attrNameLst>
                                          <p:attrName>ppt_x</p:attrName>
                                        </p:attrNameLst>
                                      </p:cBhvr>
                                      <p:tavLst>
                                        <p:tav tm="0">
                                          <p:val>
                                            <p:strVal val="#ppt_x"/>
                                          </p:val>
                                        </p:tav>
                                        <p:tav tm="100000">
                                          <p:val>
                                            <p:strVal val="#ppt_x"/>
                                          </p:val>
                                        </p:tav>
                                      </p:tavLst>
                                    </p:anim>
                                    <p:anim calcmode="lin" valueType="num">
                                      <p:cBhvr>
                                        <p:cTn id="2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8">
                                            <p:txEl>
                                              <p:pRg st="0" end="0"/>
                                            </p:txEl>
                                          </p:spTgt>
                                        </p:tgtEl>
                                        <p:attrNameLst>
                                          <p:attrName>style.visibility</p:attrName>
                                        </p:attrNameLst>
                                      </p:cBhvr>
                                      <p:to>
                                        <p:strVal val="visible"/>
                                      </p:to>
                                    </p:set>
                                    <p:animEffect transition="in" filter="barn(inVertical)">
                                      <p:cBhvr>
                                        <p:cTn id="25" dur="500"/>
                                        <p:tgtEl>
                                          <p:spTgt spid="8">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7">
                                            <p:txEl>
                                              <p:pRg st="0" end="0"/>
                                            </p:txEl>
                                          </p:spTgt>
                                        </p:tgtEl>
                                        <p:attrNameLst>
                                          <p:attrName>style.visibility</p:attrName>
                                        </p:attrNameLst>
                                      </p:cBhvr>
                                      <p:to>
                                        <p:strVal val="visible"/>
                                      </p:to>
                                    </p:set>
                                    <p:anim calcmode="lin" valueType="num">
                                      <p:cBhvr additive="base">
                                        <p:cTn id="30"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当前公司构建的持续</a:t>
            </a:r>
            <a:r>
              <a:rPr lang="zh-CN" altLang="en-US" dirty="0" smtClean="0"/>
              <a:t>集成</a:t>
            </a:r>
            <a:endParaRPr lang="zh-CN" altLang="en-US" dirty="0"/>
          </a:p>
        </p:txBody>
      </p:sp>
      <p:sp>
        <p:nvSpPr>
          <p:cNvPr id="3" name="内容占位符 2"/>
          <p:cNvSpPr>
            <a:spLocks noGrp="1"/>
          </p:cNvSpPr>
          <p:nvPr>
            <p:ph idx="1"/>
          </p:nvPr>
        </p:nvSpPr>
        <p:spPr/>
        <p:txBody>
          <a:bodyPr/>
          <a:lstStyle/>
          <a:p>
            <a:r>
              <a:rPr lang="en-US" altLang="zh-CN" dirty="0" smtClean="0"/>
              <a:t>1</a:t>
            </a:r>
            <a:r>
              <a:rPr lang="zh-CN" altLang="en-US" dirty="0" smtClean="0"/>
              <a:t>、持续集成系统的组成</a:t>
            </a:r>
            <a:endParaRPr lang="en-US" altLang="zh-CN" dirty="0" smtClean="0"/>
          </a:p>
          <a:p>
            <a:r>
              <a:rPr lang="en-US" altLang="zh-CN" dirty="0" smtClean="0"/>
              <a:t>2</a:t>
            </a:r>
            <a:r>
              <a:rPr lang="zh-CN" altLang="en-US" dirty="0" smtClean="0"/>
              <a:t>、自动化</a:t>
            </a:r>
            <a:r>
              <a:rPr lang="en-US" altLang="zh-CN" dirty="0" smtClean="0"/>
              <a:t>——CI</a:t>
            </a:r>
            <a:r>
              <a:rPr lang="zh-CN" altLang="en-US" dirty="0" smtClean="0"/>
              <a:t>、</a:t>
            </a:r>
            <a:r>
              <a:rPr lang="en-US" altLang="zh-CN" dirty="0" smtClean="0"/>
              <a:t>ST</a:t>
            </a:r>
            <a:r>
              <a:rPr lang="zh-CN" altLang="en-US" dirty="0" smtClean="0"/>
              <a:t>、</a:t>
            </a:r>
            <a:r>
              <a:rPr lang="en-US" altLang="zh-CN" dirty="0" smtClean="0"/>
              <a:t>MT</a:t>
            </a:r>
            <a:endParaRPr lang="zh-CN" altLang="en-US" dirty="0"/>
          </a:p>
        </p:txBody>
      </p:sp>
    </p:spTree>
    <p:extLst>
      <p:ext uri="{BB962C8B-B14F-4D97-AF65-F5344CB8AC3E}">
        <p14:creationId xmlns:p14="http://schemas.microsoft.com/office/powerpoint/2010/main" val="1832131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barn(inVertical)">
                                      <p:cBhvr>
                                        <p:cTn id="14"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龙腾四海">
  <a:themeElements>
    <a:clrScheme name="龙腾四海">
      <a:dk1>
        <a:sysClr val="windowText" lastClr="000000"/>
      </a:dk1>
      <a:lt1>
        <a:sysClr val="window" lastClr="FFFFFF"/>
      </a:lt1>
      <a:dk2>
        <a:srgbClr val="001B36"/>
      </a:dk2>
      <a:lt2>
        <a:srgbClr val="EDF8FE"/>
      </a:lt2>
      <a:accent1>
        <a:srgbClr val="477AB1"/>
      </a:accent1>
      <a:accent2>
        <a:srgbClr val="51848E"/>
      </a:accent2>
      <a:accent3>
        <a:srgbClr val="7B9B57"/>
      </a:accent3>
      <a:accent4>
        <a:srgbClr val="8B8D8C"/>
      </a:accent4>
      <a:accent5>
        <a:srgbClr val="8B7396"/>
      </a:accent5>
      <a:accent6>
        <a:srgbClr val="E89A53"/>
      </a:accent6>
      <a:hlink>
        <a:srgbClr val="0080FF"/>
      </a:hlink>
      <a:folHlink>
        <a:srgbClr val="FF00FF"/>
      </a:folHlink>
    </a:clrScheme>
    <a:fontScheme name="龙腾四海">
      <a:majorFont>
        <a:latin typeface="Maiandra GD"/>
        <a:ea typeface=""/>
        <a:cs typeface=""/>
        <a:font script="CYRL" typeface="Times New Roman"/>
        <a:font script="GREK" typeface="Times New Roman"/>
        <a:font script="Jpan" typeface="ＭＳ Ｐゴシック"/>
        <a:font script="Hang" typeface="HY중고딕"/>
        <a:font script="Hans" typeface="隶书"/>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mbria"/>
        <a:ea typeface=""/>
        <a:cs typeface=""/>
        <a:font script="Jpan" typeface="ＭＳ Ｐ明朝"/>
        <a:font script="Hang" typeface="HY견명조"/>
        <a:font script="Hans" typeface="华文楷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龙腾四海">
      <a:fillStyleLst>
        <a:solidFill>
          <a:schemeClr val="phClr">
            <a:tint val="100000"/>
            <a:shade val="100000"/>
            <a:hueMod val="100000"/>
            <a:satMod val="100000"/>
          </a:schemeClr>
        </a:solidFill>
        <a:gradFill rotWithShape="1">
          <a:gsLst>
            <a:gs pos="0">
              <a:schemeClr val="phClr">
                <a:tint val="100000"/>
                <a:shade val="50000"/>
                <a:hueMod val="100000"/>
                <a:satMod val="250000"/>
              </a:schemeClr>
            </a:gs>
            <a:gs pos="75000">
              <a:schemeClr val="phClr">
                <a:tint val="80000"/>
                <a:shade val="100000"/>
                <a:hueMod val="100000"/>
                <a:satMod val="375000"/>
              </a:schemeClr>
            </a:gs>
            <a:gs pos="100000">
              <a:schemeClr val="phClr">
                <a:tint val="50000"/>
                <a:shade val="100000"/>
                <a:hueMod val="100000"/>
                <a:satMod val="500000"/>
              </a:schemeClr>
            </a:gs>
          </a:gsLst>
          <a:lin ang="16200000" scaled="1"/>
        </a:gradFill>
        <a:blipFill>
          <a:blip xmlns:r="http://schemas.openxmlformats.org/officeDocument/2006/relationships" r:embed="rId1">
            <a:duotone>
              <a:schemeClr val="phClr">
                <a:tint val="100000"/>
                <a:shade val="50000"/>
                <a:hueMod val="100000"/>
                <a:satMod val="100000"/>
              </a:schemeClr>
              <a:schemeClr val="phClr">
                <a:tint val="100000"/>
                <a:shade val="75000"/>
                <a:hueMod val="100000"/>
                <a:satMod val="100000"/>
              </a:schemeClr>
            </a:duotone>
          </a:blip>
          <a:tile tx="0" ty="0" sx="50000" sy="50000" flip="none" algn="ctr"/>
        </a:blipFill>
      </a:fillStyleLst>
      <a:lnStyleLst>
        <a:ln w="127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glow>
              <a:schemeClr val="phClr">
                <a:tint val="100000"/>
                <a:shade val="100000"/>
                <a:hueMod val="100000"/>
                <a:satMod val="100000"/>
              </a:schemeClr>
            </a:glow>
          </a:effectLst>
        </a:effectStyle>
        <a:effectStyle>
          <a:effectLst>
            <a:glow>
              <a:schemeClr val="phClr">
                <a:tint val="100000"/>
                <a:shade val="100000"/>
                <a:hueMod val="100000"/>
                <a:satMod val="100000"/>
              </a:schemeClr>
            </a:glow>
          </a:effectLst>
          <a:scene3d>
            <a:camera prst="orthographicFront" fov="0">
              <a:rot lat="0" lon="0" rev="0"/>
            </a:camera>
            <a:lightRig rig="threePt" dir="tl">
              <a:rot lat="0" lon="0" rev="0"/>
            </a:lightRig>
          </a:scene3d>
          <a:sp3d prstMaterial="metal">
            <a:bevelT w="12700" h="12700" prst="relaxedInset"/>
            <a:contourClr>
              <a:schemeClr val="phClr">
                <a:tint val="100000"/>
                <a:shade val="100000"/>
                <a:hueMod val="100000"/>
                <a:satMod val="100000"/>
              </a:schemeClr>
            </a:contourClr>
          </a:sp3d>
        </a:effectStyle>
        <a:effectStyle>
          <a:effectLst>
            <a:glow>
              <a:schemeClr val="phClr">
                <a:tint val="100000"/>
                <a:shade val="100000"/>
                <a:hueMod val="100000"/>
                <a:satMod val="100000"/>
              </a:schemeClr>
            </a:glow>
            <a:outerShdw blurRad="44450" dist="50800" dir="3300000" sx="99000" sy="99000" algn="tl" rotWithShape="0">
              <a:srgbClr val="000000">
                <a:alpha val="55000"/>
              </a:srgbClr>
            </a:outerShdw>
          </a:effectLst>
          <a:scene3d>
            <a:camera prst="orthographicFront">
              <a:rot lat="0" lon="0" rev="0"/>
            </a:camera>
            <a:lightRig rig="contrasting" dir="tl">
              <a:rot lat="0" lon="0" rev="14220000"/>
            </a:lightRig>
          </a:scene3d>
          <a:sp3d prstMaterial="dkEdge">
            <a:bevelT w="63500" h="63500"/>
            <a:bevelB w="0" h="0"/>
            <a:contourClr>
              <a:schemeClr val="phClr">
                <a:tint val="100000"/>
                <a:shade val="100000"/>
                <a:hueMod val="100000"/>
                <a:satMod val="100000"/>
              </a:schemeClr>
            </a:contourClr>
          </a:sp3d>
        </a:effectStyle>
      </a:effectStyleLst>
      <a:bgFillStyleLst>
        <a:solidFill>
          <a:schemeClr val="phClr">
            <a:tint val="100000"/>
            <a:shade val="100000"/>
            <a:hueMod val="100000"/>
            <a:satMod val="100000"/>
          </a:schemeClr>
        </a:solidFill>
        <a:gradFill rotWithShape="1">
          <a:gsLst>
            <a:gs pos="0">
              <a:schemeClr val="bg1">
                <a:tint val="100000"/>
                <a:shade val="100000"/>
                <a:hueMod val="100000"/>
                <a:satMod val="150000"/>
              </a:schemeClr>
            </a:gs>
            <a:gs pos="55000">
              <a:schemeClr val="bg1">
                <a:tint val="100000"/>
                <a:shade val="90000"/>
                <a:hueMod val="100000"/>
                <a:satMod val="375000"/>
              </a:schemeClr>
            </a:gs>
            <a:gs pos="100000">
              <a:schemeClr val="phClr">
                <a:tint val="88000"/>
                <a:shade val="100000"/>
                <a:hueMod val="100000"/>
                <a:satMod val="500000"/>
              </a:schemeClr>
            </a:gs>
          </a:gsLst>
          <a:lin ang="5400000" scaled="1"/>
        </a:gradFill>
        <a:blipFill>
          <a:blip xmlns:r="http://schemas.openxmlformats.org/officeDocument/2006/relationships" r:embed="rId2">
            <a:duotone>
              <a:schemeClr val="phClr">
                <a:shade val="30000"/>
                <a:satMod val="555000"/>
              </a:schemeClr>
              <a:schemeClr val="phClr">
                <a:tint val="96000"/>
                <a:satMod val="120000"/>
              </a:schemeClr>
            </a:duotone>
          </a:blip>
          <a:stretch>
            <a:fillRect/>
          </a:stretch>
        </a:blip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Dragon</Template>
  <TotalTime>4325</TotalTime>
  <Words>1010</Words>
  <Application>Microsoft Office PowerPoint</Application>
  <PresentationFormat>全屏显示(4:3)</PresentationFormat>
  <Paragraphs>157</Paragraphs>
  <Slides>28</Slides>
  <Notes>10</Notes>
  <HiddenSlides>0</HiddenSlides>
  <MMClips>0</MMClips>
  <ScaleCrop>false</ScaleCrop>
  <HeadingPairs>
    <vt:vector size="4" baseType="variant">
      <vt:variant>
        <vt:lpstr>主题</vt:lpstr>
      </vt:variant>
      <vt:variant>
        <vt:i4>1</vt:i4>
      </vt:variant>
      <vt:variant>
        <vt:lpstr>幻灯片标题</vt:lpstr>
      </vt:variant>
      <vt:variant>
        <vt:i4>28</vt:i4>
      </vt:variant>
    </vt:vector>
  </HeadingPairs>
  <TitlesOfParts>
    <vt:vector size="29" baseType="lpstr">
      <vt:lpstr>龙腾四海</vt:lpstr>
      <vt:lpstr>持续集成培训</vt:lpstr>
      <vt:lpstr>大纲</vt:lpstr>
      <vt:lpstr>什么是持续集成</vt:lpstr>
      <vt:lpstr>持续集成定义</vt:lpstr>
      <vt:lpstr>持续集成在软件流程中的位置</vt:lpstr>
      <vt:lpstr>为什么要做持续集成（价值）</vt:lpstr>
      <vt:lpstr>怎么做持续集成</vt:lpstr>
      <vt:lpstr>持续集成逻辑结构</vt:lpstr>
      <vt:lpstr>当前公司构建的持续集成</vt:lpstr>
      <vt:lpstr>持续集成系统组成</vt:lpstr>
      <vt:lpstr>Jenkins作为持续集成服务器</vt:lpstr>
      <vt:lpstr>当前公司持续集成环境</vt:lpstr>
      <vt:lpstr>公司自动化测试分类</vt:lpstr>
      <vt:lpstr>持续集成流程</vt:lpstr>
      <vt:lpstr>OSS——CI流程</vt:lpstr>
      <vt:lpstr>版本编译</vt:lpstr>
      <vt:lpstr>版本部署</vt:lpstr>
      <vt:lpstr>测试用例运行Job</vt:lpstr>
      <vt:lpstr>结果收集</vt:lpstr>
      <vt:lpstr>CI测试邮件查看注意点</vt:lpstr>
      <vt:lpstr>CI邮件注意查看点</vt:lpstr>
      <vt:lpstr>构建详情</vt:lpstr>
      <vt:lpstr>构建详情</vt:lpstr>
      <vt:lpstr>ST流程</vt:lpstr>
      <vt:lpstr>PowerPoint 演示文稿</vt:lpstr>
      <vt:lpstr>PowerPoint 演示文稿</vt:lpstr>
      <vt:lpstr>ST邮件注意查看点</vt:lpstr>
      <vt:lpstr>整体流程</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自动化测试Demo及其展望</dc:title>
  <dc:creator>admin</dc:creator>
  <cp:lastModifiedBy>zengzhiqiang</cp:lastModifiedBy>
  <cp:revision>163</cp:revision>
  <dcterms:created xsi:type="dcterms:W3CDTF">2016-11-10T09:46:40Z</dcterms:created>
  <dcterms:modified xsi:type="dcterms:W3CDTF">2017-05-16T10:47:06Z</dcterms:modified>
</cp:coreProperties>
</file>