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91" r:id="rId3"/>
    <p:sldId id="290" r:id="rId4"/>
    <p:sldId id="300" r:id="rId5"/>
    <p:sldId id="301" r:id="rId6"/>
    <p:sldId id="306" r:id="rId7"/>
    <p:sldId id="304" r:id="rId8"/>
    <p:sldId id="305" r:id="rId9"/>
    <p:sldId id="307" r:id="rId10"/>
    <p:sldId id="315" r:id="rId11"/>
    <p:sldId id="309" r:id="rId12"/>
    <p:sldId id="310" r:id="rId13"/>
    <p:sldId id="312" r:id="rId14"/>
    <p:sldId id="313" r:id="rId15"/>
    <p:sldId id="314" r:id="rId16"/>
    <p:sldId id="311" r:id="rId17"/>
    <p:sldId id="303"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088" autoAdjust="0"/>
  </p:normalViewPr>
  <p:slideViewPr>
    <p:cSldViewPr>
      <p:cViewPr varScale="1">
        <p:scale>
          <a:sx n="85" d="100"/>
          <a:sy n="85" d="100"/>
        </p:scale>
        <p:origin x="-235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54F73C-E6DD-495B-875E-F8F4BBC38A84}"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zh-CN" altLang="en-US"/>
        </a:p>
      </dgm:t>
    </dgm:pt>
    <dgm:pt modelId="{DE254B9E-0381-4DA2-8AAF-2901FFDB385C}">
      <dgm:prSet phldrT="[文本]" custT="1"/>
      <dgm:spPr/>
      <dgm:t>
        <a:bodyPr/>
        <a:lstStyle/>
        <a:p>
          <a:r>
            <a:rPr lang="zh-CN" altLang="en-US" sz="1600" dirty="0" smtClean="0"/>
            <a:t>测试代码</a:t>
          </a:r>
          <a:endParaRPr lang="zh-CN" altLang="en-US" sz="1600" dirty="0"/>
        </a:p>
      </dgm:t>
    </dgm:pt>
    <dgm:pt modelId="{54FC05F0-8736-4D82-8012-85FAA75CC1F5}" type="parTrans" cxnId="{C6DD4F4D-6B7A-4A16-8804-03A6F797C80D}">
      <dgm:prSet/>
      <dgm:spPr/>
      <dgm:t>
        <a:bodyPr/>
        <a:lstStyle/>
        <a:p>
          <a:endParaRPr lang="zh-CN" altLang="en-US" sz="1600"/>
        </a:p>
      </dgm:t>
    </dgm:pt>
    <dgm:pt modelId="{819DAEFC-8801-40FB-BB06-2EC6E40C4840}" type="sibTrans" cxnId="{C6DD4F4D-6B7A-4A16-8804-03A6F797C80D}">
      <dgm:prSet/>
      <dgm:spPr/>
      <dgm:t>
        <a:bodyPr/>
        <a:lstStyle/>
        <a:p>
          <a:endParaRPr lang="zh-CN" altLang="en-US" sz="1600"/>
        </a:p>
      </dgm:t>
    </dgm:pt>
    <dgm:pt modelId="{3C195CF9-CEAE-447B-8C32-56F0C9025BCE}">
      <dgm:prSet phldrT="[文本]" custT="1"/>
      <dgm:spPr/>
      <dgm:t>
        <a:bodyPr/>
        <a:lstStyle/>
        <a:p>
          <a:r>
            <a:rPr lang="zh-CN" altLang="en-US" sz="1600" dirty="0" smtClean="0"/>
            <a:t>测试环境</a:t>
          </a:r>
          <a:endParaRPr lang="zh-CN" altLang="en-US" sz="1600" dirty="0"/>
        </a:p>
      </dgm:t>
    </dgm:pt>
    <dgm:pt modelId="{FB84AC49-10D1-4128-9CBC-E41BA9400F83}" type="parTrans" cxnId="{9F1FCA18-C8A2-4CF7-9AA6-C63975F1B1BD}">
      <dgm:prSet custT="1"/>
      <dgm:spPr/>
      <dgm:t>
        <a:bodyPr/>
        <a:lstStyle/>
        <a:p>
          <a:endParaRPr lang="zh-CN" altLang="en-US" sz="1600"/>
        </a:p>
      </dgm:t>
    </dgm:pt>
    <dgm:pt modelId="{F99B979D-F1EE-482B-91DA-7FEBA057765D}" type="sibTrans" cxnId="{9F1FCA18-C8A2-4CF7-9AA6-C63975F1B1BD}">
      <dgm:prSet/>
      <dgm:spPr/>
      <dgm:t>
        <a:bodyPr/>
        <a:lstStyle/>
        <a:p>
          <a:endParaRPr lang="zh-CN" altLang="en-US" sz="1600"/>
        </a:p>
      </dgm:t>
    </dgm:pt>
    <dgm:pt modelId="{1B260964-7474-4425-B7D5-F268CB2E1DF8}">
      <dgm:prSet phldrT="[文本]" custT="1"/>
      <dgm:spPr/>
      <dgm:t>
        <a:bodyPr/>
        <a:lstStyle/>
        <a:p>
          <a:r>
            <a:rPr lang="zh-CN" altLang="en-US" sz="1600" dirty="0" smtClean="0"/>
            <a:t>用例逻辑</a:t>
          </a:r>
          <a:endParaRPr lang="zh-CN" altLang="en-US" sz="1600" dirty="0"/>
        </a:p>
      </dgm:t>
    </dgm:pt>
    <dgm:pt modelId="{60AC103D-654B-4719-B734-7BC1580753BB}" type="parTrans" cxnId="{AB0F26E1-555B-45D0-9532-A9DF7CB7E7D5}">
      <dgm:prSet custT="1"/>
      <dgm:spPr/>
      <dgm:t>
        <a:bodyPr/>
        <a:lstStyle/>
        <a:p>
          <a:endParaRPr lang="zh-CN" altLang="en-US" sz="1600"/>
        </a:p>
      </dgm:t>
    </dgm:pt>
    <dgm:pt modelId="{176DBA5E-3687-42B4-8233-DC1AECD609AE}" type="sibTrans" cxnId="{AB0F26E1-555B-45D0-9532-A9DF7CB7E7D5}">
      <dgm:prSet/>
      <dgm:spPr/>
      <dgm:t>
        <a:bodyPr/>
        <a:lstStyle/>
        <a:p>
          <a:endParaRPr lang="zh-CN" altLang="en-US" sz="1600"/>
        </a:p>
      </dgm:t>
    </dgm:pt>
    <dgm:pt modelId="{5C6E1C9A-7E57-4CB4-A1E8-46B3D35D0994}">
      <dgm:prSet phldrT="[文本]" custT="1"/>
      <dgm:spPr/>
      <dgm:t>
        <a:bodyPr/>
        <a:lstStyle/>
        <a:p>
          <a:r>
            <a:rPr lang="zh-CN" altLang="en-US" sz="1600" dirty="0" smtClean="0"/>
            <a:t>测试</a:t>
          </a:r>
          <a:r>
            <a:rPr lang="zh-CN" altLang="en-US" sz="1600" b="0" dirty="0" smtClean="0"/>
            <a:t>套数</a:t>
          </a:r>
          <a:r>
            <a:rPr lang="zh-CN" altLang="en-US" sz="1600" dirty="0" smtClean="0"/>
            <a:t>据</a:t>
          </a:r>
          <a:endParaRPr lang="zh-CN" altLang="en-US" sz="1600" dirty="0"/>
        </a:p>
      </dgm:t>
    </dgm:pt>
    <dgm:pt modelId="{5279BD7D-C2C7-46D9-8BB5-23785F0E64B1}" type="parTrans" cxnId="{C9FA9999-50E4-4E65-8DC1-157DF072BBD4}">
      <dgm:prSet custT="1"/>
      <dgm:spPr/>
      <dgm:t>
        <a:bodyPr/>
        <a:lstStyle/>
        <a:p>
          <a:endParaRPr lang="zh-CN" altLang="en-US" sz="1600"/>
        </a:p>
      </dgm:t>
    </dgm:pt>
    <dgm:pt modelId="{4788B931-1364-454E-9977-7C8638272392}" type="sibTrans" cxnId="{C9FA9999-50E4-4E65-8DC1-157DF072BBD4}">
      <dgm:prSet/>
      <dgm:spPr/>
      <dgm:t>
        <a:bodyPr/>
        <a:lstStyle/>
        <a:p>
          <a:endParaRPr lang="zh-CN" altLang="en-US" sz="1600"/>
        </a:p>
      </dgm:t>
    </dgm:pt>
    <dgm:pt modelId="{8DDB7CBA-6265-4958-B3EA-254035D339D7}">
      <dgm:prSet phldrT="[文本]" custT="1"/>
      <dgm:spPr/>
      <dgm:t>
        <a:bodyPr/>
        <a:lstStyle/>
        <a:p>
          <a:r>
            <a:rPr lang="zh-CN" altLang="en-US" sz="1600" dirty="0" smtClean="0"/>
            <a:t>环境数据</a:t>
          </a:r>
          <a:endParaRPr lang="zh-CN" altLang="en-US" sz="1600" dirty="0"/>
        </a:p>
      </dgm:t>
    </dgm:pt>
    <dgm:pt modelId="{1F322B41-E507-4B4C-91C4-4029ABE1513E}" type="parTrans" cxnId="{ECA77C93-0067-4253-B94B-C640A266F258}">
      <dgm:prSet custT="1"/>
      <dgm:spPr/>
      <dgm:t>
        <a:bodyPr/>
        <a:lstStyle/>
        <a:p>
          <a:endParaRPr lang="zh-CN" altLang="en-US" sz="1600"/>
        </a:p>
      </dgm:t>
    </dgm:pt>
    <dgm:pt modelId="{EF4B1C45-3442-4987-998E-1C0A14E8E316}" type="sibTrans" cxnId="{ECA77C93-0067-4253-B94B-C640A266F258}">
      <dgm:prSet/>
      <dgm:spPr/>
      <dgm:t>
        <a:bodyPr/>
        <a:lstStyle/>
        <a:p>
          <a:endParaRPr lang="zh-CN" altLang="en-US" sz="1600"/>
        </a:p>
      </dgm:t>
    </dgm:pt>
    <dgm:pt modelId="{BFBDC323-CD17-41DD-9283-1E9546643E7C}">
      <dgm:prSet custT="1"/>
      <dgm:spPr/>
      <dgm:t>
        <a:bodyPr/>
        <a:lstStyle/>
        <a:p>
          <a:r>
            <a:rPr lang="zh-CN" altLang="en-US" sz="1600" dirty="0" smtClean="0"/>
            <a:t>测试套</a:t>
          </a:r>
          <a:endParaRPr lang="zh-CN" altLang="en-US" sz="1600" dirty="0"/>
        </a:p>
      </dgm:t>
    </dgm:pt>
    <dgm:pt modelId="{DC833F8E-9D58-483C-812E-34E6F6E4C14B}" type="parTrans" cxnId="{6D017499-BD95-4F32-B6B6-E9F06048D882}">
      <dgm:prSet custT="1"/>
      <dgm:spPr/>
      <dgm:t>
        <a:bodyPr/>
        <a:lstStyle/>
        <a:p>
          <a:endParaRPr lang="zh-CN" altLang="en-US" sz="1600"/>
        </a:p>
      </dgm:t>
    </dgm:pt>
    <dgm:pt modelId="{96C203FC-9423-45E5-9125-E1505072D23C}" type="sibTrans" cxnId="{6D017499-BD95-4F32-B6B6-E9F06048D882}">
      <dgm:prSet/>
      <dgm:spPr/>
      <dgm:t>
        <a:bodyPr/>
        <a:lstStyle/>
        <a:p>
          <a:endParaRPr lang="zh-CN" altLang="en-US" sz="1600"/>
        </a:p>
      </dgm:t>
    </dgm:pt>
    <dgm:pt modelId="{4A18631F-A51A-425B-AE2E-3F4C0C0282DA}">
      <dgm:prSet custT="1"/>
      <dgm:spPr/>
      <dgm:t>
        <a:bodyPr/>
        <a:lstStyle/>
        <a:p>
          <a:r>
            <a:rPr lang="zh-CN" altLang="en-US" sz="1600" dirty="0" smtClean="0"/>
            <a:t>用例数据</a:t>
          </a:r>
          <a:endParaRPr lang="zh-CN" altLang="en-US" sz="1600" dirty="0"/>
        </a:p>
      </dgm:t>
    </dgm:pt>
    <dgm:pt modelId="{4F54CB63-B5D7-415B-A020-5693E1BB31D2}" type="parTrans" cxnId="{45F6695B-D6CD-4101-8AE3-2B09337BDFE9}">
      <dgm:prSet custT="1"/>
      <dgm:spPr/>
      <dgm:t>
        <a:bodyPr/>
        <a:lstStyle/>
        <a:p>
          <a:endParaRPr lang="zh-CN" altLang="en-US" sz="1600"/>
        </a:p>
      </dgm:t>
    </dgm:pt>
    <dgm:pt modelId="{1C8A5109-02B1-446D-A73B-2627077248A2}" type="sibTrans" cxnId="{45F6695B-D6CD-4101-8AE3-2B09337BDFE9}">
      <dgm:prSet/>
      <dgm:spPr/>
      <dgm:t>
        <a:bodyPr/>
        <a:lstStyle/>
        <a:p>
          <a:endParaRPr lang="zh-CN" altLang="en-US" sz="1600"/>
        </a:p>
      </dgm:t>
    </dgm:pt>
    <dgm:pt modelId="{C6FB2F71-203A-4507-851B-A5F65A8AF322}" type="pres">
      <dgm:prSet presAssocID="{9454F73C-E6DD-495B-875E-F8F4BBC38A84}" presName="mainComposite" presStyleCnt="0">
        <dgm:presLayoutVars>
          <dgm:chPref val="1"/>
          <dgm:dir/>
          <dgm:animOne val="branch"/>
          <dgm:animLvl val="lvl"/>
          <dgm:resizeHandles val="exact"/>
        </dgm:presLayoutVars>
      </dgm:prSet>
      <dgm:spPr/>
      <dgm:t>
        <a:bodyPr/>
        <a:lstStyle/>
        <a:p>
          <a:endParaRPr lang="zh-CN" altLang="en-US"/>
        </a:p>
      </dgm:t>
    </dgm:pt>
    <dgm:pt modelId="{18FBA08D-8D02-4AF3-AC41-FD0C07243197}" type="pres">
      <dgm:prSet presAssocID="{9454F73C-E6DD-495B-875E-F8F4BBC38A84}" presName="hierFlow" presStyleCnt="0"/>
      <dgm:spPr/>
    </dgm:pt>
    <dgm:pt modelId="{E93F9DD0-47A2-4CE5-B054-3D789576E82E}" type="pres">
      <dgm:prSet presAssocID="{9454F73C-E6DD-495B-875E-F8F4BBC38A84}" presName="hierChild1" presStyleCnt="0">
        <dgm:presLayoutVars>
          <dgm:chPref val="1"/>
          <dgm:animOne val="branch"/>
          <dgm:animLvl val="lvl"/>
        </dgm:presLayoutVars>
      </dgm:prSet>
      <dgm:spPr/>
    </dgm:pt>
    <dgm:pt modelId="{F1C3B5FD-A339-4D08-BDB2-3F35FBD73374}" type="pres">
      <dgm:prSet presAssocID="{DE254B9E-0381-4DA2-8AAF-2901FFDB385C}" presName="Name17" presStyleCnt="0"/>
      <dgm:spPr/>
    </dgm:pt>
    <dgm:pt modelId="{A0AEB0D0-8AB4-42CF-AB34-C84352AA0900}" type="pres">
      <dgm:prSet presAssocID="{DE254B9E-0381-4DA2-8AAF-2901FFDB385C}" presName="level1Shape" presStyleLbl="node0" presStyleIdx="0" presStyleCnt="1">
        <dgm:presLayoutVars>
          <dgm:chPref val="3"/>
        </dgm:presLayoutVars>
      </dgm:prSet>
      <dgm:spPr/>
      <dgm:t>
        <a:bodyPr/>
        <a:lstStyle/>
        <a:p>
          <a:endParaRPr lang="zh-CN" altLang="en-US"/>
        </a:p>
      </dgm:t>
    </dgm:pt>
    <dgm:pt modelId="{A7017C36-9E37-4896-9937-4E6157637E19}" type="pres">
      <dgm:prSet presAssocID="{DE254B9E-0381-4DA2-8AAF-2901FFDB385C}" presName="hierChild2" presStyleCnt="0"/>
      <dgm:spPr/>
    </dgm:pt>
    <dgm:pt modelId="{AB86DD12-E9BC-49E3-B142-1076D6C37D5B}" type="pres">
      <dgm:prSet presAssocID="{FB84AC49-10D1-4128-9CBC-E41BA9400F83}" presName="Name25" presStyleLbl="parChTrans1D2" presStyleIdx="0" presStyleCnt="2"/>
      <dgm:spPr/>
      <dgm:t>
        <a:bodyPr/>
        <a:lstStyle/>
        <a:p>
          <a:endParaRPr lang="zh-CN" altLang="en-US"/>
        </a:p>
      </dgm:t>
    </dgm:pt>
    <dgm:pt modelId="{F1F3900B-2EF6-4208-984D-E0583F1FD7AB}" type="pres">
      <dgm:prSet presAssocID="{FB84AC49-10D1-4128-9CBC-E41BA9400F83}" presName="connTx" presStyleLbl="parChTrans1D2" presStyleIdx="0" presStyleCnt="2"/>
      <dgm:spPr/>
      <dgm:t>
        <a:bodyPr/>
        <a:lstStyle/>
        <a:p>
          <a:endParaRPr lang="zh-CN" altLang="en-US"/>
        </a:p>
      </dgm:t>
    </dgm:pt>
    <dgm:pt modelId="{301EACBF-F999-4280-B34C-1C35B9E90D58}" type="pres">
      <dgm:prSet presAssocID="{3C195CF9-CEAE-447B-8C32-56F0C9025BCE}" presName="Name30" presStyleCnt="0"/>
      <dgm:spPr/>
    </dgm:pt>
    <dgm:pt modelId="{817A6043-30D4-4D07-AA38-BF6CB7CD336D}" type="pres">
      <dgm:prSet presAssocID="{3C195CF9-CEAE-447B-8C32-56F0C9025BCE}" presName="level2Shape" presStyleLbl="node2" presStyleIdx="0" presStyleCnt="2"/>
      <dgm:spPr/>
      <dgm:t>
        <a:bodyPr/>
        <a:lstStyle/>
        <a:p>
          <a:endParaRPr lang="zh-CN" altLang="en-US"/>
        </a:p>
      </dgm:t>
    </dgm:pt>
    <dgm:pt modelId="{486C96A8-651F-4461-8B51-3F2001F73B4F}" type="pres">
      <dgm:prSet presAssocID="{3C195CF9-CEAE-447B-8C32-56F0C9025BCE}" presName="hierChild3" presStyleCnt="0"/>
      <dgm:spPr/>
    </dgm:pt>
    <dgm:pt modelId="{5DCB16A2-EBEF-4942-861A-BCF551A6CFAE}" type="pres">
      <dgm:prSet presAssocID="{DC833F8E-9D58-483C-812E-34E6F6E4C14B}" presName="Name25" presStyleLbl="parChTrans1D3" presStyleIdx="0" presStyleCnt="2"/>
      <dgm:spPr/>
      <dgm:t>
        <a:bodyPr/>
        <a:lstStyle/>
        <a:p>
          <a:endParaRPr lang="zh-CN" altLang="en-US"/>
        </a:p>
      </dgm:t>
    </dgm:pt>
    <dgm:pt modelId="{F4058C1F-113F-4FFD-BB04-DFAEAC7BE513}" type="pres">
      <dgm:prSet presAssocID="{DC833F8E-9D58-483C-812E-34E6F6E4C14B}" presName="connTx" presStyleLbl="parChTrans1D3" presStyleIdx="0" presStyleCnt="2"/>
      <dgm:spPr/>
      <dgm:t>
        <a:bodyPr/>
        <a:lstStyle/>
        <a:p>
          <a:endParaRPr lang="zh-CN" altLang="en-US"/>
        </a:p>
      </dgm:t>
    </dgm:pt>
    <dgm:pt modelId="{DD114A7C-7FD2-407A-942B-1F146352F492}" type="pres">
      <dgm:prSet presAssocID="{BFBDC323-CD17-41DD-9283-1E9546643E7C}" presName="Name30" presStyleCnt="0"/>
      <dgm:spPr/>
    </dgm:pt>
    <dgm:pt modelId="{92DF323D-4185-4D09-AE3F-CED73D0B1870}" type="pres">
      <dgm:prSet presAssocID="{BFBDC323-CD17-41DD-9283-1E9546643E7C}" presName="level2Shape" presStyleLbl="node3" presStyleIdx="0" presStyleCnt="2"/>
      <dgm:spPr/>
      <dgm:t>
        <a:bodyPr/>
        <a:lstStyle/>
        <a:p>
          <a:endParaRPr lang="zh-CN" altLang="en-US"/>
        </a:p>
      </dgm:t>
    </dgm:pt>
    <dgm:pt modelId="{7CF00B34-E5E8-46FB-ABBE-451C7CC875E1}" type="pres">
      <dgm:prSet presAssocID="{BFBDC323-CD17-41DD-9283-1E9546643E7C}" presName="hierChild3" presStyleCnt="0"/>
      <dgm:spPr/>
    </dgm:pt>
    <dgm:pt modelId="{06DABE67-2806-48F2-B360-E004F7512CB6}" type="pres">
      <dgm:prSet presAssocID="{60AC103D-654B-4719-B734-7BC1580753BB}" presName="Name25" presStyleLbl="parChTrans1D4" presStyleIdx="0" presStyleCnt="2"/>
      <dgm:spPr/>
      <dgm:t>
        <a:bodyPr/>
        <a:lstStyle/>
        <a:p>
          <a:endParaRPr lang="zh-CN" altLang="en-US"/>
        </a:p>
      </dgm:t>
    </dgm:pt>
    <dgm:pt modelId="{F8F51383-C2C5-4826-AADD-4C0DE58C20DF}" type="pres">
      <dgm:prSet presAssocID="{60AC103D-654B-4719-B734-7BC1580753BB}" presName="connTx" presStyleLbl="parChTrans1D4" presStyleIdx="0" presStyleCnt="2"/>
      <dgm:spPr/>
      <dgm:t>
        <a:bodyPr/>
        <a:lstStyle/>
        <a:p>
          <a:endParaRPr lang="zh-CN" altLang="en-US"/>
        </a:p>
      </dgm:t>
    </dgm:pt>
    <dgm:pt modelId="{B9DF1437-A7B9-4074-8588-AF2C3965BDC2}" type="pres">
      <dgm:prSet presAssocID="{1B260964-7474-4425-B7D5-F268CB2E1DF8}" presName="Name30" presStyleCnt="0"/>
      <dgm:spPr/>
    </dgm:pt>
    <dgm:pt modelId="{8FC38BE4-587E-4964-9C10-83B8194FB4F4}" type="pres">
      <dgm:prSet presAssocID="{1B260964-7474-4425-B7D5-F268CB2E1DF8}" presName="level2Shape" presStyleLbl="node4" presStyleIdx="0" presStyleCnt="2"/>
      <dgm:spPr/>
      <dgm:t>
        <a:bodyPr/>
        <a:lstStyle/>
        <a:p>
          <a:endParaRPr lang="zh-CN" altLang="en-US"/>
        </a:p>
      </dgm:t>
    </dgm:pt>
    <dgm:pt modelId="{C9C774EB-237F-4E1F-9BEB-D2CAEBD466E7}" type="pres">
      <dgm:prSet presAssocID="{1B260964-7474-4425-B7D5-F268CB2E1DF8}" presName="hierChild3" presStyleCnt="0"/>
      <dgm:spPr/>
    </dgm:pt>
    <dgm:pt modelId="{3790EB09-8088-48C1-9CFB-84C89EFB22B9}" type="pres">
      <dgm:prSet presAssocID="{4F54CB63-B5D7-415B-A020-5693E1BB31D2}" presName="Name25" presStyleLbl="parChTrans1D4" presStyleIdx="1" presStyleCnt="2"/>
      <dgm:spPr/>
      <dgm:t>
        <a:bodyPr/>
        <a:lstStyle/>
        <a:p>
          <a:endParaRPr lang="zh-CN" altLang="en-US"/>
        </a:p>
      </dgm:t>
    </dgm:pt>
    <dgm:pt modelId="{B92186A3-4D80-451F-9B2E-77F1A83CCDF8}" type="pres">
      <dgm:prSet presAssocID="{4F54CB63-B5D7-415B-A020-5693E1BB31D2}" presName="connTx" presStyleLbl="parChTrans1D4" presStyleIdx="1" presStyleCnt="2"/>
      <dgm:spPr/>
      <dgm:t>
        <a:bodyPr/>
        <a:lstStyle/>
        <a:p>
          <a:endParaRPr lang="zh-CN" altLang="en-US"/>
        </a:p>
      </dgm:t>
    </dgm:pt>
    <dgm:pt modelId="{4775E8BB-437A-4ABF-B78C-FABF53DBAB9A}" type="pres">
      <dgm:prSet presAssocID="{4A18631F-A51A-425B-AE2E-3F4C0C0282DA}" presName="Name30" presStyleCnt="0"/>
      <dgm:spPr/>
    </dgm:pt>
    <dgm:pt modelId="{9C9C7953-9540-4923-B68B-4588947B27E1}" type="pres">
      <dgm:prSet presAssocID="{4A18631F-A51A-425B-AE2E-3F4C0C0282DA}" presName="level2Shape" presStyleLbl="node4" presStyleIdx="1" presStyleCnt="2"/>
      <dgm:spPr/>
      <dgm:t>
        <a:bodyPr/>
        <a:lstStyle/>
        <a:p>
          <a:endParaRPr lang="zh-CN" altLang="en-US"/>
        </a:p>
      </dgm:t>
    </dgm:pt>
    <dgm:pt modelId="{ACDC9D78-D4AC-42BE-A0C7-ED2AE75C8849}" type="pres">
      <dgm:prSet presAssocID="{4A18631F-A51A-425B-AE2E-3F4C0C0282DA}" presName="hierChild3" presStyleCnt="0"/>
      <dgm:spPr/>
    </dgm:pt>
    <dgm:pt modelId="{4938F554-DCEE-47BC-BC02-B615A933A97C}" type="pres">
      <dgm:prSet presAssocID="{5279BD7D-C2C7-46D9-8BB5-23785F0E64B1}" presName="Name25" presStyleLbl="parChTrans1D3" presStyleIdx="1" presStyleCnt="2"/>
      <dgm:spPr/>
      <dgm:t>
        <a:bodyPr/>
        <a:lstStyle/>
        <a:p>
          <a:endParaRPr lang="zh-CN" altLang="en-US"/>
        </a:p>
      </dgm:t>
    </dgm:pt>
    <dgm:pt modelId="{A480477C-8E6D-4D7A-B559-20627F7797AD}" type="pres">
      <dgm:prSet presAssocID="{5279BD7D-C2C7-46D9-8BB5-23785F0E64B1}" presName="connTx" presStyleLbl="parChTrans1D3" presStyleIdx="1" presStyleCnt="2"/>
      <dgm:spPr/>
      <dgm:t>
        <a:bodyPr/>
        <a:lstStyle/>
        <a:p>
          <a:endParaRPr lang="zh-CN" altLang="en-US"/>
        </a:p>
      </dgm:t>
    </dgm:pt>
    <dgm:pt modelId="{9883B9F1-4B0C-48AB-AEC4-5E204A77B64E}" type="pres">
      <dgm:prSet presAssocID="{5C6E1C9A-7E57-4CB4-A1E8-46B3D35D0994}" presName="Name30" presStyleCnt="0"/>
      <dgm:spPr/>
    </dgm:pt>
    <dgm:pt modelId="{77A52F46-A5A3-4F86-92DC-09F7BE259245}" type="pres">
      <dgm:prSet presAssocID="{5C6E1C9A-7E57-4CB4-A1E8-46B3D35D0994}" presName="level2Shape" presStyleLbl="node3" presStyleIdx="1" presStyleCnt="2"/>
      <dgm:spPr/>
      <dgm:t>
        <a:bodyPr/>
        <a:lstStyle/>
        <a:p>
          <a:endParaRPr lang="zh-CN" altLang="en-US"/>
        </a:p>
      </dgm:t>
    </dgm:pt>
    <dgm:pt modelId="{CB219F0F-92B8-47DC-B369-7E0DB6D64A0E}" type="pres">
      <dgm:prSet presAssocID="{5C6E1C9A-7E57-4CB4-A1E8-46B3D35D0994}" presName="hierChild3" presStyleCnt="0"/>
      <dgm:spPr/>
    </dgm:pt>
    <dgm:pt modelId="{4C7E0587-FF3F-441B-8DB8-21E54EF9E707}" type="pres">
      <dgm:prSet presAssocID="{1F322B41-E507-4B4C-91C4-4029ABE1513E}" presName="Name25" presStyleLbl="parChTrans1D2" presStyleIdx="1" presStyleCnt="2"/>
      <dgm:spPr/>
      <dgm:t>
        <a:bodyPr/>
        <a:lstStyle/>
        <a:p>
          <a:endParaRPr lang="zh-CN" altLang="en-US"/>
        </a:p>
      </dgm:t>
    </dgm:pt>
    <dgm:pt modelId="{63D93DBB-6855-41E6-8020-54593929744F}" type="pres">
      <dgm:prSet presAssocID="{1F322B41-E507-4B4C-91C4-4029ABE1513E}" presName="connTx" presStyleLbl="parChTrans1D2" presStyleIdx="1" presStyleCnt="2"/>
      <dgm:spPr/>
      <dgm:t>
        <a:bodyPr/>
        <a:lstStyle/>
        <a:p>
          <a:endParaRPr lang="zh-CN" altLang="en-US"/>
        </a:p>
      </dgm:t>
    </dgm:pt>
    <dgm:pt modelId="{2117FD00-2840-4DC8-AF20-E513A417ACE6}" type="pres">
      <dgm:prSet presAssocID="{8DDB7CBA-6265-4958-B3EA-254035D339D7}" presName="Name30" presStyleCnt="0"/>
      <dgm:spPr/>
    </dgm:pt>
    <dgm:pt modelId="{988DC752-16C2-405B-9707-01A7B2B593AC}" type="pres">
      <dgm:prSet presAssocID="{8DDB7CBA-6265-4958-B3EA-254035D339D7}" presName="level2Shape" presStyleLbl="node2" presStyleIdx="1" presStyleCnt="2"/>
      <dgm:spPr/>
      <dgm:t>
        <a:bodyPr/>
        <a:lstStyle/>
        <a:p>
          <a:endParaRPr lang="zh-CN" altLang="en-US"/>
        </a:p>
      </dgm:t>
    </dgm:pt>
    <dgm:pt modelId="{F4564016-C0A0-45F9-99CF-0A70F0D2D632}" type="pres">
      <dgm:prSet presAssocID="{8DDB7CBA-6265-4958-B3EA-254035D339D7}" presName="hierChild3" presStyleCnt="0"/>
      <dgm:spPr/>
    </dgm:pt>
    <dgm:pt modelId="{1BD6AE23-5E36-4D3F-AF51-F42C47D6F707}" type="pres">
      <dgm:prSet presAssocID="{9454F73C-E6DD-495B-875E-F8F4BBC38A84}" presName="bgShapesFlow" presStyleCnt="0"/>
      <dgm:spPr/>
    </dgm:pt>
  </dgm:ptLst>
  <dgm:cxnLst>
    <dgm:cxn modelId="{ECA77C93-0067-4253-B94B-C640A266F258}" srcId="{DE254B9E-0381-4DA2-8AAF-2901FFDB385C}" destId="{8DDB7CBA-6265-4958-B3EA-254035D339D7}" srcOrd="1" destOrd="0" parTransId="{1F322B41-E507-4B4C-91C4-4029ABE1513E}" sibTransId="{EF4B1C45-3442-4987-998E-1C0A14E8E316}"/>
    <dgm:cxn modelId="{C6DD4F4D-6B7A-4A16-8804-03A6F797C80D}" srcId="{9454F73C-E6DD-495B-875E-F8F4BBC38A84}" destId="{DE254B9E-0381-4DA2-8AAF-2901FFDB385C}" srcOrd="0" destOrd="0" parTransId="{54FC05F0-8736-4D82-8012-85FAA75CC1F5}" sibTransId="{819DAEFC-8801-40FB-BB06-2EC6E40C4840}"/>
    <dgm:cxn modelId="{1CB8DFEE-9C81-4CB0-B5B4-C192233A338A}" type="presOf" srcId="{FB84AC49-10D1-4128-9CBC-E41BA9400F83}" destId="{F1F3900B-2EF6-4208-984D-E0583F1FD7AB}" srcOrd="1" destOrd="0" presId="urn:microsoft.com/office/officeart/2005/8/layout/hierarchy5"/>
    <dgm:cxn modelId="{5F1E8F2A-DC22-457D-8EEF-242D710CC5F2}" type="presOf" srcId="{DC833F8E-9D58-483C-812E-34E6F6E4C14B}" destId="{F4058C1F-113F-4FFD-BB04-DFAEAC7BE513}" srcOrd="1" destOrd="0" presId="urn:microsoft.com/office/officeart/2005/8/layout/hierarchy5"/>
    <dgm:cxn modelId="{15B36F53-7F90-4B27-BB12-73414764F7EB}" type="presOf" srcId="{BFBDC323-CD17-41DD-9283-1E9546643E7C}" destId="{92DF323D-4185-4D09-AE3F-CED73D0B1870}" srcOrd="0" destOrd="0" presId="urn:microsoft.com/office/officeart/2005/8/layout/hierarchy5"/>
    <dgm:cxn modelId="{17A001D4-4C1C-4403-8660-7C313B86DD0B}" type="presOf" srcId="{3C195CF9-CEAE-447B-8C32-56F0C9025BCE}" destId="{817A6043-30D4-4D07-AA38-BF6CB7CD336D}" srcOrd="0" destOrd="0" presId="urn:microsoft.com/office/officeart/2005/8/layout/hierarchy5"/>
    <dgm:cxn modelId="{44839FC5-8CF1-46FE-9ED7-59D05005DF3D}" type="presOf" srcId="{9454F73C-E6DD-495B-875E-F8F4BBC38A84}" destId="{C6FB2F71-203A-4507-851B-A5F65A8AF322}" srcOrd="0" destOrd="0" presId="urn:microsoft.com/office/officeart/2005/8/layout/hierarchy5"/>
    <dgm:cxn modelId="{4267150D-D976-4737-9072-1C482D97538C}" type="presOf" srcId="{1F322B41-E507-4B4C-91C4-4029ABE1513E}" destId="{63D93DBB-6855-41E6-8020-54593929744F}" srcOrd="1" destOrd="0" presId="urn:microsoft.com/office/officeart/2005/8/layout/hierarchy5"/>
    <dgm:cxn modelId="{56CF59A1-2BF2-4261-BEF5-ACFA6F0D89E2}" type="presOf" srcId="{60AC103D-654B-4719-B734-7BC1580753BB}" destId="{F8F51383-C2C5-4826-AADD-4C0DE58C20DF}" srcOrd="1" destOrd="0" presId="urn:microsoft.com/office/officeart/2005/8/layout/hierarchy5"/>
    <dgm:cxn modelId="{B3528E2D-26F1-45DC-9F4B-F585C6280426}" type="presOf" srcId="{5C6E1C9A-7E57-4CB4-A1E8-46B3D35D0994}" destId="{77A52F46-A5A3-4F86-92DC-09F7BE259245}" srcOrd="0" destOrd="0" presId="urn:microsoft.com/office/officeart/2005/8/layout/hierarchy5"/>
    <dgm:cxn modelId="{D58E61FF-D5FD-456B-ADD3-85EE09EC2919}" type="presOf" srcId="{DC833F8E-9D58-483C-812E-34E6F6E4C14B}" destId="{5DCB16A2-EBEF-4942-861A-BCF551A6CFAE}" srcOrd="0" destOrd="0" presId="urn:microsoft.com/office/officeart/2005/8/layout/hierarchy5"/>
    <dgm:cxn modelId="{B56FC338-7DE3-432E-8C35-9AAB77506FF7}" type="presOf" srcId="{FB84AC49-10D1-4128-9CBC-E41BA9400F83}" destId="{AB86DD12-E9BC-49E3-B142-1076D6C37D5B}" srcOrd="0" destOrd="0" presId="urn:microsoft.com/office/officeart/2005/8/layout/hierarchy5"/>
    <dgm:cxn modelId="{B19DCB15-AC3D-4E50-AE25-800474C99B03}" type="presOf" srcId="{1F322B41-E507-4B4C-91C4-4029ABE1513E}" destId="{4C7E0587-FF3F-441B-8DB8-21E54EF9E707}" srcOrd="0" destOrd="0" presId="urn:microsoft.com/office/officeart/2005/8/layout/hierarchy5"/>
    <dgm:cxn modelId="{B2119051-949B-4DBB-8817-564FAE1BC3B5}" type="presOf" srcId="{60AC103D-654B-4719-B734-7BC1580753BB}" destId="{06DABE67-2806-48F2-B360-E004F7512CB6}" srcOrd="0" destOrd="0" presId="urn:microsoft.com/office/officeart/2005/8/layout/hierarchy5"/>
    <dgm:cxn modelId="{6D017499-BD95-4F32-B6B6-E9F06048D882}" srcId="{3C195CF9-CEAE-447B-8C32-56F0C9025BCE}" destId="{BFBDC323-CD17-41DD-9283-1E9546643E7C}" srcOrd="0" destOrd="0" parTransId="{DC833F8E-9D58-483C-812E-34E6F6E4C14B}" sibTransId="{96C203FC-9423-45E5-9125-E1505072D23C}"/>
    <dgm:cxn modelId="{AB0F26E1-555B-45D0-9532-A9DF7CB7E7D5}" srcId="{BFBDC323-CD17-41DD-9283-1E9546643E7C}" destId="{1B260964-7474-4425-B7D5-F268CB2E1DF8}" srcOrd="0" destOrd="0" parTransId="{60AC103D-654B-4719-B734-7BC1580753BB}" sibTransId="{176DBA5E-3687-42B4-8233-DC1AECD609AE}"/>
    <dgm:cxn modelId="{7F6BF1EC-F687-482C-98D0-675AAC4434EB}" type="presOf" srcId="{5279BD7D-C2C7-46D9-8BB5-23785F0E64B1}" destId="{4938F554-DCEE-47BC-BC02-B615A933A97C}" srcOrd="0" destOrd="0" presId="urn:microsoft.com/office/officeart/2005/8/layout/hierarchy5"/>
    <dgm:cxn modelId="{C9FA9999-50E4-4E65-8DC1-157DF072BBD4}" srcId="{3C195CF9-CEAE-447B-8C32-56F0C9025BCE}" destId="{5C6E1C9A-7E57-4CB4-A1E8-46B3D35D0994}" srcOrd="1" destOrd="0" parTransId="{5279BD7D-C2C7-46D9-8BB5-23785F0E64B1}" sibTransId="{4788B931-1364-454E-9977-7C8638272392}"/>
    <dgm:cxn modelId="{45F6695B-D6CD-4101-8AE3-2B09337BDFE9}" srcId="{BFBDC323-CD17-41DD-9283-1E9546643E7C}" destId="{4A18631F-A51A-425B-AE2E-3F4C0C0282DA}" srcOrd="1" destOrd="0" parTransId="{4F54CB63-B5D7-415B-A020-5693E1BB31D2}" sibTransId="{1C8A5109-02B1-446D-A73B-2627077248A2}"/>
    <dgm:cxn modelId="{7A08CFA3-52DF-4444-BFCD-0F3F1154720C}" type="presOf" srcId="{4F54CB63-B5D7-415B-A020-5693E1BB31D2}" destId="{3790EB09-8088-48C1-9CFB-84C89EFB22B9}" srcOrd="0" destOrd="0" presId="urn:microsoft.com/office/officeart/2005/8/layout/hierarchy5"/>
    <dgm:cxn modelId="{010EE0BB-2005-4460-BF03-F843CDCDAC2B}" type="presOf" srcId="{4A18631F-A51A-425B-AE2E-3F4C0C0282DA}" destId="{9C9C7953-9540-4923-B68B-4588947B27E1}" srcOrd="0" destOrd="0" presId="urn:microsoft.com/office/officeart/2005/8/layout/hierarchy5"/>
    <dgm:cxn modelId="{1155D0A4-9418-4886-9781-BF5EFAE07506}" type="presOf" srcId="{4F54CB63-B5D7-415B-A020-5693E1BB31D2}" destId="{B92186A3-4D80-451F-9B2E-77F1A83CCDF8}" srcOrd="1" destOrd="0" presId="urn:microsoft.com/office/officeart/2005/8/layout/hierarchy5"/>
    <dgm:cxn modelId="{53D4B4D9-4A4C-48E9-942A-1CA72107B31C}" type="presOf" srcId="{8DDB7CBA-6265-4958-B3EA-254035D339D7}" destId="{988DC752-16C2-405B-9707-01A7B2B593AC}" srcOrd="0" destOrd="0" presId="urn:microsoft.com/office/officeart/2005/8/layout/hierarchy5"/>
    <dgm:cxn modelId="{25B40164-EA53-46C1-9E60-2C2F88FDBDF6}" type="presOf" srcId="{5279BD7D-C2C7-46D9-8BB5-23785F0E64B1}" destId="{A480477C-8E6D-4D7A-B559-20627F7797AD}" srcOrd="1" destOrd="0" presId="urn:microsoft.com/office/officeart/2005/8/layout/hierarchy5"/>
    <dgm:cxn modelId="{9F1FCA18-C8A2-4CF7-9AA6-C63975F1B1BD}" srcId="{DE254B9E-0381-4DA2-8AAF-2901FFDB385C}" destId="{3C195CF9-CEAE-447B-8C32-56F0C9025BCE}" srcOrd="0" destOrd="0" parTransId="{FB84AC49-10D1-4128-9CBC-E41BA9400F83}" sibTransId="{F99B979D-F1EE-482B-91DA-7FEBA057765D}"/>
    <dgm:cxn modelId="{6BA59984-65F0-40B1-AAC8-C926C8BDC72A}" type="presOf" srcId="{1B260964-7474-4425-B7D5-F268CB2E1DF8}" destId="{8FC38BE4-587E-4964-9C10-83B8194FB4F4}" srcOrd="0" destOrd="0" presId="urn:microsoft.com/office/officeart/2005/8/layout/hierarchy5"/>
    <dgm:cxn modelId="{420D47B1-5854-4749-85CD-456AEA2907A9}" type="presOf" srcId="{DE254B9E-0381-4DA2-8AAF-2901FFDB385C}" destId="{A0AEB0D0-8AB4-42CF-AB34-C84352AA0900}" srcOrd="0" destOrd="0" presId="urn:microsoft.com/office/officeart/2005/8/layout/hierarchy5"/>
    <dgm:cxn modelId="{E508B741-7C85-4CD4-A2F9-5FE72B561AC6}" type="presParOf" srcId="{C6FB2F71-203A-4507-851B-A5F65A8AF322}" destId="{18FBA08D-8D02-4AF3-AC41-FD0C07243197}" srcOrd="0" destOrd="0" presId="urn:microsoft.com/office/officeart/2005/8/layout/hierarchy5"/>
    <dgm:cxn modelId="{D32DF0B2-3596-4C57-A5B6-F4BD5B45CF71}" type="presParOf" srcId="{18FBA08D-8D02-4AF3-AC41-FD0C07243197}" destId="{E93F9DD0-47A2-4CE5-B054-3D789576E82E}" srcOrd="0" destOrd="0" presId="urn:microsoft.com/office/officeart/2005/8/layout/hierarchy5"/>
    <dgm:cxn modelId="{7245C2B8-6B62-4902-B9C9-A251ADE7C1D6}" type="presParOf" srcId="{E93F9DD0-47A2-4CE5-B054-3D789576E82E}" destId="{F1C3B5FD-A339-4D08-BDB2-3F35FBD73374}" srcOrd="0" destOrd="0" presId="urn:microsoft.com/office/officeart/2005/8/layout/hierarchy5"/>
    <dgm:cxn modelId="{7F26AC5F-07DB-4562-89B3-CE4371B4BB8B}" type="presParOf" srcId="{F1C3B5FD-A339-4D08-BDB2-3F35FBD73374}" destId="{A0AEB0D0-8AB4-42CF-AB34-C84352AA0900}" srcOrd="0" destOrd="0" presId="urn:microsoft.com/office/officeart/2005/8/layout/hierarchy5"/>
    <dgm:cxn modelId="{88DF8159-50BD-4947-8C82-76BEC1843DAE}" type="presParOf" srcId="{F1C3B5FD-A339-4D08-BDB2-3F35FBD73374}" destId="{A7017C36-9E37-4896-9937-4E6157637E19}" srcOrd="1" destOrd="0" presId="urn:microsoft.com/office/officeart/2005/8/layout/hierarchy5"/>
    <dgm:cxn modelId="{79B289FC-FCB1-4F67-BF69-DD373F1F2AE6}" type="presParOf" srcId="{A7017C36-9E37-4896-9937-4E6157637E19}" destId="{AB86DD12-E9BC-49E3-B142-1076D6C37D5B}" srcOrd="0" destOrd="0" presId="urn:microsoft.com/office/officeart/2005/8/layout/hierarchy5"/>
    <dgm:cxn modelId="{16C78FA8-F092-402E-BAEB-CE5280CE4324}" type="presParOf" srcId="{AB86DD12-E9BC-49E3-B142-1076D6C37D5B}" destId="{F1F3900B-2EF6-4208-984D-E0583F1FD7AB}" srcOrd="0" destOrd="0" presId="urn:microsoft.com/office/officeart/2005/8/layout/hierarchy5"/>
    <dgm:cxn modelId="{C3C1E630-896D-46E0-89C5-E9499267010E}" type="presParOf" srcId="{A7017C36-9E37-4896-9937-4E6157637E19}" destId="{301EACBF-F999-4280-B34C-1C35B9E90D58}" srcOrd="1" destOrd="0" presId="urn:microsoft.com/office/officeart/2005/8/layout/hierarchy5"/>
    <dgm:cxn modelId="{90E0E8BD-AA15-4567-8D00-5636B1A769E6}" type="presParOf" srcId="{301EACBF-F999-4280-B34C-1C35B9E90D58}" destId="{817A6043-30D4-4D07-AA38-BF6CB7CD336D}" srcOrd="0" destOrd="0" presId="urn:microsoft.com/office/officeart/2005/8/layout/hierarchy5"/>
    <dgm:cxn modelId="{09E23E22-8B7D-42AF-95BE-9CDA6E8A07FE}" type="presParOf" srcId="{301EACBF-F999-4280-B34C-1C35B9E90D58}" destId="{486C96A8-651F-4461-8B51-3F2001F73B4F}" srcOrd="1" destOrd="0" presId="urn:microsoft.com/office/officeart/2005/8/layout/hierarchy5"/>
    <dgm:cxn modelId="{8776508D-FE8B-4ECD-B6B1-FB9315535075}" type="presParOf" srcId="{486C96A8-651F-4461-8B51-3F2001F73B4F}" destId="{5DCB16A2-EBEF-4942-861A-BCF551A6CFAE}" srcOrd="0" destOrd="0" presId="urn:microsoft.com/office/officeart/2005/8/layout/hierarchy5"/>
    <dgm:cxn modelId="{A978F854-EF4D-4E7F-96DF-42D1B8D01801}" type="presParOf" srcId="{5DCB16A2-EBEF-4942-861A-BCF551A6CFAE}" destId="{F4058C1F-113F-4FFD-BB04-DFAEAC7BE513}" srcOrd="0" destOrd="0" presId="urn:microsoft.com/office/officeart/2005/8/layout/hierarchy5"/>
    <dgm:cxn modelId="{854E0C1D-8984-4E15-81B8-F3FE309F8964}" type="presParOf" srcId="{486C96A8-651F-4461-8B51-3F2001F73B4F}" destId="{DD114A7C-7FD2-407A-942B-1F146352F492}" srcOrd="1" destOrd="0" presId="urn:microsoft.com/office/officeart/2005/8/layout/hierarchy5"/>
    <dgm:cxn modelId="{7834DE66-64DF-4604-8A5D-BB2D102EDA60}" type="presParOf" srcId="{DD114A7C-7FD2-407A-942B-1F146352F492}" destId="{92DF323D-4185-4D09-AE3F-CED73D0B1870}" srcOrd="0" destOrd="0" presId="urn:microsoft.com/office/officeart/2005/8/layout/hierarchy5"/>
    <dgm:cxn modelId="{CF79BA32-E0D3-4456-9E0A-94525196EC07}" type="presParOf" srcId="{DD114A7C-7FD2-407A-942B-1F146352F492}" destId="{7CF00B34-E5E8-46FB-ABBE-451C7CC875E1}" srcOrd="1" destOrd="0" presId="urn:microsoft.com/office/officeart/2005/8/layout/hierarchy5"/>
    <dgm:cxn modelId="{CCC99F4D-9711-4923-9A48-CDDFED91DA2C}" type="presParOf" srcId="{7CF00B34-E5E8-46FB-ABBE-451C7CC875E1}" destId="{06DABE67-2806-48F2-B360-E004F7512CB6}" srcOrd="0" destOrd="0" presId="urn:microsoft.com/office/officeart/2005/8/layout/hierarchy5"/>
    <dgm:cxn modelId="{5D1ED1A2-F2FE-45C8-9A78-CB2F5C319602}" type="presParOf" srcId="{06DABE67-2806-48F2-B360-E004F7512CB6}" destId="{F8F51383-C2C5-4826-AADD-4C0DE58C20DF}" srcOrd="0" destOrd="0" presId="urn:microsoft.com/office/officeart/2005/8/layout/hierarchy5"/>
    <dgm:cxn modelId="{49F7A10A-1F6D-4953-B07D-8A8CDA17C3DE}" type="presParOf" srcId="{7CF00B34-E5E8-46FB-ABBE-451C7CC875E1}" destId="{B9DF1437-A7B9-4074-8588-AF2C3965BDC2}" srcOrd="1" destOrd="0" presId="urn:microsoft.com/office/officeart/2005/8/layout/hierarchy5"/>
    <dgm:cxn modelId="{33C54736-254A-4450-9439-07AC38A2E981}" type="presParOf" srcId="{B9DF1437-A7B9-4074-8588-AF2C3965BDC2}" destId="{8FC38BE4-587E-4964-9C10-83B8194FB4F4}" srcOrd="0" destOrd="0" presId="urn:microsoft.com/office/officeart/2005/8/layout/hierarchy5"/>
    <dgm:cxn modelId="{12292307-DACF-4799-9CC3-586126651C78}" type="presParOf" srcId="{B9DF1437-A7B9-4074-8588-AF2C3965BDC2}" destId="{C9C774EB-237F-4E1F-9BEB-D2CAEBD466E7}" srcOrd="1" destOrd="0" presId="urn:microsoft.com/office/officeart/2005/8/layout/hierarchy5"/>
    <dgm:cxn modelId="{C8BE496E-3620-4AF6-92E7-CD0CDAF81FA0}" type="presParOf" srcId="{7CF00B34-E5E8-46FB-ABBE-451C7CC875E1}" destId="{3790EB09-8088-48C1-9CFB-84C89EFB22B9}" srcOrd="2" destOrd="0" presId="urn:microsoft.com/office/officeart/2005/8/layout/hierarchy5"/>
    <dgm:cxn modelId="{9A2E09B0-5835-4F1F-826D-4FB84DABEF0F}" type="presParOf" srcId="{3790EB09-8088-48C1-9CFB-84C89EFB22B9}" destId="{B92186A3-4D80-451F-9B2E-77F1A83CCDF8}" srcOrd="0" destOrd="0" presId="urn:microsoft.com/office/officeart/2005/8/layout/hierarchy5"/>
    <dgm:cxn modelId="{F6357541-1F64-4048-AA9F-3EC79293ECD6}" type="presParOf" srcId="{7CF00B34-E5E8-46FB-ABBE-451C7CC875E1}" destId="{4775E8BB-437A-4ABF-B78C-FABF53DBAB9A}" srcOrd="3" destOrd="0" presId="urn:microsoft.com/office/officeart/2005/8/layout/hierarchy5"/>
    <dgm:cxn modelId="{04EBB960-253B-491F-9630-D5EE2FD3267B}" type="presParOf" srcId="{4775E8BB-437A-4ABF-B78C-FABF53DBAB9A}" destId="{9C9C7953-9540-4923-B68B-4588947B27E1}" srcOrd="0" destOrd="0" presId="urn:microsoft.com/office/officeart/2005/8/layout/hierarchy5"/>
    <dgm:cxn modelId="{73F41942-C073-4F19-97E1-B39BC5932010}" type="presParOf" srcId="{4775E8BB-437A-4ABF-B78C-FABF53DBAB9A}" destId="{ACDC9D78-D4AC-42BE-A0C7-ED2AE75C8849}" srcOrd="1" destOrd="0" presId="urn:microsoft.com/office/officeart/2005/8/layout/hierarchy5"/>
    <dgm:cxn modelId="{CF4990D6-B23A-45FD-991C-878EFBEE6818}" type="presParOf" srcId="{486C96A8-651F-4461-8B51-3F2001F73B4F}" destId="{4938F554-DCEE-47BC-BC02-B615A933A97C}" srcOrd="2" destOrd="0" presId="urn:microsoft.com/office/officeart/2005/8/layout/hierarchy5"/>
    <dgm:cxn modelId="{EDBDCCFB-4E9A-4123-B722-2B50A978AA60}" type="presParOf" srcId="{4938F554-DCEE-47BC-BC02-B615A933A97C}" destId="{A480477C-8E6D-4D7A-B559-20627F7797AD}" srcOrd="0" destOrd="0" presId="urn:microsoft.com/office/officeart/2005/8/layout/hierarchy5"/>
    <dgm:cxn modelId="{0806400D-F403-484F-9711-9C301E77E66B}" type="presParOf" srcId="{486C96A8-651F-4461-8B51-3F2001F73B4F}" destId="{9883B9F1-4B0C-48AB-AEC4-5E204A77B64E}" srcOrd="3" destOrd="0" presId="urn:microsoft.com/office/officeart/2005/8/layout/hierarchy5"/>
    <dgm:cxn modelId="{C09E5BC7-C374-4F80-ACB9-485CB04D0092}" type="presParOf" srcId="{9883B9F1-4B0C-48AB-AEC4-5E204A77B64E}" destId="{77A52F46-A5A3-4F86-92DC-09F7BE259245}" srcOrd="0" destOrd="0" presId="urn:microsoft.com/office/officeart/2005/8/layout/hierarchy5"/>
    <dgm:cxn modelId="{352A6690-7E11-40D4-8470-03A4447B7933}" type="presParOf" srcId="{9883B9F1-4B0C-48AB-AEC4-5E204A77B64E}" destId="{CB219F0F-92B8-47DC-B369-7E0DB6D64A0E}" srcOrd="1" destOrd="0" presId="urn:microsoft.com/office/officeart/2005/8/layout/hierarchy5"/>
    <dgm:cxn modelId="{E0007E8C-BEC0-40D0-A03C-D1763EB36E94}" type="presParOf" srcId="{A7017C36-9E37-4896-9937-4E6157637E19}" destId="{4C7E0587-FF3F-441B-8DB8-21E54EF9E707}" srcOrd="2" destOrd="0" presId="urn:microsoft.com/office/officeart/2005/8/layout/hierarchy5"/>
    <dgm:cxn modelId="{170D0058-3DFE-45E6-9F83-042EE248ED1E}" type="presParOf" srcId="{4C7E0587-FF3F-441B-8DB8-21E54EF9E707}" destId="{63D93DBB-6855-41E6-8020-54593929744F}" srcOrd="0" destOrd="0" presId="urn:microsoft.com/office/officeart/2005/8/layout/hierarchy5"/>
    <dgm:cxn modelId="{C428E9C6-EEBE-45E9-B59E-CD5000B5172C}" type="presParOf" srcId="{A7017C36-9E37-4896-9937-4E6157637E19}" destId="{2117FD00-2840-4DC8-AF20-E513A417ACE6}" srcOrd="3" destOrd="0" presId="urn:microsoft.com/office/officeart/2005/8/layout/hierarchy5"/>
    <dgm:cxn modelId="{4045AD08-ADB8-4591-B614-305AA4A07320}" type="presParOf" srcId="{2117FD00-2840-4DC8-AF20-E513A417ACE6}" destId="{988DC752-16C2-405B-9707-01A7B2B593AC}" srcOrd="0" destOrd="0" presId="urn:microsoft.com/office/officeart/2005/8/layout/hierarchy5"/>
    <dgm:cxn modelId="{BCC5D364-F934-4EF6-9D29-26DF1B70E97F}" type="presParOf" srcId="{2117FD00-2840-4DC8-AF20-E513A417ACE6}" destId="{F4564016-C0A0-45F9-99CF-0A70F0D2D632}" srcOrd="1" destOrd="0" presId="urn:microsoft.com/office/officeart/2005/8/layout/hierarchy5"/>
    <dgm:cxn modelId="{BFB605CA-A8D6-477E-AD44-435428C8C94E}" type="presParOf" srcId="{C6FB2F71-203A-4507-851B-A5F65A8AF322}" destId="{1BD6AE23-5E36-4D3F-AF51-F42C47D6F707}"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AEB0D0-8AB4-42CF-AB34-C84352AA0900}">
      <dsp:nvSpPr>
        <dsp:cNvPr id="0" name=""/>
        <dsp:cNvSpPr/>
      </dsp:nvSpPr>
      <dsp:spPr>
        <a:xfrm>
          <a:off x="770" y="2322318"/>
          <a:ext cx="1582319" cy="7911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dirty="0" smtClean="0"/>
            <a:t>测试代码</a:t>
          </a:r>
          <a:endParaRPr lang="zh-CN" altLang="en-US" sz="1600" kern="1200" dirty="0"/>
        </a:p>
      </dsp:txBody>
      <dsp:txXfrm>
        <a:off x="23942" y="2345490"/>
        <a:ext cx="1535975" cy="744815"/>
      </dsp:txXfrm>
    </dsp:sp>
    <dsp:sp modelId="{AB86DD12-E9BC-49E3-B142-1076D6C37D5B}">
      <dsp:nvSpPr>
        <dsp:cNvPr id="0" name=""/>
        <dsp:cNvSpPr/>
      </dsp:nvSpPr>
      <dsp:spPr>
        <a:xfrm rot="19457599">
          <a:off x="1509826" y="2474707"/>
          <a:ext cx="779452" cy="31464"/>
        </a:xfrm>
        <a:custGeom>
          <a:avLst/>
          <a:gdLst/>
          <a:ahLst/>
          <a:cxnLst/>
          <a:rect l="0" t="0" r="0" b="0"/>
          <a:pathLst>
            <a:path>
              <a:moveTo>
                <a:pt x="0" y="15732"/>
              </a:moveTo>
              <a:lnTo>
                <a:pt x="779452" y="1573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1880066" y="2470953"/>
        <a:ext cx="38972" cy="38972"/>
      </dsp:txXfrm>
    </dsp:sp>
    <dsp:sp modelId="{817A6043-30D4-4D07-AA38-BF6CB7CD336D}">
      <dsp:nvSpPr>
        <dsp:cNvPr id="0" name=""/>
        <dsp:cNvSpPr/>
      </dsp:nvSpPr>
      <dsp:spPr>
        <a:xfrm>
          <a:off x="2216017" y="1867401"/>
          <a:ext cx="1582319" cy="7911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dirty="0" smtClean="0"/>
            <a:t>测试环境</a:t>
          </a:r>
          <a:endParaRPr lang="zh-CN" altLang="en-US" sz="1600" kern="1200" dirty="0"/>
        </a:p>
      </dsp:txBody>
      <dsp:txXfrm>
        <a:off x="2239189" y="1890573"/>
        <a:ext cx="1535975" cy="744815"/>
      </dsp:txXfrm>
    </dsp:sp>
    <dsp:sp modelId="{5DCB16A2-EBEF-4942-861A-BCF551A6CFAE}">
      <dsp:nvSpPr>
        <dsp:cNvPr id="0" name=""/>
        <dsp:cNvSpPr/>
      </dsp:nvSpPr>
      <dsp:spPr>
        <a:xfrm rot="19457599">
          <a:off x="3725073" y="2019790"/>
          <a:ext cx="779452" cy="31464"/>
        </a:xfrm>
        <a:custGeom>
          <a:avLst/>
          <a:gdLst/>
          <a:ahLst/>
          <a:cxnLst/>
          <a:rect l="0" t="0" r="0" b="0"/>
          <a:pathLst>
            <a:path>
              <a:moveTo>
                <a:pt x="0" y="15732"/>
              </a:moveTo>
              <a:lnTo>
                <a:pt x="779452" y="1573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4095313" y="2016036"/>
        <a:ext cx="38972" cy="38972"/>
      </dsp:txXfrm>
    </dsp:sp>
    <dsp:sp modelId="{92DF323D-4185-4D09-AE3F-CED73D0B1870}">
      <dsp:nvSpPr>
        <dsp:cNvPr id="0" name=""/>
        <dsp:cNvSpPr/>
      </dsp:nvSpPr>
      <dsp:spPr>
        <a:xfrm>
          <a:off x="4431263" y="1412484"/>
          <a:ext cx="1582319" cy="7911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dirty="0" smtClean="0"/>
            <a:t>测试套</a:t>
          </a:r>
          <a:endParaRPr lang="zh-CN" altLang="en-US" sz="1600" kern="1200" dirty="0"/>
        </a:p>
      </dsp:txBody>
      <dsp:txXfrm>
        <a:off x="4454435" y="1435656"/>
        <a:ext cx="1535975" cy="744815"/>
      </dsp:txXfrm>
    </dsp:sp>
    <dsp:sp modelId="{06DABE67-2806-48F2-B360-E004F7512CB6}">
      <dsp:nvSpPr>
        <dsp:cNvPr id="0" name=""/>
        <dsp:cNvSpPr/>
      </dsp:nvSpPr>
      <dsp:spPr>
        <a:xfrm rot="19457599">
          <a:off x="5940320" y="1564873"/>
          <a:ext cx="779452" cy="31464"/>
        </a:xfrm>
        <a:custGeom>
          <a:avLst/>
          <a:gdLst/>
          <a:ahLst/>
          <a:cxnLst/>
          <a:rect l="0" t="0" r="0" b="0"/>
          <a:pathLst>
            <a:path>
              <a:moveTo>
                <a:pt x="0" y="15732"/>
              </a:moveTo>
              <a:lnTo>
                <a:pt x="779452" y="1573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6310560" y="1561120"/>
        <a:ext cx="38972" cy="38972"/>
      </dsp:txXfrm>
    </dsp:sp>
    <dsp:sp modelId="{8FC38BE4-587E-4964-9C10-83B8194FB4F4}">
      <dsp:nvSpPr>
        <dsp:cNvPr id="0" name=""/>
        <dsp:cNvSpPr/>
      </dsp:nvSpPr>
      <dsp:spPr>
        <a:xfrm>
          <a:off x="6646510" y="957568"/>
          <a:ext cx="1582319" cy="7911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dirty="0" smtClean="0"/>
            <a:t>用例逻辑</a:t>
          </a:r>
          <a:endParaRPr lang="zh-CN" altLang="en-US" sz="1600" kern="1200" dirty="0"/>
        </a:p>
      </dsp:txBody>
      <dsp:txXfrm>
        <a:off x="6669682" y="980740"/>
        <a:ext cx="1535975" cy="744815"/>
      </dsp:txXfrm>
    </dsp:sp>
    <dsp:sp modelId="{3790EB09-8088-48C1-9CFB-84C89EFB22B9}">
      <dsp:nvSpPr>
        <dsp:cNvPr id="0" name=""/>
        <dsp:cNvSpPr/>
      </dsp:nvSpPr>
      <dsp:spPr>
        <a:xfrm rot="2142401">
          <a:off x="5940320" y="2019790"/>
          <a:ext cx="779452" cy="31464"/>
        </a:xfrm>
        <a:custGeom>
          <a:avLst/>
          <a:gdLst/>
          <a:ahLst/>
          <a:cxnLst/>
          <a:rect l="0" t="0" r="0" b="0"/>
          <a:pathLst>
            <a:path>
              <a:moveTo>
                <a:pt x="0" y="15732"/>
              </a:moveTo>
              <a:lnTo>
                <a:pt x="779452" y="1573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6310560" y="2016036"/>
        <a:ext cx="38972" cy="38972"/>
      </dsp:txXfrm>
    </dsp:sp>
    <dsp:sp modelId="{9C9C7953-9540-4923-B68B-4588947B27E1}">
      <dsp:nvSpPr>
        <dsp:cNvPr id="0" name=""/>
        <dsp:cNvSpPr/>
      </dsp:nvSpPr>
      <dsp:spPr>
        <a:xfrm>
          <a:off x="6646510" y="1867401"/>
          <a:ext cx="1582319" cy="7911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dirty="0" smtClean="0"/>
            <a:t>用例数据</a:t>
          </a:r>
          <a:endParaRPr lang="zh-CN" altLang="en-US" sz="1600" kern="1200" dirty="0"/>
        </a:p>
      </dsp:txBody>
      <dsp:txXfrm>
        <a:off x="6669682" y="1890573"/>
        <a:ext cx="1535975" cy="744815"/>
      </dsp:txXfrm>
    </dsp:sp>
    <dsp:sp modelId="{4938F554-DCEE-47BC-BC02-B615A933A97C}">
      <dsp:nvSpPr>
        <dsp:cNvPr id="0" name=""/>
        <dsp:cNvSpPr/>
      </dsp:nvSpPr>
      <dsp:spPr>
        <a:xfrm rot="2142401">
          <a:off x="3725073" y="2474707"/>
          <a:ext cx="779452" cy="31464"/>
        </a:xfrm>
        <a:custGeom>
          <a:avLst/>
          <a:gdLst/>
          <a:ahLst/>
          <a:cxnLst/>
          <a:rect l="0" t="0" r="0" b="0"/>
          <a:pathLst>
            <a:path>
              <a:moveTo>
                <a:pt x="0" y="15732"/>
              </a:moveTo>
              <a:lnTo>
                <a:pt x="779452" y="1573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4095313" y="2470953"/>
        <a:ext cx="38972" cy="38972"/>
      </dsp:txXfrm>
    </dsp:sp>
    <dsp:sp modelId="{77A52F46-A5A3-4F86-92DC-09F7BE259245}">
      <dsp:nvSpPr>
        <dsp:cNvPr id="0" name=""/>
        <dsp:cNvSpPr/>
      </dsp:nvSpPr>
      <dsp:spPr>
        <a:xfrm>
          <a:off x="4431263" y="2322318"/>
          <a:ext cx="1582319" cy="7911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dirty="0" smtClean="0"/>
            <a:t>测试</a:t>
          </a:r>
          <a:r>
            <a:rPr lang="zh-CN" altLang="en-US" sz="1600" b="0" kern="1200" dirty="0" smtClean="0"/>
            <a:t>套数</a:t>
          </a:r>
          <a:r>
            <a:rPr lang="zh-CN" altLang="en-US" sz="1600" kern="1200" dirty="0" smtClean="0"/>
            <a:t>据</a:t>
          </a:r>
          <a:endParaRPr lang="zh-CN" altLang="en-US" sz="1600" kern="1200" dirty="0"/>
        </a:p>
      </dsp:txBody>
      <dsp:txXfrm>
        <a:off x="4454435" y="2345490"/>
        <a:ext cx="1535975" cy="744815"/>
      </dsp:txXfrm>
    </dsp:sp>
    <dsp:sp modelId="{4C7E0587-FF3F-441B-8DB8-21E54EF9E707}">
      <dsp:nvSpPr>
        <dsp:cNvPr id="0" name=""/>
        <dsp:cNvSpPr/>
      </dsp:nvSpPr>
      <dsp:spPr>
        <a:xfrm rot="2142401">
          <a:off x="1509826" y="2929624"/>
          <a:ext cx="779452" cy="31464"/>
        </a:xfrm>
        <a:custGeom>
          <a:avLst/>
          <a:gdLst/>
          <a:ahLst/>
          <a:cxnLst/>
          <a:rect l="0" t="0" r="0" b="0"/>
          <a:pathLst>
            <a:path>
              <a:moveTo>
                <a:pt x="0" y="15732"/>
              </a:moveTo>
              <a:lnTo>
                <a:pt x="779452" y="1573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1880066" y="2925870"/>
        <a:ext cx="38972" cy="38972"/>
      </dsp:txXfrm>
    </dsp:sp>
    <dsp:sp modelId="{988DC752-16C2-405B-9707-01A7B2B593AC}">
      <dsp:nvSpPr>
        <dsp:cNvPr id="0" name=""/>
        <dsp:cNvSpPr/>
      </dsp:nvSpPr>
      <dsp:spPr>
        <a:xfrm>
          <a:off x="2216017" y="2777235"/>
          <a:ext cx="1582319" cy="7911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dirty="0" smtClean="0"/>
            <a:t>环境数据</a:t>
          </a:r>
          <a:endParaRPr lang="zh-CN" altLang="en-US" sz="1600" kern="1200" dirty="0"/>
        </a:p>
      </dsp:txBody>
      <dsp:txXfrm>
        <a:off x="2239189" y="2800407"/>
        <a:ext cx="1535975" cy="74481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A76383-27B6-4B1A-B7AB-4DB8964C3929}" type="datetimeFigureOut">
              <a:rPr lang="zh-CN" altLang="en-US" smtClean="0"/>
              <a:t>2017/3/5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F9EEC6-9895-49F2-BF04-49D8F08A9847}" type="slidenum">
              <a:rPr lang="zh-CN" altLang="en-US" smtClean="0"/>
              <a:t>‹#›</a:t>
            </a:fld>
            <a:endParaRPr lang="zh-CN" altLang="en-US"/>
          </a:p>
        </p:txBody>
      </p:sp>
    </p:spTree>
    <p:extLst>
      <p:ext uri="{BB962C8B-B14F-4D97-AF65-F5344CB8AC3E}">
        <p14:creationId xmlns:p14="http://schemas.microsoft.com/office/powerpoint/2010/main" val="1082616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vagrantup.com/" TargetMode="External"/><Relationship Id="rId7" Type="http://schemas.openxmlformats.org/officeDocument/2006/relationships/hyperlink" Target="http://vagrantup.com/v1/docs/provisioners/shell.html"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puppetlabs.com/" TargetMode="External"/><Relationship Id="rId5" Type="http://schemas.openxmlformats.org/officeDocument/2006/relationships/hyperlink" Target="http://opscode.com/chef" TargetMode="External"/><Relationship Id="rId4" Type="http://schemas.openxmlformats.org/officeDocument/2006/relationships/hyperlink" Target="http://virtualbox.org/"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http://developer.51cto.com/art/201106/267051.htm</a:t>
            </a:r>
            <a:endParaRPr lang="zh-CN" altLang="en-US" dirty="0" smtClean="0"/>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所谓模块化思想</a:t>
            </a:r>
            <a:r>
              <a:rPr lang="zh-CN" altLang="en-US" sz="1200" b="0" i="0" kern="1200" dirty="0" smtClean="0">
                <a:solidFill>
                  <a:schemeClr val="tx1"/>
                </a:solidFill>
                <a:effectLst/>
                <a:latin typeface="+mn-lt"/>
                <a:ea typeface="+mn-ea"/>
                <a:cs typeface="+mn-cs"/>
              </a:rPr>
              <a:t>，就是将一个测试用例中的几个不同的测试点拆分并且将其单个点的测试步骤进行了封装，形成了一个模块。</a:t>
            </a:r>
          </a:p>
          <a:p>
            <a:r>
              <a:rPr lang="zh-CN" altLang="en-US" sz="1200" b="0" i="0" kern="1200" dirty="0" smtClean="0">
                <a:solidFill>
                  <a:schemeClr val="tx1"/>
                </a:solidFill>
                <a:effectLst/>
                <a:latin typeface="+mn-lt"/>
                <a:ea typeface="+mn-ea"/>
                <a:cs typeface="+mn-cs"/>
              </a:rPr>
              <a:t>例如：一个测试用例要对一个登录程序进行测试，其中包括：用户名输入、密码输入、以及确定登录；</a:t>
            </a:r>
          </a:p>
          <a:p>
            <a:r>
              <a:rPr lang="zh-CN" altLang="en-US" sz="1200" b="0" i="0" kern="1200" dirty="0" smtClean="0">
                <a:solidFill>
                  <a:schemeClr val="tx1"/>
                </a:solidFill>
                <a:effectLst/>
                <a:latin typeface="+mn-lt"/>
                <a:ea typeface="+mn-ea"/>
                <a:cs typeface="+mn-cs"/>
              </a:rPr>
              <a:t>那么就可以将用户名输入、密码输入、确定登录、取消登录四个操作分别封装在四个不同的模块中。测试时，只需调用其模块即可。这样的话，当一个模块有变化，你只需单独维护那个模块即可，也可以根据模块的不同组合成不同的测试用例。</a:t>
            </a: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所谓测试库思想</a:t>
            </a:r>
            <a:r>
              <a:rPr lang="zh-CN" altLang="en-US" sz="1200" b="0" i="0" kern="1200" dirty="0" smtClean="0">
                <a:solidFill>
                  <a:schemeClr val="tx1"/>
                </a:solidFill>
                <a:effectLst/>
                <a:latin typeface="+mn-lt"/>
                <a:ea typeface="+mn-ea"/>
                <a:cs typeface="+mn-cs"/>
              </a:rPr>
              <a:t>，就是模块化思想的升华，其为应用程序的测试创造了库文件（可以是</a:t>
            </a:r>
            <a:r>
              <a:rPr lang="en-US" altLang="zh-CN" sz="1200" b="0" i="0" kern="1200" dirty="0" smtClean="0">
                <a:solidFill>
                  <a:schemeClr val="tx1"/>
                </a:solidFill>
                <a:effectLst/>
                <a:latin typeface="+mn-lt"/>
                <a:ea typeface="+mn-ea"/>
                <a:cs typeface="+mn-cs"/>
              </a:rPr>
              <a:t>APIs</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DLLs</a:t>
            </a:r>
            <a:r>
              <a:rPr lang="zh-CN" altLang="en-US" sz="1200" b="0" i="0" kern="1200" dirty="0" smtClean="0">
                <a:solidFill>
                  <a:schemeClr val="tx1"/>
                </a:solidFill>
                <a:effectLst/>
                <a:latin typeface="+mn-lt"/>
                <a:ea typeface="+mn-ea"/>
                <a:cs typeface="+mn-cs"/>
              </a:rPr>
              <a:t>等），这些库文件为一系列函数的集合。其与模块化思想不同的是，其拓展了接口思想，即可以通过接口去传递参数，而不是一个封死的模块，可以说是一个多了一个“门”的交互型模块。</a:t>
            </a:r>
          </a:p>
          <a:p>
            <a:r>
              <a:rPr lang="zh-CN" altLang="en-US" sz="1200" b="0" i="0" kern="1200" dirty="0" smtClean="0">
                <a:solidFill>
                  <a:schemeClr val="tx1"/>
                </a:solidFill>
                <a:effectLst/>
                <a:latin typeface="+mn-lt"/>
                <a:ea typeface="+mn-ea"/>
                <a:cs typeface="+mn-cs"/>
              </a:rPr>
              <a:t>例如：还是以上那个测试用例，只是将用户名输入、密码输入、确定登录、取消登录封装成一个库，这个库含有一个函数</a:t>
            </a:r>
            <a:r>
              <a:rPr lang="en-US" altLang="zh-CN" sz="1200" b="0" i="0" kern="1200" dirty="0" smtClean="0">
                <a:solidFill>
                  <a:schemeClr val="tx1"/>
                </a:solidFill>
                <a:effectLst/>
                <a:latin typeface="+mn-lt"/>
                <a:ea typeface="+mn-ea"/>
                <a:cs typeface="+mn-cs"/>
              </a:rPr>
              <a:t>Login</a:t>
            </a:r>
            <a:r>
              <a:rPr lang="zh-CN" altLang="en-US" sz="1200" b="0" i="0" kern="1200" dirty="0" smtClean="0">
                <a:solidFill>
                  <a:schemeClr val="tx1"/>
                </a:solidFill>
                <a:effectLst/>
                <a:latin typeface="+mn-lt"/>
                <a:ea typeface="+mn-ea"/>
                <a:cs typeface="+mn-cs"/>
              </a:rPr>
              <a:t>，这个函数</a:t>
            </a:r>
            <a:r>
              <a:rPr lang="en-US" altLang="zh-CN" sz="1200" b="0" i="0" kern="1200" dirty="0" smtClean="0">
                <a:solidFill>
                  <a:schemeClr val="tx1"/>
                </a:solidFill>
                <a:effectLst/>
                <a:latin typeface="+mn-lt"/>
                <a:ea typeface="+mn-ea"/>
                <a:cs typeface="+mn-cs"/>
              </a:rPr>
              <a:t>Login</a:t>
            </a:r>
            <a:r>
              <a:rPr lang="zh-CN" altLang="en-US" sz="1200" b="0" i="0" kern="1200" dirty="0" smtClean="0">
                <a:solidFill>
                  <a:schemeClr val="tx1"/>
                </a:solidFill>
                <a:effectLst/>
                <a:latin typeface="+mn-lt"/>
                <a:ea typeface="+mn-ea"/>
                <a:cs typeface="+mn-cs"/>
              </a:rPr>
              <a:t>接收两个参数“用户名、密码”，对输入不同的用户名和密码可以进行不同的测试用例。也可以另外一个函数</a:t>
            </a:r>
            <a:r>
              <a:rPr lang="en-US" altLang="zh-CN" sz="1200" b="0" i="0" kern="1200" dirty="0" err="1" smtClean="0">
                <a:solidFill>
                  <a:schemeClr val="tx1"/>
                </a:solidFill>
                <a:effectLst/>
                <a:latin typeface="+mn-lt"/>
                <a:ea typeface="+mn-ea"/>
                <a:cs typeface="+mn-cs"/>
              </a:rPr>
              <a:t>Cancle</a:t>
            </a:r>
            <a:r>
              <a:rPr lang="zh-CN" altLang="en-US"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所谓数据驱动思想</a:t>
            </a:r>
            <a:r>
              <a:rPr lang="zh-CN" altLang="en-US" sz="1200" b="0" i="0" kern="1200" dirty="0" smtClean="0">
                <a:solidFill>
                  <a:schemeClr val="tx1"/>
                </a:solidFill>
                <a:effectLst/>
                <a:latin typeface="+mn-lt"/>
                <a:ea typeface="+mn-ea"/>
                <a:cs typeface="+mn-cs"/>
              </a:rPr>
              <a:t>，众说纷纭，很多人都觉仅仅依靠用</a:t>
            </a:r>
            <a:r>
              <a:rPr lang="en-US" altLang="zh-CN" sz="1200" b="0" i="0" kern="1200" dirty="0" smtClean="0">
                <a:solidFill>
                  <a:schemeClr val="tx1"/>
                </a:solidFill>
                <a:effectLst/>
                <a:latin typeface="+mn-lt"/>
                <a:ea typeface="+mn-ea"/>
                <a:cs typeface="+mn-cs"/>
              </a:rPr>
              <a:t>EXCLE</a:t>
            </a:r>
            <a:r>
              <a:rPr lang="zh-CN" altLang="en-US" sz="1200" b="0" i="0" kern="1200" dirty="0" smtClean="0">
                <a:solidFill>
                  <a:schemeClr val="tx1"/>
                </a:solidFill>
                <a:effectLst/>
                <a:latin typeface="+mn-lt"/>
                <a:ea typeface="+mn-ea"/>
                <a:cs typeface="+mn-cs"/>
              </a:rPr>
              <a:t>表进行不同数据的读取仅是一个高级的参数化，其实怎么理解并不重要，关键是其思想能够好的应用到你的框架中。而我的理解就是变量不变，数据驱动结果，不同的数据导致了不同的结果的产生。而对于数据的导入，可以通过很多方式，例如：</a:t>
            </a:r>
            <a:r>
              <a:rPr lang="en-US" altLang="zh-CN" sz="1200" b="0" i="0" kern="1200" dirty="0" smtClean="0">
                <a:solidFill>
                  <a:schemeClr val="tx1"/>
                </a:solidFill>
                <a:effectLst/>
                <a:latin typeface="+mn-lt"/>
                <a:ea typeface="+mn-ea"/>
                <a:cs typeface="+mn-cs"/>
              </a:rPr>
              <a:t>EXCLE</a:t>
            </a:r>
            <a:r>
              <a:rPr lang="zh-CN" altLang="en-US" sz="1200" b="0" i="0" kern="1200" dirty="0" smtClean="0">
                <a:solidFill>
                  <a:schemeClr val="tx1"/>
                </a:solidFill>
                <a:effectLst/>
                <a:latin typeface="+mn-lt"/>
                <a:ea typeface="+mn-ea"/>
                <a:cs typeface="+mn-cs"/>
              </a:rPr>
              <a:t>表、</a:t>
            </a:r>
            <a:r>
              <a:rPr lang="en-US" altLang="zh-CN" sz="1200" b="0" i="0" kern="1200" dirty="0" smtClean="0">
                <a:solidFill>
                  <a:schemeClr val="tx1"/>
                </a:solidFill>
                <a:effectLst/>
                <a:latin typeface="+mn-lt"/>
                <a:ea typeface="+mn-ea"/>
                <a:cs typeface="+mn-cs"/>
              </a:rPr>
              <a:t>XML</a:t>
            </a:r>
            <a:r>
              <a:rPr lang="zh-CN" altLang="en-US" sz="1200" b="0" i="0" kern="1200" dirty="0" smtClean="0">
                <a:solidFill>
                  <a:schemeClr val="tx1"/>
                </a:solidFill>
                <a:effectLst/>
                <a:latin typeface="+mn-lt"/>
                <a:ea typeface="+mn-ea"/>
                <a:cs typeface="+mn-cs"/>
              </a:rPr>
              <a:t>（用在</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中）、数据库（</a:t>
            </a:r>
            <a:r>
              <a:rPr lang="en-US" altLang="zh-CN" sz="1200" b="0" i="0" kern="1200" dirty="0" smtClean="0">
                <a:solidFill>
                  <a:schemeClr val="tx1"/>
                </a:solidFill>
                <a:effectLst/>
                <a:latin typeface="+mn-lt"/>
                <a:ea typeface="+mn-ea"/>
                <a:cs typeface="+mn-cs"/>
              </a:rPr>
              <a:t>DB</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CSV</a:t>
            </a:r>
            <a:r>
              <a:rPr lang="zh-CN" altLang="en-US" sz="1200" b="0" i="0" kern="1200" dirty="0" smtClean="0">
                <a:solidFill>
                  <a:schemeClr val="tx1"/>
                </a:solidFill>
                <a:effectLst/>
                <a:latin typeface="+mn-lt"/>
                <a:ea typeface="+mn-ea"/>
                <a:cs typeface="+mn-cs"/>
              </a:rPr>
              <a:t>文件、</a:t>
            </a:r>
            <a:r>
              <a:rPr lang="en-US" altLang="zh-CN" sz="1200" b="0" i="0" kern="1200" dirty="0" smtClean="0">
                <a:solidFill>
                  <a:schemeClr val="tx1"/>
                </a:solidFill>
                <a:effectLst/>
                <a:latin typeface="+mn-lt"/>
                <a:ea typeface="+mn-ea"/>
                <a:cs typeface="+mn-cs"/>
              </a:rPr>
              <a:t>TXT</a:t>
            </a:r>
            <a:r>
              <a:rPr lang="zh-CN" altLang="en-US" sz="1200" b="0" i="0" kern="1200" dirty="0" smtClean="0">
                <a:solidFill>
                  <a:schemeClr val="tx1"/>
                </a:solidFill>
                <a:effectLst/>
                <a:latin typeface="+mn-lt"/>
                <a:ea typeface="+mn-ea"/>
                <a:cs typeface="+mn-cs"/>
              </a:rPr>
              <a:t>等都可以。</a:t>
            </a:r>
          </a:p>
          <a:p>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所谓关键字思想</a:t>
            </a:r>
            <a:r>
              <a:rPr lang="zh-CN" altLang="en-US" sz="1200" b="0" i="0" kern="1200" dirty="0" smtClean="0">
                <a:solidFill>
                  <a:schemeClr val="tx1"/>
                </a:solidFill>
                <a:effectLst/>
                <a:latin typeface="+mn-lt"/>
                <a:ea typeface="+mn-ea"/>
                <a:cs typeface="+mn-cs"/>
              </a:rPr>
              <a:t>，这个思想，我曾经一直思考，它与面向对象的关系，与交互模块化思想的区别。后来个人理解，其实关键字驱动就是一种面向对象的思想，例如：</a:t>
            </a:r>
            <a:r>
              <a:rPr lang="en-US" altLang="zh-CN" sz="1200" b="0" i="0" kern="1200" dirty="0" smtClean="0">
                <a:solidFill>
                  <a:schemeClr val="tx1"/>
                </a:solidFill>
                <a:effectLst/>
                <a:latin typeface="+mn-lt"/>
                <a:ea typeface="+mn-ea"/>
                <a:cs typeface="+mn-cs"/>
              </a:rPr>
              <a:t>QTP</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RFT</a:t>
            </a:r>
            <a:r>
              <a:rPr lang="zh-CN" altLang="en-US" sz="1200" b="0" i="0" kern="1200" dirty="0" smtClean="0">
                <a:solidFill>
                  <a:schemeClr val="tx1"/>
                </a:solidFill>
                <a:effectLst/>
                <a:latin typeface="+mn-lt"/>
                <a:ea typeface="+mn-ea"/>
                <a:cs typeface="+mn-cs"/>
              </a:rPr>
              <a:t>中，对象可以为一个数据或者一个关键字，对对象的抓取，可以将其测试对象封装为一个关键字（即可以将</a:t>
            </a:r>
            <a:r>
              <a:rPr lang="en-US" altLang="zh-CN" sz="1200" b="0" i="0" kern="1200" dirty="0" err="1" smtClean="0">
                <a:solidFill>
                  <a:schemeClr val="tx1"/>
                </a:solidFill>
                <a:effectLst/>
                <a:latin typeface="+mn-lt"/>
                <a:ea typeface="+mn-ea"/>
                <a:cs typeface="+mn-cs"/>
              </a:rPr>
              <a:t>gui</a:t>
            </a:r>
            <a:r>
              <a:rPr lang="zh-CN" altLang="en-US" sz="1200" b="0" i="0" kern="1200" dirty="0" smtClean="0">
                <a:solidFill>
                  <a:schemeClr val="tx1"/>
                </a:solidFill>
                <a:effectLst/>
                <a:latin typeface="+mn-lt"/>
                <a:ea typeface="+mn-ea"/>
                <a:cs typeface="+mn-cs"/>
              </a:rPr>
              <a:t>元素封装成了一个个关键字），这样可以对其关键对象进行各种操作了，不同的对象可以驱动不同的测试流向与结果。</a:t>
            </a:r>
          </a:p>
          <a:p>
            <a:endParaRPr lang="zh-CN" altLang="en-US" dirty="0"/>
          </a:p>
        </p:txBody>
      </p:sp>
      <p:sp>
        <p:nvSpPr>
          <p:cNvPr id="4" name="灯片编号占位符 3"/>
          <p:cNvSpPr>
            <a:spLocks noGrp="1"/>
          </p:cNvSpPr>
          <p:nvPr>
            <p:ph type="sldNum" sz="quarter" idx="10"/>
          </p:nvPr>
        </p:nvSpPr>
        <p:spPr/>
        <p:txBody>
          <a:bodyPr/>
          <a:lstStyle/>
          <a:p>
            <a:fld id="{D4F9EEC6-9895-49F2-BF04-49D8F08A9847}" type="slidenum">
              <a:rPr lang="zh-CN" altLang="en-US" smtClean="0"/>
              <a:t>3</a:t>
            </a:fld>
            <a:endParaRPr lang="zh-CN" altLang="en-US"/>
          </a:p>
        </p:txBody>
      </p:sp>
    </p:spTree>
    <p:extLst>
      <p:ext uri="{BB962C8B-B14F-4D97-AF65-F5344CB8AC3E}">
        <p14:creationId xmlns:p14="http://schemas.microsoft.com/office/powerpoint/2010/main" val="742118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让开发环境成为生产环境的镜像</a:t>
            </a:r>
          </a:p>
          <a:p>
            <a:r>
              <a:rPr lang="zh-CN" altLang="en-US" sz="1200" b="0" i="0" kern="1200" dirty="0" smtClean="0">
                <a:solidFill>
                  <a:schemeClr val="tx1"/>
                </a:solidFill>
                <a:effectLst/>
                <a:latin typeface="+mn-lt"/>
                <a:ea typeface="+mn-ea"/>
                <a:cs typeface="+mn-cs"/>
              </a:rPr>
              <a:t>到目前，开发和运维之间主要是通过监控的数据和文档进行沟通。基于这些认知，开发人员更希望能够在实际环境上做一些测试，对系统的内部机制进行了解。在生产环境上进行这些操作不仅不现实，还会影响到系统的稳定性。较好的方案是提供一些沙盒供开发人员测试。</a:t>
            </a:r>
          </a:p>
          <a:p>
            <a:r>
              <a:rPr lang="zh-CN" altLang="en-US" sz="1200" b="0" i="0" kern="1200" dirty="0" smtClean="0">
                <a:solidFill>
                  <a:schemeClr val="tx1"/>
                </a:solidFill>
                <a:effectLst/>
                <a:latin typeface="+mn-lt"/>
                <a:ea typeface="+mn-ea"/>
                <a:cs typeface="+mn-cs"/>
              </a:rPr>
              <a:t>以此为需求，出现了</a:t>
            </a:r>
            <a:r>
              <a:rPr lang="en-US" altLang="zh-CN" sz="1200" b="0" i="0" u="none" strike="noStrike" kern="1200" dirty="0" smtClean="0">
                <a:solidFill>
                  <a:schemeClr val="tx1"/>
                </a:solidFill>
                <a:effectLst/>
                <a:latin typeface="+mn-lt"/>
                <a:ea typeface="+mn-ea"/>
                <a:cs typeface="+mn-cs"/>
                <a:hlinkClick r:id="rId3"/>
              </a:rPr>
              <a:t>Vagrant</a:t>
            </a:r>
            <a:r>
              <a:rPr lang="zh-CN" altLang="en-US" sz="1200" b="0" i="0" kern="1200" dirty="0" smtClean="0">
                <a:solidFill>
                  <a:schemeClr val="tx1"/>
                </a:solidFill>
                <a:effectLst/>
                <a:latin typeface="+mn-lt"/>
                <a:ea typeface="+mn-ea"/>
                <a:cs typeface="+mn-cs"/>
              </a:rPr>
              <a:t>这种工具，它能够以</a:t>
            </a:r>
            <a:r>
              <a:rPr lang="en-US" altLang="zh-CN" sz="1200" b="0" i="0" u="none" strike="noStrike" kern="1200" dirty="0" err="1" smtClean="0">
                <a:solidFill>
                  <a:schemeClr val="tx1"/>
                </a:solidFill>
                <a:effectLst/>
                <a:latin typeface="+mn-lt"/>
                <a:ea typeface="+mn-ea"/>
                <a:cs typeface="+mn-cs"/>
                <a:hlinkClick r:id="rId4"/>
              </a:rPr>
              <a:t>VirtualBox</a:t>
            </a:r>
            <a:r>
              <a:rPr lang="zh-CN" altLang="en-US" sz="1200" b="0" i="0" kern="1200" dirty="0" smtClean="0">
                <a:solidFill>
                  <a:schemeClr val="tx1"/>
                </a:solidFill>
                <a:effectLst/>
                <a:latin typeface="+mn-lt"/>
                <a:ea typeface="+mn-ea"/>
                <a:cs typeface="+mn-cs"/>
              </a:rPr>
              <a:t>虚拟机的方式将开发环境打包并分发。这些虚拟机通过标准的配置管理工具</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如</a:t>
            </a:r>
            <a:r>
              <a:rPr lang="en-US" altLang="zh-CN" sz="1200" b="0" i="0" u="none" strike="noStrike" kern="1200" dirty="0" smtClean="0">
                <a:solidFill>
                  <a:schemeClr val="tx1"/>
                </a:solidFill>
                <a:effectLst/>
                <a:latin typeface="+mn-lt"/>
                <a:ea typeface="+mn-ea"/>
                <a:cs typeface="+mn-cs"/>
                <a:hlinkClick r:id="rId5"/>
              </a:rPr>
              <a:t>Chef</a:t>
            </a:r>
            <a:r>
              <a:rPr lang="zh-CN" altLang="en-US" sz="1200" b="0" i="0"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hlinkClick r:id="rId6"/>
              </a:rPr>
              <a:t>Puppet</a:t>
            </a:r>
            <a:r>
              <a:rPr lang="zh-CN" altLang="en-US" sz="1200" b="0" i="0" kern="1200" dirty="0" smtClean="0">
                <a:solidFill>
                  <a:schemeClr val="tx1"/>
                </a:solidFill>
                <a:effectLst/>
                <a:latin typeface="+mn-lt"/>
                <a:ea typeface="+mn-ea"/>
                <a:cs typeface="+mn-cs"/>
              </a:rPr>
              <a:t>或最基础的</a:t>
            </a:r>
            <a:r>
              <a:rPr lang="en-US" altLang="zh-CN" sz="1200" b="0" i="0" u="none" strike="noStrike" kern="1200" dirty="0" smtClean="0">
                <a:solidFill>
                  <a:schemeClr val="tx1"/>
                </a:solidFill>
                <a:effectLst/>
                <a:latin typeface="+mn-lt"/>
                <a:ea typeface="+mn-ea"/>
                <a:cs typeface="+mn-cs"/>
                <a:hlinkClick r:id="rId7"/>
              </a:rPr>
              <a:t>shell</a:t>
            </a:r>
            <a:r>
              <a:rPr lang="zh-CN" altLang="en-US" sz="1200" b="0" i="0" u="none" strike="noStrike" kern="1200" dirty="0" smtClean="0">
                <a:solidFill>
                  <a:schemeClr val="tx1"/>
                </a:solidFill>
                <a:effectLst/>
                <a:latin typeface="+mn-lt"/>
                <a:ea typeface="+mn-ea"/>
                <a:cs typeface="+mn-cs"/>
                <a:hlinkClick r:id="rId7"/>
              </a:rPr>
              <a:t>脚本</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建立。运维人员可以使用这些工具快速配置出和生产环境相同的开发环境。开发人员很希望在这样的环境中工作，因为和生产环境基本一致。除此之外，开发人员再也不用担心需要手动配置开发环境了，因为通过</a:t>
            </a:r>
            <a:r>
              <a:rPr lang="en-US" altLang="zh-CN" sz="1200" b="0" i="0" kern="1200" dirty="0" smtClean="0">
                <a:solidFill>
                  <a:schemeClr val="tx1"/>
                </a:solidFill>
                <a:effectLst/>
                <a:latin typeface="+mn-lt"/>
                <a:ea typeface="+mn-ea"/>
                <a:cs typeface="+mn-cs"/>
              </a:rPr>
              <a:t>Vagrant</a:t>
            </a:r>
            <a:r>
              <a:rPr lang="zh-CN" altLang="en-US" sz="1200" b="0" i="0" kern="1200" dirty="0" smtClean="0">
                <a:solidFill>
                  <a:schemeClr val="tx1"/>
                </a:solidFill>
                <a:effectLst/>
                <a:latin typeface="+mn-lt"/>
                <a:ea typeface="+mn-ea"/>
                <a:cs typeface="+mn-cs"/>
              </a:rPr>
              <a:t>这个工具，运维人员包揽了这些工作。</a:t>
            </a:r>
          </a:p>
          <a:p>
            <a:r>
              <a:rPr lang="zh-CN" altLang="en-US" sz="1200" b="0" i="0" kern="1200" dirty="0" smtClean="0">
                <a:solidFill>
                  <a:schemeClr val="tx1"/>
                </a:solidFill>
                <a:effectLst/>
                <a:latin typeface="+mn-lt"/>
                <a:ea typeface="+mn-ea"/>
                <a:cs typeface="+mn-cs"/>
              </a:rPr>
              <a:t>这种基于生产环境配置的开发环境，相当于为开发人员真实系统的沙盒。如果出现了任何问题，直接将虚拟机删除然后重新建立一个即可。沙盒表面上很简单，但具体的配置过程使可以开发人员了解服务器的分配过程，运维实施变更的过程，以及系统的实际架构。</a:t>
            </a:r>
            <a:endParaRPr lang="en-US" altLang="zh-CN" sz="1200" b="0" i="0" kern="1200" dirty="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监控指标的数据收集是为了能够了解开发的代码对系统整体的影响。文档化的工作使开发人员能够了解更多关于生产环境架构的信息，以便于更好的了解不同变更对系统的影响。使用由自动配置脚本构建的虚拟机以及工作流系统不仅能够节约运维人员的时间，也为开发人员提供了进行研究的沙盒环境。办公室或是论坛，都是开发和运维人员相互了解、学习的可靠环境，你可以畅所欲言问你想要了解的问题。自动化架构测试以及代码审查给开发和运维增加了一层安全保障，降低了运维人员变更的风险。最终的结果就是，团队之间的沟通更加自由，更加信任彼此，使得团队之间的界限更加模糊。</a:t>
            </a:r>
          </a:p>
          <a:p>
            <a:endParaRPr lang="zh-CN" altLang="en-US" dirty="0"/>
          </a:p>
        </p:txBody>
      </p:sp>
      <p:sp>
        <p:nvSpPr>
          <p:cNvPr id="4" name="灯片编号占位符 3"/>
          <p:cNvSpPr>
            <a:spLocks noGrp="1"/>
          </p:cNvSpPr>
          <p:nvPr>
            <p:ph type="sldNum" sz="quarter" idx="10"/>
          </p:nvPr>
        </p:nvSpPr>
        <p:spPr/>
        <p:txBody>
          <a:bodyPr/>
          <a:lstStyle/>
          <a:p>
            <a:fld id="{D4F9EEC6-9895-49F2-BF04-49D8F08A9847}" type="slidenum">
              <a:rPr lang="zh-CN" altLang="en-US" smtClean="0"/>
              <a:t>4</a:t>
            </a:fld>
            <a:endParaRPr lang="zh-CN" altLang="en-US"/>
          </a:p>
        </p:txBody>
      </p:sp>
    </p:spTree>
    <p:extLst>
      <p:ext uri="{BB962C8B-B14F-4D97-AF65-F5344CB8AC3E}">
        <p14:creationId xmlns:p14="http://schemas.microsoft.com/office/powerpoint/2010/main" val="742118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http://www.ltesting.net/ceshi/ceshijishu/zdcs/2015/1223/208173.html</a:t>
            </a:r>
            <a:endParaRPr lang="zh-CN" altLang="en-US" dirty="0"/>
          </a:p>
        </p:txBody>
      </p:sp>
      <p:sp>
        <p:nvSpPr>
          <p:cNvPr id="4" name="灯片编号占位符 3"/>
          <p:cNvSpPr>
            <a:spLocks noGrp="1"/>
          </p:cNvSpPr>
          <p:nvPr>
            <p:ph type="sldNum" sz="quarter" idx="10"/>
          </p:nvPr>
        </p:nvSpPr>
        <p:spPr/>
        <p:txBody>
          <a:bodyPr/>
          <a:lstStyle/>
          <a:p>
            <a:fld id="{D4F9EEC6-9895-49F2-BF04-49D8F08A9847}" type="slidenum">
              <a:rPr lang="zh-CN" altLang="en-US" smtClean="0"/>
              <a:t>5</a:t>
            </a:fld>
            <a:endParaRPr lang="zh-CN" altLang="en-US"/>
          </a:p>
        </p:txBody>
      </p:sp>
    </p:spTree>
    <p:extLst>
      <p:ext uri="{BB962C8B-B14F-4D97-AF65-F5344CB8AC3E}">
        <p14:creationId xmlns:p14="http://schemas.microsoft.com/office/powerpoint/2010/main" val="106482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http://blog.csdn.net/u010202588/article/details/38643727</a:t>
            </a:r>
          </a:p>
          <a:p>
            <a:r>
              <a:rPr lang="en-US" altLang="zh-CN" dirty="0" smtClean="0"/>
              <a:t>http://www.infoq.com/cn/articles/cucumber-robotframework-comparison/</a:t>
            </a:r>
            <a:endParaRPr lang="zh-CN" altLang="en-US" dirty="0"/>
          </a:p>
        </p:txBody>
      </p:sp>
      <p:sp>
        <p:nvSpPr>
          <p:cNvPr id="4" name="灯片编号占位符 3"/>
          <p:cNvSpPr>
            <a:spLocks noGrp="1"/>
          </p:cNvSpPr>
          <p:nvPr>
            <p:ph type="sldNum" sz="quarter" idx="10"/>
          </p:nvPr>
        </p:nvSpPr>
        <p:spPr/>
        <p:txBody>
          <a:bodyPr/>
          <a:lstStyle/>
          <a:p>
            <a:fld id="{D4F9EEC6-9895-49F2-BF04-49D8F08A9847}" type="slidenum">
              <a:rPr lang="zh-CN" altLang="en-US" smtClean="0"/>
              <a:t>6</a:t>
            </a:fld>
            <a:endParaRPr lang="zh-CN" altLang="en-US"/>
          </a:p>
        </p:txBody>
      </p:sp>
    </p:spTree>
    <p:extLst>
      <p:ext uri="{BB962C8B-B14F-4D97-AF65-F5344CB8AC3E}">
        <p14:creationId xmlns:p14="http://schemas.microsoft.com/office/powerpoint/2010/main" val="955779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http://tmq.qq.com/2016/09/mobile-app-test-automation-framework/</a:t>
            </a:r>
          </a:p>
          <a:p>
            <a:r>
              <a:rPr lang="en-US" altLang="zh-CN" dirty="0" smtClean="0"/>
              <a:t>http://www.jianshu.com/p/701332a25c08</a:t>
            </a:r>
            <a:endParaRPr lang="zh-CN" altLang="en-US" dirty="0"/>
          </a:p>
        </p:txBody>
      </p:sp>
      <p:sp>
        <p:nvSpPr>
          <p:cNvPr id="4" name="灯片编号占位符 3"/>
          <p:cNvSpPr>
            <a:spLocks noGrp="1"/>
          </p:cNvSpPr>
          <p:nvPr>
            <p:ph type="sldNum" sz="quarter" idx="10"/>
          </p:nvPr>
        </p:nvSpPr>
        <p:spPr/>
        <p:txBody>
          <a:bodyPr/>
          <a:lstStyle/>
          <a:p>
            <a:fld id="{D4F9EEC6-9895-49F2-BF04-49D8F08A9847}" type="slidenum">
              <a:rPr lang="zh-CN" altLang="en-US" smtClean="0"/>
              <a:t>7</a:t>
            </a:fld>
            <a:endParaRPr lang="zh-CN" altLang="en-US"/>
          </a:p>
        </p:txBody>
      </p:sp>
    </p:spTree>
    <p:extLst>
      <p:ext uri="{BB962C8B-B14F-4D97-AF65-F5344CB8AC3E}">
        <p14:creationId xmlns:p14="http://schemas.microsoft.com/office/powerpoint/2010/main" val="1509554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http://mini.eastday.com/a/160824075550481.html</a:t>
            </a:r>
            <a:endParaRPr lang="zh-CN" altLang="en-US" dirty="0"/>
          </a:p>
        </p:txBody>
      </p:sp>
      <p:sp>
        <p:nvSpPr>
          <p:cNvPr id="4" name="灯片编号占位符 3"/>
          <p:cNvSpPr>
            <a:spLocks noGrp="1"/>
          </p:cNvSpPr>
          <p:nvPr>
            <p:ph type="sldNum" sz="quarter" idx="10"/>
          </p:nvPr>
        </p:nvSpPr>
        <p:spPr/>
        <p:txBody>
          <a:bodyPr/>
          <a:lstStyle/>
          <a:p>
            <a:fld id="{D4F9EEC6-9895-49F2-BF04-49D8F08A9847}" type="slidenum">
              <a:rPr lang="zh-CN" altLang="en-US" smtClean="0"/>
              <a:t>8</a:t>
            </a:fld>
            <a:endParaRPr lang="zh-CN" altLang="en-US"/>
          </a:p>
        </p:txBody>
      </p:sp>
    </p:spTree>
    <p:extLst>
      <p:ext uri="{BB962C8B-B14F-4D97-AF65-F5344CB8AC3E}">
        <p14:creationId xmlns:p14="http://schemas.microsoft.com/office/powerpoint/2010/main" val="280408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57B3E8E-8180-44E3-9AC2-504B943387DC}" type="slidenum">
              <a:rPr lang="zh-CN" altLang="en-US" smtClean="0"/>
              <a:t>10</a:t>
            </a:fld>
            <a:endParaRPr lang="zh-CN" altLang="en-US"/>
          </a:p>
        </p:txBody>
      </p:sp>
    </p:spTree>
    <p:extLst>
      <p:ext uri="{BB962C8B-B14F-4D97-AF65-F5344CB8AC3E}">
        <p14:creationId xmlns:p14="http://schemas.microsoft.com/office/powerpoint/2010/main" val="1836144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2017/3/5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2017/3/5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2017/3/5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4">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530820CF-B880-4189-942D-D702A7CBA730}" type="datetimeFigureOut">
              <a:rPr lang="zh-CN" altLang="en-US" smtClean="0"/>
              <a:t>2017/3/5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lib.csdn.net/base/dotne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lib.csdn.net/base/python" TargetMode="External"/><Relationship Id="rId4" Type="http://schemas.openxmlformats.org/officeDocument/2006/relationships/hyperlink" Target="http://lib.csdn.net/base/javase"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r>
              <a:rPr lang="zh-CN" altLang="en-US" dirty="0" smtClean="0"/>
              <a:t>自动化测试</a:t>
            </a:r>
            <a:endParaRPr lang="zh-CN" altLang="en-US" dirty="0"/>
          </a:p>
        </p:txBody>
      </p:sp>
      <p:sp>
        <p:nvSpPr>
          <p:cNvPr id="3" name="副标题 2"/>
          <p:cNvSpPr>
            <a:spLocks noGrp="1"/>
          </p:cNvSpPr>
          <p:nvPr>
            <p:ph type="subTitle" idx="1"/>
          </p:nvPr>
        </p:nvSpPr>
        <p:spPr/>
        <p:txBody>
          <a:bodyPr/>
          <a:lstStyle/>
          <a:p>
            <a:r>
              <a:rPr lang="zh-CN" altLang="en-US" dirty="0" smtClean="0"/>
              <a:t>曾良</a:t>
            </a:r>
            <a:endParaRPr lang="en-US" altLang="zh-CN" dirty="0" smtClean="0"/>
          </a:p>
          <a:p>
            <a:r>
              <a:rPr lang="en-US" altLang="zh-CN" dirty="0" smtClean="0"/>
              <a:t>2017</a:t>
            </a:r>
            <a:r>
              <a:rPr lang="zh-CN" altLang="en-US" dirty="0" smtClean="0"/>
              <a:t>年</a:t>
            </a:r>
            <a:r>
              <a:rPr lang="en-US" altLang="zh-CN" dirty="0" smtClean="0"/>
              <a:t>2</a:t>
            </a:r>
            <a:r>
              <a:rPr lang="zh-CN" altLang="en-US" dirty="0" smtClean="0"/>
              <a:t>月</a:t>
            </a:r>
            <a:r>
              <a:rPr lang="en-US" altLang="zh-CN" dirty="0" smtClean="0"/>
              <a:t>5</a:t>
            </a:r>
            <a:r>
              <a:rPr lang="zh-CN" altLang="en-US" dirty="0" smtClean="0"/>
              <a:t>日</a:t>
            </a:r>
            <a:endParaRPr lang="zh-CN" altLang="en-US" dirty="0"/>
          </a:p>
        </p:txBody>
      </p:sp>
    </p:spTree>
    <p:extLst>
      <p:ext uri="{BB962C8B-B14F-4D97-AF65-F5344CB8AC3E}">
        <p14:creationId xmlns:p14="http://schemas.microsoft.com/office/powerpoint/2010/main" val="4091640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持续集成流程</a:t>
            </a:r>
          </a:p>
        </p:txBody>
      </p:sp>
      <p:sp>
        <p:nvSpPr>
          <p:cNvPr id="4" name="圆角矩形 3"/>
          <p:cNvSpPr/>
          <p:nvPr/>
        </p:nvSpPr>
        <p:spPr>
          <a:xfrm>
            <a:off x="3978289" y="1370690"/>
            <a:ext cx="1224000" cy="36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Jenkins</a:t>
            </a:r>
            <a:endParaRPr lang="zh-CN" altLang="en-US" dirty="0"/>
          </a:p>
        </p:txBody>
      </p:sp>
      <p:sp>
        <p:nvSpPr>
          <p:cNvPr id="5" name="圆角矩形 4"/>
          <p:cNvSpPr/>
          <p:nvPr/>
        </p:nvSpPr>
        <p:spPr>
          <a:xfrm>
            <a:off x="2106081" y="1358894"/>
            <a:ext cx="1224000" cy="36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Gitlab</a:t>
            </a:r>
            <a:endParaRPr lang="zh-CN" altLang="en-US" dirty="0"/>
          </a:p>
        </p:txBody>
      </p:sp>
      <p:sp>
        <p:nvSpPr>
          <p:cNvPr id="6" name="圆角矩形 5"/>
          <p:cNvSpPr/>
          <p:nvPr/>
        </p:nvSpPr>
        <p:spPr>
          <a:xfrm>
            <a:off x="5850497" y="1358894"/>
            <a:ext cx="1224000" cy="36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产品机器</a:t>
            </a:r>
          </a:p>
        </p:txBody>
      </p:sp>
      <p:sp>
        <p:nvSpPr>
          <p:cNvPr id="7" name="圆角矩形 6"/>
          <p:cNvSpPr/>
          <p:nvPr/>
        </p:nvSpPr>
        <p:spPr>
          <a:xfrm>
            <a:off x="7722705" y="1370690"/>
            <a:ext cx="1224000" cy="36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测试机器</a:t>
            </a:r>
          </a:p>
        </p:txBody>
      </p:sp>
      <p:sp>
        <p:nvSpPr>
          <p:cNvPr id="8" name="圆角矩形 7"/>
          <p:cNvSpPr/>
          <p:nvPr/>
        </p:nvSpPr>
        <p:spPr>
          <a:xfrm>
            <a:off x="450033" y="1358894"/>
            <a:ext cx="1224000" cy="36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开发人员</a:t>
            </a:r>
          </a:p>
        </p:txBody>
      </p:sp>
      <p:cxnSp>
        <p:nvCxnSpPr>
          <p:cNvPr id="10" name="直接连接符 9"/>
          <p:cNvCxnSpPr>
            <a:stCxn id="8" idx="2"/>
          </p:cNvCxnSpPr>
          <p:nvPr/>
        </p:nvCxnSpPr>
        <p:spPr>
          <a:xfrm>
            <a:off x="1062033" y="1718894"/>
            <a:ext cx="0" cy="48245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2718081" y="1718894"/>
            <a:ext cx="3271" cy="48245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4574555" y="1718894"/>
            <a:ext cx="15734" cy="48245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462497" y="1730690"/>
            <a:ext cx="938" cy="48127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8334705" y="1730690"/>
            <a:ext cx="6419" cy="46687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1062033" y="2222990"/>
            <a:ext cx="16593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235451" y="1911036"/>
            <a:ext cx="1107996" cy="369332"/>
          </a:xfrm>
          <a:prstGeom prst="rect">
            <a:avLst/>
          </a:prstGeom>
          <a:noFill/>
        </p:spPr>
        <p:txBody>
          <a:bodyPr wrap="none" rtlCol="0">
            <a:spAutoFit/>
          </a:bodyPr>
          <a:lstStyle/>
          <a:p>
            <a:r>
              <a:rPr lang="zh-CN" altLang="en-US" dirty="0"/>
              <a:t>提交代码</a:t>
            </a:r>
          </a:p>
        </p:txBody>
      </p:sp>
      <p:cxnSp>
        <p:nvCxnSpPr>
          <p:cNvPr id="19" name="直接箭头连接符 18"/>
          <p:cNvCxnSpPr/>
          <p:nvPr/>
        </p:nvCxnSpPr>
        <p:spPr>
          <a:xfrm>
            <a:off x="2721352" y="2367006"/>
            <a:ext cx="186893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042185" y="2068929"/>
            <a:ext cx="1370888" cy="369332"/>
          </a:xfrm>
          <a:prstGeom prst="rect">
            <a:avLst/>
          </a:prstGeom>
          <a:noFill/>
        </p:spPr>
        <p:txBody>
          <a:bodyPr wrap="none" rtlCol="0">
            <a:spAutoFit/>
          </a:bodyPr>
          <a:lstStyle/>
          <a:p>
            <a:r>
              <a:rPr lang="zh-CN" altLang="en-US" dirty="0"/>
              <a:t>通知</a:t>
            </a:r>
            <a:r>
              <a:rPr lang="en-US" altLang="zh-CN" dirty="0"/>
              <a:t>Jenkins</a:t>
            </a:r>
            <a:endParaRPr lang="zh-CN" altLang="en-US" dirty="0"/>
          </a:p>
        </p:txBody>
      </p:sp>
      <p:cxnSp>
        <p:nvCxnSpPr>
          <p:cNvPr id="22" name="直接箭头连接符 21"/>
          <p:cNvCxnSpPr/>
          <p:nvPr/>
        </p:nvCxnSpPr>
        <p:spPr>
          <a:xfrm>
            <a:off x="4590289" y="2583030"/>
            <a:ext cx="18722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762662" y="2269510"/>
            <a:ext cx="1569660" cy="369332"/>
          </a:xfrm>
          <a:prstGeom prst="rect">
            <a:avLst/>
          </a:prstGeom>
          <a:noFill/>
        </p:spPr>
        <p:txBody>
          <a:bodyPr wrap="none" rtlCol="0">
            <a:spAutoFit/>
          </a:bodyPr>
          <a:lstStyle/>
          <a:p>
            <a:r>
              <a:rPr lang="zh-CN" altLang="en-US" dirty="0"/>
              <a:t>触发代码下载</a:t>
            </a:r>
          </a:p>
        </p:txBody>
      </p:sp>
      <p:sp>
        <p:nvSpPr>
          <p:cNvPr id="24" name="右弧形箭头 23"/>
          <p:cNvSpPr/>
          <p:nvPr/>
        </p:nvSpPr>
        <p:spPr>
          <a:xfrm>
            <a:off x="6462497" y="2799054"/>
            <a:ext cx="324104" cy="432048"/>
          </a:xfrm>
          <a:prstGeom prst="curvedLeftArrow">
            <a:avLst/>
          </a:prstGeom>
          <a:solidFill>
            <a:schemeClr val="accent6">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TextBox 24"/>
          <p:cNvSpPr txBox="1"/>
          <p:nvPr/>
        </p:nvSpPr>
        <p:spPr>
          <a:xfrm>
            <a:off x="5877031" y="2830412"/>
            <a:ext cx="1107996" cy="369332"/>
          </a:xfrm>
          <a:prstGeom prst="rect">
            <a:avLst/>
          </a:prstGeom>
          <a:noFill/>
        </p:spPr>
        <p:txBody>
          <a:bodyPr wrap="none" rtlCol="0">
            <a:spAutoFit/>
          </a:bodyPr>
          <a:lstStyle/>
          <a:p>
            <a:r>
              <a:rPr lang="zh-CN" altLang="en-US" dirty="0"/>
              <a:t>编译打包</a:t>
            </a:r>
          </a:p>
        </p:txBody>
      </p:sp>
      <p:sp>
        <p:nvSpPr>
          <p:cNvPr id="31" name="右弧形箭头 30"/>
          <p:cNvSpPr/>
          <p:nvPr/>
        </p:nvSpPr>
        <p:spPr>
          <a:xfrm>
            <a:off x="8347544" y="4455238"/>
            <a:ext cx="324104" cy="432048"/>
          </a:xfrm>
          <a:prstGeom prst="curvedLeftArrow">
            <a:avLst/>
          </a:prstGeom>
          <a:solidFill>
            <a:schemeClr val="accent6">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TextBox 31"/>
          <p:cNvSpPr txBox="1"/>
          <p:nvPr/>
        </p:nvSpPr>
        <p:spPr>
          <a:xfrm>
            <a:off x="7827343" y="4455238"/>
            <a:ext cx="1107996" cy="369332"/>
          </a:xfrm>
          <a:prstGeom prst="rect">
            <a:avLst/>
          </a:prstGeom>
          <a:noFill/>
        </p:spPr>
        <p:txBody>
          <a:bodyPr wrap="none" rtlCol="0">
            <a:spAutoFit/>
          </a:bodyPr>
          <a:lstStyle/>
          <a:p>
            <a:r>
              <a:rPr lang="zh-CN" altLang="en-US" dirty="0"/>
              <a:t>生成报告</a:t>
            </a:r>
          </a:p>
        </p:txBody>
      </p:sp>
      <p:sp>
        <p:nvSpPr>
          <p:cNvPr id="35" name="TextBox 34"/>
          <p:cNvSpPr txBox="1"/>
          <p:nvPr/>
        </p:nvSpPr>
        <p:spPr>
          <a:xfrm>
            <a:off x="-149543" y="5686466"/>
            <a:ext cx="2492990" cy="369332"/>
          </a:xfrm>
          <a:prstGeom prst="rect">
            <a:avLst/>
          </a:prstGeom>
          <a:noFill/>
        </p:spPr>
        <p:txBody>
          <a:bodyPr wrap="none" rtlCol="0">
            <a:spAutoFit/>
          </a:bodyPr>
          <a:lstStyle/>
          <a:p>
            <a:r>
              <a:rPr lang="zh-CN" altLang="en-US" dirty="0"/>
              <a:t>测试通过，合入主分支</a:t>
            </a:r>
          </a:p>
        </p:txBody>
      </p:sp>
      <p:cxnSp>
        <p:nvCxnSpPr>
          <p:cNvPr id="37" name="直接箭头连接符 36"/>
          <p:cNvCxnSpPr/>
          <p:nvPr/>
        </p:nvCxnSpPr>
        <p:spPr>
          <a:xfrm>
            <a:off x="1026550" y="6399454"/>
            <a:ext cx="1656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97817" y="6084004"/>
            <a:ext cx="4570482" cy="369332"/>
          </a:xfrm>
          <a:prstGeom prst="rect">
            <a:avLst/>
          </a:prstGeom>
          <a:noFill/>
        </p:spPr>
        <p:txBody>
          <a:bodyPr wrap="none" rtlCol="0">
            <a:spAutoFit/>
          </a:bodyPr>
          <a:lstStyle/>
          <a:p>
            <a:r>
              <a:rPr lang="zh-CN" altLang="en-US" dirty="0"/>
              <a:t>测试不通过，开发人员定位修改，重新提交</a:t>
            </a:r>
          </a:p>
        </p:txBody>
      </p:sp>
      <p:sp>
        <p:nvSpPr>
          <p:cNvPr id="33" name="TextBox 32"/>
          <p:cNvSpPr txBox="1"/>
          <p:nvPr/>
        </p:nvSpPr>
        <p:spPr>
          <a:xfrm>
            <a:off x="6140270" y="3360250"/>
            <a:ext cx="646331" cy="369332"/>
          </a:xfrm>
          <a:prstGeom prst="rect">
            <a:avLst/>
          </a:prstGeom>
          <a:noFill/>
        </p:spPr>
        <p:txBody>
          <a:bodyPr wrap="none" rtlCol="0">
            <a:spAutoFit/>
          </a:bodyPr>
          <a:lstStyle/>
          <a:p>
            <a:r>
              <a:rPr lang="zh-CN" altLang="en-US" dirty="0"/>
              <a:t>部署</a:t>
            </a:r>
          </a:p>
        </p:txBody>
      </p:sp>
      <p:sp>
        <p:nvSpPr>
          <p:cNvPr id="36" name="右弧形箭头 35"/>
          <p:cNvSpPr/>
          <p:nvPr/>
        </p:nvSpPr>
        <p:spPr>
          <a:xfrm>
            <a:off x="6431029" y="3335294"/>
            <a:ext cx="324104" cy="432048"/>
          </a:xfrm>
          <a:prstGeom prst="curvedLeftArrow">
            <a:avLst/>
          </a:prstGeom>
          <a:solidFill>
            <a:schemeClr val="accent6">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39" name="直接箭头连接符 38"/>
          <p:cNvCxnSpPr/>
          <p:nvPr/>
        </p:nvCxnSpPr>
        <p:spPr>
          <a:xfrm flipV="1">
            <a:off x="4558821" y="3951182"/>
            <a:ext cx="3788723" cy="451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62547" y="3670280"/>
            <a:ext cx="1800493" cy="369332"/>
          </a:xfrm>
          <a:prstGeom prst="rect">
            <a:avLst/>
          </a:prstGeom>
          <a:noFill/>
        </p:spPr>
        <p:txBody>
          <a:bodyPr wrap="none" rtlCol="0">
            <a:spAutoFit/>
          </a:bodyPr>
          <a:lstStyle/>
          <a:p>
            <a:r>
              <a:rPr lang="zh-CN" altLang="en-US" dirty="0"/>
              <a:t>触发自动化测试</a:t>
            </a:r>
          </a:p>
        </p:txBody>
      </p:sp>
      <p:cxnSp>
        <p:nvCxnSpPr>
          <p:cNvPr id="41" name="直接箭头连接符 40"/>
          <p:cNvCxnSpPr/>
          <p:nvPr/>
        </p:nvCxnSpPr>
        <p:spPr>
          <a:xfrm flipH="1">
            <a:off x="6453182" y="4383230"/>
            <a:ext cx="1881524" cy="180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729656" y="4050810"/>
            <a:ext cx="1338828" cy="369332"/>
          </a:xfrm>
          <a:prstGeom prst="rect">
            <a:avLst/>
          </a:prstGeom>
          <a:noFill/>
        </p:spPr>
        <p:txBody>
          <a:bodyPr wrap="none" rtlCol="0">
            <a:spAutoFit/>
          </a:bodyPr>
          <a:lstStyle/>
          <a:p>
            <a:r>
              <a:rPr lang="zh-CN" altLang="en-US" dirty="0"/>
              <a:t>自动化测试</a:t>
            </a:r>
          </a:p>
        </p:txBody>
      </p:sp>
      <p:cxnSp>
        <p:nvCxnSpPr>
          <p:cNvPr id="43" name="直接箭头连接符 42"/>
          <p:cNvCxnSpPr/>
          <p:nvPr/>
        </p:nvCxnSpPr>
        <p:spPr>
          <a:xfrm>
            <a:off x="4574555" y="5031302"/>
            <a:ext cx="3760150" cy="246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314088" y="4805986"/>
            <a:ext cx="1832553" cy="369332"/>
          </a:xfrm>
          <a:prstGeom prst="rect">
            <a:avLst/>
          </a:prstGeom>
          <a:noFill/>
        </p:spPr>
        <p:txBody>
          <a:bodyPr wrap="none" rtlCol="0">
            <a:spAutoFit/>
          </a:bodyPr>
          <a:lstStyle/>
          <a:p>
            <a:r>
              <a:rPr lang="en-US" altLang="zh-CN" dirty="0"/>
              <a:t>Jenkins</a:t>
            </a:r>
            <a:r>
              <a:rPr lang="zh-CN" altLang="en-US" dirty="0"/>
              <a:t>获取报告</a:t>
            </a:r>
          </a:p>
        </p:txBody>
      </p:sp>
      <p:cxnSp>
        <p:nvCxnSpPr>
          <p:cNvPr id="55" name="直接箭头连接符 54"/>
          <p:cNvCxnSpPr/>
          <p:nvPr/>
        </p:nvCxnSpPr>
        <p:spPr>
          <a:xfrm flipH="1">
            <a:off x="1062033" y="5463350"/>
            <a:ext cx="353454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356978" y="5100256"/>
            <a:ext cx="3185487" cy="369332"/>
          </a:xfrm>
          <a:prstGeom prst="rect">
            <a:avLst/>
          </a:prstGeom>
          <a:noFill/>
        </p:spPr>
        <p:txBody>
          <a:bodyPr wrap="none" rtlCol="0">
            <a:spAutoFit/>
          </a:bodyPr>
          <a:lstStyle/>
          <a:p>
            <a:r>
              <a:rPr lang="zh-CN" altLang="en-US" dirty="0"/>
              <a:t>分析报告结果并邮件开发人员</a:t>
            </a:r>
          </a:p>
        </p:txBody>
      </p:sp>
      <p:sp>
        <p:nvSpPr>
          <p:cNvPr id="58" name="右弧形箭头 57"/>
          <p:cNvSpPr/>
          <p:nvPr/>
        </p:nvSpPr>
        <p:spPr>
          <a:xfrm>
            <a:off x="1062033" y="5670082"/>
            <a:ext cx="324104" cy="432048"/>
          </a:xfrm>
          <a:prstGeom prst="curvedLeftArrow">
            <a:avLst/>
          </a:prstGeom>
          <a:solidFill>
            <a:schemeClr val="accent6">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170743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提</a:t>
            </a:r>
            <a:r>
              <a:rPr lang="zh-CN" altLang="en-US" dirty="0"/>
              <a:t>测</a:t>
            </a:r>
            <a:r>
              <a:rPr lang="zh-CN" altLang="en-US" dirty="0" smtClean="0"/>
              <a:t>流程</a:t>
            </a:r>
            <a:endParaRPr lang="zh-CN" altLang="en-US" dirty="0"/>
          </a:p>
        </p:txBody>
      </p:sp>
      <p:sp>
        <p:nvSpPr>
          <p:cNvPr id="4" name="圆角矩形 3"/>
          <p:cNvSpPr/>
          <p:nvPr/>
        </p:nvSpPr>
        <p:spPr>
          <a:xfrm>
            <a:off x="3707904" y="1712604"/>
            <a:ext cx="1224000" cy="36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Jenkins</a:t>
            </a:r>
            <a:endParaRPr lang="zh-CN" altLang="en-US" dirty="0"/>
          </a:p>
        </p:txBody>
      </p:sp>
      <p:sp>
        <p:nvSpPr>
          <p:cNvPr id="5" name="圆角矩形 4"/>
          <p:cNvSpPr/>
          <p:nvPr/>
        </p:nvSpPr>
        <p:spPr>
          <a:xfrm>
            <a:off x="1835696" y="1700808"/>
            <a:ext cx="1224000" cy="36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Gitlab</a:t>
            </a:r>
            <a:endParaRPr lang="zh-CN" altLang="en-US" dirty="0"/>
          </a:p>
        </p:txBody>
      </p:sp>
      <p:sp>
        <p:nvSpPr>
          <p:cNvPr id="6" name="圆角矩形 5"/>
          <p:cNvSpPr/>
          <p:nvPr/>
        </p:nvSpPr>
        <p:spPr>
          <a:xfrm>
            <a:off x="5580112" y="1700808"/>
            <a:ext cx="1224000" cy="36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测试机器</a:t>
            </a:r>
            <a:endParaRPr lang="zh-CN" altLang="en-US" dirty="0"/>
          </a:p>
        </p:txBody>
      </p:sp>
      <p:sp>
        <p:nvSpPr>
          <p:cNvPr id="7" name="圆角矩形 6"/>
          <p:cNvSpPr/>
          <p:nvPr/>
        </p:nvSpPr>
        <p:spPr>
          <a:xfrm>
            <a:off x="7452320" y="1712604"/>
            <a:ext cx="1224000" cy="36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测试人员</a:t>
            </a:r>
            <a:endParaRPr lang="zh-CN" altLang="en-US" dirty="0"/>
          </a:p>
        </p:txBody>
      </p:sp>
      <p:sp>
        <p:nvSpPr>
          <p:cNvPr id="8" name="圆角矩形 7"/>
          <p:cNvSpPr/>
          <p:nvPr/>
        </p:nvSpPr>
        <p:spPr>
          <a:xfrm>
            <a:off x="179648" y="1700808"/>
            <a:ext cx="1224000" cy="36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开发人员</a:t>
            </a:r>
            <a:endParaRPr lang="zh-CN" altLang="en-US" dirty="0"/>
          </a:p>
        </p:txBody>
      </p:sp>
      <p:cxnSp>
        <p:nvCxnSpPr>
          <p:cNvPr id="9" name="直接连接符 8"/>
          <p:cNvCxnSpPr>
            <a:stCxn id="8" idx="2"/>
          </p:cNvCxnSpPr>
          <p:nvPr/>
        </p:nvCxnSpPr>
        <p:spPr>
          <a:xfrm>
            <a:off x="791648" y="2060808"/>
            <a:ext cx="0" cy="424851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450967" y="2060808"/>
            <a:ext cx="0" cy="424851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319904" y="2060808"/>
            <a:ext cx="0" cy="424851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192112" y="2072604"/>
            <a:ext cx="0" cy="424851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8064320" y="2072604"/>
            <a:ext cx="0" cy="424851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791648" y="2564904"/>
            <a:ext cx="16593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91648" y="2224116"/>
            <a:ext cx="1569660" cy="369332"/>
          </a:xfrm>
          <a:prstGeom prst="rect">
            <a:avLst/>
          </a:prstGeom>
          <a:noFill/>
        </p:spPr>
        <p:txBody>
          <a:bodyPr wrap="none" rtlCol="0">
            <a:spAutoFit/>
          </a:bodyPr>
          <a:lstStyle/>
          <a:p>
            <a:r>
              <a:rPr lang="zh-CN" altLang="en-US" dirty="0" smtClean="0"/>
              <a:t>提交新版本包</a:t>
            </a:r>
            <a:endParaRPr lang="zh-CN" altLang="en-US" dirty="0"/>
          </a:p>
        </p:txBody>
      </p:sp>
      <p:cxnSp>
        <p:nvCxnSpPr>
          <p:cNvPr id="16" name="直接箭头连接符 15"/>
          <p:cNvCxnSpPr/>
          <p:nvPr/>
        </p:nvCxnSpPr>
        <p:spPr>
          <a:xfrm>
            <a:off x="2450967" y="2708920"/>
            <a:ext cx="186893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771800" y="2410843"/>
            <a:ext cx="1370888" cy="369332"/>
          </a:xfrm>
          <a:prstGeom prst="rect">
            <a:avLst/>
          </a:prstGeom>
          <a:noFill/>
        </p:spPr>
        <p:txBody>
          <a:bodyPr wrap="none" rtlCol="0">
            <a:spAutoFit/>
          </a:bodyPr>
          <a:lstStyle/>
          <a:p>
            <a:r>
              <a:rPr lang="zh-CN" altLang="en-US" dirty="0" smtClean="0"/>
              <a:t>通知</a:t>
            </a:r>
            <a:r>
              <a:rPr lang="en-US" altLang="zh-CN" dirty="0" smtClean="0"/>
              <a:t>Jenkins</a:t>
            </a:r>
            <a:endParaRPr lang="zh-CN" altLang="en-US" dirty="0"/>
          </a:p>
        </p:txBody>
      </p:sp>
      <p:cxnSp>
        <p:nvCxnSpPr>
          <p:cNvPr id="18" name="直接箭头连接符 17"/>
          <p:cNvCxnSpPr/>
          <p:nvPr/>
        </p:nvCxnSpPr>
        <p:spPr>
          <a:xfrm>
            <a:off x="4319904" y="2924944"/>
            <a:ext cx="18722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333823" y="2618211"/>
            <a:ext cx="1970411" cy="369332"/>
          </a:xfrm>
          <a:prstGeom prst="rect">
            <a:avLst/>
          </a:prstGeom>
          <a:noFill/>
        </p:spPr>
        <p:txBody>
          <a:bodyPr wrap="none" rtlCol="0">
            <a:spAutoFit/>
          </a:bodyPr>
          <a:lstStyle/>
          <a:p>
            <a:r>
              <a:rPr lang="en-US" altLang="zh-CN" dirty="0" err="1" smtClean="0"/>
              <a:t>Cit</a:t>
            </a:r>
            <a:r>
              <a:rPr lang="zh-CN" altLang="en-US" dirty="0" smtClean="0"/>
              <a:t>触发</a:t>
            </a:r>
            <a:r>
              <a:rPr lang="en-US" altLang="zh-CN" dirty="0" smtClean="0"/>
              <a:t>+</a:t>
            </a:r>
            <a:r>
              <a:rPr lang="zh-CN" altLang="en-US" dirty="0" smtClean="0"/>
              <a:t>周期触发</a:t>
            </a:r>
            <a:endParaRPr lang="zh-CN" altLang="en-US" dirty="0"/>
          </a:p>
        </p:txBody>
      </p:sp>
      <p:sp>
        <p:nvSpPr>
          <p:cNvPr id="20" name="右弧形箭头 19"/>
          <p:cNvSpPr/>
          <p:nvPr/>
        </p:nvSpPr>
        <p:spPr>
          <a:xfrm>
            <a:off x="6192112" y="2996952"/>
            <a:ext cx="324104" cy="432048"/>
          </a:xfrm>
          <a:prstGeom prst="curvedLeftArrow">
            <a:avLst/>
          </a:prstGeom>
          <a:solidFill>
            <a:schemeClr val="accent6">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TextBox 20"/>
          <p:cNvSpPr txBox="1"/>
          <p:nvPr/>
        </p:nvSpPr>
        <p:spPr>
          <a:xfrm>
            <a:off x="5634820" y="3028310"/>
            <a:ext cx="1338828" cy="369332"/>
          </a:xfrm>
          <a:prstGeom prst="rect">
            <a:avLst/>
          </a:prstGeom>
          <a:noFill/>
        </p:spPr>
        <p:txBody>
          <a:bodyPr wrap="none" rtlCol="0">
            <a:spAutoFit/>
          </a:bodyPr>
          <a:lstStyle/>
          <a:p>
            <a:r>
              <a:rPr lang="zh-CN" altLang="en-US" dirty="0" smtClean="0"/>
              <a:t>部署新版本</a:t>
            </a:r>
            <a:endParaRPr lang="zh-CN" altLang="en-US" dirty="0"/>
          </a:p>
        </p:txBody>
      </p:sp>
      <p:sp>
        <p:nvSpPr>
          <p:cNvPr id="24" name="右弧形箭头 23"/>
          <p:cNvSpPr/>
          <p:nvPr/>
        </p:nvSpPr>
        <p:spPr>
          <a:xfrm>
            <a:off x="6159482" y="3501008"/>
            <a:ext cx="324104" cy="432048"/>
          </a:xfrm>
          <a:prstGeom prst="curvedLeftArrow">
            <a:avLst/>
          </a:prstGeom>
          <a:solidFill>
            <a:schemeClr val="accent6">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TextBox 24"/>
          <p:cNvSpPr txBox="1"/>
          <p:nvPr/>
        </p:nvSpPr>
        <p:spPr>
          <a:xfrm>
            <a:off x="5684750" y="3564541"/>
            <a:ext cx="1338828" cy="369332"/>
          </a:xfrm>
          <a:prstGeom prst="rect">
            <a:avLst/>
          </a:prstGeom>
          <a:noFill/>
        </p:spPr>
        <p:txBody>
          <a:bodyPr wrap="none" rtlCol="0">
            <a:spAutoFit/>
          </a:bodyPr>
          <a:lstStyle/>
          <a:p>
            <a:r>
              <a:rPr lang="zh-CN" altLang="en-US" dirty="0" smtClean="0"/>
              <a:t>自动化测试</a:t>
            </a:r>
            <a:endParaRPr lang="zh-CN" altLang="en-US" dirty="0"/>
          </a:p>
        </p:txBody>
      </p:sp>
      <p:sp>
        <p:nvSpPr>
          <p:cNvPr id="26" name="右弧形箭头 25"/>
          <p:cNvSpPr/>
          <p:nvPr/>
        </p:nvSpPr>
        <p:spPr>
          <a:xfrm>
            <a:off x="6172321" y="4077072"/>
            <a:ext cx="324104" cy="432048"/>
          </a:xfrm>
          <a:prstGeom prst="curvedLeftArrow">
            <a:avLst/>
          </a:prstGeom>
          <a:solidFill>
            <a:schemeClr val="accent6">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TextBox 26"/>
          <p:cNvSpPr txBox="1"/>
          <p:nvPr/>
        </p:nvSpPr>
        <p:spPr>
          <a:xfrm>
            <a:off x="5652120" y="4077072"/>
            <a:ext cx="1107996" cy="369332"/>
          </a:xfrm>
          <a:prstGeom prst="rect">
            <a:avLst/>
          </a:prstGeom>
          <a:noFill/>
        </p:spPr>
        <p:txBody>
          <a:bodyPr wrap="none" rtlCol="0">
            <a:spAutoFit/>
          </a:bodyPr>
          <a:lstStyle/>
          <a:p>
            <a:r>
              <a:rPr lang="zh-CN" altLang="en-US" dirty="0" smtClean="0"/>
              <a:t>生成报告</a:t>
            </a:r>
            <a:endParaRPr lang="zh-CN" altLang="en-US" dirty="0"/>
          </a:p>
        </p:txBody>
      </p:sp>
      <p:cxnSp>
        <p:nvCxnSpPr>
          <p:cNvPr id="28" name="直接箭头连接符 27"/>
          <p:cNvCxnSpPr/>
          <p:nvPr/>
        </p:nvCxnSpPr>
        <p:spPr>
          <a:xfrm flipH="1">
            <a:off x="4283968" y="5225942"/>
            <a:ext cx="378453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716016" y="4236531"/>
            <a:ext cx="1107996" cy="369332"/>
          </a:xfrm>
          <a:prstGeom prst="rect">
            <a:avLst/>
          </a:prstGeom>
          <a:noFill/>
        </p:spPr>
        <p:txBody>
          <a:bodyPr wrap="none" rtlCol="0">
            <a:spAutoFit/>
          </a:bodyPr>
          <a:lstStyle/>
          <a:p>
            <a:r>
              <a:rPr lang="zh-CN" altLang="en-US" dirty="0" smtClean="0"/>
              <a:t>上传报告</a:t>
            </a:r>
            <a:endParaRPr lang="zh-CN" altLang="en-US" dirty="0"/>
          </a:p>
        </p:txBody>
      </p:sp>
      <p:cxnSp>
        <p:nvCxnSpPr>
          <p:cNvPr id="30" name="直接箭头连接符 29"/>
          <p:cNvCxnSpPr/>
          <p:nvPr/>
        </p:nvCxnSpPr>
        <p:spPr>
          <a:xfrm flipH="1">
            <a:off x="791648" y="6097236"/>
            <a:ext cx="72726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688414" y="5795972"/>
            <a:ext cx="6093335" cy="369332"/>
          </a:xfrm>
          <a:prstGeom prst="rect">
            <a:avLst/>
          </a:prstGeom>
          <a:noFill/>
        </p:spPr>
        <p:txBody>
          <a:bodyPr wrap="none" rtlCol="0">
            <a:spAutoFit/>
          </a:bodyPr>
          <a:lstStyle/>
          <a:p>
            <a:r>
              <a:rPr lang="zh-CN" altLang="en-US" dirty="0" smtClean="0"/>
              <a:t>测试不通过，分析报告后，认为是</a:t>
            </a:r>
            <a:r>
              <a:rPr lang="zh-CN" altLang="en-US" dirty="0"/>
              <a:t>产品</a:t>
            </a:r>
            <a:r>
              <a:rPr lang="en-US" altLang="zh-CN" dirty="0" smtClean="0"/>
              <a:t>bug</a:t>
            </a:r>
            <a:r>
              <a:rPr lang="zh-CN" altLang="en-US" dirty="0" smtClean="0"/>
              <a:t>，提交开发分析</a:t>
            </a:r>
            <a:endParaRPr lang="zh-CN" altLang="en-US" dirty="0"/>
          </a:p>
        </p:txBody>
      </p:sp>
      <p:cxnSp>
        <p:nvCxnSpPr>
          <p:cNvPr id="37" name="直接箭头连接符 36"/>
          <p:cNvCxnSpPr/>
          <p:nvPr/>
        </p:nvCxnSpPr>
        <p:spPr>
          <a:xfrm>
            <a:off x="4333823" y="4856556"/>
            <a:ext cx="37623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H="1">
            <a:off x="4319902" y="4509120"/>
            <a:ext cx="18362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580112" y="4581128"/>
            <a:ext cx="2262158" cy="369332"/>
          </a:xfrm>
          <a:prstGeom prst="rect">
            <a:avLst/>
          </a:prstGeom>
          <a:noFill/>
        </p:spPr>
        <p:txBody>
          <a:bodyPr wrap="none" rtlCol="0">
            <a:spAutoFit/>
          </a:bodyPr>
          <a:lstStyle/>
          <a:p>
            <a:r>
              <a:rPr lang="zh-CN" altLang="en-US" dirty="0" smtClean="0"/>
              <a:t>邮件通知 </a:t>
            </a:r>
            <a:r>
              <a:rPr lang="en-US" altLang="zh-CN" dirty="0" smtClean="0"/>
              <a:t>+ </a:t>
            </a:r>
            <a:r>
              <a:rPr lang="zh-CN" altLang="en-US" dirty="0" smtClean="0"/>
              <a:t>面板查看</a:t>
            </a:r>
            <a:endParaRPr lang="zh-CN" altLang="en-US" dirty="0"/>
          </a:p>
        </p:txBody>
      </p:sp>
      <p:sp>
        <p:nvSpPr>
          <p:cNvPr id="46" name="TextBox 45"/>
          <p:cNvSpPr txBox="1"/>
          <p:nvPr/>
        </p:nvSpPr>
        <p:spPr>
          <a:xfrm>
            <a:off x="5053183" y="4928618"/>
            <a:ext cx="1800493" cy="369332"/>
          </a:xfrm>
          <a:prstGeom prst="rect">
            <a:avLst/>
          </a:prstGeom>
          <a:noFill/>
        </p:spPr>
        <p:txBody>
          <a:bodyPr wrap="none" rtlCol="0">
            <a:spAutoFit/>
          </a:bodyPr>
          <a:lstStyle/>
          <a:p>
            <a:r>
              <a:rPr lang="zh-CN" altLang="en-US" dirty="0" smtClean="0"/>
              <a:t>查看并分析报告</a:t>
            </a:r>
            <a:endParaRPr lang="zh-CN" altLang="en-US" dirty="0"/>
          </a:p>
        </p:txBody>
      </p:sp>
      <p:sp>
        <p:nvSpPr>
          <p:cNvPr id="47" name="右弧形箭头 46"/>
          <p:cNvSpPr/>
          <p:nvPr/>
        </p:nvSpPr>
        <p:spPr>
          <a:xfrm>
            <a:off x="8091259" y="5297950"/>
            <a:ext cx="324104" cy="432048"/>
          </a:xfrm>
          <a:prstGeom prst="curvedLeftArrow">
            <a:avLst/>
          </a:prstGeom>
          <a:solidFill>
            <a:schemeClr val="accent6">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 name="TextBox 47"/>
          <p:cNvSpPr txBox="1"/>
          <p:nvPr/>
        </p:nvSpPr>
        <p:spPr>
          <a:xfrm>
            <a:off x="5974992" y="5360666"/>
            <a:ext cx="2954655" cy="369332"/>
          </a:xfrm>
          <a:prstGeom prst="rect">
            <a:avLst/>
          </a:prstGeom>
          <a:noFill/>
        </p:spPr>
        <p:txBody>
          <a:bodyPr wrap="none" rtlCol="0">
            <a:spAutoFit/>
          </a:bodyPr>
          <a:lstStyle/>
          <a:p>
            <a:r>
              <a:rPr lang="zh-CN" altLang="en-US" dirty="0" smtClean="0"/>
              <a:t>测试通过，自动化侧可发布</a:t>
            </a:r>
            <a:endParaRPr lang="zh-CN" altLang="en-US" dirty="0"/>
          </a:p>
        </p:txBody>
      </p:sp>
    </p:spTree>
    <p:extLst>
      <p:ext uri="{BB962C8B-B14F-4D97-AF65-F5344CB8AC3E}">
        <p14:creationId xmlns:p14="http://schemas.microsoft.com/office/powerpoint/2010/main" val="4355753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流程示例</a:t>
            </a:r>
            <a:endParaRPr lang="zh-CN" altLang="en-US" dirty="0"/>
          </a:p>
        </p:txBody>
      </p:sp>
      <p:sp>
        <p:nvSpPr>
          <p:cNvPr id="4" name="computr3"/>
          <p:cNvSpPr>
            <a:spLocks noEditPoints="1" noChangeArrowheads="1"/>
          </p:cNvSpPr>
          <p:nvPr/>
        </p:nvSpPr>
        <p:spPr bwMode="auto">
          <a:xfrm>
            <a:off x="6156176" y="2204864"/>
            <a:ext cx="1007566" cy="648000"/>
          </a:xfrm>
          <a:custGeom>
            <a:avLst/>
            <a:gdLst>
              <a:gd name="T0" fmla="*/ 0 w 21600"/>
              <a:gd name="T1" fmla="*/ 10800 h 21600"/>
              <a:gd name="T2" fmla="*/ 10800 w 21600"/>
              <a:gd name="T3" fmla="*/ 0 h 21600"/>
              <a:gd name="T4" fmla="*/ 10800 w 21600"/>
              <a:gd name="T5" fmla="*/ 21600 h 21600"/>
              <a:gd name="T6" fmla="*/ 18135 w 21600"/>
              <a:gd name="T7" fmla="*/ 10800 h 21600"/>
              <a:gd name="T8" fmla="*/ 7811 w 21600"/>
              <a:gd name="T9" fmla="*/ 2584 h 21600"/>
              <a:gd name="T10" fmla="*/ 16359 w 21600"/>
              <a:gd name="T11" fmla="*/ 11764 h 21600"/>
            </a:gdLst>
            <a:ahLst/>
            <a:cxnLst>
              <a:cxn ang="0">
                <a:pos x="T0" y="T1"/>
              </a:cxn>
              <a:cxn ang="0">
                <a:pos x="T2" y="T3"/>
              </a:cxn>
              <a:cxn ang="0">
                <a:pos x="T4" y="T5"/>
              </a:cxn>
              <a:cxn ang="0">
                <a:pos x="T6" y="T7"/>
              </a:cxn>
            </a:cxnLst>
            <a:rect l="T8" t="T9" r="T10" b="T11"/>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000" dirty="0"/>
          </a:p>
        </p:txBody>
      </p:sp>
      <p:sp>
        <p:nvSpPr>
          <p:cNvPr id="6" name="server"/>
          <p:cNvSpPr>
            <a:spLocks noEditPoints="1" noChangeArrowheads="1"/>
          </p:cNvSpPr>
          <p:nvPr/>
        </p:nvSpPr>
        <p:spPr bwMode="auto">
          <a:xfrm>
            <a:off x="4179889" y="4209305"/>
            <a:ext cx="688009" cy="64800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61 w 21600"/>
              <a:gd name="T17" fmla="*/ 22454 h 21600"/>
              <a:gd name="T18" fmla="*/ 21069 w 21600"/>
              <a:gd name="T19" fmla="*/ 28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server"/>
          <p:cNvSpPr>
            <a:spLocks noEditPoints="1" noChangeArrowheads="1"/>
          </p:cNvSpPr>
          <p:nvPr/>
        </p:nvSpPr>
        <p:spPr bwMode="auto">
          <a:xfrm>
            <a:off x="4100015" y="2221410"/>
            <a:ext cx="688009" cy="64800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61 w 21600"/>
              <a:gd name="T17" fmla="*/ 22454 h 21600"/>
              <a:gd name="T18" fmla="*/ 21069 w 21600"/>
              <a:gd name="T19" fmla="*/ 28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server"/>
          <p:cNvSpPr>
            <a:spLocks noEditPoints="1" noChangeArrowheads="1"/>
          </p:cNvSpPr>
          <p:nvPr/>
        </p:nvSpPr>
        <p:spPr bwMode="auto">
          <a:xfrm>
            <a:off x="6381606" y="4221160"/>
            <a:ext cx="688009" cy="64800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61 w 21600"/>
              <a:gd name="T17" fmla="*/ 22454 h 21600"/>
              <a:gd name="T18" fmla="*/ 21069 w 21600"/>
              <a:gd name="T19" fmla="*/ 28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TextBox 8"/>
          <p:cNvSpPr txBox="1"/>
          <p:nvPr/>
        </p:nvSpPr>
        <p:spPr>
          <a:xfrm>
            <a:off x="4100015" y="2561633"/>
            <a:ext cx="680142" cy="276999"/>
          </a:xfrm>
          <a:prstGeom prst="rect">
            <a:avLst/>
          </a:prstGeom>
          <a:noFill/>
        </p:spPr>
        <p:txBody>
          <a:bodyPr wrap="square" rtlCol="0">
            <a:spAutoFit/>
          </a:bodyPr>
          <a:lstStyle/>
          <a:p>
            <a:r>
              <a:rPr lang="en-US" altLang="zh-CN" sz="1200" dirty="0" err="1" smtClean="0"/>
              <a:t>GitLab</a:t>
            </a:r>
            <a:endParaRPr lang="zh-CN" altLang="en-US" sz="1200" dirty="0"/>
          </a:p>
        </p:txBody>
      </p:sp>
      <p:sp>
        <p:nvSpPr>
          <p:cNvPr id="10" name="TextBox 9"/>
          <p:cNvSpPr txBox="1"/>
          <p:nvPr/>
        </p:nvSpPr>
        <p:spPr>
          <a:xfrm>
            <a:off x="4187756" y="4587945"/>
            <a:ext cx="680142" cy="276999"/>
          </a:xfrm>
          <a:prstGeom prst="rect">
            <a:avLst/>
          </a:prstGeom>
          <a:noFill/>
        </p:spPr>
        <p:txBody>
          <a:bodyPr wrap="square" rtlCol="0">
            <a:spAutoFit/>
          </a:bodyPr>
          <a:lstStyle/>
          <a:p>
            <a:r>
              <a:rPr lang="en-US" altLang="zh-CN" sz="1200" dirty="0" smtClean="0"/>
              <a:t>Jenkins</a:t>
            </a:r>
            <a:endParaRPr lang="zh-CN" altLang="en-US" sz="1200" dirty="0"/>
          </a:p>
        </p:txBody>
      </p:sp>
      <p:sp>
        <p:nvSpPr>
          <p:cNvPr id="11" name="TextBox 10"/>
          <p:cNvSpPr txBox="1"/>
          <p:nvPr/>
        </p:nvSpPr>
        <p:spPr>
          <a:xfrm>
            <a:off x="6366806" y="4622231"/>
            <a:ext cx="797482" cy="246221"/>
          </a:xfrm>
          <a:prstGeom prst="rect">
            <a:avLst/>
          </a:prstGeom>
          <a:noFill/>
        </p:spPr>
        <p:txBody>
          <a:bodyPr wrap="square" rtlCol="0">
            <a:spAutoFit/>
          </a:bodyPr>
          <a:lstStyle/>
          <a:p>
            <a:r>
              <a:rPr lang="en-US" altLang="zh-CN" sz="1000" dirty="0" smtClean="0"/>
              <a:t>OSS</a:t>
            </a:r>
            <a:endParaRPr lang="zh-CN" altLang="en-US" sz="1000" dirty="0"/>
          </a:p>
        </p:txBody>
      </p:sp>
      <p:sp>
        <p:nvSpPr>
          <p:cNvPr id="12" name="TextBox 11"/>
          <p:cNvSpPr txBox="1"/>
          <p:nvPr/>
        </p:nvSpPr>
        <p:spPr>
          <a:xfrm>
            <a:off x="6379079" y="2348808"/>
            <a:ext cx="681597" cy="253916"/>
          </a:xfrm>
          <a:prstGeom prst="rect">
            <a:avLst/>
          </a:prstGeom>
          <a:noFill/>
        </p:spPr>
        <p:txBody>
          <a:bodyPr wrap="none" rtlCol="0">
            <a:spAutoFit/>
          </a:bodyPr>
          <a:lstStyle/>
          <a:p>
            <a:r>
              <a:rPr lang="en-US" altLang="zh-CN" sz="1050" dirty="0" err="1" smtClean="0"/>
              <a:t>Testcase</a:t>
            </a:r>
            <a:endParaRPr lang="zh-CN" altLang="en-US" sz="1050" dirty="0"/>
          </a:p>
        </p:txBody>
      </p:sp>
      <p:pic>
        <p:nvPicPr>
          <p:cNvPr id="4103" name="Picture 7" descr="C:\Program Files\Microsoft Office\MEDIA\CAGCAT10\j029202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2758" y="1916832"/>
            <a:ext cx="1324836" cy="1257300"/>
          </a:xfrm>
          <a:prstGeom prst="rect">
            <a:avLst/>
          </a:prstGeom>
          <a:noFill/>
          <a:extLst>
            <a:ext uri="{909E8E84-426E-40DD-AFC4-6F175D3DCCD1}">
              <a14:hiddenFill xmlns:a14="http://schemas.microsoft.com/office/drawing/2010/main">
                <a:solidFill>
                  <a:srgbClr val="FFFFFF"/>
                </a:solidFill>
              </a14:hiddenFill>
            </a:ext>
          </a:extLst>
        </p:spPr>
      </p:pic>
      <p:sp>
        <p:nvSpPr>
          <p:cNvPr id="14" name="右箭头 13"/>
          <p:cNvSpPr/>
          <p:nvPr/>
        </p:nvSpPr>
        <p:spPr>
          <a:xfrm>
            <a:off x="2549589" y="2420562"/>
            <a:ext cx="1400224" cy="176831"/>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rgbClr val="0070C0"/>
                </a:solidFill>
              </a:rPr>
              <a:t>1.</a:t>
            </a:r>
            <a:r>
              <a:rPr lang="zh-CN" altLang="en-US" sz="1200" dirty="0" smtClean="0">
                <a:solidFill>
                  <a:srgbClr val="0070C0"/>
                </a:solidFill>
              </a:rPr>
              <a:t>提交产品代码</a:t>
            </a:r>
            <a:endParaRPr lang="zh-CN" altLang="en-US" sz="1200" dirty="0">
              <a:solidFill>
                <a:srgbClr val="0070C0"/>
              </a:solidFill>
            </a:endParaRPr>
          </a:p>
        </p:txBody>
      </p:sp>
      <p:sp>
        <p:nvSpPr>
          <p:cNvPr id="17" name="下箭头 16"/>
          <p:cNvSpPr/>
          <p:nvPr/>
        </p:nvSpPr>
        <p:spPr>
          <a:xfrm>
            <a:off x="4355976" y="3034260"/>
            <a:ext cx="216024" cy="1108892"/>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200" dirty="0" smtClean="0">
                <a:solidFill>
                  <a:srgbClr val="0070C0"/>
                </a:solidFill>
              </a:rPr>
              <a:t>2.</a:t>
            </a:r>
            <a:r>
              <a:rPr lang="zh-CN" altLang="en-US" sz="1200" dirty="0" smtClean="0">
                <a:solidFill>
                  <a:srgbClr val="0070C0"/>
                </a:solidFill>
              </a:rPr>
              <a:t>触发构建</a:t>
            </a:r>
            <a:endParaRPr lang="zh-CN" altLang="en-US" sz="1200" dirty="0">
              <a:solidFill>
                <a:srgbClr val="0070C0"/>
              </a:solidFill>
            </a:endParaRPr>
          </a:p>
        </p:txBody>
      </p:sp>
      <p:sp>
        <p:nvSpPr>
          <p:cNvPr id="20" name="右箭头 19"/>
          <p:cNvSpPr/>
          <p:nvPr/>
        </p:nvSpPr>
        <p:spPr>
          <a:xfrm>
            <a:off x="5112060" y="4437112"/>
            <a:ext cx="972108" cy="204274"/>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rgbClr val="0070C0"/>
                </a:solidFill>
              </a:rPr>
              <a:t>3.</a:t>
            </a:r>
            <a:r>
              <a:rPr lang="zh-CN" altLang="en-US" sz="1200" dirty="0" smtClean="0">
                <a:solidFill>
                  <a:srgbClr val="0070C0"/>
                </a:solidFill>
              </a:rPr>
              <a:t>编译部署</a:t>
            </a:r>
            <a:endParaRPr lang="zh-CN" altLang="en-US" sz="1200" dirty="0">
              <a:solidFill>
                <a:srgbClr val="0070C0"/>
              </a:solidFill>
            </a:endParaRPr>
          </a:p>
        </p:txBody>
      </p:sp>
      <p:sp>
        <p:nvSpPr>
          <p:cNvPr id="21" name="右箭头 20"/>
          <p:cNvSpPr/>
          <p:nvPr/>
        </p:nvSpPr>
        <p:spPr>
          <a:xfrm>
            <a:off x="4957882" y="2420888"/>
            <a:ext cx="1126286" cy="181836"/>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rgbClr val="0070C0"/>
                </a:solidFill>
              </a:rPr>
              <a:t>5.</a:t>
            </a:r>
            <a:r>
              <a:rPr lang="zh-CN" altLang="en-US" sz="1000" dirty="0" smtClean="0">
                <a:solidFill>
                  <a:srgbClr val="0070C0"/>
                </a:solidFill>
              </a:rPr>
              <a:t>下载测试代码</a:t>
            </a:r>
            <a:endParaRPr lang="zh-CN" altLang="en-US" sz="1000" dirty="0">
              <a:solidFill>
                <a:srgbClr val="0070C0"/>
              </a:solidFill>
            </a:endParaRPr>
          </a:p>
        </p:txBody>
      </p:sp>
      <p:sp>
        <p:nvSpPr>
          <p:cNvPr id="18" name="上下箭头 17"/>
          <p:cNvSpPr/>
          <p:nvPr/>
        </p:nvSpPr>
        <p:spPr>
          <a:xfrm>
            <a:off x="6546561" y="2869410"/>
            <a:ext cx="226795" cy="1339894"/>
          </a:xfrm>
          <a:prstGeom prst="up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200" dirty="0" smtClean="0">
                <a:solidFill>
                  <a:srgbClr val="0070C0"/>
                </a:solidFill>
              </a:rPr>
              <a:t>6.</a:t>
            </a:r>
            <a:r>
              <a:rPr lang="zh-CN" altLang="en-US" sz="1200" dirty="0" smtClean="0">
                <a:solidFill>
                  <a:srgbClr val="0070C0"/>
                </a:solidFill>
              </a:rPr>
              <a:t>自动化测试</a:t>
            </a:r>
            <a:endParaRPr lang="zh-CN" altLang="en-US" sz="1200" dirty="0">
              <a:solidFill>
                <a:srgbClr val="0070C0"/>
              </a:solidFill>
            </a:endParaRPr>
          </a:p>
        </p:txBody>
      </p:sp>
      <p:sp>
        <p:nvSpPr>
          <p:cNvPr id="25" name="右箭头 24"/>
          <p:cNvSpPr/>
          <p:nvPr/>
        </p:nvSpPr>
        <p:spPr>
          <a:xfrm rot="18832172">
            <a:off x="4828227" y="3542747"/>
            <a:ext cx="1469331" cy="161749"/>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rgbClr val="0070C0"/>
                </a:solidFill>
              </a:rPr>
              <a:t>4.</a:t>
            </a:r>
            <a:r>
              <a:rPr lang="zh-CN" altLang="en-US" sz="1400" dirty="0" smtClean="0">
                <a:solidFill>
                  <a:srgbClr val="0070C0"/>
                </a:solidFill>
              </a:rPr>
              <a:t>触发测试</a:t>
            </a:r>
            <a:endParaRPr lang="zh-CN" altLang="en-US" sz="1400" dirty="0">
              <a:solidFill>
                <a:srgbClr val="0070C0"/>
              </a:solidFill>
            </a:endParaRPr>
          </a:p>
        </p:txBody>
      </p:sp>
      <p:sp>
        <p:nvSpPr>
          <p:cNvPr id="23" name="左箭头 22"/>
          <p:cNvSpPr/>
          <p:nvPr/>
        </p:nvSpPr>
        <p:spPr>
          <a:xfrm rot="1972692">
            <a:off x="2320184" y="3864194"/>
            <a:ext cx="1660134" cy="192453"/>
          </a:xfrm>
          <a:prstGeom prst="lef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rgbClr val="0070C0"/>
                </a:solidFill>
              </a:rPr>
              <a:t>7.</a:t>
            </a:r>
            <a:r>
              <a:rPr lang="zh-CN" altLang="en-US" sz="1200" dirty="0" smtClean="0">
                <a:solidFill>
                  <a:srgbClr val="0070C0"/>
                </a:solidFill>
              </a:rPr>
              <a:t>发送邮件通知</a:t>
            </a:r>
            <a:endParaRPr lang="zh-CN" altLang="en-US" sz="1200" dirty="0">
              <a:solidFill>
                <a:srgbClr val="0070C0"/>
              </a:solidFill>
            </a:endParaRPr>
          </a:p>
        </p:txBody>
      </p:sp>
      <p:sp>
        <p:nvSpPr>
          <p:cNvPr id="24" name="右箭头 23"/>
          <p:cNvSpPr/>
          <p:nvPr/>
        </p:nvSpPr>
        <p:spPr>
          <a:xfrm rot="1952353">
            <a:off x="2022070" y="4059894"/>
            <a:ext cx="1858966" cy="166516"/>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rgbClr val="0070C0"/>
                </a:solidFill>
              </a:rPr>
              <a:t>8.</a:t>
            </a:r>
            <a:r>
              <a:rPr lang="zh-CN" altLang="en-US" sz="1200" dirty="0" smtClean="0">
                <a:solidFill>
                  <a:srgbClr val="0070C0"/>
                </a:solidFill>
              </a:rPr>
              <a:t>查看测试报告</a:t>
            </a:r>
            <a:endParaRPr lang="zh-CN" altLang="en-US" sz="1200" dirty="0">
              <a:solidFill>
                <a:srgbClr val="0070C0"/>
              </a:solidFill>
            </a:endParaRPr>
          </a:p>
        </p:txBody>
      </p:sp>
    </p:spTree>
    <p:extLst>
      <p:ext uri="{BB962C8B-B14F-4D97-AF65-F5344CB8AC3E}">
        <p14:creationId xmlns:p14="http://schemas.microsoft.com/office/powerpoint/2010/main" val="7125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randombar(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arn(inVertical)">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barn(inVertical)">
                                      <p:cBhvr>
                                        <p:cTn id="39" dur="500"/>
                                        <p:tgtEl>
                                          <p:spTgt spid="20"/>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wipe(down)">
                                      <p:cBhvr>
                                        <p:cTn id="50" dur="500"/>
                                        <p:tgtEl>
                                          <p:spTgt spid="25"/>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randombar(horizontal)">
                                      <p:cBhvr>
                                        <p:cTn id="55" dur="500"/>
                                        <p:tgtEl>
                                          <p:spTgt spid="21"/>
                                        </p:tgtEl>
                                      </p:cBhvr>
                                    </p:animEffect>
                                  </p:childTnLst>
                                </p:cTn>
                              </p:par>
                            </p:childTnLst>
                          </p:cTn>
                        </p:par>
                      </p:childTnLst>
                    </p:cTn>
                  </p:par>
                  <p:par>
                    <p:cTn id="56" fill="hold">
                      <p:stCondLst>
                        <p:cond delay="indefinite"/>
                      </p:stCondLst>
                      <p:childTnLst>
                        <p:par>
                          <p:cTn id="57" fill="hold">
                            <p:stCondLst>
                              <p:cond delay="0"/>
                            </p:stCondLst>
                            <p:childTnLst>
                              <p:par>
                                <p:cTn id="58" presetID="6" presetClass="entr" presetSubtype="16" fill="hold" grpId="0" nodeType="click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circle(in)">
                                      <p:cBhvr>
                                        <p:cTn id="60" dur="2000"/>
                                        <p:tgtEl>
                                          <p:spTgt spid="18"/>
                                        </p:tgtEl>
                                      </p:cBhvr>
                                    </p:animEffect>
                                  </p:childTnLst>
                                </p:cTn>
                              </p:par>
                            </p:childTnLst>
                          </p:cTn>
                        </p:par>
                      </p:childTnLst>
                    </p:cTn>
                  </p:par>
                  <p:par>
                    <p:cTn id="61" fill="hold">
                      <p:stCondLst>
                        <p:cond delay="indefinite"/>
                      </p:stCondLst>
                      <p:childTnLst>
                        <p:par>
                          <p:cTn id="62" fill="hold">
                            <p:stCondLst>
                              <p:cond delay="0"/>
                            </p:stCondLst>
                            <p:childTnLst>
                              <p:par>
                                <p:cTn id="63" presetID="53" presetClass="entr" presetSubtype="16" fill="hold" grpId="0" nodeType="clickEffect">
                                  <p:stCondLst>
                                    <p:cond delay="0"/>
                                  </p:stCondLst>
                                  <p:childTnLst>
                                    <p:set>
                                      <p:cBhvr>
                                        <p:cTn id="64" dur="1" fill="hold">
                                          <p:stCondLst>
                                            <p:cond delay="0"/>
                                          </p:stCondLst>
                                        </p:cTn>
                                        <p:tgtEl>
                                          <p:spTgt spid="23"/>
                                        </p:tgtEl>
                                        <p:attrNameLst>
                                          <p:attrName>style.visibility</p:attrName>
                                        </p:attrNameLst>
                                      </p:cBhvr>
                                      <p:to>
                                        <p:strVal val="visible"/>
                                      </p:to>
                                    </p:set>
                                    <p:anim calcmode="lin" valueType="num">
                                      <p:cBhvr>
                                        <p:cTn id="65" dur="500" fill="hold"/>
                                        <p:tgtEl>
                                          <p:spTgt spid="23"/>
                                        </p:tgtEl>
                                        <p:attrNameLst>
                                          <p:attrName>ppt_w</p:attrName>
                                        </p:attrNameLst>
                                      </p:cBhvr>
                                      <p:tavLst>
                                        <p:tav tm="0">
                                          <p:val>
                                            <p:fltVal val="0"/>
                                          </p:val>
                                        </p:tav>
                                        <p:tav tm="100000">
                                          <p:val>
                                            <p:strVal val="#ppt_w"/>
                                          </p:val>
                                        </p:tav>
                                      </p:tavLst>
                                    </p:anim>
                                    <p:anim calcmode="lin" valueType="num">
                                      <p:cBhvr>
                                        <p:cTn id="66" dur="500" fill="hold"/>
                                        <p:tgtEl>
                                          <p:spTgt spid="23"/>
                                        </p:tgtEl>
                                        <p:attrNameLst>
                                          <p:attrName>ppt_h</p:attrName>
                                        </p:attrNameLst>
                                      </p:cBhvr>
                                      <p:tavLst>
                                        <p:tav tm="0">
                                          <p:val>
                                            <p:fltVal val="0"/>
                                          </p:val>
                                        </p:tav>
                                        <p:tav tm="100000">
                                          <p:val>
                                            <p:strVal val="#ppt_h"/>
                                          </p:val>
                                        </p:tav>
                                      </p:tavLst>
                                    </p:anim>
                                    <p:animEffect transition="in" filter="fade">
                                      <p:cBhvr>
                                        <p:cTn id="67" dur="500"/>
                                        <p:tgtEl>
                                          <p:spTgt spid="2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down)">
                                      <p:cBhvr>
                                        <p:cTn id="7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p:bldP spid="10" grpId="0"/>
      <p:bldP spid="11" grpId="0"/>
      <p:bldP spid="12" grpId="0"/>
      <p:bldP spid="14" grpId="0" animBg="1"/>
      <p:bldP spid="17" grpId="0" animBg="1"/>
      <p:bldP spid="20" grpId="0" animBg="1"/>
      <p:bldP spid="21" grpId="0" animBg="1"/>
      <p:bldP spid="18" grpId="0" animBg="1"/>
      <p:bldP spid="25" grpId="0" animBg="1"/>
      <p:bldP spid="23" grpId="0" animBg="1"/>
      <p:bldP spid="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Robot Framework</a:t>
            </a:r>
            <a:endParaRPr lang="zh-CN" altLang="en-US" dirty="0"/>
          </a:p>
        </p:txBody>
      </p:sp>
      <p:sp>
        <p:nvSpPr>
          <p:cNvPr id="3" name="内容占位符 2"/>
          <p:cNvSpPr>
            <a:spLocks noGrp="1"/>
          </p:cNvSpPr>
          <p:nvPr>
            <p:ph idx="1"/>
          </p:nvPr>
        </p:nvSpPr>
        <p:spPr>
          <a:xfrm>
            <a:off x="457200" y="1600200"/>
            <a:ext cx="5266928" cy="4525963"/>
          </a:xfrm>
        </p:spPr>
        <p:txBody>
          <a:bodyPr>
            <a:normAutofit fontScale="92500"/>
          </a:bodyPr>
          <a:lstStyle/>
          <a:p>
            <a:r>
              <a:rPr lang="en-US" altLang="zh-CN" dirty="0"/>
              <a:t>Robot Framework</a:t>
            </a:r>
            <a:r>
              <a:rPr lang="zh-CN" altLang="zh-CN" dirty="0"/>
              <a:t>是一种基于</a:t>
            </a:r>
            <a:r>
              <a:rPr lang="en-US" altLang="zh-CN" dirty="0"/>
              <a:t>Python</a:t>
            </a:r>
            <a:r>
              <a:rPr lang="zh-CN" altLang="zh-CN" dirty="0"/>
              <a:t>的可扩展关键字驱动自动化测试</a:t>
            </a:r>
            <a:r>
              <a:rPr lang="zh-CN" altLang="zh-CN" dirty="0" smtClean="0"/>
              <a:t>框架</a:t>
            </a:r>
            <a:endParaRPr lang="en-US" altLang="zh-CN" dirty="0"/>
          </a:p>
          <a:p>
            <a:endParaRPr lang="en-US" altLang="zh-CN" dirty="0" smtClean="0"/>
          </a:p>
          <a:p>
            <a:r>
              <a:rPr lang="zh-CN" altLang="zh-CN" dirty="0" smtClean="0"/>
              <a:t>通常</a:t>
            </a:r>
            <a:r>
              <a:rPr lang="zh-CN" altLang="zh-CN" dirty="0"/>
              <a:t>用于端到端的可接收测试和可接收测试驱动的开发。可以用于测试声明涉及到多种技术和接口的分布式的，异构的应用系统。</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1366333"/>
            <a:ext cx="3179399" cy="3117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34621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Testlib</a:t>
            </a:r>
            <a:r>
              <a:rPr lang="en-US" altLang="zh-CN" dirty="0" smtClean="0"/>
              <a:t>-</a:t>
            </a:r>
            <a:r>
              <a:rPr lang="zh-CN" altLang="en-US" dirty="0"/>
              <a:t>结构</a:t>
            </a:r>
            <a:r>
              <a:rPr lang="zh-CN" altLang="en-US" dirty="0" smtClean="0"/>
              <a:t>演示</a:t>
            </a:r>
            <a:endParaRPr lang="zh-CN" altLang="en-US" dirty="0"/>
          </a:p>
        </p:txBody>
      </p:sp>
      <p:sp>
        <p:nvSpPr>
          <p:cNvPr id="3" name="内容占位符 2"/>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40768"/>
            <a:ext cx="9144000"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46912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自动化</a:t>
            </a:r>
            <a:r>
              <a:rPr lang="zh-CN" altLang="en-US" dirty="0" smtClean="0"/>
              <a:t>用例开发注意点</a:t>
            </a:r>
            <a:endParaRPr lang="zh-CN" altLang="en-US" dirty="0"/>
          </a:p>
        </p:txBody>
      </p:sp>
      <p:sp>
        <p:nvSpPr>
          <p:cNvPr id="3" name="内容占位符 2"/>
          <p:cNvSpPr>
            <a:spLocks noGrp="1"/>
          </p:cNvSpPr>
          <p:nvPr>
            <p:ph idx="1"/>
          </p:nvPr>
        </p:nvSpPr>
        <p:spPr/>
        <p:txBody>
          <a:bodyPr/>
          <a:lstStyle/>
          <a:p>
            <a:r>
              <a:rPr lang="zh-CN" altLang="en-US" dirty="0" smtClean="0"/>
              <a:t>用例与环境隔离性</a:t>
            </a:r>
            <a:endParaRPr lang="en-US" altLang="zh-CN" dirty="0" smtClean="0"/>
          </a:p>
          <a:p>
            <a:r>
              <a:rPr lang="zh-CN" altLang="en-US" dirty="0" smtClean="0"/>
              <a:t>用例之间的相互独立性</a:t>
            </a:r>
            <a:endParaRPr lang="en-US" altLang="zh-CN" dirty="0" smtClean="0"/>
          </a:p>
          <a:p>
            <a:r>
              <a:rPr lang="zh-CN" altLang="en-US" dirty="0" smtClean="0"/>
              <a:t>用例稳定性</a:t>
            </a:r>
            <a:endParaRPr lang="en-US" altLang="zh-CN" dirty="0" smtClean="0"/>
          </a:p>
          <a:p>
            <a:r>
              <a:rPr lang="zh-CN" altLang="en-US" dirty="0" smtClean="0"/>
              <a:t>用例校验点完备性</a:t>
            </a:r>
            <a:endParaRPr lang="zh-CN" altLang="en-US" dirty="0"/>
          </a:p>
        </p:txBody>
      </p:sp>
    </p:spTree>
    <p:extLst>
      <p:ext uri="{BB962C8B-B14F-4D97-AF65-F5344CB8AC3E}">
        <p14:creationId xmlns:p14="http://schemas.microsoft.com/office/powerpoint/2010/main" val="36131519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测试用例层级</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403711309"/>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57175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之前开发模式思想：在竞争中提升个体；</a:t>
            </a:r>
            <a:endParaRPr lang="en-US" altLang="zh-CN" dirty="0" smtClean="0"/>
          </a:p>
          <a:p>
            <a:r>
              <a:rPr lang="zh-CN" altLang="en-US" dirty="0" smtClean="0"/>
              <a:t>当前开发模式趋势：在包容中提升整体。</a:t>
            </a:r>
            <a:endParaRPr lang="zh-CN" altLang="en-US" dirty="0"/>
          </a:p>
        </p:txBody>
      </p:sp>
    </p:spTree>
    <p:extLst>
      <p:ext uri="{BB962C8B-B14F-4D97-AF65-F5344CB8AC3E}">
        <p14:creationId xmlns:p14="http://schemas.microsoft.com/office/powerpoint/2010/main" val="34282496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normAutofit/>
          </a:bodyPr>
          <a:lstStyle/>
          <a:p>
            <a:r>
              <a:rPr lang="zh-CN" altLang="en-US" dirty="0" smtClean="0"/>
              <a:t>历史</a:t>
            </a:r>
            <a:r>
              <a:rPr lang="en-US" altLang="zh-CN" dirty="0" smtClean="0"/>
              <a:t>/</a:t>
            </a:r>
            <a:r>
              <a:rPr lang="zh-CN" altLang="en-US" dirty="0" smtClean="0"/>
              <a:t>发展</a:t>
            </a:r>
            <a:r>
              <a:rPr lang="en-US" altLang="zh-CN" dirty="0" smtClean="0"/>
              <a:t>/</a:t>
            </a:r>
            <a:r>
              <a:rPr lang="zh-CN" altLang="en-US" dirty="0" smtClean="0"/>
              <a:t>价值</a:t>
            </a:r>
            <a:endParaRPr lang="en-US" altLang="zh-CN" dirty="0" smtClean="0"/>
          </a:p>
          <a:p>
            <a:r>
              <a:rPr lang="zh-CN" altLang="en-US" dirty="0" smtClean="0"/>
              <a:t>工具</a:t>
            </a:r>
            <a:r>
              <a:rPr lang="en-US" altLang="zh-CN" dirty="0" smtClean="0"/>
              <a:t>/</a:t>
            </a:r>
            <a:r>
              <a:rPr lang="zh-CN" altLang="en-US" dirty="0" smtClean="0"/>
              <a:t>框架</a:t>
            </a:r>
            <a:endParaRPr lang="en-US" altLang="zh-CN" dirty="0" smtClean="0"/>
          </a:p>
          <a:p>
            <a:r>
              <a:rPr lang="zh-CN" altLang="en-US" dirty="0" smtClean="0"/>
              <a:t>实施步骤</a:t>
            </a:r>
            <a:endParaRPr lang="en-US" altLang="zh-CN" dirty="0" smtClean="0"/>
          </a:p>
          <a:p>
            <a:r>
              <a:rPr lang="zh-CN" altLang="en-US" dirty="0" smtClean="0"/>
              <a:t>流程构建</a:t>
            </a:r>
            <a:endParaRPr lang="en-US" altLang="zh-CN" sz="2800" dirty="0" smtClean="0"/>
          </a:p>
          <a:p>
            <a:endParaRPr lang="zh-CN" altLang="en-US" dirty="0"/>
          </a:p>
        </p:txBody>
      </p:sp>
    </p:spTree>
    <p:extLst>
      <p:ext uri="{BB962C8B-B14F-4D97-AF65-F5344CB8AC3E}">
        <p14:creationId xmlns:p14="http://schemas.microsoft.com/office/powerpoint/2010/main" val="15199715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历史</a:t>
            </a:r>
            <a:endParaRPr lang="en-US" altLang="zh-CN" dirty="0"/>
          </a:p>
        </p:txBody>
      </p:sp>
      <p:sp>
        <p:nvSpPr>
          <p:cNvPr id="3" name="内容占位符 2"/>
          <p:cNvSpPr>
            <a:spLocks noGrp="1"/>
          </p:cNvSpPr>
          <p:nvPr>
            <p:ph idx="1"/>
          </p:nvPr>
        </p:nvSpPr>
        <p:spPr>
          <a:xfrm>
            <a:off x="457200" y="1196752"/>
            <a:ext cx="8229600" cy="5472608"/>
          </a:xfrm>
        </p:spPr>
        <p:txBody>
          <a:bodyPr>
            <a:normAutofit fontScale="47500" lnSpcReduction="20000"/>
          </a:bodyPr>
          <a:lstStyle/>
          <a:p>
            <a:r>
              <a:rPr lang="zh-CN" altLang="en-US" b="1" dirty="0"/>
              <a:t>一、记录</a:t>
            </a:r>
            <a:r>
              <a:rPr lang="zh-CN" altLang="en-US" b="1" dirty="0" smtClean="0"/>
              <a:t>回放方式</a:t>
            </a:r>
            <a:endParaRPr lang="en-US" altLang="zh-CN" b="1" dirty="0" smtClean="0"/>
          </a:p>
          <a:p>
            <a:r>
              <a:rPr lang="zh-CN" altLang="en-US" dirty="0" smtClean="0"/>
              <a:t>流行于</a:t>
            </a:r>
            <a:r>
              <a:rPr lang="zh-CN" altLang="en-US" dirty="0"/>
              <a:t>商业工具之中，无需编程技能即可快速上手。然而这种方法相对脆弱，一旦</a:t>
            </a:r>
            <a:r>
              <a:rPr lang="en-US" altLang="zh-CN" dirty="0"/>
              <a:t>UI</a:t>
            </a:r>
            <a:r>
              <a:rPr lang="zh-CN" altLang="en-US" dirty="0"/>
              <a:t>变化测试就会受到影响，分散的脚本不可重用且难以维护，而且系统在测试前必须可用（也就意味着无法使用</a:t>
            </a:r>
            <a:r>
              <a:rPr lang="en-US" altLang="zh-CN" dirty="0"/>
              <a:t>A-TDD</a:t>
            </a:r>
            <a:r>
              <a:rPr lang="zh-CN" altLang="en-US" dirty="0"/>
              <a:t>方法）。因此这种方法并不适合大型自动化测试。</a:t>
            </a:r>
          </a:p>
          <a:p>
            <a:r>
              <a:rPr lang="zh-CN" altLang="en-US" b="1" dirty="0"/>
              <a:t>二、线性</a:t>
            </a:r>
            <a:r>
              <a:rPr lang="zh-CN" altLang="en-US" b="1" dirty="0" smtClean="0"/>
              <a:t>脚本</a:t>
            </a:r>
            <a:endParaRPr lang="en-US" altLang="zh-CN" b="1" dirty="0" smtClean="0"/>
          </a:p>
          <a:p>
            <a:r>
              <a:rPr lang="zh-CN" altLang="en-US" dirty="0" smtClean="0"/>
              <a:t>允许</a:t>
            </a:r>
            <a:r>
              <a:rPr lang="zh-CN" altLang="en-US" dirty="0"/>
              <a:t>使用各种语言来编写非结构化脚本，脚本直接与被测系统交互。能够快速上手，灵活性强。但是编写脚本需要编程技能，系统中一个改动会影响所有脚本，没有经过模块化或重用的大量脚本难以维护。因此这种方法适合简单任务，不适合大型自动化。</a:t>
            </a:r>
          </a:p>
          <a:p>
            <a:r>
              <a:rPr lang="zh-CN" altLang="en-US" b="1" dirty="0"/>
              <a:t>三、模块化脚本</a:t>
            </a:r>
            <a:endParaRPr lang="en-US" altLang="zh-CN" b="1" dirty="0"/>
          </a:p>
          <a:p>
            <a:r>
              <a:rPr lang="zh-CN" altLang="en-US" dirty="0" smtClean="0"/>
              <a:t>由</a:t>
            </a:r>
            <a:r>
              <a:rPr lang="zh-CN" altLang="en-US" dirty="0"/>
              <a:t>两部分组成：驱动脚本执行测试，测试库函数完成与被测系统交互。驱动脚本编写起来非常简单，这样可以更快地建立新测试，容易维护。然而需要花时间和编程技能建立测试库，并将测试数据嵌入脚本，建立新测试就需要新的测试脚本。因此，只要拥有编程技能，这种方法还是适合大型项目，但不适合非编程人员。</a:t>
            </a:r>
          </a:p>
          <a:p>
            <a:r>
              <a:rPr lang="zh-CN" altLang="en-US" b="1" dirty="0"/>
              <a:t>四、数据驱动方法</a:t>
            </a:r>
            <a:endParaRPr lang="en-US" altLang="zh-CN" b="1" dirty="0"/>
          </a:p>
          <a:p>
            <a:r>
              <a:rPr lang="zh-CN" altLang="en-US" dirty="0" smtClean="0"/>
              <a:t>将</a:t>
            </a:r>
            <a:r>
              <a:rPr lang="zh-CN" altLang="en-US" dirty="0"/>
              <a:t>数据与测试脚本分离，基于模块化的测试库，一个驱动脚本可以执行多个相似测试，这样非常容易建立新测试。维护工作可以分离，测试人员负责数据，程序员负责写测试库。然而，不同类型测试仍需要新的驱动脚本，初始建立数据解析器和重用组件需要花人力。这种方法适合大型项目，只需要较少的编程技能。</a:t>
            </a:r>
          </a:p>
          <a:p>
            <a:r>
              <a:rPr lang="zh-CN" altLang="en-US" b="1" dirty="0"/>
              <a:t>五、关键字驱动</a:t>
            </a:r>
            <a:endParaRPr lang="en-US" altLang="zh-CN" b="1" dirty="0"/>
          </a:p>
          <a:p>
            <a:r>
              <a:rPr lang="zh-CN" altLang="en-US" dirty="0" smtClean="0"/>
              <a:t>将</a:t>
            </a:r>
            <a:r>
              <a:rPr lang="zh-CN" altLang="en-US" dirty="0"/>
              <a:t>数据与关键字结合来描述如何使用数据执行测试。这种方法具备数据驱动的优势，同时非编程人员也能建立新类型测试。所有测试由同一个框架来执行，无需不同的驱动脚本。然而初始成本很大，但是可以使用开源方案！因此非常适合大型项目。</a:t>
            </a:r>
          </a:p>
        </p:txBody>
      </p:sp>
    </p:spTree>
    <p:extLst>
      <p:ext uri="{BB962C8B-B14F-4D97-AF65-F5344CB8AC3E}">
        <p14:creationId xmlns:p14="http://schemas.microsoft.com/office/powerpoint/2010/main" val="37107803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发展</a:t>
            </a:r>
            <a:endParaRPr lang="zh-CN" altLang="en-US" dirty="0"/>
          </a:p>
        </p:txBody>
      </p:sp>
      <p:sp>
        <p:nvSpPr>
          <p:cNvPr id="3" name="内容占位符 2"/>
          <p:cNvSpPr>
            <a:spLocks noGrp="1"/>
          </p:cNvSpPr>
          <p:nvPr>
            <p:ph idx="1"/>
          </p:nvPr>
        </p:nvSpPr>
        <p:spPr/>
        <p:txBody>
          <a:bodyPr>
            <a:normAutofit/>
          </a:bodyPr>
          <a:lstStyle/>
          <a:p>
            <a:r>
              <a:rPr lang="zh-CN" altLang="en-US" b="1" dirty="0" smtClean="0"/>
              <a:t>云</a:t>
            </a:r>
            <a:r>
              <a:rPr lang="zh-CN" altLang="en-US" b="1" dirty="0"/>
              <a:t>测试</a:t>
            </a:r>
            <a:r>
              <a:rPr lang="zh-CN" altLang="en-US" b="1" dirty="0" smtClean="0"/>
              <a:t>平台 </a:t>
            </a:r>
            <a:endParaRPr lang="en-US" altLang="zh-CN" b="1" dirty="0" smtClean="0"/>
          </a:p>
          <a:p>
            <a:r>
              <a:rPr lang="en-US" altLang="zh-CN" b="1" dirty="0" smtClean="0"/>
              <a:t>Model-Based Testing</a:t>
            </a:r>
            <a:endParaRPr lang="en-US" altLang="zh-CN" b="1" dirty="0" smtClean="0"/>
          </a:p>
          <a:p>
            <a:r>
              <a:rPr lang="zh-CN" altLang="en-US" b="1" dirty="0"/>
              <a:t>大数据</a:t>
            </a:r>
            <a:r>
              <a:rPr lang="en-US" altLang="zh-CN" b="1" dirty="0"/>
              <a:t>/</a:t>
            </a:r>
            <a:r>
              <a:rPr lang="zh-CN" altLang="en-US" b="1" dirty="0"/>
              <a:t>机器学习</a:t>
            </a:r>
            <a:r>
              <a:rPr lang="zh-CN" altLang="en-US" b="1" dirty="0" smtClean="0"/>
              <a:t>的测试</a:t>
            </a:r>
            <a:r>
              <a:rPr lang="zh-CN" altLang="en-US" b="1" dirty="0" smtClean="0"/>
              <a:t>分析</a:t>
            </a:r>
            <a:endParaRPr lang="en-US" altLang="zh-CN" b="1" dirty="0" smtClean="0"/>
          </a:p>
          <a:p>
            <a:r>
              <a:rPr lang="en-US" altLang="zh-CN" b="1" dirty="0" err="1" smtClean="0"/>
              <a:t>DevOps</a:t>
            </a:r>
            <a:r>
              <a:rPr lang="zh-CN" altLang="en-US" b="1" dirty="0" smtClean="0"/>
              <a:t>（</a:t>
            </a:r>
            <a:r>
              <a:rPr lang="en-US" altLang="zh-CN" dirty="0"/>
              <a:t>John Willis</a:t>
            </a:r>
            <a:r>
              <a:rPr lang="zh-CN" altLang="en-US" dirty="0"/>
              <a:t>和</a:t>
            </a:r>
            <a:r>
              <a:rPr lang="en-US" altLang="zh-CN" dirty="0"/>
              <a:t>Damon </a:t>
            </a:r>
            <a:r>
              <a:rPr lang="en-US" altLang="zh-CN" dirty="0" smtClean="0"/>
              <a:t>Edwards</a:t>
            </a:r>
            <a:r>
              <a:rPr lang="zh-CN" altLang="en-US" smtClean="0"/>
              <a:t>）</a:t>
            </a:r>
            <a:endParaRPr lang="zh-CN" altLang="en-US" dirty="0"/>
          </a:p>
        </p:txBody>
      </p:sp>
    </p:spTree>
    <p:extLst>
      <p:ext uri="{BB962C8B-B14F-4D97-AF65-F5344CB8AC3E}">
        <p14:creationId xmlns:p14="http://schemas.microsoft.com/office/powerpoint/2010/main" val="28702165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价值</a:t>
            </a:r>
            <a:endParaRPr lang="zh-CN" altLang="en-US" dirty="0"/>
          </a:p>
        </p:txBody>
      </p:sp>
      <p:sp>
        <p:nvSpPr>
          <p:cNvPr id="3" name="内容占位符 2"/>
          <p:cNvSpPr>
            <a:spLocks noGrp="1"/>
          </p:cNvSpPr>
          <p:nvPr>
            <p:ph idx="1"/>
          </p:nvPr>
        </p:nvSpPr>
        <p:spPr/>
        <p:txBody>
          <a:bodyPr>
            <a:normAutofit/>
          </a:bodyPr>
          <a:lstStyle/>
          <a:p>
            <a:r>
              <a:rPr lang="zh-CN" altLang="en-US" dirty="0" smtClean="0"/>
              <a:t>增强</a:t>
            </a:r>
            <a:r>
              <a:rPr lang="zh-CN" altLang="en-US" dirty="0"/>
              <a:t>开发的灵活性和保证</a:t>
            </a:r>
            <a:r>
              <a:rPr lang="zh-CN" altLang="en-US" b="1" u="sng" dirty="0"/>
              <a:t>软件开发</a:t>
            </a:r>
            <a:r>
              <a:rPr lang="zh-CN" altLang="en-US" dirty="0"/>
              <a:t>流程的有序性</a:t>
            </a:r>
            <a:r>
              <a:rPr lang="zh-CN" altLang="en-US" dirty="0" smtClean="0"/>
              <a:t>。</a:t>
            </a:r>
            <a:endParaRPr lang="en-US" altLang="zh-CN" dirty="0" smtClean="0"/>
          </a:p>
          <a:p>
            <a:r>
              <a:rPr lang="zh-CN" altLang="en-US" dirty="0" smtClean="0"/>
              <a:t>测试即需求</a:t>
            </a:r>
            <a:r>
              <a:rPr lang="en-US" altLang="zh-CN" dirty="0" smtClean="0"/>
              <a:t>-</a:t>
            </a:r>
            <a:r>
              <a:rPr lang="zh-CN" altLang="en-US" dirty="0" smtClean="0"/>
              <a:t>降低开发</a:t>
            </a:r>
            <a:r>
              <a:rPr lang="en-US" altLang="zh-CN" dirty="0" smtClean="0"/>
              <a:t>/</a:t>
            </a:r>
            <a:r>
              <a:rPr lang="zh-CN" altLang="en-US" dirty="0" smtClean="0"/>
              <a:t>测试曲解需求可能性</a:t>
            </a:r>
            <a:endParaRPr lang="en-US" altLang="zh-CN" dirty="0"/>
          </a:p>
          <a:p>
            <a:r>
              <a:rPr lang="en-US" altLang="zh-CN" dirty="0"/>
              <a:t>BUG</a:t>
            </a:r>
            <a:r>
              <a:rPr lang="zh-CN" altLang="en-US" dirty="0"/>
              <a:t>尽早暴露，利于软件风险管控。</a:t>
            </a:r>
            <a:endParaRPr lang="en-US" altLang="zh-CN" dirty="0"/>
          </a:p>
          <a:p>
            <a:r>
              <a:rPr lang="zh-CN" altLang="en-US" dirty="0"/>
              <a:t>加快版本迭代，交付，紧跟客户需求。</a:t>
            </a:r>
            <a:endParaRPr lang="en-US" altLang="zh-CN" dirty="0"/>
          </a:p>
          <a:p>
            <a:r>
              <a:rPr lang="zh-CN" altLang="en-US" dirty="0"/>
              <a:t>提高版本质量</a:t>
            </a:r>
            <a:r>
              <a:rPr lang="zh-CN" altLang="en-US" dirty="0" smtClean="0"/>
              <a:t>。</a:t>
            </a:r>
            <a:endParaRPr lang="zh-CN" altLang="en-US" dirty="0"/>
          </a:p>
        </p:txBody>
      </p:sp>
    </p:spTree>
    <p:extLst>
      <p:ext uri="{BB962C8B-B14F-4D97-AF65-F5344CB8AC3E}">
        <p14:creationId xmlns:p14="http://schemas.microsoft.com/office/powerpoint/2010/main" val="41509200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自动化工具</a:t>
            </a:r>
            <a:r>
              <a:rPr lang="en-US" altLang="zh-CN" dirty="0" smtClean="0"/>
              <a:t>/</a:t>
            </a:r>
            <a:r>
              <a:rPr lang="zh-CN" altLang="en-US" dirty="0" smtClean="0"/>
              <a:t>框架</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1</a:t>
            </a:r>
            <a:r>
              <a:rPr lang="zh-CN" altLang="en-US" dirty="0"/>
              <a:t>、以</a:t>
            </a:r>
            <a:r>
              <a:rPr lang="en-US" altLang="zh-CN" dirty="0"/>
              <a:t>QTP</a:t>
            </a:r>
            <a:r>
              <a:rPr lang="zh-CN" altLang="en-US" dirty="0"/>
              <a:t>为核心的框架  </a:t>
            </a:r>
            <a:r>
              <a:rPr lang="en-US" altLang="zh-CN" dirty="0"/>
              <a:t>(</a:t>
            </a:r>
            <a:r>
              <a:rPr lang="zh-CN" altLang="en-US" dirty="0"/>
              <a:t>支持</a:t>
            </a:r>
            <a:r>
              <a:rPr lang="en-US" altLang="zh-CN" dirty="0"/>
              <a:t>VB Script, </a:t>
            </a:r>
            <a:r>
              <a:rPr lang="zh-CN" altLang="en-US" dirty="0"/>
              <a:t>与</a:t>
            </a:r>
            <a:r>
              <a:rPr lang="en-US" altLang="zh-CN" dirty="0"/>
              <a:t>C#, VB</a:t>
            </a:r>
            <a:r>
              <a:rPr lang="en-US" altLang="zh-CN" b="1" dirty="0">
                <a:hlinkClick r:id="rId3" tooltip=".NET知识库"/>
              </a:rPr>
              <a:t>.NET</a:t>
            </a:r>
            <a:r>
              <a:rPr lang="zh-CN" altLang="en-US" dirty="0"/>
              <a:t>结合比较好 </a:t>
            </a:r>
            <a:r>
              <a:rPr lang="en-US" altLang="zh-CN" dirty="0" smtClean="0"/>
              <a:t>)</a:t>
            </a:r>
          </a:p>
          <a:p>
            <a:endParaRPr lang="en-US" altLang="zh-CN" dirty="0" smtClean="0"/>
          </a:p>
          <a:p>
            <a:r>
              <a:rPr lang="en-US" altLang="zh-CN" dirty="0"/>
              <a:t>2</a:t>
            </a:r>
            <a:r>
              <a:rPr lang="zh-CN" altLang="en-US" dirty="0" smtClean="0"/>
              <a:t>、</a:t>
            </a:r>
            <a:r>
              <a:rPr lang="en-US" altLang="zh-CN" dirty="0"/>
              <a:t> Rational Functional Tester</a:t>
            </a:r>
            <a:r>
              <a:rPr lang="en-US" altLang="zh-CN" dirty="0" smtClean="0"/>
              <a:t> </a:t>
            </a:r>
            <a:r>
              <a:rPr lang="en-US" altLang="zh-CN" dirty="0"/>
              <a:t>(</a:t>
            </a:r>
            <a:r>
              <a:rPr lang="zh-CN" altLang="en-US" dirty="0"/>
              <a:t>支持</a:t>
            </a:r>
            <a:r>
              <a:rPr lang="en-US" altLang="zh-CN" b="1" dirty="0">
                <a:hlinkClick r:id="rId4" tooltip="Java SE知识库"/>
              </a:rPr>
              <a:t>Java</a:t>
            </a:r>
            <a:r>
              <a:rPr lang="zh-CN" altLang="en-US" dirty="0"/>
              <a:t>，</a:t>
            </a:r>
            <a:r>
              <a:rPr lang="en-US" altLang="zh-CN" dirty="0" err="1"/>
              <a:t>VB</a:t>
            </a:r>
            <a:r>
              <a:rPr lang="en-US" altLang="zh-CN" b="1" dirty="0" err="1">
                <a:hlinkClick r:id="rId3" tooltip=".NET知识库"/>
              </a:rPr>
              <a:t>.Net</a:t>
            </a:r>
            <a:r>
              <a:rPr lang="en-US" altLang="zh-CN" dirty="0" smtClean="0"/>
              <a:t>)</a:t>
            </a:r>
          </a:p>
          <a:p>
            <a:endParaRPr lang="en-US" altLang="zh-CN" dirty="0" smtClean="0"/>
          </a:p>
          <a:p>
            <a:r>
              <a:rPr lang="en-US" altLang="zh-CN" dirty="0"/>
              <a:t>3</a:t>
            </a:r>
            <a:r>
              <a:rPr lang="zh-CN" altLang="en-US" dirty="0"/>
              <a:t>、</a:t>
            </a:r>
            <a:r>
              <a:rPr lang="en-US" altLang="zh-CN" dirty="0" err="1"/>
              <a:t>Ant+Selenium+Testng+Jenkins</a:t>
            </a:r>
            <a:r>
              <a:rPr lang="en-US" altLang="zh-CN" dirty="0"/>
              <a:t> ( Ant</a:t>
            </a:r>
            <a:r>
              <a:rPr lang="zh-CN" altLang="en-US" dirty="0"/>
              <a:t>脚本语言基于</a:t>
            </a:r>
            <a:r>
              <a:rPr lang="en-US" altLang="zh-CN" dirty="0"/>
              <a:t>JAVA</a:t>
            </a:r>
            <a:r>
              <a:rPr lang="zh-CN" altLang="en-US" dirty="0"/>
              <a:t>，</a:t>
            </a:r>
            <a:r>
              <a:rPr lang="en-US" altLang="zh-CN" dirty="0"/>
              <a:t>selenium</a:t>
            </a:r>
            <a:r>
              <a:rPr lang="zh-CN" altLang="en-US" dirty="0"/>
              <a:t>支持多种语言</a:t>
            </a:r>
            <a:r>
              <a:rPr lang="en-US" altLang="zh-CN" dirty="0" smtClean="0"/>
              <a:t>)</a:t>
            </a:r>
          </a:p>
          <a:p>
            <a:endParaRPr lang="en-US" altLang="zh-CN" dirty="0" smtClean="0"/>
          </a:p>
          <a:p>
            <a:r>
              <a:rPr lang="en-US" altLang="zh-CN" dirty="0" smtClean="0"/>
              <a:t>4</a:t>
            </a:r>
            <a:r>
              <a:rPr lang="zh-CN" altLang="en-US" dirty="0"/>
              <a:t> </a:t>
            </a:r>
            <a:r>
              <a:rPr lang="zh-CN" altLang="en-US" dirty="0" smtClean="0"/>
              <a:t>、</a:t>
            </a:r>
            <a:r>
              <a:rPr lang="en-US" altLang="zh-CN" dirty="0" smtClean="0"/>
              <a:t>Robot </a:t>
            </a:r>
            <a:r>
              <a:rPr lang="en-US" altLang="zh-CN" dirty="0"/>
              <a:t>Framework  (</a:t>
            </a:r>
            <a:r>
              <a:rPr lang="zh-CN" altLang="en-US" dirty="0"/>
              <a:t>支持</a:t>
            </a:r>
            <a:r>
              <a:rPr lang="en-US" altLang="zh-CN" b="1" dirty="0">
                <a:hlinkClick r:id="rId5" tooltip="Python知识库"/>
              </a:rPr>
              <a:t>Python</a:t>
            </a:r>
            <a:r>
              <a:rPr lang="zh-CN" altLang="en-US" dirty="0"/>
              <a:t>，</a:t>
            </a:r>
            <a:r>
              <a:rPr lang="en-US" altLang="zh-CN" dirty="0"/>
              <a:t>java</a:t>
            </a:r>
            <a:r>
              <a:rPr lang="en-US" altLang="zh-CN" dirty="0" smtClean="0"/>
              <a:t>)</a:t>
            </a:r>
          </a:p>
          <a:p>
            <a:endParaRPr lang="en-US" altLang="zh-CN" dirty="0" smtClean="0"/>
          </a:p>
          <a:p>
            <a:r>
              <a:rPr lang="en-US" altLang="zh-CN" dirty="0" smtClean="0"/>
              <a:t>5 </a:t>
            </a:r>
            <a:r>
              <a:rPr lang="zh-CN" altLang="en-US" dirty="0" smtClean="0"/>
              <a:t>、</a:t>
            </a:r>
            <a:r>
              <a:rPr lang="en-US" altLang="zh-CN" dirty="0" smtClean="0"/>
              <a:t>Cucumber</a:t>
            </a:r>
            <a:r>
              <a:rPr lang="zh-CN" altLang="en-US" dirty="0" smtClean="0"/>
              <a:t>、</a:t>
            </a:r>
            <a:r>
              <a:rPr lang="en-US" altLang="zh-CN" dirty="0" err="1" smtClean="0"/>
              <a:t>SpecFlow</a:t>
            </a:r>
            <a:r>
              <a:rPr lang="zh-CN" altLang="en-US" dirty="0" smtClean="0"/>
              <a:t>、</a:t>
            </a:r>
            <a:r>
              <a:rPr lang="en-US" altLang="zh-CN" dirty="0" err="1" smtClean="0"/>
              <a:t>JBehave</a:t>
            </a:r>
            <a:r>
              <a:rPr lang="zh-CN" altLang="en-US" dirty="0" smtClean="0"/>
              <a:t>、</a:t>
            </a:r>
            <a:r>
              <a:rPr lang="en-US" altLang="zh-CN" dirty="0" smtClean="0"/>
              <a:t>Fitness</a:t>
            </a:r>
            <a:r>
              <a:rPr lang="zh-CN" altLang="en-US" dirty="0" smtClean="0"/>
              <a:t>、</a:t>
            </a:r>
            <a:r>
              <a:rPr lang="en-US" altLang="zh-CN" dirty="0" err="1" smtClean="0"/>
              <a:t>Concordion</a:t>
            </a:r>
            <a:endParaRPr lang="zh-CN" altLang="en-US" dirty="0"/>
          </a:p>
        </p:txBody>
      </p:sp>
    </p:spTree>
    <p:extLst>
      <p:ext uri="{BB962C8B-B14F-4D97-AF65-F5344CB8AC3E}">
        <p14:creationId xmlns:p14="http://schemas.microsoft.com/office/powerpoint/2010/main" val="23253373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8" name="内容占位符 7"/>
          <p:cNvGraphicFramePr>
            <a:graphicFrameLocks noGrp="1"/>
          </p:cNvGraphicFramePr>
          <p:nvPr>
            <p:ph idx="1"/>
            <p:extLst>
              <p:ext uri="{D42A27DB-BD31-4B8C-83A1-F6EECF244321}">
                <p14:modId xmlns:p14="http://schemas.microsoft.com/office/powerpoint/2010/main" val="1321405482"/>
              </p:ext>
            </p:extLst>
          </p:nvPr>
        </p:nvGraphicFramePr>
        <p:xfrm>
          <a:off x="0" y="21828"/>
          <a:ext cx="9144000" cy="6932304"/>
        </p:xfrm>
        <a:graphic>
          <a:graphicData uri="http://schemas.openxmlformats.org/drawingml/2006/table">
            <a:tbl>
              <a:tblPr firstRow="1" bandRow="1">
                <a:tableStyleId>{5C22544A-7EE6-4342-B048-85BDC9FD1C3A}</a:tableStyleId>
              </a:tblPr>
              <a:tblGrid>
                <a:gridCol w="731573"/>
                <a:gridCol w="2160240"/>
                <a:gridCol w="1200133"/>
                <a:gridCol w="880098"/>
                <a:gridCol w="4171956"/>
              </a:tblGrid>
              <a:tr h="356712">
                <a:tc>
                  <a:txBody>
                    <a:bodyPr/>
                    <a:lstStyle/>
                    <a:p>
                      <a:pPr algn="ctr"/>
                      <a:r>
                        <a:rPr lang="zh-CN" altLang="en-US" dirty="0" smtClean="0"/>
                        <a:t>编号</a:t>
                      </a:r>
                      <a:endParaRPr lang="zh-CN" altLang="en-US" dirty="0"/>
                    </a:p>
                  </a:txBody>
                  <a:tcPr/>
                </a:tc>
                <a:tc>
                  <a:txBody>
                    <a:bodyPr/>
                    <a:lstStyle/>
                    <a:p>
                      <a:pPr algn="ctr"/>
                      <a:r>
                        <a:rPr lang="en-US" altLang="zh-CN" dirty="0" smtClean="0"/>
                        <a:t>APP</a:t>
                      </a:r>
                      <a:r>
                        <a:rPr lang="zh-CN" altLang="en-US" dirty="0" smtClean="0"/>
                        <a:t>测试框架</a:t>
                      </a:r>
                      <a:endParaRPr lang="zh-CN" altLang="en-US" dirty="0"/>
                    </a:p>
                  </a:txBody>
                  <a:tcPr/>
                </a:tc>
                <a:tc>
                  <a:txBody>
                    <a:bodyPr/>
                    <a:lstStyle/>
                    <a:p>
                      <a:pPr algn="ctr"/>
                      <a:r>
                        <a:rPr kumimoji="0" lang="en-US" altLang="zh-CN" b="0" i="0" kern="1200" dirty="0" smtClean="0">
                          <a:solidFill>
                            <a:schemeClr val="lt1"/>
                          </a:solidFill>
                          <a:effectLst/>
                          <a:latin typeface="+mn-lt"/>
                          <a:ea typeface="+mn-ea"/>
                          <a:cs typeface="+mn-cs"/>
                        </a:rPr>
                        <a:t>Android</a:t>
                      </a:r>
                      <a:endParaRPr lang="zh-CN" altLang="en-US" dirty="0"/>
                    </a:p>
                  </a:txBody>
                  <a:tcPr/>
                </a:tc>
                <a:tc>
                  <a:txBody>
                    <a:bodyPr/>
                    <a:lstStyle/>
                    <a:p>
                      <a:pPr algn="ctr"/>
                      <a:r>
                        <a:rPr lang="en-US" altLang="zh-CN" dirty="0" smtClean="0"/>
                        <a:t>IOS</a:t>
                      </a:r>
                      <a:endParaRPr lang="zh-CN" altLang="en-US" dirty="0"/>
                    </a:p>
                  </a:txBody>
                  <a:tcPr/>
                </a:tc>
                <a:tc>
                  <a:txBody>
                    <a:bodyPr/>
                    <a:lstStyle/>
                    <a:p>
                      <a:pPr algn="ctr"/>
                      <a:r>
                        <a:rPr lang="zh-CN" altLang="en-US" dirty="0" smtClean="0"/>
                        <a:t>备注</a:t>
                      </a:r>
                      <a:endParaRPr lang="zh-CN" altLang="en-US" dirty="0"/>
                    </a:p>
                  </a:txBody>
                  <a:tcPr/>
                </a:tc>
              </a:tr>
              <a:tr h="356712">
                <a:tc>
                  <a:txBody>
                    <a:bodyPr/>
                    <a:lstStyle/>
                    <a:p>
                      <a:pPr algn="ctr"/>
                      <a:r>
                        <a:rPr lang="en-US" altLang="zh-CN" sz="1600" dirty="0" smtClean="0"/>
                        <a:t>1</a:t>
                      </a:r>
                      <a:endParaRPr lang="zh-CN" altLang="en-US" sz="1600" dirty="0"/>
                    </a:p>
                  </a:txBody>
                  <a:tcPr anchor="ctr"/>
                </a:tc>
                <a:tc>
                  <a:txBody>
                    <a:bodyPr/>
                    <a:lstStyle/>
                    <a:p>
                      <a:r>
                        <a:rPr kumimoji="0" lang="en-US" altLang="zh-CN" sz="1600" b="0" i="0" kern="1200" dirty="0" smtClean="0">
                          <a:solidFill>
                            <a:schemeClr val="dk1"/>
                          </a:solidFill>
                          <a:effectLst/>
                          <a:latin typeface="+mn-lt"/>
                          <a:ea typeface="+mn-ea"/>
                          <a:cs typeface="+mn-cs"/>
                        </a:rPr>
                        <a:t>Instrumentation</a:t>
                      </a:r>
                      <a:endParaRPr lang="zh-CN" altLang="en-US" sz="1600" dirty="0"/>
                    </a:p>
                  </a:txBody>
                  <a:tcPr anchor="ctr"/>
                </a:tc>
                <a:tc>
                  <a:txBody>
                    <a:bodyPr/>
                    <a:lstStyle/>
                    <a:p>
                      <a:pPr algn="ctr"/>
                      <a:r>
                        <a:rPr lang="en-US" altLang="zh-CN" sz="1600" dirty="0" smtClean="0"/>
                        <a:t>Y</a:t>
                      </a:r>
                      <a:endParaRPr lang="zh-CN" altLang="en-US" sz="1600" dirty="0"/>
                    </a:p>
                  </a:txBody>
                  <a:tcPr anchor="ctr"/>
                </a:tc>
                <a:tc>
                  <a:txBody>
                    <a:bodyPr/>
                    <a:lstStyle/>
                    <a:p>
                      <a:pPr algn="ctr"/>
                      <a:endParaRPr lang="zh-CN" altLang="en-US" sz="1600" dirty="0"/>
                    </a:p>
                  </a:txBody>
                  <a:tcPr anchor="ctr"/>
                </a:tc>
                <a:tc>
                  <a:txBody>
                    <a:bodyPr/>
                    <a:lstStyle/>
                    <a:p>
                      <a:r>
                        <a:rPr kumimoji="0" lang="en-US" altLang="zh-CN" sz="1200" b="0" i="0" kern="1200" dirty="0" smtClean="0">
                          <a:solidFill>
                            <a:schemeClr val="dk1"/>
                          </a:solidFill>
                          <a:effectLst/>
                          <a:latin typeface="+mn-lt"/>
                          <a:ea typeface="+mn-ea"/>
                          <a:cs typeface="+mn-cs"/>
                        </a:rPr>
                        <a:t>Android</a:t>
                      </a:r>
                      <a:r>
                        <a:rPr kumimoji="0" lang="zh-CN" altLang="en-US" sz="1200" b="0" i="0" kern="1200" dirty="0" smtClean="0">
                          <a:solidFill>
                            <a:schemeClr val="dk1"/>
                          </a:solidFill>
                          <a:effectLst/>
                          <a:latin typeface="+mn-lt"/>
                          <a:ea typeface="+mn-ea"/>
                          <a:cs typeface="+mn-cs"/>
                        </a:rPr>
                        <a:t>自带的一个测试框架</a:t>
                      </a:r>
                      <a:endParaRPr lang="zh-CN" altLang="en-US" sz="1200" dirty="0"/>
                    </a:p>
                  </a:txBody>
                  <a:tcPr/>
                </a:tc>
              </a:tr>
              <a:tr h="356712">
                <a:tc>
                  <a:txBody>
                    <a:bodyPr/>
                    <a:lstStyle/>
                    <a:p>
                      <a:pPr algn="ctr"/>
                      <a:r>
                        <a:rPr lang="en-US" altLang="zh-CN" sz="1600" dirty="0" smtClean="0"/>
                        <a:t>2</a:t>
                      </a:r>
                      <a:endParaRPr lang="zh-CN" altLang="en-US" sz="1600" dirty="0"/>
                    </a:p>
                  </a:txBody>
                  <a:tcPr anchor="ctr"/>
                </a:tc>
                <a:tc>
                  <a:txBody>
                    <a:bodyPr/>
                    <a:lstStyle/>
                    <a:p>
                      <a:r>
                        <a:rPr kumimoji="0" lang="en-US" altLang="zh-CN" sz="1600" b="0" i="0" kern="1200" dirty="0" err="1" smtClean="0">
                          <a:solidFill>
                            <a:schemeClr val="dk1"/>
                          </a:solidFill>
                          <a:effectLst/>
                          <a:latin typeface="+mn-lt"/>
                          <a:ea typeface="+mn-ea"/>
                          <a:cs typeface="+mn-cs"/>
                        </a:rPr>
                        <a:t>Robotium</a:t>
                      </a:r>
                      <a:endParaRPr lang="zh-CN" altLang="en-US"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t>Y</a:t>
                      </a:r>
                      <a:endParaRPr lang="zh-CN" altLang="en-US" sz="1600" dirty="0" smtClean="0"/>
                    </a:p>
                  </a:txBody>
                  <a:tcPr anchor="ctr"/>
                </a:tc>
                <a:tc>
                  <a:txBody>
                    <a:bodyPr/>
                    <a:lstStyle/>
                    <a:p>
                      <a:pPr algn="ctr"/>
                      <a:endParaRPr lang="zh-CN" altLang="en-US" sz="1600" dirty="0"/>
                    </a:p>
                  </a:txBody>
                  <a:tcPr anchor="ctr"/>
                </a:tc>
                <a:tc>
                  <a:txBody>
                    <a:bodyPr/>
                    <a:lstStyle/>
                    <a:p>
                      <a:r>
                        <a:rPr kumimoji="0" lang="zh-CN" altLang="en-US" sz="1200" b="0" i="0" kern="1200" dirty="0" smtClean="0">
                          <a:solidFill>
                            <a:schemeClr val="dk1"/>
                          </a:solidFill>
                          <a:effectLst/>
                          <a:latin typeface="+mn-lt"/>
                          <a:ea typeface="+mn-ea"/>
                          <a:cs typeface="+mn-cs"/>
                        </a:rPr>
                        <a:t>基于</a:t>
                      </a:r>
                      <a:r>
                        <a:rPr kumimoji="0" lang="en-US" altLang="zh-CN" sz="1200" b="0" i="0" kern="1200" dirty="0" smtClean="0">
                          <a:solidFill>
                            <a:schemeClr val="dk1"/>
                          </a:solidFill>
                          <a:effectLst/>
                          <a:latin typeface="+mn-lt"/>
                          <a:ea typeface="+mn-ea"/>
                          <a:cs typeface="+mn-cs"/>
                        </a:rPr>
                        <a:t>Instrumentation</a:t>
                      </a:r>
                      <a:r>
                        <a:rPr kumimoji="0" lang="zh-CN" altLang="en-US" sz="1200" b="0" i="0" kern="1200" dirty="0" smtClean="0">
                          <a:solidFill>
                            <a:schemeClr val="dk1"/>
                          </a:solidFill>
                          <a:effectLst/>
                          <a:latin typeface="+mn-lt"/>
                          <a:ea typeface="+mn-ea"/>
                          <a:cs typeface="+mn-cs"/>
                        </a:rPr>
                        <a:t>框架开发的一个更强的框架</a:t>
                      </a:r>
                      <a:endParaRPr lang="zh-CN" altLang="en-US" sz="1200" dirty="0"/>
                    </a:p>
                  </a:txBody>
                  <a:tcPr/>
                </a:tc>
              </a:tr>
              <a:tr h="356712">
                <a:tc>
                  <a:txBody>
                    <a:bodyPr/>
                    <a:lstStyle/>
                    <a:p>
                      <a:pPr algn="ctr"/>
                      <a:r>
                        <a:rPr lang="en-US" altLang="zh-CN" sz="1600" dirty="0" smtClean="0"/>
                        <a:t>4</a:t>
                      </a:r>
                      <a:endParaRPr lang="zh-CN" altLang="en-US" sz="1600" dirty="0"/>
                    </a:p>
                  </a:txBody>
                  <a:tcPr anchor="ctr"/>
                </a:tc>
                <a:tc>
                  <a:txBody>
                    <a:bodyPr/>
                    <a:lstStyle/>
                    <a:p>
                      <a:r>
                        <a:rPr kumimoji="0" lang="en-US" altLang="zh-CN" sz="1600" b="0" i="0" kern="1200" dirty="0" err="1" smtClean="0">
                          <a:solidFill>
                            <a:srgbClr val="0070C0"/>
                          </a:solidFill>
                          <a:effectLst/>
                          <a:latin typeface="+mn-lt"/>
                          <a:ea typeface="+mn-ea"/>
                          <a:cs typeface="+mn-cs"/>
                        </a:rPr>
                        <a:t>UIAutomator</a:t>
                      </a:r>
                      <a:endParaRPr lang="zh-CN" altLang="en-US" sz="1600" dirty="0">
                        <a:solidFill>
                          <a:srgbClr val="0070C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t>Y</a:t>
                      </a:r>
                      <a:endParaRPr lang="zh-CN" altLang="en-US" sz="1600" dirty="0" smtClean="0"/>
                    </a:p>
                  </a:txBody>
                  <a:tcPr anchor="ctr"/>
                </a:tc>
                <a:tc>
                  <a:txBody>
                    <a:bodyPr/>
                    <a:lstStyle/>
                    <a:p>
                      <a:pPr algn="ctr"/>
                      <a:endParaRPr lang="zh-CN" altLang="en-US" sz="1600" dirty="0"/>
                    </a:p>
                  </a:txBody>
                  <a:tcPr anchor="ctr"/>
                </a:tc>
                <a:tc>
                  <a:txBody>
                    <a:bodyPr/>
                    <a:lstStyle/>
                    <a:p>
                      <a:r>
                        <a:rPr kumimoji="0" lang="zh-CN" altLang="en-US" sz="1200" b="0" i="0" kern="1200" dirty="0" smtClean="0">
                          <a:solidFill>
                            <a:schemeClr val="dk1"/>
                          </a:solidFill>
                          <a:effectLst/>
                          <a:latin typeface="+mn-lt"/>
                          <a:ea typeface="+mn-ea"/>
                          <a:cs typeface="+mn-cs"/>
                        </a:rPr>
                        <a:t>由谷歌提供的测试框架</a:t>
                      </a:r>
                      <a:endParaRPr lang="zh-CN" altLang="en-US" sz="1200" dirty="0"/>
                    </a:p>
                  </a:txBody>
                  <a:tcPr/>
                </a:tc>
              </a:tr>
              <a:tr h="356712">
                <a:tc>
                  <a:txBody>
                    <a:bodyPr/>
                    <a:lstStyle/>
                    <a:p>
                      <a:pPr algn="ctr"/>
                      <a:r>
                        <a:rPr lang="en-US" altLang="zh-CN" sz="1600" dirty="0" smtClean="0"/>
                        <a:t>5</a:t>
                      </a:r>
                      <a:endParaRPr lang="zh-CN" altLang="en-US" sz="1600" dirty="0"/>
                    </a:p>
                  </a:txBody>
                  <a:tcPr anchor="ctr"/>
                </a:tc>
                <a:tc>
                  <a:txBody>
                    <a:bodyPr/>
                    <a:lstStyle/>
                    <a:p>
                      <a:r>
                        <a:rPr kumimoji="0" lang="en-US" altLang="zh-CN" sz="1600" b="0" i="0" kern="1200" dirty="0" smtClean="0">
                          <a:solidFill>
                            <a:schemeClr val="dk1"/>
                          </a:solidFill>
                          <a:effectLst/>
                          <a:latin typeface="+mn-lt"/>
                          <a:ea typeface="+mn-ea"/>
                          <a:cs typeface="+mn-cs"/>
                        </a:rPr>
                        <a:t>Espresso</a:t>
                      </a:r>
                      <a:endParaRPr lang="zh-CN" altLang="en-US"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t>Y</a:t>
                      </a:r>
                      <a:endParaRPr lang="zh-CN" altLang="en-US" sz="1600" dirty="0" smtClean="0"/>
                    </a:p>
                  </a:txBody>
                  <a:tcPr anchor="ctr"/>
                </a:tc>
                <a:tc>
                  <a:txBody>
                    <a:bodyPr/>
                    <a:lstStyle/>
                    <a:p>
                      <a:pPr algn="ctr"/>
                      <a:endParaRPr lang="zh-CN" altLang="en-US" sz="1600" dirty="0"/>
                    </a:p>
                  </a:txBody>
                  <a:tcPr anchor="ctr"/>
                </a:tc>
                <a:tc>
                  <a:txBody>
                    <a:bodyPr/>
                    <a:lstStyle/>
                    <a:p>
                      <a:r>
                        <a:rPr kumimoji="0" lang="en-US" altLang="zh-CN" sz="1200" b="0" i="0" kern="1200" dirty="0" smtClean="0">
                          <a:solidFill>
                            <a:schemeClr val="dk1"/>
                          </a:solidFill>
                          <a:effectLst/>
                          <a:latin typeface="+mn-lt"/>
                          <a:ea typeface="+mn-ea"/>
                          <a:cs typeface="+mn-cs"/>
                        </a:rPr>
                        <a:t>Google</a:t>
                      </a:r>
                      <a:r>
                        <a:rPr kumimoji="0" lang="zh-CN" altLang="en-US" sz="1200" b="0" i="0" kern="1200" dirty="0" smtClean="0">
                          <a:solidFill>
                            <a:schemeClr val="dk1"/>
                          </a:solidFill>
                          <a:effectLst/>
                          <a:latin typeface="+mn-lt"/>
                          <a:ea typeface="+mn-ea"/>
                          <a:cs typeface="+mn-cs"/>
                        </a:rPr>
                        <a:t>的开源自动化测试框架</a:t>
                      </a:r>
                      <a:endParaRPr lang="zh-CN" altLang="en-US" sz="1200" dirty="0"/>
                    </a:p>
                  </a:txBody>
                  <a:tcPr/>
                </a:tc>
              </a:tr>
              <a:tr h="439782">
                <a:tc>
                  <a:txBody>
                    <a:bodyPr/>
                    <a:lstStyle/>
                    <a:p>
                      <a:pPr algn="ctr"/>
                      <a:r>
                        <a:rPr lang="en-US" altLang="zh-CN" sz="1600" dirty="0" smtClean="0"/>
                        <a:t>6</a:t>
                      </a:r>
                      <a:endParaRPr lang="zh-CN" altLang="en-US" sz="1600" dirty="0"/>
                    </a:p>
                  </a:txBody>
                  <a:tcPr anchor="ctr"/>
                </a:tc>
                <a:tc>
                  <a:txBody>
                    <a:bodyPr/>
                    <a:lstStyle/>
                    <a:p>
                      <a:r>
                        <a:rPr kumimoji="0" lang="en-US" altLang="zh-CN" sz="1600" b="0" i="0" kern="1200" dirty="0" smtClean="0">
                          <a:solidFill>
                            <a:srgbClr val="FF0000"/>
                          </a:solidFill>
                          <a:effectLst/>
                          <a:latin typeface="+mn-lt"/>
                          <a:ea typeface="+mn-ea"/>
                          <a:cs typeface="+mn-cs"/>
                        </a:rPr>
                        <a:t>Calabash</a:t>
                      </a:r>
                      <a:endParaRPr lang="zh-CN" altLang="en-US" sz="1600" dirty="0">
                        <a:solidFill>
                          <a:srgbClr val="FF0000"/>
                        </a:solidFill>
                      </a:endParaRPr>
                    </a:p>
                  </a:txBody>
                  <a:tcPr anchor="ctr"/>
                </a:tc>
                <a:tc>
                  <a:txBody>
                    <a:bodyPr/>
                    <a:lstStyle/>
                    <a:p>
                      <a:pPr algn="ctr"/>
                      <a:r>
                        <a:rPr lang="en-US" altLang="zh-CN" sz="1600" dirty="0" smtClean="0"/>
                        <a:t>Y</a:t>
                      </a:r>
                      <a:endParaRPr lang="zh-CN" altLang="en-US" sz="1600" dirty="0"/>
                    </a:p>
                  </a:txBody>
                  <a:tcPr anchor="ctr"/>
                </a:tc>
                <a:tc>
                  <a:txBody>
                    <a:bodyPr/>
                    <a:lstStyle/>
                    <a:p>
                      <a:pPr algn="ctr"/>
                      <a:r>
                        <a:rPr lang="en-US" altLang="zh-CN" sz="1600" dirty="0" smtClean="0"/>
                        <a:t>Y</a:t>
                      </a:r>
                      <a:endParaRPr lang="zh-CN" altLang="en-US" sz="1600" dirty="0"/>
                    </a:p>
                  </a:txBody>
                  <a:tcPr anchor="ctr"/>
                </a:tc>
                <a:tc>
                  <a:txBody>
                    <a:bodyPr/>
                    <a:lstStyle/>
                    <a:p>
                      <a:r>
                        <a:rPr kumimoji="0" lang="zh-CN" altLang="en-US" sz="1200" b="0" i="0" kern="1200" dirty="0" smtClean="0">
                          <a:solidFill>
                            <a:schemeClr val="dk1"/>
                          </a:solidFill>
                          <a:effectLst/>
                          <a:latin typeface="+mn-lt"/>
                          <a:ea typeface="+mn-ea"/>
                          <a:cs typeface="+mn-cs"/>
                        </a:rPr>
                        <a:t>来测试屏幕截图、手势和实际功能代码，开源免费并支持</a:t>
                      </a:r>
                      <a:r>
                        <a:rPr kumimoji="0" lang="en-US" altLang="zh-CN" sz="1200" b="0" i="0" kern="1200" dirty="0" smtClean="0">
                          <a:solidFill>
                            <a:schemeClr val="dk1"/>
                          </a:solidFill>
                          <a:effectLst/>
                          <a:latin typeface="+mn-lt"/>
                          <a:ea typeface="+mn-ea"/>
                          <a:cs typeface="+mn-cs"/>
                        </a:rPr>
                        <a:t>Cucumber</a:t>
                      </a:r>
                      <a:r>
                        <a:rPr kumimoji="0" lang="zh-CN" altLang="en-US" sz="1200" b="0" i="0" kern="1200" dirty="0" smtClean="0">
                          <a:solidFill>
                            <a:schemeClr val="dk1"/>
                          </a:solidFill>
                          <a:effectLst/>
                          <a:latin typeface="+mn-lt"/>
                          <a:ea typeface="+mn-ea"/>
                          <a:cs typeface="+mn-cs"/>
                        </a:rPr>
                        <a:t>语言</a:t>
                      </a:r>
                      <a:endParaRPr lang="zh-CN" altLang="en-US" sz="1200" dirty="0"/>
                    </a:p>
                  </a:txBody>
                  <a:tcPr/>
                </a:tc>
              </a:tr>
              <a:tr h="439782">
                <a:tc>
                  <a:txBody>
                    <a:bodyPr/>
                    <a:lstStyle/>
                    <a:p>
                      <a:pPr algn="ctr"/>
                      <a:r>
                        <a:rPr lang="en-US" altLang="zh-CN" sz="1600" dirty="0" smtClean="0"/>
                        <a:t>7</a:t>
                      </a:r>
                      <a:endParaRPr lang="zh-CN" altLang="en-US" sz="1600" dirty="0"/>
                    </a:p>
                  </a:txBody>
                  <a:tcPr anchor="ctr"/>
                </a:tc>
                <a:tc>
                  <a:txBody>
                    <a:bodyPr/>
                    <a:lstStyle/>
                    <a:p>
                      <a:r>
                        <a:rPr kumimoji="0" lang="en-US" altLang="zh-CN" sz="1600" b="0" i="0" kern="1200" dirty="0" err="1" smtClean="0">
                          <a:solidFill>
                            <a:srgbClr val="FF0000"/>
                          </a:solidFill>
                          <a:effectLst/>
                          <a:latin typeface="+mn-lt"/>
                          <a:ea typeface="+mn-ea"/>
                          <a:cs typeface="+mn-cs"/>
                        </a:rPr>
                        <a:t>Appium</a:t>
                      </a:r>
                      <a:endParaRPr lang="zh-CN" altLang="en-US" sz="1600" dirty="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t>Y</a:t>
                      </a:r>
                      <a:endParaRPr lang="zh-CN" altLang="en-US" sz="16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t>Y</a:t>
                      </a:r>
                      <a:endParaRPr lang="zh-CN" altLang="en-US" sz="1600" dirty="0" smtClean="0"/>
                    </a:p>
                  </a:txBody>
                  <a:tcPr anchor="ctr"/>
                </a:tc>
                <a:tc>
                  <a:txBody>
                    <a:bodyPr/>
                    <a:lstStyle/>
                    <a:p>
                      <a:r>
                        <a:rPr kumimoji="0" lang="zh-CN" altLang="en-US" sz="1200" b="0" i="0" kern="1200" dirty="0" smtClean="0">
                          <a:solidFill>
                            <a:schemeClr val="dk1"/>
                          </a:solidFill>
                          <a:effectLst/>
                          <a:latin typeface="+mn-lt"/>
                          <a:ea typeface="+mn-ea"/>
                          <a:cs typeface="+mn-cs"/>
                        </a:rPr>
                        <a:t>通过驱动苹果的</a:t>
                      </a:r>
                      <a:r>
                        <a:rPr kumimoji="0" lang="en-US" altLang="zh-CN" sz="1200" b="0" i="0" kern="1200" dirty="0" err="1" smtClean="0">
                          <a:solidFill>
                            <a:schemeClr val="dk1"/>
                          </a:solidFill>
                          <a:effectLst/>
                          <a:latin typeface="+mn-lt"/>
                          <a:ea typeface="+mn-ea"/>
                          <a:cs typeface="+mn-cs"/>
                        </a:rPr>
                        <a:t>UIAutomation</a:t>
                      </a:r>
                      <a:r>
                        <a:rPr kumimoji="0" lang="zh-CN" altLang="en-US" sz="1200" b="0" i="0" kern="1200" dirty="0" smtClean="0">
                          <a:solidFill>
                            <a:schemeClr val="dk1"/>
                          </a:solidFill>
                          <a:effectLst/>
                          <a:latin typeface="+mn-lt"/>
                          <a:ea typeface="+mn-ea"/>
                          <a:cs typeface="+mn-cs"/>
                        </a:rPr>
                        <a:t>和</a:t>
                      </a:r>
                      <a:r>
                        <a:rPr kumimoji="0" lang="en-US" altLang="zh-CN" sz="1200" b="0" i="0" kern="1200" dirty="0" smtClean="0">
                          <a:solidFill>
                            <a:schemeClr val="dk1"/>
                          </a:solidFill>
                          <a:effectLst/>
                          <a:latin typeface="+mn-lt"/>
                          <a:ea typeface="+mn-ea"/>
                          <a:cs typeface="+mn-cs"/>
                        </a:rPr>
                        <a:t>Android</a:t>
                      </a:r>
                      <a:r>
                        <a:rPr kumimoji="0" lang="zh-CN" altLang="en-US" sz="1200" b="0" i="0" kern="1200" dirty="0" smtClean="0">
                          <a:solidFill>
                            <a:schemeClr val="dk1"/>
                          </a:solidFill>
                          <a:effectLst/>
                          <a:latin typeface="+mn-lt"/>
                          <a:ea typeface="+mn-ea"/>
                          <a:cs typeface="+mn-cs"/>
                        </a:rPr>
                        <a:t>的</a:t>
                      </a:r>
                      <a:r>
                        <a:rPr kumimoji="0" lang="en-US" altLang="zh-CN" sz="1200" b="0" i="0" kern="1200" dirty="0" err="1" smtClean="0">
                          <a:solidFill>
                            <a:schemeClr val="dk1"/>
                          </a:solidFill>
                          <a:effectLst/>
                          <a:latin typeface="+mn-lt"/>
                          <a:ea typeface="+mn-ea"/>
                          <a:cs typeface="+mn-cs"/>
                        </a:rPr>
                        <a:t>UiAutomator</a:t>
                      </a:r>
                      <a:r>
                        <a:rPr kumimoji="0" lang="zh-CN" altLang="en-US" sz="1200" b="0" i="0" kern="1200" dirty="0" smtClean="0">
                          <a:solidFill>
                            <a:schemeClr val="dk1"/>
                          </a:solidFill>
                          <a:effectLst/>
                          <a:latin typeface="+mn-lt"/>
                          <a:ea typeface="+mn-ea"/>
                          <a:cs typeface="+mn-cs"/>
                        </a:rPr>
                        <a:t>框架来实现的双平台支持</a:t>
                      </a:r>
                      <a:endParaRPr lang="zh-CN" altLang="en-US" sz="1200" dirty="0"/>
                    </a:p>
                  </a:txBody>
                  <a:tcPr/>
                </a:tc>
              </a:tr>
              <a:tr h="356712">
                <a:tc>
                  <a:txBody>
                    <a:bodyPr/>
                    <a:lstStyle/>
                    <a:p>
                      <a:pPr algn="ctr"/>
                      <a:r>
                        <a:rPr lang="en-US" altLang="zh-CN" sz="1600" dirty="0" smtClean="0"/>
                        <a:t>8</a:t>
                      </a:r>
                      <a:endParaRPr lang="zh-CN" altLang="en-US" sz="1600" dirty="0"/>
                    </a:p>
                  </a:txBody>
                  <a:tcPr anchor="ctr"/>
                </a:tc>
                <a:tc>
                  <a:txBody>
                    <a:bodyPr/>
                    <a:lstStyle/>
                    <a:p>
                      <a:r>
                        <a:rPr kumimoji="0" lang="en-US" altLang="zh-CN" sz="1600" b="0" i="0" kern="1200" dirty="0" err="1" smtClean="0">
                          <a:solidFill>
                            <a:schemeClr val="dk1"/>
                          </a:solidFill>
                          <a:effectLst/>
                          <a:latin typeface="+mn-lt"/>
                          <a:ea typeface="+mn-ea"/>
                          <a:cs typeface="+mn-cs"/>
                        </a:rPr>
                        <a:t>Selendroid</a:t>
                      </a:r>
                      <a:endParaRPr lang="zh-CN" altLang="en-US"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t>Y</a:t>
                      </a:r>
                      <a:endParaRPr lang="zh-CN" altLang="en-US" sz="1600" dirty="0" smtClean="0"/>
                    </a:p>
                  </a:txBody>
                  <a:tcPr anchor="ctr"/>
                </a:tc>
                <a:tc>
                  <a:txBody>
                    <a:bodyPr/>
                    <a:lstStyle/>
                    <a:p>
                      <a:pPr algn="ctr"/>
                      <a:endParaRPr lang="zh-CN" altLang="en-US" sz="1600" dirty="0"/>
                    </a:p>
                  </a:txBody>
                  <a:tcPr anchor="ctr"/>
                </a:tc>
                <a:tc>
                  <a:txBody>
                    <a:bodyPr/>
                    <a:lstStyle/>
                    <a:p>
                      <a:endParaRPr lang="zh-CN" altLang="en-US" sz="1200" dirty="0"/>
                    </a:p>
                  </a:txBody>
                  <a:tcPr anchor="ctr"/>
                </a:tc>
              </a:tr>
              <a:tr h="356712">
                <a:tc>
                  <a:txBody>
                    <a:bodyPr/>
                    <a:lstStyle/>
                    <a:p>
                      <a:pPr algn="ctr"/>
                      <a:r>
                        <a:rPr lang="en-US" altLang="zh-CN" sz="1600" dirty="0" smtClean="0"/>
                        <a:t>9</a:t>
                      </a:r>
                      <a:endParaRPr lang="zh-CN" altLang="en-US" sz="1600" dirty="0"/>
                    </a:p>
                  </a:txBody>
                  <a:tcPr anchor="ctr"/>
                </a:tc>
                <a:tc>
                  <a:txBody>
                    <a:bodyPr/>
                    <a:lstStyle/>
                    <a:p>
                      <a:r>
                        <a:rPr kumimoji="0" lang="en-US" altLang="zh-CN" sz="1600" b="0" i="0" kern="1200" dirty="0" err="1" smtClean="0">
                          <a:solidFill>
                            <a:schemeClr val="dk1"/>
                          </a:solidFill>
                          <a:effectLst/>
                          <a:latin typeface="+mn-lt"/>
                          <a:ea typeface="+mn-ea"/>
                          <a:cs typeface="+mn-cs"/>
                        </a:rPr>
                        <a:t>Robolectric</a:t>
                      </a:r>
                      <a:endParaRPr lang="zh-CN" altLang="en-US"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t>Y</a:t>
                      </a:r>
                      <a:endParaRPr lang="zh-CN" altLang="en-US" sz="1600" dirty="0" smtClean="0"/>
                    </a:p>
                  </a:txBody>
                  <a:tcPr anchor="ctr"/>
                </a:tc>
                <a:tc>
                  <a:txBody>
                    <a:bodyPr/>
                    <a:lstStyle/>
                    <a:p>
                      <a:pPr algn="ctr"/>
                      <a:endParaRPr lang="zh-CN" altLang="en-US" sz="1600" dirty="0"/>
                    </a:p>
                  </a:txBody>
                  <a:tcPr anchor="ctr"/>
                </a:tc>
                <a:tc>
                  <a:txBody>
                    <a:bodyPr/>
                    <a:lstStyle/>
                    <a:p>
                      <a:r>
                        <a:rPr kumimoji="0" lang="en-US" altLang="zh-CN" sz="1200" b="0" i="0" kern="1200" dirty="0" smtClean="0">
                          <a:solidFill>
                            <a:schemeClr val="dk1"/>
                          </a:solidFill>
                          <a:effectLst/>
                          <a:latin typeface="+mn-lt"/>
                          <a:ea typeface="+mn-ea"/>
                          <a:cs typeface="+mn-cs"/>
                        </a:rPr>
                        <a:t>Android</a:t>
                      </a:r>
                      <a:r>
                        <a:rPr kumimoji="0" lang="zh-CN" altLang="en-US" sz="1200" b="0" i="0" kern="1200" dirty="0" smtClean="0">
                          <a:solidFill>
                            <a:schemeClr val="dk1"/>
                          </a:solidFill>
                          <a:effectLst/>
                          <a:latin typeface="+mn-lt"/>
                          <a:ea typeface="+mn-ea"/>
                          <a:cs typeface="+mn-cs"/>
                        </a:rPr>
                        <a:t>单元测试框架</a:t>
                      </a:r>
                      <a:endParaRPr lang="zh-CN" altLang="en-US" sz="1200" dirty="0"/>
                    </a:p>
                  </a:txBody>
                  <a:tcPr anchor="ctr"/>
                </a:tc>
              </a:tr>
              <a:tr h="356712">
                <a:tc>
                  <a:txBody>
                    <a:bodyPr/>
                    <a:lstStyle/>
                    <a:p>
                      <a:pPr algn="ctr"/>
                      <a:r>
                        <a:rPr lang="en-US" altLang="zh-CN" sz="1600" dirty="0" smtClean="0"/>
                        <a:t>10</a:t>
                      </a:r>
                      <a:endParaRPr lang="zh-CN" altLang="en-US" sz="1600" dirty="0"/>
                    </a:p>
                  </a:txBody>
                  <a:tcPr anchor="ctr"/>
                </a:tc>
                <a:tc>
                  <a:txBody>
                    <a:bodyPr/>
                    <a:lstStyle/>
                    <a:p>
                      <a:r>
                        <a:rPr kumimoji="0" lang="en-US" altLang="zh-CN" sz="1600" b="0" i="0" kern="1200" dirty="0" err="1" smtClean="0">
                          <a:solidFill>
                            <a:schemeClr val="dk1"/>
                          </a:solidFill>
                          <a:effectLst/>
                          <a:latin typeface="+mn-lt"/>
                          <a:ea typeface="+mn-ea"/>
                          <a:cs typeface="+mn-cs"/>
                        </a:rPr>
                        <a:t>RoboSpock</a:t>
                      </a:r>
                      <a:endParaRPr lang="zh-CN" altLang="en-US" sz="1600" dirty="0"/>
                    </a:p>
                  </a:txBody>
                  <a:tcPr anchor="ctr"/>
                </a:tc>
                <a:tc>
                  <a:txBody>
                    <a:bodyPr/>
                    <a:lstStyle/>
                    <a:p>
                      <a:pPr algn="ctr"/>
                      <a:r>
                        <a:rPr lang="en-US" altLang="zh-CN" sz="1600" dirty="0" smtClean="0"/>
                        <a:t>Y</a:t>
                      </a:r>
                      <a:endParaRPr lang="zh-CN" altLang="en-US" sz="1600" dirty="0"/>
                    </a:p>
                  </a:txBody>
                  <a:tcPr anchor="ctr"/>
                </a:tc>
                <a:tc>
                  <a:txBody>
                    <a:bodyPr/>
                    <a:lstStyle/>
                    <a:p>
                      <a:pPr algn="ctr"/>
                      <a:endParaRPr lang="zh-CN" altLang="en-US" sz="1600" dirty="0"/>
                    </a:p>
                  </a:txBody>
                  <a:tcPr anchor="ctr"/>
                </a:tc>
                <a:tc>
                  <a:txBody>
                    <a:bodyPr/>
                    <a:lstStyle/>
                    <a:p>
                      <a:r>
                        <a:rPr kumimoji="0" lang="zh-CN" altLang="en-US" sz="1200" b="0" i="0" kern="1200" dirty="0" smtClean="0">
                          <a:solidFill>
                            <a:schemeClr val="dk1"/>
                          </a:solidFill>
                          <a:effectLst/>
                          <a:latin typeface="+mn-lt"/>
                          <a:ea typeface="+mn-ea"/>
                          <a:cs typeface="+mn-cs"/>
                        </a:rPr>
                        <a:t>开源的</a:t>
                      </a:r>
                      <a:r>
                        <a:rPr kumimoji="0" lang="en-US" altLang="zh-CN" sz="1200" b="0" i="0" kern="1200" dirty="0" smtClean="0">
                          <a:solidFill>
                            <a:schemeClr val="dk1"/>
                          </a:solidFill>
                          <a:effectLst/>
                          <a:latin typeface="+mn-lt"/>
                          <a:ea typeface="+mn-ea"/>
                          <a:cs typeface="+mn-cs"/>
                        </a:rPr>
                        <a:t>Android</a:t>
                      </a:r>
                      <a:r>
                        <a:rPr kumimoji="0" lang="zh-CN" altLang="en-US" sz="1200" b="0" i="0" kern="1200" dirty="0" smtClean="0">
                          <a:solidFill>
                            <a:schemeClr val="dk1"/>
                          </a:solidFill>
                          <a:effectLst/>
                          <a:latin typeface="+mn-lt"/>
                          <a:ea typeface="+mn-ea"/>
                          <a:cs typeface="+mn-cs"/>
                        </a:rPr>
                        <a:t>测试框架</a:t>
                      </a:r>
                      <a:endParaRPr lang="zh-CN" altLang="en-US" sz="1200" dirty="0"/>
                    </a:p>
                  </a:txBody>
                  <a:tcPr anchor="ctr"/>
                </a:tc>
              </a:tr>
              <a:tr h="439782">
                <a:tc>
                  <a:txBody>
                    <a:bodyPr/>
                    <a:lstStyle/>
                    <a:p>
                      <a:pPr algn="ctr"/>
                      <a:r>
                        <a:rPr lang="en-US" altLang="zh-CN" sz="1600" dirty="0" smtClean="0"/>
                        <a:t>11</a:t>
                      </a:r>
                      <a:endParaRPr lang="zh-CN" altLang="en-US" sz="1600" dirty="0"/>
                    </a:p>
                  </a:txBody>
                  <a:tcPr anchor="ctr"/>
                </a:tc>
                <a:tc>
                  <a:txBody>
                    <a:bodyPr/>
                    <a:lstStyle/>
                    <a:p>
                      <a:r>
                        <a:rPr kumimoji="0" lang="en-US" altLang="zh-CN" sz="1600" b="0" i="0" kern="1200" dirty="0" smtClean="0">
                          <a:solidFill>
                            <a:schemeClr val="dk1"/>
                          </a:solidFill>
                          <a:effectLst/>
                          <a:latin typeface="+mn-lt"/>
                          <a:ea typeface="+mn-ea"/>
                          <a:cs typeface="+mn-cs"/>
                        </a:rPr>
                        <a:t>Cafe</a:t>
                      </a:r>
                      <a:endParaRPr lang="zh-CN" altLang="en-US" sz="1600" dirty="0"/>
                    </a:p>
                  </a:txBody>
                  <a:tcPr anchor="ctr"/>
                </a:tc>
                <a:tc>
                  <a:txBody>
                    <a:bodyPr/>
                    <a:lstStyle/>
                    <a:p>
                      <a:pPr algn="ctr"/>
                      <a:r>
                        <a:rPr lang="en-US" altLang="zh-CN" sz="1600" dirty="0" smtClean="0"/>
                        <a:t>Y</a:t>
                      </a:r>
                      <a:endParaRPr lang="zh-CN" altLang="en-US" sz="1600" dirty="0"/>
                    </a:p>
                  </a:txBody>
                  <a:tcPr anchor="ctr"/>
                </a:tc>
                <a:tc>
                  <a:txBody>
                    <a:bodyPr/>
                    <a:lstStyle/>
                    <a:p>
                      <a:pPr algn="ctr"/>
                      <a:endParaRPr lang="zh-CN" altLang="en-US" sz="1600" dirty="0"/>
                    </a:p>
                  </a:txBody>
                  <a:tcPr anchor="ctr"/>
                </a:tc>
                <a:tc>
                  <a:txBody>
                    <a:bodyPr/>
                    <a:lstStyle/>
                    <a:p>
                      <a:r>
                        <a:rPr kumimoji="0" lang="zh-CN" altLang="en-US" sz="1200" b="0" i="0" kern="1200" dirty="0" smtClean="0">
                          <a:solidFill>
                            <a:schemeClr val="dk1"/>
                          </a:solidFill>
                          <a:effectLst/>
                          <a:latin typeface="+mn-lt"/>
                          <a:ea typeface="+mn-ea"/>
                          <a:cs typeface="+mn-cs"/>
                        </a:rPr>
                        <a:t>百度出品的一个基于</a:t>
                      </a:r>
                      <a:r>
                        <a:rPr kumimoji="0" lang="en-US" altLang="zh-CN" sz="1200" b="0" i="0" kern="1200" dirty="0" err="1" smtClean="0">
                          <a:solidFill>
                            <a:schemeClr val="dk1"/>
                          </a:solidFill>
                          <a:effectLst/>
                          <a:latin typeface="+mn-lt"/>
                          <a:ea typeface="+mn-ea"/>
                          <a:cs typeface="+mn-cs"/>
                        </a:rPr>
                        <a:t>Robotium</a:t>
                      </a:r>
                      <a:r>
                        <a:rPr kumimoji="0" lang="zh-CN" altLang="en-US" sz="1200" b="0" i="0" kern="1200" dirty="0" smtClean="0">
                          <a:solidFill>
                            <a:schemeClr val="dk1"/>
                          </a:solidFill>
                          <a:effectLst/>
                          <a:latin typeface="+mn-lt"/>
                          <a:ea typeface="+mn-ea"/>
                          <a:cs typeface="+mn-cs"/>
                        </a:rPr>
                        <a:t>的测试框架，提供了跨进程的测试解决方案</a:t>
                      </a:r>
                      <a:endParaRPr lang="zh-CN" altLang="en-US" sz="1200" dirty="0"/>
                    </a:p>
                  </a:txBody>
                  <a:tcPr anchor="ctr"/>
                </a:tc>
              </a:tr>
              <a:tr h="439782">
                <a:tc>
                  <a:txBody>
                    <a:bodyPr/>
                    <a:lstStyle/>
                    <a:p>
                      <a:pPr algn="ctr"/>
                      <a:r>
                        <a:rPr lang="en-US" altLang="zh-CN" sz="1600" dirty="0" smtClean="0"/>
                        <a:t>12</a:t>
                      </a:r>
                      <a:endParaRPr lang="zh-CN" altLang="en-US" sz="1600" dirty="0"/>
                    </a:p>
                  </a:txBody>
                  <a:tcPr anchor="ctr"/>
                </a:tc>
                <a:tc>
                  <a:txBody>
                    <a:bodyPr/>
                    <a:lstStyle/>
                    <a:p>
                      <a:r>
                        <a:rPr kumimoji="0" lang="en-US" altLang="zh-CN" sz="1600" b="0" i="0" kern="1200" dirty="0" err="1" smtClean="0">
                          <a:solidFill>
                            <a:srgbClr val="FF0000"/>
                          </a:solidFill>
                          <a:effectLst/>
                          <a:latin typeface="+mn-lt"/>
                          <a:ea typeface="+mn-ea"/>
                          <a:cs typeface="+mn-cs"/>
                        </a:rPr>
                        <a:t>Athrun</a:t>
                      </a:r>
                      <a:endParaRPr lang="zh-CN" altLang="en-US" sz="1600" dirty="0">
                        <a:solidFill>
                          <a:srgbClr val="FF0000"/>
                        </a:solidFill>
                      </a:endParaRPr>
                    </a:p>
                  </a:txBody>
                  <a:tcPr anchor="ctr"/>
                </a:tc>
                <a:tc>
                  <a:txBody>
                    <a:bodyPr/>
                    <a:lstStyle/>
                    <a:p>
                      <a:pPr algn="ctr"/>
                      <a:r>
                        <a:rPr lang="en-US" altLang="zh-CN" sz="1600" dirty="0" smtClean="0"/>
                        <a:t>Y</a:t>
                      </a:r>
                      <a:endParaRPr lang="zh-CN" altLang="en-US" sz="1600" dirty="0"/>
                    </a:p>
                  </a:txBody>
                  <a:tcPr anchor="ctr"/>
                </a:tc>
                <a:tc>
                  <a:txBody>
                    <a:bodyPr/>
                    <a:lstStyle/>
                    <a:p>
                      <a:pPr algn="ctr"/>
                      <a:r>
                        <a:rPr lang="en-US" altLang="zh-CN" sz="1600" dirty="0" smtClean="0"/>
                        <a:t>Y</a:t>
                      </a:r>
                      <a:endParaRPr lang="zh-CN" altLang="en-US" sz="1600" dirty="0"/>
                    </a:p>
                  </a:txBody>
                  <a:tcPr anchor="ctr"/>
                </a:tc>
                <a:tc>
                  <a:txBody>
                    <a:bodyPr/>
                    <a:lstStyle/>
                    <a:p>
                      <a:r>
                        <a:rPr kumimoji="0" lang="zh-CN" altLang="en-US" sz="1200" b="0" i="0" kern="1200" dirty="0" smtClean="0">
                          <a:solidFill>
                            <a:schemeClr val="dk1"/>
                          </a:solidFill>
                          <a:effectLst/>
                          <a:latin typeface="+mn-lt"/>
                          <a:ea typeface="+mn-ea"/>
                          <a:cs typeface="+mn-cs"/>
                        </a:rPr>
                        <a:t>以</a:t>
                      </a:r>
                      <a:r>
                        <a:rPr kumimoji="0" lang="en-US" altLang="zh-CN" sz="1200" b="0" i="0" kern="1200" dirty="0" smtClean="0">
                          <a:solidFill>
                            <a:schemeClr val="dk1"/>
                          </a:solidFill>
                          <a:effectLst/>
                          <a:latin typeface="+mn-lt"/>
                          <a:ea typeface="+mn-ea"/>
                          <a:cs typeface="+mn-cs"/>
                        </a:rPr>
                        <a:t>Mobile</a:t>
                      </a:r>
                      <a:r>
                        <a:rPr kumimoji="0" lang="zh-CN" altLang="en-US" sz="1200" b="0" i="0" kern="1200" dirty="0" smtClean="0">
                          <a:solidFill>
                            <a:schemeClr val="dk1"/>
                          </a:solidFill>
                          <a:effectLst/>
                          <a:latin typeface="+mn-lt"/>
                          <a:ea typeface="+mn-ea"/>
                          <a:cs typeface="+mn-cs"/>
                        </a:rPr>
                        <a:t>自动化为基础，以</a:t>
                      </a:r>
                      <a:r>
                        <a:rPr kumimoji="0" lang="en-US" altLang="zh-CN" sz="1200" b="0" i="0" kern="1200" dirty="0" smtClean="0">
                          <a:solidFill>
                            <a:schemeClr val="dk1"/>
                          </a:solidFill>
                          <a:effectLst/>
                          <a:latin typeface="+mn-lt"/>
                          <a:ea typeface="+mn-ea"/>
                          <a:cs typeface="+mn-cs"/>
                        </a:rPr>
                        <a:t>PC2Mobile</a:t>
                      </a:r>
                      <a:r>
                        <a:rPr kumimoji="0" lang="zh-CN" altLang="en-US" sz="1200" b="0" i="0" kern="1200" dirty="0" smtClean="0">
                          <a:solidFill>
                            <a:schemeClr val="dk1"/>
                          </a:solidFill>
                          <a:effectLst/>
                          <a:latin typeface="+mn-lt"/>
                          <a:ea typeface="+mn-ea"/>
                          <a:cs typeface="+mn-cs"/>
                        </a:rPr>
                        <a:t>为切入点，是淘宝</a:t>
                      </a:r>
                      <a:r>
                        <a:rPr kumimoji="0" lang="en-US" altLang="zh-CN" sz="1200" b="0" i="0" kern="1200" dirty="0" smtClean="0">
                          <a:solidFill>
                            <a:schemeClr val="dk1"/>
                          </a:solidFill>
                          <a:effectLst/>
                          <a:latin typeface="+mn-lt"/>
                          <a:ea typeface="+mn-ea"/>
                          <a:cs typeface="+mn-cs"/>
                        </a:rPr>
                        <a:t>Mobile</a:t>
                      </a:r>
                      <a:r>
                        <a:rPr kumimoji="0" lang="zh-CN" altLang="en-US" sz="1200" b="0" i="0" kern="1200" dirty="0" smtClean="0">
                          <a:solidFill>
                            <a:schemeClr val="dk1"/>
                          </a:solidFill>
                          <a:effectLst/>
                          <a:latin typeface="+mn-lt"/>
                          <a:ea typeface="+mn-ea"/>
                          <a:cs typeface="+mn-cs"/>
                        </a:rPr>
                        <a:t>测试日常工作必备的平台</a:t>
                      </a:r>
                      <a:endParaRPr kumimoji="0" lang="en-US" altLang="zh-CN" sz="1200" b="0" i="0" kern="1200" dirty="0" smtClean="0">
                        <a:solidFill>
                          <a:schemeClr val="dk1"/>
                        </a:solidFill>
                        <a:effectLst/>
                        <a:latin typeface="+mn-lt"/>
                        <a:ea typeface="+mn-ea"/>
                        <a:cs typeface="+mn-cs"/>
                      </a:endParaRPr>
                    </a:p>
                  </a:txBody>
                  <a:tcPr anchor="ctr"/>
                </a:tc>
              </a:tr>
              <a:tr h="356712">
                <a:tc>
                  <a:txBody>
                    <a:bodyPr/>
                    <a:lstStyle/>
                    <a:p>
                      <a:pPr algn="ctr"/>
                      <a:r>
                        <a:rPr lang="en-US" altLang="zh-CN" sz="1600" dirty="0" smtClean="0"/>
                        <a:t>13</a:t>
                      </a:r>
                      <a:endParaRPr lang="zh-CN" altLang="en-US" sz="1600" dirty="0"/>
                    </a:p>
                  </a:txBody>
                  <a:tcPr anchor="ctr"/>
                </a:tc>
                <a:tc>
                  <a:txBody>
                    <a:bodyPr/>
                    <a:lstStyle/>
                    <a:p>
                      <a:r>
                        <a:rPr kumimoji="0" lang="en-US" altLang="zh-CN" sz="1600" b="0" i="0" kern="1200" dirty="0" err="1" smtClean="0">
                          <a:solidFill>
                            <a:schemeClr val="dk1"/>
                          </a:solidFill>
                          <a:effectLst/>
                          <a:latin typeface="+mn-lt"/>
                          <a:ea typeface="+mn-ea"/>
                          <a:cs typeface="+mn-cs"/>
                        </a:rPr>
                        <a:t>XCTest</a:t>
                      </a:r>
                      <a:endParaRPr lang="zh-CN" altLang="en-US" sz="1600" dirty="0"/>
                    </a:p>
                  </a:txBody>
                  <a:tcPr anchor="ctr"/>
                </a:tc>
                <a:tc>
                  <a:txBody>
                    <a:bodyPr/>
                    <a:lstStyle/>
                    <a:p>
                      <a:pPr algn="ctr"/>
                      <a:endParaRPr lang="zh-CN" altLang="en-US"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t>Y</a:t>
                      </a:r>
                      <a:endParaRPr lang="zh-CN" altLang="en-US" sz="1600" dirty="0" smtClean="0"/>
                    </a:p>
                  </a:txBody>
                  <a:tcPr anchor="ctr"/>
                </a:tc>
                <a:tc>
                  <a:txBody>
                    <a:bodyPr/>
                    <a:lstStyle/>
                    <a:p>
                      <a:r>
                        <a:rPr kumimoji="0" lang="zh-CN" altLang="en-US" sz="1200" b="0" i="0" kern="1200" dirty="0" smtClean="0">
                          <a:solidFill>
                            <a:schemeClr val="dk1"/>
                          </a:solidFill>
                          <a:effectLst/>
                          <a:latin typeface="+mn-lt"/>
                          <a:ea typeface="+mn-ea"/>
                          <a:cs typeface="+mn-cs"/>
                        </a:rPr>
                        <a:t>受限于官方测试</a:t>
                      </a:r>
                      <a:r>
                        <a:rPr kumimoji="0" lang="en-US" altLang="zh-CN" sz="1200" b="0" i="0" kern="1200" dirty="0" smtClean="0">
                          <a:solidFill>
                            <a:schemeClr val="dk1"/>
                          </a:solidFill>
                          <a:effectLst/>
                          <a:latin typeface="+mn-lt"/>
                          <a:ea typeface="+mn-ea"/>
                          <a:cs typeface="+mn-cs"/>
                        </a:rPr>
                        <a:t>API</a:t>
                      </a:r>
                      <a:r>
                        <a:rPr kumimoji="0" lang="zh-CN" altLang="en-US" sz="1200" b="0" i="0" kern="1200" dirty="0" smtClean="0">
                          <a:solidFill>
                            <a:schemeClr val="dk1"/>
                          </a:solidFill>
                          <a:effectLst/>
                          <a:latin typeface="+mn-lt"/>
                          <a:ea typeface="+mn-ea"/>
                          <a:cs typeface="+mn-cs"/>
                        </a:rPr>
                        <a:t>，因此功能不是很丰富</a:t>
                      </a:r>
                      <a:endParaRPr kumimoji="0" lang="en-US" altLang="zh-CN" sz="1200" b="0" i="0" kern="1200" dirty="0" smtClean="0">
                        <a:solidFill>
                          <a:schemeClr val="dk1"/>
                        </a:solidFill>
                        <a:effectLst/>
                        <a:latin typeface="+mn-lt"/>
                        <a:ea typeface="+mn-ea"/>
                        <a:cs typeface="+mn-cs"/>
                      </a:endParaRPr>
                    </a:p>
                  </a:txBody>
                  <a:tcPr anchor="ctr"/>
                </a:tc>
              </a:tr>
              <a:tr h="356712">
                <a:tc>
                  <a:txBody>
                    <a:bodyPr/>
                    <a:lstStyle/>
                    <a:p>
                      <a:pPr algn="ctr"/>
                      <a:r>
                        <a:rPr lang="en-US" altLang="zh-CN" sz="1600" dirty="0" smtClean="0"/>
                        <a:t>14</a:t>
                      </a:r>
                      <a:endParaRPr lang="zh-CN" altLang="en-US" sz="1600" dirty="0"/>
                    </a:p>
                  </a:txBody>
                  <a:tcPr anchor="ctr"/>
                </a:tc>
                <a:tc>
                  <a:txBody>
                    <a:bodyPr/>
                    <a:lstStyle/>
                    <a:p>
                      <a:r>
                        <a:rPr kumimoji="0" lang="en-US" altLang="zh-CN" sz="1600" b="0" i="0" kern="1200" dirty="0" err="1" smtClean="0">
                          <a:solidFill>
                            <a:srgbClr val="0070C0"/>
                          </a:solidFill>
                          <a:effectLst/>
                          <a:latin typeface="+mn-lt"/>
                          <a:ea typeface="+mn-ea"/>
                          <a:cs typeface="+mn-cs"/>
                        </a:rPr>
                        <a:t>UIAutomation</a:t>
                      </a:r>
                      <a:endParaRPr lang="zh-CN" altLang="en-US" sz="1600" dirty="0">
                        <a:solidFill>
                          <a:srgbClr val="0070C0"/>
                        </a:solidFill>
                      </a:endParaRPr>
                    </a:p>
                  </a:txBody>
                  <a:tcPr anchor="ctr"/>
                </a:tc>
                <a:tc>
                  <a:txBody>
                    <a:bodyPr/>
                    <a:lstStyle/>
                    <a:p>
                      <a:pPr algn="ctr"/>
                      <a:endParaRPr lang="zh-CN" altLang="en-US" sz="1600" dirty="0"/>
                    </a:p>
                  </a:txBody>
                  <a:tcPr anchor="ctr"/>
                </a:tc>
                <a:tc>
                  <a:txBody>
                    <a:bodyPr/>
                    <a:lstStyle/>
                    <a:p>
                      <a:pPr algn="ctr"/>
                      <a:r>
                        <a:rPr lang="en-US" altLang="zh-CN" sz="1600" dirty="0" smtClean="0"/>
                        <a:t>Y</a:t>
                      </a:r>
                      <a:endParaRPr lang="zh-CN" altLang="en-US" sz="1600" dirty="0"/>
                    </a:p>
                  </a:txBody>
                  <a:tcPr anchor="ctr"/>
                </a:tc>
                <a:tc>
                  <a:txBody>
                    <a:bodyPr/>
                    <a:lstStyle/>
                    <a:p>
                      <a:r>
                        <a:rPr kumimoji="0" lang="zh-CN" altLang="en-US" sz="1200" b="0" i="0" kern="1200" dirty="0" smtClean="0">
                          <a:solidFill>
                            <a:schemeClr val="dk1"/>
                          </a:solidFill>
                          <a:effectLst/>
                          <a:latin typeface="+mn-lt"/>
                          <a:ea typeface="+mn-ea"/>
                          <a:cs typeface="+mn-cs"/>
                        </a:rPr>
                        <a:t>苹果提供的</a:t>
                      </a:r>
                      <a:r>
                        <a:rPr kumimoji="0" lang="en-US" altLang="zh-CN" sz="1200" b="0" i="0" kern="1200" dirty="0" smtClean="0">
                          <a:solidFill>
                            <a:schemeClr val="dk1"/>
                          </a:solidFill>
                          <a:effectLst/>
                          <a:latin typeface="+mn-lt"/>
                          <a:ea typeface="+mn-ea"/>
                          <a:cs typeface="+mn-cs"/>
                        </a:rPr>
                        <a:t>UI</a:t>
                      </a:r>
                      <a:r>
                        <a:rPr kumimoji="0" lang="zh-CN" altLang="en-US" sz="1200" b="0" i="0" kern="1200" dirty="0" smtClean="0">
                          <a:solidFill>
                            <a:schemeClr val="dk1"/>
                          </a:solidFill>
                          <a:effectLst/>
                          <a:latin typeface="+mn-lt"/>
                          <a:ea typeface="+mn-ea"/>
                          <a:cs typeface="+mn-cs"/>
                        </a:rPr>
                        <a:t>自动化测试框架，使用</a:t>
                      </a:r>
                      <a:r>
                        <a:rPr kumimoji="0" lang="en-US" altLang="zh-CN" sz="1200" b="0" i="0" kern="1200" dirty="0" err="1" smtClean="0">
                          <a:solidFill>
                            <a:schemeClr val="dk1"/>
                          </a:solidFill>
                          <a:effectLst/>
                          <a:latin typeface="+mn-lt"/>
                          <a:ea typeface="+mn-ea"/>
                          <a:cs typeface="+mn-cs"/>
                        </a:rPr>
                        <a:t>Javascript</a:t>
                      </a:r>
                      <a:r>
                        <a:rPr kumimoji="0" lang="zh-CN" altLang="en-US" sz="1200" b="0" i="0" kern="1200" dirty="0" smtClean="0">
                          <a:solidFill>
                            <a:schemeClr val="dk1"/>
                          </a:solidFill>
                          <a:effectLst/>
                          <a:latin typeface="+mn-lt"/>
                          <a:ea typeface="+mn-ea"/>
                          <a:cs typeface="+mn-cs"/>
                        </a:rPr>
                        <a:t>编写</a:t>
                      </a:r>
                      <a:endParaRPr kumimoji="0" lang="en-US" altLang="zh-CN" sz="1200" b="0" i="0" kern="1200" dirty="0" smtClean="0">
                        <a:solidFill>
                          <a:schemeClr val="dk1"/>
                        </a:solidFill>
                        <a:effectLst/>
                        <a:latin typeface="+mn-lt"/>
                        <a:ea typeface="+mn-ea"/>
                        <a:cs typeface="+mn-cs"/>
                      </a:endParaRPr>
                    </a:p>
                  </a:txBody>
                  <a:tcPr anchor="ctr"/>
                </a:tc>
              </a:tr>
              <a:tr h="356712">
                <a:tc>
                  <a:txBody>
                    <a:bodyPr/>
                    <a:lstStyle/>
                    <a:p>
                      <a:pPr algn="ctr"/>
                      <a:r>
                        <a:rPr lang="en-US" altLang="zh-CN" sz="1600" dirty="0" smtClean="0"/>
                        <a:t>15</a:t>
                      </a:r>
                      <a:endParaRPr lang="zh-CN" altLang="en-US" sz="1600" dirty="0"/>
                    </a:p>
                  </a:txBody>
                  <a:tcPr anchor="ctr"/>
                </a:tc>
                <a:tc>
                  <a:txBody>
                    <a:bodyPr/>
                    <a:lstStyle/>
                    <a:p>
                      <a:r>
                        <a:rPr kumimoji="0" lang="en-US" altLang="zh-CN" sz="1600" b="0" i="0" kern="1200" dirty="0" smtClean="0">
                          <a:solidFill>
                            <a:schemeClr val="dk1"/>
                          </a:solidFill>
                          <a:effectLst/>
                          <a:latin typeface="+mn-lt"/>
                          <a:ea typeface="+mn-ea"/>
                          <a:cs typeface="+mn-cs"/>
                        </a:rPr>
                        <a:t>Frank</a:t>
                      </a:r>
                      <a:endParaRPr lang="zh-CN" altLang="en-US" sz="1600" dirty="0"/>
                    </a:p>
                  </a:txBody>
                  <a:tcPr anchor="ctr"/>
                </a:tc>
                <a:tc>
                  <a:txBody>
                    <a:bodyPr/>
                    <a:lstStyle/>
                    <a:p>
                      <a:pPr algn="ctr"/>
                      <a:endParaRPr lang="zh-CN" altLang="en-US" sz="1600" dirty="0"/>
                    </a:p>
                  </a:txBody>
                  <a:tcPr anchor="ctr"/>
                </a:tc>
                <a:tc>
                  <a:txBody>
                    <a:bodyPr/>
                    <a:lstStyle/>
                    <a:p>
                      <a:pPr algn="ctr"/>
                      <a:r>
                        <a:rPr lang="en-US" altLang="zh-CN" sz="1600" dirty="0" smtClean="0"/>
                        <a:t>Y</a:t>
                      </a:r>
                      <a:endParaRPr lang="zh-CN" altLang="en-US" sz="1600" dirty="0"/>
                    </a:p>
                  </a:txBody>
                  <a:tcPr anchor="ctr"/>
                </a:tc>
                <a:tc>
                  <a:txBody>
                    <a:bodyPr/>
                    <a:lstStyle/>
                    <a:p>
                      <a:endParaRPr kumimoji="0" lang="en-US" altLang="zh-CN" sz="1200" b="0" i="0" kern="1200" dirty="0" smtClean="0">
                        <a:solidFill>
                          <a:schemeClr val="dk1"/>
                        </a:solidFill>
                        <a:effectLst/>
                        <a:latin typeface="+mn-lt"/>
                        <a:ea typeface="+mn-ea"/>
                        <a:cs typeface="+mn-cs"/>
                      </a:endParaRPr>
                    </a:p>
                  </a:txBody>
                  <a:tcPr anchor="ctr"/>
                </a:tc>
              </a:tr>
              <a:tr h="439782">
                <a:tc>
                  <a:txBody>
                    <a:bodyPr/>
                    <a:lstStyle/>
                    <a:p>
                      <a:pPr algn="ctr"/>
                      <a:r>
                        <a:rPr lang="en-US" altLang="zh-CN" sz="1600" dirty="0" smtClean="0"/>
                        <a:t>16</a:t>
                      </a:r>
                      <a:endParaRPr lang="zh-CN" altLang="en-US" sz="1600" dirty="0"/>
                    </a:p>
                  </a:txBody>
                  <a:tcPr anchor="ctr"/>
                </a:tc>
                <a:tc>
                  <a:txBody>
                    <a:bodyPr/>
                    <a:lstStyle/>
                    <a:p>
                      <a:r>
                        <a:rPr kumimoji="0" lang="en-US" altLang="zh-CN" sz="1600" b="0" i="0" kern="1200" dirty="0" smtClean="0">
                          <a:solidFill>
                            <a:schemeClr val="dk1"/>
                          </a:solidFill>
                          <a:effectLst/>
                          <a:latin typeface="+mn-lt"/>
                          <a:ea typeface="+mn-ea"/>
                          <a:cs typeface="+mn-cs"/>
                        </a:rPr>
                        <a:t>KIF</a:t>
                      </a:r>
                      <a:endParaRPr lang="zh-CN" altLang="en-US" sz="1600" dirty="0"/>
                    </a:p>
                  </a:txBody>
                  <a:tcPr anchor="ctr"/>
                </a:tc>
                <a:tc>
                  <a:txBody>
                    <a:bodyPr/>
                    <a:lstStyle/>
                    <a:p>
                      <a:pPr algn="ctr"/>
                      <a:endParaRPr lang="zh-CN" altLang="en-US" sz="1600" dirty="0"/>
                    </a:p>
                  </a:txBody>
                  <a:tcPr anchor="ctr"/>
                </a:tc>
                <a:tc>
                  <a:txBody>
                    <a:bodyPr/>
                    <a:lstStyle/>
                    <a:p>
                      <a:pPr algn="ctr"/>
                      <a:r>
                        <a:rPr lang="en-US" altLang="zh-CN" sz="1600" dirty="0" smtClean="0"/>
                        <a:t>Y</a:t>
                      </a:r>
                      <a:endParaRPr lang="zh-CN" altLang="en-US" sz="1600" dirty="0"/>
                    </a:p>
                  </a:txBody>
                  <a:tcPr anchor="ctr"/>
                </a:tc>
                <a:tc>
                  <a:txBody>
                    <a:bodyPr/>
                    <a:lstStyle/>
                    <a:p>
                      <a:r>
                        <a:rPr kumimoji="0" lang="en-US" altLang="zh-CN" sz="1200" b="0" i="0" kern="1200" dirty="0" smtClean="0">
                          <a:solidFill>
                            <a:schemeClr val="dk1"/>
                          </a:solidFill>
                          <a:effectLst/>
                          <a:latin typeface="+mn-lt"/>
                          <a:ea typeface="+mn-ea"/>
                          <a:cs typeface="+mn-cs"/>
                        </a:rPr>
                        <a:t>KIF</a:t>
                      </a:r>
                      <a:r>
                        <a:rPr kumimoji="0" lang="zh-CN" altLang="en-US" sz="1200" b="0" i="0" kern="1200" dirty="0" smtClean="0">
                          <a:solidFill>
                            <a:schemeClr val="dk1"/>
                          </a:solidFill>
                          <a:effectLst/>
                          <a:latin typeface="+mn-lt"/>
                          <a:ea typeface="+mn-ea"/>
                          <a:cs typeface="+mn-cs"/>
                        </a:rPr>
                        <a:t>是</a:t>
                      </a:r>
                      <a:r>
                        <a:rPr kumimoji="0" lang="en-US" altLang="zh-CN" sz="1200" b="0" i="0" kern="1200" dirty="0" smtClean="0">
                          <a:solidFill>
                            <a:schemeClr val="dk1"/>
                          </a:solidFill>
                          <a:effectLst/>
                          <a:latin typeface="+mn-lt"/>
                          <a:ea typeface="+mn-ea"/>
                          <a:cs typeface="+mn-cs"/>
                        </a:rPr>
                        <a:t>Keep It Functional</a:t>
                      </a:r>
                      <a:r>
                        <a:rPr kumimoji="0" lang="zh-CN" altLang="en-US" sz="1200" b="0" i="0" kern="1200" dirty="0" smtClean="0">
                          <a:solidFill>
                            <a:schemeClr val="dk1"/>
                          </a:solidFill>
                          <a:effectLst/>
                          <a:latin typeface="+mn-lt"/>
                          <a:ea typeface="+mn-ea"/>
                          <a:cs typeface="+mn-cs"/>
                        </a:rPr>
                        <a:t>项目的缩写，是一款</a:t>
                      </a:r>
                      <a:r>
                        <a:rPr kumimoji="0" lang="en-US" altLang="zh-CN" sz="1200" b="0" i="0" kern="1200" dirty="0" err="1" smtClean="0">
                          <a:solidFill>
                            <a:schemeClr val="dk1"/>
                          </a:solidFill>
                          <a:effectLst/>
                          <a:latin typeface="+mn-lt"/>
                          <a:ea typeface="+mn-ea"/>
                          <a:cs typeface="+mn-cs"/>
                        </a:rPr>
                        <a:t>iOS</a:t>
                      </a:r>
                      <a:r>
                        <a:rPr kumimoji="0" lang="en-US" altLang="zh-CN" sz="1200" b="0" i="0" kern="1200" dirty="0" smtClean="0">
                          <a:solidFill>
                            <a:schemeClr val="dk1"/>
                          </a:solidFill>
                          <a:effectLst/>
                          <a:latin typeface="+mn-lt"/>
                          <a:ea typeface="+mn-ea"/>
                          <a:cs typeface="+mn-cs"/>
                        </a:rPr>
                        <a:t> app</a:t>
                      </a:r>
                      <a:r>
                        <a:rPr kumimoji="0" lang="zh-CN" altLang="en-US" sz="1200" b="0" i="0" kern="1200" dirty="0" smtClean="0">
                          <a:solidFill>
                            <a:schemeClr val="dk1"/>
                          </a:solidFill>
                          <a:effectLst/>
                          <a:latin typeface="+mn-lt"/>
                          <a:ea typeface="+mn-ea"/>
                          <a:cs typeface="+mn-cs"/>
                        </a:rPr>
                        <a:t>功能性测试框架，使用</a:t>
                      </a:r>
                      <a:r>
                        <a:rPr kumimoji="0" lang="en-US" altLang="zh-CN" sz="1200" b="0" i="0" kern="1200" dirty="0" smtClean="0">
                          <a:solidFill>
                            <a:schemeClr val="dk1"/>
                          </a:solidFill>
                          <a:effectLst/>
                          <a:latin typeface="+mn-lt"/>
                          <a:ea typeface="+mn-ea"/>
                          <a:cs typeface="+mn-cs"/>
                        </a:rPr>
                        <a:t>Objective-C</a:t>
                      </a:r>
                      <a:r>
                        <a:rPr kumimoji="0" lang="zh-CN" altLang="en-US" sz="1200" b="0" i="0" kern="1200" dirty="0" smtClean="0">
                          <a:solidFill>
                            <a:schemeClr val="dk1"/>
                          </a:solidFill>
                          <a:effectLst/>
                          <a:latin typeface="+mn-lt"/>
                          <a:ea typeface="+mn-ea"/>
                          <a:cs typeface="+mn-cs"/>
                        </a:rPr>
                        <a:t>语言编写</a:t>
                      </a:r>
                      <a:endParaRPr kumimoji="0" lang="en-US" altLang="zh-CN" sz="1200" b="0" i="0" kern="1200" dirty="0" smtClean="0">
                        <a:solidFill>
                          <a:schemeClr val="dk1"/>
                        </a:solidFill>
                        <a:effectLst/>
                        <a:latin typeface="+mn-lt"/>
                        <a:ea typeface="+mn-ea"/>
                        <a:cs typeface="+mn-cs"/>
                      </a:endParaRPr>
                    </a:p>
                  </a:txBody>
                  <a:tcPr anchor="ctr"/>
                </a:tc>
              </a:tr>
              <a:tr h="356712">
                <a:tc>
                  <a:txBody>
                    <a:bodyPr/>
                    <a:lstStyle/>
                    <a:p>
                      <a:pPr algn="ctr"/>
                      <a:r>
                        <a:rPr lang="en-US" altLang="zh-CN" sz="1600" dirty="0" smtClean="0"/>
                        <a:t>17</a:t>
                      </a:r>
                      <a:endParaRPr lang="zh-CN" altLang="en-US" sz="1600" dirty="0"/>
                    </a:p>
                  </a:txBody>
                  <a:tcPr anchor="ctr"/>
                </a:tc>
                <a:tc>
                  <a:txBody>
                    <a:bodyPr/>
                    <a:lstStyle/>
                    <a:p>
                      <a:r>
                        <a:rPr kumimoji="0" lang="en-US" altLang="zh-CN" sz="1600" b="0" i="0" kern="1200" dirty="0" smtClean="0">
                          <a:solidFill>
                            <a:schemeClr val="dk1"/>
                          </a:solidFill>
                          <a:effectLst/>
                          <a:latin typeface="+mn-lt"/>
                          <a:ea typeface="+mn-ea"/>
                          <a:cs typeface="+mn-cs"/>
                        </a:rPr>
                        <a:t>Subliminal</a:t>
                      </a:r>
                      <a:endParaRPr lang="zh-CN" altLang="en-US" sz="1600" dirty="0"/>
                    </a:p>
                  </a:txBody>
                  <a:tcPr anchor="ctr"/>
                </a:tc>
                <a:tc>
                  <a:txBody>
                    <a:bodyPr/>
                    <a:lstStyle/>
                    <a:p>
                      <a:pPr algn="ctr"/>
                      <a:endParaRPr lang="zh-CN" altLang="en-US" sz="1600" dirty="0"/>
                    </a:p>
                  </a:txBody>
                  <a:tcPr anchor="ctr"/>
                </a:tc>
                <a:tc>
                  <a:txBody>
                    <a:bodyPr/>
                    <a:lstStyle/>
                    <a:p>
                      <a:pPr algn="ctr"/>
                      <a:r>
                        <a:rPr lang="en-US" altLang="zh-CN" sz="1600" dirty="0" smtClean="0"/>
                        <a:t>Y</a:t>
                      </a:r>
                      <a:endParaRPr lang="zh-CN" altLang="en-US" sz="1600" dirty="0"/>
                    </a:p>
                  </a:txBody>
                  <a:tcPr anchor="ctr"/>
                </a:tc>
                <a:tc>
                  <a:txBody>
                    <a:bodyPr/>
                    <a:lstStyle/>
                    <a:p>
                      <a:endParaRPr kumimoji="0" lang="en-US" altLang="zh-CN" sz="1200" b="0" i="0" kern="1200" dirty="0" smtClean="0">
                        <a:solidFill>
                          <a:schemeClr val="dk1"/>
                        </a:solidFill>
                        <a:effectLst/>
                        <a:latin typeface="+mn-lt"/>
                        <a:ea typeface="+mn-ea"/>
                        <a:cs typeface="+mn-cs"/>
                      </a:endParaRPr>
                    </a:p>
                  </a:txBody>
                  <a:tcPr anchor="ctr"/>
                </a:tc>
              </a:tr>
              <a:tr h="356712">
                <a:tc>
                  <a:txBody>
                    <a:bodyPr/>
                    <a:lstStyle/>
                    <a:p>
                      <a:pPr algn="ctr"/>
                      <a:r>
                        <a:rPr lang="en-US" altLang="zh-CN" sz="1600" dirty="0" smtClean="0"/>
                        <a:t>18</a:t>
                      </a:r>
                      <a:endParaRPr lang="zh-CN" altLang="en-US" sz="1600" dirty="0"/>
                    </a:p>
                  </a:txBody>
                  <a:tcPr anchor="ctr"/>
                </a:tc>
                <a:tc>
                  <a:txBody>
                    <a:bodyPr/>
                    <a:lstStyle/>
                    <a:p>
                      <a:r>
                        <a:rPr kumimoji="0" lang="en-US" altLang="zh-CN" sz="1600" b="0" i="0" kern="1200" dirty="0" smtClean="0">
                          <a:solidFill>
                            <a:schemeClr val="dk1"/>
                          </a:solidFill>
                          <a:effectLst/>
                          <a:latin typeface="+mn-lt"/>
                          <a:ea typeface="+mn-ea"/>
                          <a:cs typeface="+mn-cs"/>
                        </a:rPr>
                        <a:t>Kiwi</a:t>
                      </a:r>
                      <a:endParaRPr lang="zh-CN" altLang="en-US" sz="1600" dirty="0"/>
                    </a:p>
                  </a:txBody>
                  <a:tcPr anchor="ctr"/>
                </a:tc>
                <a:tc>
                  <a:txBody>
                    <a:bodyPr/>
                    <a:lstStyle/>
                    <a:p>
                      <a:pPr algn="ctr"/>
                      <a:endParaRPr lang="zh-CN" altLang="en-US" sz="1600" dirty="0"/>
                    </a:p>
                  </a:txBody>
                  <a:tcPr anchor="ctr"/>
                </a:tc>
                <a:tc>
                  <a:txBody>
                    <a:bodyPr/>
                    <a:lstStyle/>
                    <a:p>
                      <a:pPr algn="ctr"/>
                      <a:r>
                        <a:rPr lang="en-US" altLang="zh-CN" sz="1600" dirty="0" smtClean="0"/>
                        <a:t>Y</a:t>
                      </a:r>
                      <a:endParaRPr lang="zh-CN" altLang="en-US" sz="1600" dirty="0"/>
                    </a:p>
                  </a:txBody>
                  <a:tcPr anchor="ctr"/>
                </a:tc>
                <a:tc>
                  <a:txBody>
                    <a:bodyPr/>
                    <a:lstStyle/>
                    <a:p>
                      <a:endParaRPr kumimoji="0" lang="en-US" altLang="zh-CN" sz="1200" b="0" i="0" kern="1200" dirty="0" smtClean="0">
                        <a:solidFill>
                          <a:schemeClr val="dk1"/>
                        </a:solidFill>
                        <a:effectLst/>
                        <a:latin typeface="+mn-lt"/>
                        <a:ea typeface="+mn-ea"/>
                        <a:cs typeface="+mn-cs"/>
                      </a:endParaRPr>
                    </a:p>
                  </a:txBody>
                  <a:tcPr anchor="ctr"/>
                </a:tc>
              </a:tr>
            </a:tbl>
          </a:graphicData>
        </a:graphic>
      </p:graphicFrame>
    </p:spTree>
    <p:extLst>
      <p:ext uri="{BB962C8B-B14F-4D97-AF65-F5344CB8AC3E}">
        <p14:creationId xmlns:p14="http://schemas.microsoft.com/office/powerpoint/2010/main" val="20158570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6" name="Picture 2" descr="http://00.imgmini.eastday.com/mobile/20160824/20160824075550_59743dd7442ad9fc47e0ad88a69dff51_2.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3" y="188639"/>
            <a:ext cx="7390475" cy="29709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00.imgmini.eastday.com/mobile/20160824/20160824075550_59743dd7442ad9fc47e0ad88a69dff51_3.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195" y="3350943"/>
            <a:ext cx="7416824" cy="3174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0843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实施步骤</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b="1" dirty="0" smtClean="0"/>
              <a:t>筑墙</a:t>
            </a:r>
            <a:endParaRPr lang="en-US" altLang="zh-CN" b="1" dirty="0" smtClean="0"/>
          </a:p>
          <a:p>
            <a:pPr marL="540000">
              <a:buFont typeface="Wingdings" pitchFamily="2" charset="2"/>
              <a:buChar char="ü"/>
            </a:pPr>
            <a:r>
              <a:rPr lang="zh-CN" altLang="en-US" dirty="0" smtClean="0"/>
              <a:t>基本功能用例自动化</a:t>
            </a:r>
            <a:endParaRPr lang="en-US" altLang="zh-CN" dirty="0" smtClean="0"/>
          </a:p>
          <a:p>
            <a:pPr marL="540000">
              <a:buFont typeface="Wingdings" pitchFamily="2" charset="2"/>
              <a:buChar char="ü"/>
            </a:pPr>
            <a:r>
              <a:rPr lang="zh-CN" altLang="en-US" dirty="0"/>
              <a:t>新</a:t>
            </a:r>
            <a:r>
              <a:rPr lang="zh-CN" altLang="en-US" dirty="0" smtClean="0"/>
              <a:t>功能用例</a:t>
            </a:r>
            <a:r>
              <a:rPr lang="zh-CN" altLang="en-US" dirty="0"/>
              <a:t>自动化</a:t>
            </a:r>
            <a:r>
              <a:rPr lang="zh-CN" altLang="en-US" dirty="0" smtClean="0"/>
              <a:t>跟进</a:t>
            </a:r>
            <a:endParaRPr lang="en-US" altLang="zh-CN" dirty="0" smtClean="0"/>
          </a:p>
          <a:p>
            <a:r>
              <a:rPr lang="zh-CN" altLang="en-US" sz="3100" b="1" dirty="0"/>
              <a:t>抹灰</a:t>
            </a:r>
            <a:endParaRPr lang="en-US" altLang="zh-CN" sz="3100" b="1" dirty="0"/>
          </a:p>
          <a:p>
            <a:pPr marL="540000">
              <a:buFont typeface="Wingdings" pitchFamily="2" charset="2"/>
              <a:buChar char="ü"/>
            </a:pPr>
            <a:r>
              <a:rPr lang="en-US" altLang="zh-CN" dirty="0"/>
              <a:t>bug</a:t>
            </a:r>
            <a:r>
              <a:rPr lang="zh-CN" altLang="en-US" dirty="0"/>
              <a:t>转用</a:t>
            </a:r>
            <a:r>
              <a:rPr lang="zh-CN" altLang="en-US" dirty="0" smtClean="0"/>
              <a:t>例</a:t>
            </a:r>
            <a:endParaRPr lang="en-US" altLang="zh-CN" dirty="0" smtClean="0"/>
          </a:p>
          <a:p>
            <a:pPr marL="540000">
              <a:buFont typeface="Wingdings" pitchFamily="2" charset="2"/>
              <a:buChar char="ü"/>
            </a:pPr>
            <a:r>
              <a:rPr lang="zh-CN" altLang="en-US" dirty="0" smtClean="0"/>
              <a:t>用例校验点审核</a:t>
            </a:r>
            <a:r>
              <a:rPr lang="en-US" altLang="zh-CN" dirty="0" smtClean="0"/>
              <a:t>/</a:t>
            </a:r>
            <a:r>
              <a:rPr lang="zh-CN" altLang="en-US" dirty="0" smtClean="0"/>
              <a:t>优化</a:t>
            </a:r>
            <a:endParaRPr lang="en-US" altLang="zh-CN" dirty="0" smtClean="0"/>
          </a:p>
          <a:p>
            <a:pPr marL="540000">
              <a:buFont typeface="Wingdings" pitchFamily="2" charset="2"/>
              <a:buChar char="ü"/>
            </a:pPr>
            <a:r>
              <a:rPr lang="zh-CN" altLang="en-US" dirty="0" smtClean="0"/>
              <a:t>测试场景分析</a:t>
            </a:r>
            <a:r>
              <a:rPr lang="en-US" altLang="zh-CN" dirty="0" smtClean="0"/>
              <a:t>--&gt;</a:t>
            </a:r>
            <a:r>
              <a:rPr lang="zh-CN" altLang="en-US" dirty="0" smtClean="0"/>
              <a:t>测试点补盲</a:t>
            </a:r>
            <a:endParaRPr lang="en-US" altLang="zh-CN" dirty="0" smtClean="0"/>
          </a:p>
          <a:p>
            <a:pPr marL="540000">
              <a:buFont typeface="Wingdings" pitchFamily="2" charset="2"/>
              <a:buChar char="ü"/>
            </a:pPr>
            <a:r>
              <a:rPr lang="zh-CN" altLang="en-US" dirty="0"/>
              <a:t>线</a:t>
            </a:r>
            <a:r>
              <a:rPr lang="zh-CN" altLang="en-US" dirty="0" smtClean="0"/>
              <a:t>上场景分析</a:t>
            </a:r>
            <a:r>
              <a:rPr lang="en-US" altLang="zh-CN" dirty="0" smtClean="0">
                <a:sym typeface="Wingdings" pitchFamily="2" charset="2"/>
              </a:rPr>
              <a:t>--&gt;</a:t>
            </a:r>
            <a:r>
              <a:rPr lang="zh-CN" altLang="en-US" dirty="0" smtClean="0">
                <a:sym typeface="Wingdings" pitchFamily="2" charset="2"/>
              </a:rPr>
              <a:t>测试点补盲</a:t>
            </a:r>
            <a:endParaRPr lang="en-US" altLang="zh-CN" dirty="0"/>
          </a:p>
          <a:p>
            <a:r>
              <a:rPr lang="zh-CN" altLang="en-US" sz="3100" b="1" dirty="0"/>
              <a:t>加高</a:t>
            </a:r>
            <a:endParaRPr lang="en-US" altLang="zh-CN" sz="3100" b="1" dirty="0"/>
          </a:p>
          <a:p>
            <a:pPr marL="540000">
              <a:buFont typeface="Wingdings" pitchFamily="2" charset="2"/>
              <a:buChar char="ü"/>
            </a:pPr>
            <a:r>
              <a:rPr lang="zh-CN" altLang="en-US" dirty="0"/>
              <a:t>性能</a:t>
            </a:r>
            <a:r>
              <a:rPr lang="zh-CN" altLang="en-US" dirty="0" smtClean="0"/>
              <a:t>测试</a:t>
            </a:r>
            <a:r>
              <a:rPr lang="en-US" altLang="zh-CN" dirty="0" smtClean="0"/>
              <a:t>—</a:t>
            </a:r>
            <a:r>
              <a:rPr lang="zh-CN" altLang="en-US" dirty="0" smtClean="0"/>
              <a:t>性能数据提取，分析，存储，比较</a:t>
            </a:r>
            <a:endParaRPr lang="en-US" altLang="zh-CN" dirty="0" smtClean="0"/>
          </a:p>
          <a:p>
            <a:pPr marL="540000">
              <a:buFont typeface="Wingdings" pitchFamily="2" charset="2"/>
              <a:buChar char="ü"/>
            </a:pPr>
            <a:r>
              <a:rPr lang="zh-CN" altLang="en-US" dirty="0" smtClean="0"/>
              <a:t>校验数据扩展</a:t>
            </a:r>
            <a:endParaRPr lang="en-US" altLang="zh-CN" dirty="0" smtClean="0"/>
          </a:p>
          <a:p>
            <a:pPr marL="540000">
              <a:buFont typeface="Wingdings" pitchFamily="2" charset="2"/>
              <a:buChar char="ü"/>
            </a:pPr>
            <a:r>
              <a:rPr lang="zh-CN" altLang="en-US" dirty="0" smtClean="0"/>
              <a:t>工具的优化，例如播放器简化，去除调用</a:t>
            </a:r>
            <a:r>
              <a:rPr lang="en-US" altLang="zh-CN" dirty="0" smtClean="0"/>
              <a:t>GUI</a:t>
            </a:r>
            <a:r>
              <a:rPr lang="zh-CN" altLang="en-US" dirty="0" smtClean="0"/>
              <a:t>阶段。</a:t>
            </a:r>
            <a:endParaRPr lang="en-US" altLang="zh-CN" dirty="0" smtClean="0"/>
          </a:p>
          <a:p>
            <a:r>
              <a:rPr lang="zh-CN" altLang="en-US" sz="3100" b="1" dirty="0" smtClean="0"/>
              <a:t>监控</a:t>
            </a:r>
            <a:endParaRPr lang="en-US" altLang="zh-CN" sz="3100" b="1" dirty="0" smtClean="0"/>
          </a:p>
          <a:p>
            <a:pPr marL="540000">
              <a:buFont typeface="Wingdings" pitchFamily="2" charset="2"/>
              <a:buChar char="ü"/>
            </a:pPr>
            <a:r>
              <a:rPr lang="zh-CN" altLang="en-US" dirty="0" smtClean="0"/>
              <a:t>用例执行结果数据</a:t>
            </a:r>
            <a:r>
              <a:rPr lang="zh-CN" altLang="en-US" dirty="0"/>
              <a:t>收集，统计分析</a:t>
            </a:r>
            <a:r>
              <a:rPr lang="zh-CN" altLang="en-US" dirty="0" smtClean="0"/>
              <a:t>。</a:t>
            </a:r>
            <a:endParaRPr lang="en-US" altLang="zh-CN" dirty="0" smtClean="0"/>
          </a:p>
          <a:p>
            <a:pPr marL="540000">
              <a:buFont typeface="Wingdings" pitchFamily="2" charset="2"/>
              <a:buChar char="ü"/>
            </a:pPr>
            <a:r>
              <a:rPr lang="zh-CN" altLang="en-US" dirty="0" smtClean="0"/>
              <a:t>自动化率，执行成功率。</a:t>
            </a:r>
            <a:endParaRPr lang="en-US" altLang="zh-CN" dirty="0" smtClean="0"/>
          </a:p>
          <a:p>
            <a:pPr marL="540000">
              <a:buFont typeface="Wingdings" pitchFamily="2" charset="2"/>
              <a:buChar char="ü"/>
            </a:pPr>
            <a:r>
              <a:rPr lang="zh-CN" altLang="en-US" dirty="0"/>
              <a:t>自动化有效率</a:t>
            </a:r>
          </a:p>
        </p:txBody>
      </p:sp>
    </p:spTree>
    <p:extLst>
      <p:ext uri="{BB962C8B-B14F-4D97-AF65-F5344CB8AC3E}">
        <p14:creationId xmlns:p14="http://schemas.microsoft.com/office/powerpoint/2010/main" val="38561840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7509</TotalTime>
  <Words>2025</Words>
  <Application>Microsoft Office PowerPoint</Application>
  <PresentationFormat>全屏显示(4:3)</PresentationFormat>
  <Paragraphs>224</Paragraphs>
  <Slides>17</Slides>
  <Notes>7</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龙腾四海</vt:lpstr>
      <vt:lpstr>自动化测试</vt:lpstr>
      <vt:lpstr>大纲</vt:lpstr>
      <vt:lpstr>历史</vt:lpstr>
      <vt:lpstr>发展</vt:lpstr>
      <vt:lpstr>价值</vt:lpstr>
      <vt:lpstr>自动化工具/框架</vt:lpstr>
      <vt:lpstr>PowerPoint 演示文稿</vt:lpstr>
      <vt:lpstr>PowerPoint 演示文稿</vt:lpstr>
      <vt:lpstr>实施步骤</vt:lpstr>
      <vt:lpstr>持续集成流程</vt:lpstr>
      <vt:lpstr>提测流程</vt:lpstr>
      <vt:lpstr>流程示例</vt:lpstr>
      <vt:lpstr>Robot Framework</vt:lpstr>
      <vt:lpstr>Testlib-结构演示</vt:lpstr>
      <vt:lpstr>自动化用例开发注意点</vt:lpstr>
      <vt:lpstr>测试用例层级</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自动化测试Demo及其展望</dc:title>
  <dc:creator>admin</dc:creator>
  <cp:lastModifiedBy>admin</cp:lastModifiedBy>
  <cp:revision>168</cp:revision>
  <dcterms:created xsi:type="dcterms:W3CDTF">2016-11-10T09:46:40Z</dcterms:created>
  <dcterms:modified xsi:type="dcterms:W3CDTF">2017-03-05T10:38:49Z</dcterms:modified>
</cp:coreProperties>
</file>