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9"/>
  </p:notesMasterIdLst>
  <p:sldIdLst>
    <p:sldId id="773" r:id="rId2"/>
    <p:sldId id="894" r:id="rId3"/>
    <p:sldId id="887" r:id="rId4"/>
    <p:sldId id="896" r:id="rId5"/>
    <p:sldId id="897" r:id="rId6"/>
    <p:sldId id="898" r:id="rId7"/>
    <p:sldId id="888" r:id="rId8"/>
    <p:sldId id="860" r:id="rId9"/>
    <p:sldId id="903" r:id="rId10"/>
    <p:sldId id="926" r:id="rId11"/>
    <p:sldId id="905" r:id="rId12"/>
    <p:sldId id="858" r:id="rId13"/>
    <p:sldId id="850" r:id="rId14"/>
    <p:sldId id="831" r:id="rId15"/>
    <p:sldId id="856" r:id="rId16"/>
    <p:sldId id="906" r:id="rId17"/>
    <p:sldId id="907" r:id="rId18"/>
    <p:sldId id="908" r:id="rId19"/>
    <p:sldId id="851" r:id="rId20"/>
    <p:sldId id="909" r:id="rId21"/>
    <p:sldId id="910" r:id="rId22"/>
    <p:sldId id="911" r:id="rId23"/>
    <p:sldId id="852" r:id="rId24"/>
    <p:sldId id="912" r:id="rId25"/>
    <p:sldId id="913" r:id="rId26"/>
    <p:sldId id="914" r:id="rId27"/>
    <p:sldId id="915" r:id="rId28"/>
    <p:sldId id="916" r:id="rId29"/>
    <p:sldId id="917" r:id="rId30"/>
    <p:sldId id="919" r:id="rId31"/>
    <p:sldId id="918" r:id="rId32"/>
    <p:sldId id="920" r:id="rId33"/>
    <p:sldId id="921" r:id="rId34"/>
    <p:sldId id="922" r:id="rId35"/>
    <p:sldId id="924" r:id="rId36"/>
    <p:sldId id="925" r:id="rId37"/>
    <p:sldId id="794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29" autoAdjust="0"/>
  </p:normalViewPr>
  <p:slideViewPr>
    <p:cSldViewPr snapToObjects="1">
      <p:cViewPr varScale="1">
        <p:scale>
          <a:sx n="81" d="100"/>
          <a:sy n="81" d="100"/>
        </p:scale>
        <p:origin x="498" y="7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4219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276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8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40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</a:t>
            </a:r>
            <a:r>
              <a:rPr lang="zh-CN" altLang="en-US" dirty="0"/>
              <a:t>能把下拉效果做的更简洁更炫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94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脚本语言是由传统编程语言简化而来的语言，因此有很多相似之处。</a:t>
            </a:r>
            <a:endParaRPr kumimoji="0" lang="en-US" altLang="zh-CN" dirty="0"/>
          </a:p>
          <a:p>
            <a:r>
              <a:rPr kumimoji="0" lang="en-US" altLang="zh-CN" dirty="0" err="1"/>
              <a:t>Js</a:t>
            </a:r>
            <a:r>
              <a:rPr kumimoji="0" lang="zh-CN" altLang="en-US" dirty="0"/>
              <a:t>是网景公司开发的一种脚本语言。早在拨号上网时代，网页的制作就越来越复杂，令用户痛苦的是仅仅一个表单信息验证的页面，都需要跟服务器往来多次交互，这就意味着用户填完一个表单，点击提交按钮，等待了 </a:t>
            </a:r>
            <a:r>
              <a:rPr kumimoji="0" lang="en-US" altLang="zh-CN" dirty="0"/>
              <a:t>30 </a:t>
            </a:r>
            <a:r>
              <a:rPr kumimoji="0" lang="zh-CN" altLang="en-US" dirty="0"/>
              <a:t>秒的处理后，看到的却是一条告诉你忘记填写一个必要的字段。 因此浏览器提供商就想，能否将表单必选项的判断放在客户端，只有所有的必选项都填完之后才能提交表单呢？正是这种想法，网景公司在浏览器中加入</a:t>
            </a:r>
            <a:r>
              <a:rPr kumimoji="0" lang="en-US" altLang="zh-CN" dirty="0"/>
              <a:t>JS</a:t>
            </a:r>
            <a:r>
              <a:rPr kumimoji="0" lang="zh-CN" altLang="en-US" dirty="0"/>
              <a:t>，</a:t>
            </a:r>
            <a:r>
              <a:rPr kumimoji="0" lang="en-US" altLang="zh-CN" dirty="0"/>
              <a:t>	</a:t>
            </a:r>
            <a:r>
              <a:rPr kumimoji="0" lang="zh-CN" altLang="en-US" dirty="0"/>
              <a:t>其目的就是为了分担服务器的负担，减少与服务器互动所占用的时间，从此以后，</a:t>
            </a:r>
            <a:r>
              <a:rPr kumimoji="0" lang="en-US" altLang="zh-CN" dirty="0"/>
              <a:t>JS</a:t>
            </a:r>
            <a:r>
              <a:rPr kumimoji="0" lang="zh-CN" altLang="en-US" dirty="0"/>
              <a:t>成了浏览器的必备组件之一。</a:t>
            </a:r>
            <a:endParaRPr kumimoji="0" lang="en-US" altLang="zh-CN" dirty="0"/>
          </a:p>
          <a:p>
            <a:r>
              <a:rPr kumimoji="0" lang="en-US" altLang="zh-CN" dirty="0"/>
              <a:t>Java</a:t>
            </a:r>
            <a:r>
              <a:rPr kumimoji="0" lang="zh-CN" altLang="en-US" dirty="0"/>
              <a:t>是</a:t>
            </a:r>
            <a:r>
              <a:rPr kumimoji="0" lang="en-US" altLang="zh-CN" dirty="0"/>
              <a:t>sun</a:t>
            </a:r>
            <a:r>
              <a:rPr kumimoji="0" lang="zh-CN" altLang="en-US" dirty="0"/>
              <a:t>公司开发的一种面向对象的程序开发语言，主要用来开发软件，是传统的编程语言，需要“编写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编译</a:t>
            </a:r>
            <a:r>
              <a:rPr kumimoji="0" lang="en-US" altLang="zh-CN" dirty="0"/>
              <a:t>-</a:t>
            </a:r>
            <a:r>
              <a:rPr kumimoji="0" lang="zh-CN" altLang="en-US" dirty="0"/>
              <a:t>链接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运行“。编译就是把高级语言变成计算机可以识别的</a:t>
            </a:r>
            <a:r>
              <a:rPr kumimoji="0" lang="en-US" altLang="zh-CN" dirty="0"/>
              <a:t>2</a:t>
            </a:r>
            <a:r>
              <a:rPr kumimoji="0" lang="zh-CN" altLang="en-US" dirty="0"/>
              <a:t>进制语言。而</a:t>
            </a:r>
            <a:r>
              <a:rPr kumimoji="0" lang="en-US" altLang="zh-CN" dirty="0"/>
              <a:t>JS</a:t>
            </a:r>
            <a:r>
              <a:rPr kumimoji="0" lang="zh-CN" altLang="en-US" dirty="0"/>
              <a:t>脚本语言，只需经过”编写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运行”两个步骤。</a:t>
            </a:r>
          </a:p>
          <a:p>
            <a:endParaRPr kumimoji="0"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09C1872-CB62-4746-80FA-B3E2C18476EB}" type="slidenum">
              <a:rPr lang="en-US" altLang="zh-CN">
                <a:ea typeface="宋体" panose="02010600030101010101" pitchFamily="2" charset="-122"/>
              </a:rPr>
              <a:pPr/>
              <a:t>15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9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64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&lt;script&gt;</a:t>
            </a:r>
            <a:r>
              <a:rPr lang="zh-CN" altLang="en-US" dirty="0"/>
              <a:t>标签表示这是一段脚本语言，具体类型</a:t>
            </a:r>
            <a:r>
              <a:rPr lang="en-US" altLang="zh-CN" dirty="0"/>
              <a:t>type=“text/</a:t>
            </a:r>
            <a:r>
              <a:rPr lang="en-US" altLang="zh-CN" dirty="0" err="1"/>
              <a:t>javascript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5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4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07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1632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45867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pPr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4-1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demo/1-1-1JS&#31616;&#20171;.html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isan.com/t1/#/overview" TargetMode="External"/><Relationship Id="rId2" Type="http://schemas.openxmlformats.org/officeDocument/2006/relationships/hyperlink" Target="http://im.q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areeli.d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emo/1-1-2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demo/1-1-3.ht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97768" y="1340043"/>
            <a:ext cx="3334848" cy="425896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本课程内容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99" y="1340043"/>
            <a:ext cx="3582307" cy="42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70" y="1041232"/>
            <a:ext cx="7880092" cy="51250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808327"/>
          </a:xfrm>
        </p:spPr>
        <p:txBody>
          <a:bodyPr/>
          <a:lstStyle/>
          <a:p>
            <a:pPr>
              <a:buClr>
                <a:srgbClr val="008469"/>
              </a:buClr>
            </a:pPr>
            <a:r>
              <a:rPr kumimoji="0" lang="zh-CN" altLang="en-US" dirty="0"/>
              <a:t>课程成绩组成：</a:t>
            </a:r>
            <a:r>
              <a:rPr kumimoji="0"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9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--- </a:t>
            </a:r>
            <a:r>
              <a:rPr lang="en-US" altLang="zh-CN" dirty="0">
                <a:latin typeface="+mj-ea"/>
                <a:ea typeface="+mj-ea"/>
              </a:rPr>
              <a:t>1-1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优缺点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164" y="1195388"/>
            <a:ext cx="6764337" cy="191611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38426" y="3500439"/>
            <a:ext cx="705961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HTML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CSS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JavaScript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40375" y="3686176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0376" y="4352926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0376" y="5002214"/>
            <a:ext cx="465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7104463" y="5950155"/>
            <a:ext cx="331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示例：</a:t>
            </a:r>
            <a:r>
              <a:rPr lang="en-US" altLang="zh-CN" sz="2800" dirty="0">
                <a:hlinkClick r:id="rId5" action="ppaction://hlinkfile"/>
              </a:rPr>
              <a:t>1-1-1.html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1125722" y="2299230"/>
            <a:ext cx="95803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一种计算机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客户端</a:t>
            </a:r>
            <a:r>
              <a:rPr lang="zh-CN" altLang="en-US" sz="2800" b="1" dirty="0">
                <a:latin typeface="微软雅黑" panose="020B0503020204020204" pitchFamily="34" charset="-122"/>
              </a:rPr>
              <a:t>脚本语言</a:t>
            </a:r>
            <a:r>
              <a:rPr lang="zh-CN" altLang="en-US" sz="2800" dirty="0">
                <a:latin typeface="微软雅黑" panose="020B0503020204020204" pitchFamily="34" charset="-122"/>
              </a:rPr>
              <a:t>，主要在</a:t>
            </a:r>
            <a:r>
              <a:rPr lang="en-US" altLang="zh-CN" sz="2800" dirty="0">
                <a:latin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</a:rPr>
              <a:t>浏览器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解释执行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673225" y="3064612"/>
            <a:ext cx="5114925" cy="1101725"/>
            <a:chOff x="646452" y="2490605"/>
            <a:chExt cx="3574072" cy="1101556"/>
          </a:xfrm>
        </p:grpSpPr>
        <p:sp>
          <p:nvSpPr>
            <p:cNvPr id="6" name="下箭头 5"/>
            <p:cNvSpPr>
              <a:spLocks noChangeArrowheads="1"/>
            </p:cNvSpPr>
            <p:nvPr/>
          </p:nvSpPr>
          <p:spPr bwMode="auto">
            <a:xfrm>
              <a:off x="2106253" y="2490605"/>
              <a:ext cx="360513" cy="434908"/>
            </a:xfrm>
            <a:prstGeom prst="down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46452" y="3069953"/>
              <a:ext cx="3574072" cy="522208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程序在客户端（浏览器）执行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344539" y="3037384"/>
            <a:ext cx="1657350" cy="1517397"/>
            <a:chOff x="6366478" y="2763030"/>
            <a:chExt cx="1656759" cy="1516478"/>
          </a:xfrm>
        </p:grpSpPr>
        <p:sp>
          <p:nvSpPr>
            <p:cNvPr id="7" name="下箭头 6"/>
            <p:cNvSpPr>
              <a:spLocks noChangeArrowheads="1"/>
            </p:cNvSpPr>
            <p:nvPr/>
          </p:nvSpPr>
          <p:spPr bwMode="auto">
            <a:xfrm>
              <a:off x="7021880" y="2763030"/>
              <a:ext cx="358647" cy="434712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366478" y="3325999"/>
              <a:ext cx="1656759" cy="953509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不需要进行编译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75619" y="4708121"/>
            <a:ext cx="677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的区别！</a:t>
            </a: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25723" y="1222457"/>
            <a:ext cx="914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JavaScript</a:t>
            </a:r>
            <a:r>
              <a:rPr lang="zh-CN" altLang="en-US" sz="3000" dirty="0"/>
              <a:t>是一种基于</a:t>
            </a:r>
            <a:r>
              <a:rPr lang="zh-CN" altLang="en-US" sz="3000" dirty="0">
                <a:solidFill>
                  <a:srgbClr val="FF0000"/>
                </a:solidFill>
              </a:rPr>
              <a:t>对象</a:t>
            </a:r>
            <a:r>
              <a:rPr lang="zh-CN" altLang="en-US" sz="3000" dirty="0"/>
              <a:t>和</a:t>
            </a:r>
            <a:r>
              <a:rPr lang="zh-CN" altLang="en-US" sz="3000" dirty="0">
                <a:solidFill>
                  <a:srgbClr val="FF0000"/>
                </a:solidFill>
              </a:rPr>
              <a:t>事件驱动</a:t>
            </a:r>
            <a:r>
              <a:rPr lang="zh-CN" altLang="en-US" sz="3000" dirty="0"/>
              <a:t>并具有安全性能的</a:t>
            </a:r>
            <a:r>
              <a:rPr lang="zh-CN" altLang="en-US" sz="3000" dirty="0">
                <a:solidFill>
                  <a:srgbClr val="FF0000"/>
                </a:solidFill>
              </a:rPr>
              <a:t>脚本语言</a:t>
            </a:r>
            <a:r>
              <a:rPr lang="zh-CN" altLang="en-US" sz="30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百度首页”更多产品”伸缩效果</a:t>
            </a:r>
          </a:p>
          <a:p>
            <a:r>
              <a:rPr lang="zh-CN" altLang="en-US" dirty="0"/>
              <a:t>百度天气搜索结果效果</a:t>
            </a:r>
          </a:p>
          <a:p>
            <a:r>
              <a:rPr lang="zh-CN" altLang="en-US" dirty="0"/>
              <a:t>新浪微博</a:t>
            </a:r>
          </a:p>
          <a:p>
            <a:r>
              <a:rPr lang="zh-CN" altLang="en-US" dirty="0"/>
              <a:t>地图类产品</a:t>
            </a:r>
          </a:p>
          <a:p>
            <a:r>
              <a:rPr lang="zh-CN" altLang="en-US" dirty="0"/>
              <a:t>新浪首页栏目切换效果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9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  <a:hlinkClick r:id="rId2"/>
              </a:rPr>
              <a:t>http://im.qq.com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3"/>
              </a:rPr>
              <a:t>http://www.smartisan.com/t1/#/overview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4"/>
              </a:rPr>
              <a:t>http://weareeli.dk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一些效果出色的网站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51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dirty="0">
                <a:solidFill>
                  <a:schemeClr val="tx1"/>
                </a:solidFill>
              </a:rPr>
              <a:t>浏览器中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，用于与</a:t>
            </a:r>
            <a:r>
              <a:rPr kumimoji="0" lang="zh-CN" altLang="en-US" dirty="0">
                <a:solidFill>
                  <a:srgbClr val="FF0000"/>
                </a:solidFill>
              </a:rPr>
              <a:t>用户交互</a:t>
            </a:r>
            <a:r>
              <a:rPr kumimoji="0" lang="zh-CN" altLang="en-US" dirty="0">
                <a:solidFill>
                  <a:schemeClr val="tx1"/>
                </a:solidFill>
              </a:rPr>
              <a:t>，以及实现页面中各种</a:t>
            </a:r>
            <a:r>
              <a:rPr kumimoji="0" lang="zh-CN" altLang="en-US" dirty="0">
                <a:solidFill>
                  <a:srgbClr val="FF0000"/>
                </a:solidFill>
              </a:rPr>
              <a:t>动态特效</a:t>
            </a:r>
            <a:r>
              <a:rPr kumimoji="0" lang="zh-CN" altLang="en-US" dirty="0">
                <a:solidFill>
                  <a:schemeClr val="tx1"/>
                </a:solidFill>
              </a:rPr>
              <a:t>。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现代</a:t>
            </a:r>
            <a:r>
              <a:rPr kumimoji="0" lang="en-US" altLang="zh-CN" dirty="0">
                <a:solidFill>
                  <a:schemeClr val="tx1"/>
                </a:solidFill>
              </a:rPr>
              <a:t>Web</a:t>
            </a:r>
            <a:r>
              <a:rPr kumimoji="0" lang="zh-CN" altLang="en-US" dirty="0">
                <a:solidFill>
                  <a:schemeClr val="tx1"/>
                </a:solidFill>
              </a:rPr>
              <a:t>应用中，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rgbClr val="FF0000"/>
                </a:solidFill>
              </a:rPr>
              <a:t>无处不在</a:t>
            </a:r>
            <a:r>
              <a:rPr kumimoji="0" lang="zh-CN" altLang="en-US" dirty="0">
                <a:solidFill>
                  <a:schemeClr val="tx1"/>
                </a:solidFill>
              </a:rPr>
              <a:t>。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是前端开发工程师的</a:t>
            </a:r>
            <a:r>
              <a:rPr kumimoji="0" lang="zh-CN" altLang="en-US" dirty="0">
                <a:solidFill>
                  <a:srgbClr val="FF0000"/>
                </a:solidFill>
              </a:rPr>
              <a:t>必备</a:t>
            </a:r>
            <a:r>
              <a:rPr kumimoji="0" lang="zh-CN" altLang="en-US" dirty="0">
                <a:solidFill>
                  <a:schemeClr val="tx1"/>
                </a:solidFill>
              </a:rPr>
              <a:t>基础技能。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50070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优缺点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7" y="244478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/>
              <a:t>自我介绍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1983033" y="1368006"/>
            <a:ext cx="3924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：陶卓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1443207034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微软雅黑" pitchFamily="34" charset="-122"/>
              </a:rPr>
              <a:t>电话：</a:t>
            </a:r>
            <a:r>
              <a:rPr lang="en-US" altLang="zh-CN" sz="2800" b="1" dirty="0" smtClean="0">
                <a:latin typeface="微软雅黑" pitchFamily="34" charset="-122"/>
              </a:rPr>
              <a:t>13653388520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课时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学分：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2.5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4" name="图片 7" descr="prize_w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 bwMode="auto">
          <a:xfrm>
            <a:off x="1197756" y="1306717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b="1" dirty="0"/>
              <a:t>动态性</a:t>
            </a:r>
            <a:r>
              <a:rPr kumimoji="0" lang="zh-CN" altLang="en-US" dirty="0"/>
              <a:t>　　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弱类型语言，方便易用。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对象内部结构可以动态修改。</a:t>
            </a:r>
          </a:p>
          <a:p>
            <a:endParaRPr kumimoji="0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13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简单性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解释性语言，不需要编译，方便调试</a:t>
            </a:r>
            <a:endParaRPr kumimoji="0" lang="en-US" altLang="zh-CN" dirty="0"/>
          </a:p>
          <a:p>
            <a:r>
              <a:rPr kumimoji="0" lang="zh-CN" altLang="en-US" b="1" dirty="0"/>
              <a:t>跨平台性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依赖浏览器本身，与操作环境无关</a:t>
            </a:r>
            <a:endParaRPr kumimoji="0" lang="en-US" altLang="zh-CN" dirty="0"/>
          </a:p>
          <a:p>
            <a:r>
              <a:rPr kumimoji="0" lang="zh-CN" altLang="en-US" b="1" dirty="0"/>
              <a:t>必要性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主流浏览器统一支持的语言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5" name="图片 7" descr="prize_wi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7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兼容性差　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 因为依赖于浏览器执行，所以受各浏览器影响，兼容性较差。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缺点</a:t>
            </a:r>
          </a:p>
          <a:p>
            <a:endParaRPr lang="zh-CN" altLang="en-US" dirty="0"/>
          </a:p>
        </p:txBody>
      </p:sp>
      <p:pic>
        <p:nvPicPr>
          <p:cNvPr id="5" name="图片 8" descr="trash_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4221163"/>
            <a:ext cx="100171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0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优缺点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en-US" dirty="0" err="1"/>
              <a:t>在浏览器中弹出一个提醒框</a:t>
            </a:r>
            <a:r>
              <a:rPr kumimoji="0" lang="en-US" altLang="en-US" dirty="0"/>
              <a:t>。</a:t>
            </a:r>
            <a:endParaRPr kumimoji="0"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JS</a:t>
            </a:r>
            <a:r>
              <a:rPr lang="zh-CN" altLang="en-US" dirty="0"/>
              <a:t>程序</a:t>
            </a:r>
          </a:p>
          <a:p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7680326" y="2622551"/>
            <a:ext cx="2882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zh-CN" altLang="en-US" sz="2800" dirty="0"/>
              <a:t>示例：</a:t>
            </a:r>
            <a:r>
              <a:rPr kumimoji="1" lang="en-US" altLang="zh-CN" sz="2800" dirty="0">
                <a:hlinkClick r:id="rId2" action="ppaction://hlinkfile"/>
              </a:rPr>
              <a:t>1-1-2.html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9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/>
              <a:t>HTML</a:t>
            </a:r>
            <a:r>
              <a:rPr kumimoji="0" lang="zh-CN" altLang="en-US" dirty="0"/>
              <a:t>文件内部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代码</a:t>
            </a:r>
            <a:endParaRPr kumimoji="0" lang="en-US" altLang="zh-CN" dirty="0"/>
          </a:p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4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文件内部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38426" y="1100310"/>
            <a:ext cx="6915150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5532" y="2857501"/>
            <a:ext cx="7500938" cy="29321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文件内部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7602537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&lt;body&gt;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标签结束之后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095625" cy="522288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</p:spTree>
    <p:extLst>
      <p:ext uri="{BB962C8B-B14F-4D97-AF65-F5344CB8AC3E}">
        <p14:creationId xmlns:p14="http://schemas.microsoft.com/office/powerpoint/2010/main" val="220125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278064" y="1641475"/>
            <a:ext cx="7635875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把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422526" y="3457575"/>
            <a:ext cx="74914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、外部文件可以在</a:t>
            </a:r>
            <a:r>
              <a:rPr lang="en-US" altLang="zh-CN" sz="2400" dirty="0">
                <a:latin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</a:rPr>
              <a:t>中的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head</a:t>
            </a:r>
            <a:r>
              <a:rPr lang="zh-CN" altLang="en-US" sz="2400" dirty="0">
                <a:latin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body</a:t>
            </a:r>
            <a:r>
              <a:rPr lang="zh-CN" altLang="en-US" sz="2400" dirty="0">
                <a:latin typeface="微软雅黑" panose="020B0503020204020204" pitchFamily="34" charset="-122"/>
              </a:rPr>
              <a:t>中引入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4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464426" y="5589588"/>
            <a:ext cx="2494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zh-CN" altLang="en-US" sz="2400" dirty="0"/>
              <a:t>示例：</a:t>
            </a:r>
            <a:r>
              <a:rPr kumimoji="1" lang="en-US" altLang="zh-CN" sz="2400" dirty="0">
                <a:hlinkClick r:id="rId2" action="ppaction://hlinkfile"/>
              </a:rPr>
              <a:t>1-1-3.html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30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1339850"/>
            <a:ext cx="8359775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2674938" y="2262189"/>
            <a:ext cx="7707312" cy="5476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42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66383" y="2420539"/>
            <a:ext cx="7943522" cy="1008461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 smtClean="0">
                <a:solidFill>
                  <a:schemeClr val="tx2"/>
                </a:solidFill>
              </a:rPr>
              <a:t>你</a:t>
            </a:r>
            <a:r>
              <a:rPr kumimoji="0" lang="zh-CN" altLang="en-US" sz="6600" b="1" dirty="0" smtClean="0">
                <a:solidFill>
                  <a:srgbClr val="92D050"/>
                </a:solidFill>
              </a:rPr>
              <a:t>热爱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互联网行业吗？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16" y="3301302"/>
            <a:ext cx="54387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5122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18086" y="1174746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981294" y="1936288"/>
            <a:ext cx="778014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、引入外部文件时，</a:t>
            </a:r>
            <a:r>
              <a:rPr lang="en-US" altLang="zh-CN" sz="2800" dirty="0">
                <a:latin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</a:rPr>
              <a:t>文件的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标签中间不能写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2549525" y="3508376"/>
            <a:ext cx="6643688" cy="1000125"/>
            <a:chOff x="1025685" y="4229693"/>
            <a:chExt cx="6643734" cy="100013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685" y="4229693"/>
              <a:ext cx="6643734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169089" y="4301132"/>
              <a:ext cx="2286016" cy="50006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</p:grp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716521" y="4851401"/>
            <a:ext cx="909095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若同时有外部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文件引入与内部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代码，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&lt;script&gt;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8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文件与内部</a:t>
            </a:r>
            <a:r>
              <a:rPr kumimoji="0" lang="en-US" altLang="zh-CN" dirty="0"/>
              <a:t>JS</a:t>
            </a:r>
            <a:r>
              <a:rPr kumimoji="0" lang="zh-CN" altLang="en-US" dirty="0"/>
              <a:t>代码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53" y="1268010"/>
            <a:ext cx="8517549" cy="474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694024" y="2780703"/>
            <a:ext cx="6715493" cy="21659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9270" y="2997300"/>
            <a:ext cx="8074332" cy="275272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2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JavaScript</a:t>
            </a:r>
            <a:r>
              <a:rPr kumimoji="0" lang="zh-CN" altLang="en-US" dirty="0"/>
              <a:t>程序运行器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谷歌浏览器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dirty="0"/>
              <a:t>火狐浏览器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IE</a:t>
            </a:r>
            <a:r>
              <a:rPr kumimoji="0" lang="zh-CN" altLang="en-US" dirty="0"/>
              <a:t>浏览器</a:t>
            </a:r>
            <a:endParaRPr kumimoji="0" lang="en-US" altLang="zh-CN" dirty="0"/>
          </a:p>
          <a:p>
            <a:pPr>
              <a:lnSpc>
                <a:spcPct val="140000"/>
              </a:lnSpc>
            </a:pPr>
            <a:r>
              <a:rPr kumimoji="0" lang="zh-CN" altLang="en-US" dirty="0"/>
              <a:t>开发工具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Sublime</a:t>
            </a:r>
            <a:r>
              <a:rPr kumimoji="0" lang="zh-CN" altLang="en-US" dirty="0">
                <a:solidFill>
                  <a:srgbClr val="FF0000"/>
                </a:solidFill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Text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Dreamweaver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Aptana</a:t>
            </a:r>
            <a:r>
              <a:rPr kumimoji="0" lang="en-US" altLang="zh-CN" dirty="0"/>
              <a:t> Studio</a:t>
            </a:r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浏览器开发者工具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开发工具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86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JavaScript</a:t>
            </a:r>
            <a:r>
              <a:rPr lang="zh-CN" altLang="en-US" dirty="0"/>
              <a:t>参考手册：</a:t>
            </a:r>
            <a:r>
              <a:rPr lang="en-US" altLang="zh-CN" dirty="0">
                <a:hlinkClick r:id="rId2"/>
              </a:rPr>
              <a:t>http://www.w3school.com.cn/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</a:t>
            </a:r>
            <a:r>
              <a:rPr lang="zh-CN" altLang="en-US" dirty="0"/>
              <a:t>高级程序设计</a:t>
            </a:r>
            <a:r>
              <a:rPr lang="en-US" altLang="zh-CN" dirty="0"/>
              <a:t>》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锋利的 </a:t>
            </a:r>
            <a:r>
              <a:rPr lang="en-US" altLang="zh-CN" dirty="0"/>
              <a:t>jQuery》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学习工具</a:t>
            </a:r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85" y="230822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49" y="2315370"/>
            <a:ext cx="24161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1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8914850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</a:t>
            </a:r>
            <a:r>
              <a:rPr kumimoji="0" lang="zh-CN" altLang="en-US" dirty="0"/>
              <a:t>简介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	  </a:t>
            </a:r>
            <a:r>
              <a:rPr lang="en-US" altLang="zh-CN" sz="2600" dirty="0"/>
              <a:t>JavaScript</a:t>
            </a:r>
            <a:r>
              <a:rPr lang="zh-CN" altLang="en-US" sz="2600" dirty="0"/>
              <a:t>是一种基于</a:t>
            </a:r>
            <a:r>
              <a:rPr lang="zh-CN" altLang="en-US" sz="2600" dirty="0">
                <a:solidFill>
                  <a:srgbClr val="FF0000"/>
                </a:solidFill>
              </a:rPr>
              <a:t>对象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事件驱动</a:t>
            </a:r>
            <a:r>
              <a:rPr lang="zh-CN" altLang="en-US" sz="2600" dirty="0"/>
              <a:t>并具有</a:t>
            </a:r>
            <a:r>
              <a:rPr lang="zh-CN" altLang="en-US" sz="2600" dirty="0">
                <a:solidFill>
                  <a:srgbClr val="FF0000"/>
                </a:solidFill>
              </a:rPr>
              <a:t>安全性能</a:t>
            </a:r>
            <a:r>
              <a:rPr lang="zh-CN" altLang="en-US" sz="2600" dirty="0"/>
              <a:t>的   </a:t>
            </a:r>
            <a:r>
              <a:rPr lang="zh-CN" altLang="en-US" sz="2600" dirty="0">
                <a:solidFill>
                  <a:srgbClr val="FF0000"/>
                </a:solidFill>
              </a:rPr>
              <a:t>脚本语言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70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JavaScript</a:t>
            </a:r>
            <a:r>
              <a:rPr kumimoji="0" lang="zh-CN" altLang="en-US" dirty="0"/>
              <a:t>优缺点和用法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1. </a:t>
            </a:r>
            <a:r>
              <a:rPr lang="zh-CN" altLang="en-US" dirty="0"/>
              <a:t>是一种解释性脚本语言（代码不进行预编译）。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2. </a:t>
            </a:r>
            <a:r>
              <a:rPr lang="zh-CN" altLang="en-US" dirty="0"/>
              <a:t>主要用来向</a:t>
            </a:r>
            <a:r>
              <a:rPr lang="en-US" altLang="zh-CN" dirty="0"/>
              <a:t>HTML</a:t>
            </a:r>
            <a:r>
              <a:rPr lang="zh-CN" altLang="en-US" dirty="0"/>
              <a:t>页面添加交互行为。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3. </a:t>
            </a:r>
            <a:r>
              <a:rPr lang="zh-CN" altLang="en-US" dirty="0"/>
              <a:t>可以直接嵌入</a:t>
            </a:r>
            <a:r>
              <a:rPr lang="en-US" altLang="zh-CN" dirty="0"/>
              <a:t>HTML</a:t>
            </a:r>
            <a:r>
              <a:rPr lang="zh-CN" altLang="en-US" dirty="0"/>
              <a:t>页面，但写成单独的</a:t>
            </a:r>
            <a:r>
              <a:rPr lang="en-US" altLang="zh-CN" dirty="0" err="1"/>
              <a:t>js</a:t>
            </a:r>
            <a:r>
              <a:rPr lang="zh-CN" altLang="en-US" dirty="0"/>
              <a:t>文件有利于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的分离。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4. </a:t>
            </a:r>
            <a:r>
              <a:rPr lang="zh-CN" altLang="en-US" dirty="0"/>
              <a:t>跨平台特性，在绝大多数浏览器的支持下，可以在多种平台下运行（如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等）。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31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/>
              <a:t>Thank You</a:t>
            </a:r>
            <a:endParaRPr kumimoji="0" lang="zh-CN" altLang="zh-CN" sz="5400"/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平均每分钟中国互联网上发生了什么</a:t>
            </a:r>
          </a:p>
        </p:txBody>
      </p:sp>
      <p:pic>
        <p:nvPicPr>
          <p:cNvPr id="3" name="Picture 2" descr="D:\工作_师大\2015-2016-2\素材\b5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24" y="924756"/>
            <a:ext cx="9114255" cy="572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6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3" name="Picture 3" descr="D:\工作_师大\2015-2016-2\1114578763_1425945127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15" y="913338"/>
            <a:ext cx="6847476" cy="56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互联网产业的优势</a:t>
            </a:r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1125723" y="1128990"/>
            <a:ext cx="8331069" cy="48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altLang="en-US" sz="3200" kern="0" dirty="0" err="1"/>
              <a:t>优势</a:t>
            </a:r>
            <a:r>
              <a:rPr kumimoji="0" lang="en-US" altLang="en-US" sz="3200" kern="0" dirty="0"/>
              <a:t>：</a:t>
            </a:r>
            <a:endParaRPr kumimoji="0" lang="en-US" altLang="zh-CN" sz="3200" kern="0" dirty="0"/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en-US" altLang="en-US" kern="0" dirty="0" err="1">
                <a:solidFill>
                  <a:schemeClr val="tx1"/>
                </a:solidFill>
              </a:rPr>
              <a:t>平均薪资水平</a:t>
            </a:r>
            <a:r>
              <a:rPr kumimoji="0" lang="zh-CN" altLang="en-US" kern="0" dirty="0">
                <a:solidFill>
                  <a:schemeClr val="tx1"/>
                </a:solidFill>
              </a:rPr>
              <a:t>较高、</a:t>
            </a:r>
            <a:r>
              <a:rPr kumimoji="0" lang="en-US" altLang="en-US" kern="0" dirty="0" err="1">
                <a:solidFill>
                  <a:schemeClr val="tx1"/>
                </a:solidFill>
              </a:rPr>
              <a:t>人才需求量大</a:t>
            </a:r>
            <a:endParaRPr kumimoji="0" lang="en-US" altLang="zh-CN" kern="0" dirty="0">
              <a:solidFill>
                <a:schemeClr val="tx1"/>
              </a:solidFill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kern="0" dirty="0">
                <a:solidFill>
                  <a:schemeClr val="tx1"/>
                </a:solidFill>
              </a:rPr>
              <a:t>对社会发展影响重大</a:t>
            </a:r>
            <a:endParaRPr kumimoji="0" lang="en-US" altLang="zh-CN" kern="0" dirty="0">
              <a:solidFill>
                <a:schemeClr val="tx1"/>
              </a:solidFill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kern="0" dirty="0">
                <a:solidFill>
                  <a:schemeClr val="tx1"/>
                </a:solidFill>
              </a:rPr>
              <a:t>未来前景广阔（创新、创业）</a:t>
            </a:r>
          </a:p>
        </p:txBody>
      </p:sp>
      <p:pic>
        <p:nvPicPr>
          <p:cNvPr id="4" name="Picture 2" descr="D:\工作_师大\2015-2016-2\30232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43" y="979878"/>
            <a:ext cx="4379966" cy="477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/>
              <a:t>Web</a:t>
            </a:r>
            <a:r>
              <a:rPr kumimoji="0" lang="zh-CN" altLang="en-US" dirty="0"/>
              <a:t>开发（一）：</a:t>
            </a:r>
            <a:r>
              <a:rPr kumimoji="0" lang="en-US" altLang="zh-CN" dirty="0"/>
              <a:t>HTML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</a:t>
            </a:r>
          </a:p>
          <a:p>
            <a:r>
              <a:rPr kumimoji="0" lang="en-US" altLang="zh-CN" dirty="0">
                <a:solidFill>
                  <a:srgbClr val="FF0000"/>
                </a:solidFill>
              </a:rPr>
              <a:t>Web</a:t>
            </a:r>
            <a:r>
              <a:rPr kumimoji="0" lang="zh-CN" altLang="en-US" dirty="0">
                <a:solidFill>
                  <a:srgbClr val="FF0000"/>
                </a:solidFill>
              </a:rPr>
              <a:t>开发（二）：</a:t>
            </a:r>
            <a:r>
              <a:rPr kumimoji="0" lang="en-US" altLang="zh-CN" dirty="0">
                <a:solidFill>
                  <a:srgbClr val="FF0000"/>
                </a:solidFill>
              </a:rPr>
              <a:t>JavaScript</a:t>
            </a:r>
            <a:r>
              <a:rPr kumimoji="0" lang="zh-CN" altLang="en-US" dirty="0">
                <a:solidFill>
                  <a:srgbClr val="FF0000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jQuery</a:t>
            </a:r>
          </a:p>
          <a:p>
            <a:r>
              <a:rPr kumimoji="0" lang="en-US" altLang="zh-CN" dirty="0"/>
              <a:t>HTML5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CSS3</a:t>
            </a:r>
            <a:r>
              <a:rPr kumimoji="0" lang="zh-CN" altLang="en-US" dirty="0"/>
              <a:t>、前端框架</a:t>
            </a:r>
            <a:r>
              <a:rPr kumimoji="0" lang="en-US" altLang="zh-CN" dirty="0"/>
              <a:t>…</a:t>
            </a:r>
            <a:endParaRPr kumimoji="0" lang="zh-CN" altLang="en-US" dirty="0"/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81626" y="72072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8013" y="4286250"/>
            <a:ext cx="2660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前端技术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课程体系介绍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kumimoji="0" lang="zh-CN" altLang="en-US" dirty="0"/>
              <a:t> 学习本门课的目的和作用</a:t>
            </a:r>
            <a:endParaRPr kumimoji="0" lang="en-US" altLang="zh-CN" dirty="0"/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zh-CN" altLang="en-US" dirty="0">
                <a:solidFill>
                  <a:srgbClr val="000000"/>
                </a:solidFill>
              </a:rPr>
              <a:t>        能够使用</a:t>
            </a:r>
            <a:r>
              <a:rPr kumimoji="0" lang="en-US" altLang="zh-CN" dirty="0">
                <a:solidFill>
                  <a:srgbClr val="000000"/>
                </a:solidFill>
              </a:rPr>
              <a:t>JavaScript</a:t>
            </a:r>
            <a:r>
              <a:rPr kumimoji="0" lang="zh-CN" altLang="en-US" dirty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dirty="0">
                <a:solidFill>
                  <a:srgbClr val="000000"/>
                </a:solidFill>
              </a:rPr>
              <a:t>	        </a:t>
            </a:r>
            <a:r>
              <a:rPr kumimoji="0" lang="zh-CN" altLang="en-US" dirty="0">
                <a:solidFill>
                  <a:srgbClr val="000000"/>
                </a:solidFill>
              </a:rPr>
              <a:t>能够使用</a:t>
            </a:r>
            <a:r>
              <a:rPr kumimoji="0" lang="en-US" altLang="zh-CN" dirty="0">
                <a:solidFill>
                  <a:srgbClr val="000000"/>
                </a:solidFill>
              </a:rPr>
              <a:t>jQuery</a:t>
            </a:r>
            <a:r>
              <a:rPr kumimoji="0" lang="zh-CN" altLang="en-US" dirty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zh-CN" altLang="zh-CN" sz="3200" dirty="0">
                <a:solidFill>
                  <a:srgbClr val="FF0000"/>
                </a:solidFill>
              </a:rPr>
              <a:t> </a:t>
            </a:r>
            <a:r>
              <a:rPr kumimoji="0" lang="zh-CN" altLang="en-US" sz="3200" dirty="0">
                <a:solidFill>
                  <a:srgbClr val="FF0000"/>
                </a:solidFill>
              </a:rPr>
              <a:t>     所有基于</a:t>
            </a:r>
            <a:r>
              <a:rPr kumimoji="0" lang="en-US" altLang="zh-CN" sz="3200" dirty="0">
                <a:solidFill>
                  <a:srgbClr val="FF0000"/>
                </a:solidFill>
              </a:rPr>
              <a:t>Web</a:t>
            </a:r>
            <a:r>
              <a:rPr kumimoji="0" lang="zh-CN" altLang="en-US" sz="3200" dirty="0">
                <a:solidFill>
                  <a:srgbClr val="FF0000"/>
                </a:solidFill>
              </a:rPr>
              <a:t>的程序开发基础</a:t>
            </a:r>
            <a:endParaRPr kumimoji="0" lang="en-US" altLang="zh-CN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本门课的作用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157257784</TotalTime>
  <Pages>0</Pages>
  <Words>924</Words>
  <Characters>0</Characters>
  <Application>Microsoft Office PowerPoint</Application>
  <DocSecurity>0</DocSecurity>
  <PresentationFormat>宽屏</PresentationFormat>
  <Lines>0</Lines>
  <Paragraphs>151</Paragraphs>
  <Slides>37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微软雅黑</vt:lpstr>
      <vt:lpstr>Arial</vt:lpstr>
      <vt:lpstr>Franklin Gothic Book</vt:lpstr>
      <vt:lpstr>Wingdings</vt:lpstr>
      <vt:lpstr>Office 主题</vt:lpstr>
      <vt:lpstr>Web开发（二）</vt:lpstr>
      <vt:lpstr>PowerPoint 演示文稿</vt:lpstr>
      <vt:lpstr>你热爱互联网行业吗？</vt:lpstr>
      <vt:lpstr>平均每分钟中国互联网上发生了什么</vt:lpstr>
      <vt:lpstr>互联网+</vt:lpstr>
      <vt:lpstr>互联网产业的优势</vt:lpstr>
      <vt:lpstr>关于课程</vt:lpstr>
      <vt:lpstr>PowerPoint 演示文稿</vt:lpstr>
      <vt:lpstr>PowerPoint 演示文稿</vt:lpstr>
      <vt:lpstr>PowerPoint 演示文稿</vt:lpstr>
      <vt:lpstr>PowerPoint 演示文稿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Air</cp:lastModifiedBy>
  <cp:revision>2682</cp:revision>
  <cp:lastPrinted>1899-12-30T00:00:00Z</cp:lastPrinted>
  <dcterms:created xsi:type="dcterms:W3CDTF">2003-05-12T10:17:00Z</dcterms:created>
  <dcterms:modified xsi:type="dcterms:W3CDTF">2016-09-14T01:27:30Z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