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40"/>
  </p:notesMasterIdLst>
  <p:sldIdLst>
    <p:sldId id="883" r:id="rId2"/>
    <p:sldId id="891" r:id="rId3"/>
    <p:sldId id="884" r:id="rId4"/>
    <p:sldId id="833" r:id="rId5"/>
    <p:sldId id="850" r:id="rId6"/>
    <p:sldId id="851" r:id="rId7"/>
    <p:sldId id="852" r:id="rId8"/>
    <p:sldId id="888" r:id="rId9"/>
    <p:sldId id="901" r:id="rId10"/>
    <p:sldId id="855" r:id="rId11"/>
    <p:sldId id="902" r:id="rId12"/>
    <p:sldId id="858" r:id="rId13"/>
    <p:sldId id="859" r:id="rId14"/>
    <p:sldId id="861" r:id="rId15"/>
    <p:sldId id="860" r:id="rId16"/>
    <p:sldId id="892" r:id="rId17"/>
    <p:sldId id="897" r:id="rId18"/>
    <p:sldId id="899" r:id="rId19"/>
    <p:sldId id="900" r:id="rId20"/>
    <p:sldId id="862" r:id="rId21"/>
    <p:sldId id="898" r:id="rId22"/>
    <p:sldId id="894" r:id="rId23"/>
    <p:sldId id="863" r:id="rId24"/>
    <p:sldId id="879" r:id="rId25"/>
    <p:sldId id="885" r:id="rId26"/>
    <p:sldId id="880" r:id="rId27"/>
    <p:sldId id="896" r:id="rId28"/>
    <p:sldId id="867" r:id="rId29"/>
    <p:sldId id="878" r:id="rId30"/>
    <p:sldId id="871" r:id="rId31"/>
    <p:sldId id="886" r:id="rId32"/>
    <p:sldId id="870" r:id="rId33"/>
    <p:sldId id="872" r:id="rId34"/>
    <p:sldId id="889" r:id="rId35"/>
    <p:sldId id="874" r:id="rId36"/>
    <p:sldId id="875" r:id="rId37"/>
    <p:sldId id="843" r:id="rId38"/>
    <p:sldId id="890" r:id="rId3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1392">
          <p15:clr>
            <a:srgbClr val="A4A3A4"/>
          </p15:clr>
        </p15:guide>
        <p15:guide id="3" pos="5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78" d="100"/>
          <a:sy n="78" d="100"/>
        </p:scale>
        <p:origin x="1404" y="54"/>
      </p:cViewPr>
      <p:guideLst>
        <p:guide orient="horz" pos="1584"/>
        <p:guide pos="1392"/>
        <p:guide pos="5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4868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比较运算符</a:t>
            </a:r>
            <a:endParaRPr lang="en-US" altLang="zh-CN" smtClean="0"/>
          </a:p>
          <a:p>
            <a:r>
              <a:rPr lang="zh-CN" altLang="en-US" smtClean="0"/>
              <a:t>字符串运算符</a:t>
            </a:r>
            <a:endParaRPr lang="en-US" altLang="zh-CN" smtClean="0"/>
          </a:p>
          <a:p>
            <a:r>
              <a:rPr lang="zh-CN" altLang="en-US" smtClean="0"/>
              <a:t>强调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test.html	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=33  z=53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x+y+z</a:t>
            </a:r>
            <a:r>
              <a:rPr lang="en-US" altLang="zh-CN" baseline="0" dirty="0" smtClean="0"/>
              <a:t>=3353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276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== true  === false </a:t>
            </a:r>
            <a:r>
              <a:rPr lang="zh-CN" altLang="en-US" dirty="0" smtClean="0"/>
              <a:t>类型和值都相等</a:t>
            </a:r>
            <a:r>
              <a:rPr lang="zh-CN" altLang="en-US" baseline="0" dirty="0" smtClean="0"/>
              <a:t>  改一下例子？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3692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是连接字符串运算符  </a:t>
            </a:r>
            <a:r>
              <a:rPr lang="en-US" altLang="zh-CN" dirty="0" smtClean="0"/>
              <a:t>0</a:t>
            </a:r>
            <a:r>
              <a:rPr lang="zh-CN" altLang="en-US" dirty="0" smtClean="0"/>
              <a:t>转换成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从位置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开始查看每个字符，直到找到第一个非有效的字符为止，然后把该字符之前的字符串转换成整数。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但对</a:t>
            </a:r>
            <a:r>
              <a:rPr lang="en-US" altLang="zh-CN" b="1" dirty="0" err="1" smtClean="0"/>
              <a:t>parseFloat</a:t>
            </a:r>
            <a:r>
              <a:rPr lang="en-US" altLang="zh-CN" b="1" dirty="0" smtClean="0"/>
              <a:t>()</a:t>
            </a:r>
            <a:r>
              <a:rPr lang="zh-CN" altLang="en-US" b="0" dirty="0" smtClean="0"/>
              <a:t>来说，第一个出现的小数点是有效字符。如果有两个小数点，第二个小数点将被看作无效的。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2839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a1=123,a2=123.456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string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boolean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贴上例子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在字符串中寻找子串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ea typeface="宋体" charset="-122"/>
              </a:rPr>
              <a:t>用</a:t>
            </a:r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个空格代替</a:t>
            </a:r>
            <a:r>
              <a:rPr lang="en-US" altLang="zh-CN" smtClean="0">
                <a:ea typeface="宋体" charset="-122"/>
              </a:rPr>
              <a:t>tab</a:t>
            </a:r>
            <a:r>
              <a:rPr lang="zh-CN" altLang="en-US" smtClean="0">
                <a:ea typeface="宋体" charset="-122"/>
              </a:rPr>
              <a:t>键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/>
              <a:t>缩进用例子说明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有个例子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注释与 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PHP </a:t>
            </a:r>
            <a:r>
              <a:rPr lang="zh-CN" altLang="en-US" b="1" dirty="0" smtClean="0"/>
              <a:t>语言的注释相同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语法特性。  </a:t>
            </a:r>
            <a:r>
              <a:rPr lang="en-US" altLang="zh-CN" dirty="0" err="1" smtClean="0"/>
              <a:t>var:variable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71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语法特性。  </a:t>
            </a:r>
            <a:r>
              <a:rPr lang="en-US" altLang="zh-CN" dirty="0" err="1" smtClean="0"/>
              <a:t>var:variable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undefined </a:t>
            </a:r>
            <a:r>
              <a:rPr lang="zh-CN" altLang="en-US" dirty="0" smtClean="0"/>
              <a:t>是声明了变量但未对其初始化时赋予该变量的值，</a:t>
            </a:r>
            <a:r>
              <a:rPr lang="en-US" altLang="zh-CN" dirty="0" smtClean="0"/>
              <a:t>null </a:t>
            </a:r>
            <a:r>
              <a:rPr lang="zh-CN" altLang="en-US" dirty="0" smtClean="0"/>
              <a:t>则用于表示尚未存在的对象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语言的区别：</a:t>
            </a:r>
            <a:endParaRPr lang="en-US" altLang="zh-CN" dirty="0" smtClean="0"/>
          </a:p>
          <a:p>
            <a:r>
              <a:rPr lang="en-US" altLang="zh-CN" dirty="0" smtClean="0"/>
              <a:t>Number</a:t>
            </a:r>
            <a:r>
              <a:rPr lang="zh-CN" altLang="en-US" dirty="0" smtClean="0"/>
              <a:t>：无整数和浮点数之分</a:t>
            </a:r>
            <a:endParaRPr lang="en-US" altLang="zh-CN" dirty="0" smtClean="0"/>
          </a:p>
          <a:p>
            <a:r>
              <a:rPr lang="en-US" altLang="zh-CN" dirty="0" smtClean="0"/>
              <a:t>String:</a:t>
            </a:r>
            <a:r>
              <a:rPr lang="zh-CN" altLang="en-US" dirty="0" smtClean="0"/>
              <a:t>无字符串和字符之分</a:t>
            </a:r>
            <a:endParaRPr lang="en-US" altLang="zh-CN" dirty="0" smtClean="0"/>
          </a:p>
          <a:p>
            <a:r>
              <a:rPr lang="en-US" altLang="zh-CN" dirty="0" smtClean="0"/>
              <a:t>Boolean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中无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56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818035" y="236943"/>
            <a:ext cx="6143668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355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20856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286625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818035" y="236943"/>
            <a:ext cx="6143668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10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9831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638" y="6527800"/>
            <a:ext cx="34925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056313"/>
            <a:ext cx="3025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788988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22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js%E4%BB%A3%E7%A0%81%E8%A7%84%E8%8C%83.do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ibo.com/signup/signup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428875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/>
              <a:t>Web</a:t>
            </a:r>
            <a:r>
              <a:rPr lang="zh-CN" altLang="en-US" sz="4800" b="1" smtClean="0"/>
              <a:t>开发（二）</a:t>
            </a:r>
            <a:endParaRPr lang="zh-CN" altLang="zh-CN" sz="4800" b="1" smtClean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857625" y="4143375"/>
            <a:ext cx="5286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>
                <a:latin typeface="微软雅黑" pitchFamily="34" charset="-122"/>
                <a:ea typeface="宋体" charset="-122"/>
              </a:rPr>
              <a:t>--- </a:t>
            </a:r>
            <a:r>
              <a:rPr lang="en-US" altLang="zh-CN" smtClean="0">
                <a:latin typeface="+mj-ea"/>
                <a:ea typeface="+mj-ea"/>
              </a:rPr>
              <a:t>1-2 JS</a:t>
            </a:r>
            <a:r>
              <a:rPr lang="zh-CN" altLang="en-US" smtClean="0">
                <a:latin typeface="+mj-ea"/>
                <a:ea typeface="+mj-ea"/>
              </a:rPr>
              <a:t>基础语法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2956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3.1415926…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'hello'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"world"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"34" …</a:t>
            </a:r>
          </a:p>
          <a:p>
            <a:r>
              <a:rPr lang="en-US" altLang="zh-CN" dirty="0" smtClean="0"/>
              <a:t>“ \\ ”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“ \n ”</a:t>
            </a:r>
            <a:r>
              <a:rPr lang="zh-CN" altLang="zh-CN" dirty="0" smtClean="0"/>
              <a:t>、</a:t>
            </a:r>
            <a:r>
              <a:rPr lang="zh-CN" altLang="en-US" dirty="0" smtClean="0"/>
              <a:t> </a:t>
            </a:r>
            <a:r>
              <a:rPr lang="en-US" altLang="zh-CN" dirty="0" smtClean="0"/>
              <a:t>'</a:t>
            </a:r>
            <a:r>
              <a:rPr lang="en-US" altLang="zh-CN" dirty="0"/>
              <a:t>\''</a:t>
            </a:r>
            <a:r>
              <a:rPr lang="zh-CN" altLang="en-US" dirty="0"/>
              <a:t>、</a:t>
            </a:r>
            <a:r>
              <a:rPr lang="en-US" altLang="zh-CN" dirty="0" smtClean="0"/>
              <a:t> …</a:t>
            </a:r>
          </a:p>
          <a:p>
            <a:r>
              <a:rPr lang="en-US" altLang="zh-CN" dirty="0" smtClean="0"/>
              <a:t> 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字面值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323528" y="1285893"/>
            <a:ext cx="10123488" cy="46434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 </a:t>
            </a:r>
            <a:r>
              <a:rPr lang="zh-CN" altLang="en-US" dirty="0"/>
              <a:t>声明变量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var</a:t>
            </a:r>
            <a:r>
              <a:rPr lang="zh-CN" altLang="en-US" sz="2400" dirty="0" smtClean="0"/>
              <a:t>关键词，例：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400" dirty="0" smtClean="0">
                <a:solidFill>
                  <a:srgbClr val="C00000"/>
                </a:solidFill>
              </a:rPr>
              <a:t> name</a:t>
            </a:r>
            <a:r>
              <a:rPr lang="zh-CN" altLang="en-US" sz="2400" dirty="0" smtClean="0">
                <a:solidFill>
                  <a:srgbClr val="C00000"/>
                </a:solidFill>
              </a:rPr>
              <a:t>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通常变量声明时赋初值，例：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mesg</a:t>
            </a:r>
            <a:r>
              <a:rPr lang="en-US" altLang="zh-CN" sz="2400" dirty="0" smtClean="0">
                <a:solidFill>
                  <a:srgbClr val="C00000"/>
                </a:solidFill>
              </a:rPr>
              <a:t>=name+”:</a:t>
            </a:r>
            <a:r>
              <a:rPr lang="zh-CN" altLang="en-US" sz="2400" dirty="0" smtClean="0">
                <a:solidFill>
                  <a:srgbClr val="C00000"/>
                </a:solidFill>
              </a:rPr>
              <a:t>是姓名</a:t>
            </a:r>
            <a:r>
              <a:rPr lang="en-US" altLang="zh-CN" sz="2400" dirty="0" smtClean="0">
                <a:solidFill>
                  <a:srgbClr val="C00000"/>
                </a:solidFill>
              </a:rPr>
              <a:t>”;</a:t>
            </a:r>
            <a:endParaRPr lang="zh-CN" altLang="en-US" sz="2400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变量命名：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变量命名中可以包含：数字、字母、</a:t>
            </a:r>
            <a:r>
              <a:rPr lang="en-US" altLang="zh-CN" sz="2200" dirty="0" smtClean="0"/>
              <a:t>_</a:t>
            </a:r>
            <a:r>
              <a:rPr lang="zh-CN" altLang="en-US" sz="2200" dirty="0" smtClean="0"/>
              <a:t>（下划线）和</a:t>
            </a:r>
            <a:r>
              <a:rPr lang="en-US" altLang="zh-CN" sz="2200" dirty="0" smtClean="0"/>
              <a:t>$</a:t>
            </a:r>
          </a:p>
          <a:p>
            <a:pPr lvl="1"/>
            <a:r>
              <a:rPr lang="zh-CN" altLang="en-US" sz="2200" dirty="0"/>
              <a:t>变量</a:t>
            </a:r>
            <a:r>
              <a:rPr lang="zh-CN" altLang="en-US" sz="2200" dirty="0" smtClean="0"/>
              <a:t>名不可以以数字开头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变量</a:t>
            </a:r>
            <a:r>
              <a:rPr lang="zh-CN" altLang="en-US" sz="2200" dirty="0" smtClean="0"/>
              <a:t>名对大小写敏感</a:t>
            </a:r>
            <a:endParaRPr lang="en-US" altLang="zh-CN" sz="2200" dirty="0" smtClean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变量的</a:t>
            </a:r>
            <a:r>
              <a:rPr lang="zh-CN" altLang="en-US" dirty="0"/>
              <a:t>用法</a:t>
            </a:r>
          </a:p>
        </p:txBody>
      </p:sp>
    </p:spTree>
    <p:extLst>
      <p:ext uri="{BB962C8B-B14F-4D97-AF65-F5344CB8AC3E}">
        <p14:creationId xmlns:p14="http://schemas.microsoft.com/office/powerpoint/2010/main" val="3122682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为弱类型语言，声明</a:t>
            </a:r>
            <a:r>
              <a:rPr lang="en-US" altLang="zh-CN" dirty="0" smtClean="0"/>
              <a:t>/</a:t>
            </a:r>
            <a:r>
              <a:rPr lang="zh-CN" altLang="en-US" dirty="0" smtClean="0"/>
              <a:t>创建变量时，不需指明数据类型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变量的创建和说明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40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7544" y="1285893"/>
            <a:ext cx="7992888" cy="4643437"/>
          </a:xfrm>
        </p:spPr>
        <p:txBody>
          <a:bodyPr>
            <a:normAutofit fontScale="92500"/>
          </a:bodyPr>
          <a:lstStyle/>
          <a:p>
            <a:r>
              <a:rPr lang="en-US" altLang="zh-CN" sz="3000" dirty="0" smtClean="0"/>
              <a:t> JavaScript</a:t>
            </a:r>
            <a:r>
              <a:rPr lang="zh-CN" altLang="en-US" sz="3000" dirty="0"/>
              <a:t>是一种</a:t>
            </a:r>
            <a:r>
              <a:rPr lang="zh-CN" altLang="en-US" sz="3000" dirty="0">
                <a:solidFill>
                  <a:srgbClr val="FF0000"/>
                </a:solidFill>
              </a:rPr>
              <a:t>弱类型</a:t>
            </a:r>
            <a:r>
              <a:rPr lang="zh-CN" altLang="en-US" sz="3000" dirty="0"/>
              <a:t>的</a:t>
            </a:r>
            <a:r>
              <a:rPr lang="zh-CN" altLang="en-US" sz="3000" dirty="0" smtClean="0"/>
              <a:t>语言</a:t>
            </a:r>
            <a:endParaRPr lang="en-US" altLang="zh-CN" sz="3000" dirty="0" smtClean="0"/>
          </a:p>
          <a:p>
            <a:r>
              <a:rPr lang="zh-CN" altLang="en-US" sz="3000" dirty="0" smtClean="0"/>
              <a:t> </a:t>
            </a:r>
            <a:r>
              <a:rPr lang="zh-CN" altLang="en-US" sz="3000" dirty="0" smtClean="0">
                <a:solidFill>
                  <a:srgbClr val="FF0000"/>
                </a:solidFill>
              </a:rPr>
              <a:t>弱</a:t>
            </a:r>
            <a:r>
              <a:rPr lang="zh-CN" altLang="en-US" sz="3000" dirty="0">
                <a:solidFill>
                  <a:srgbClr val="FF0000"/>
                </a:solidFill>
              </a:rPr>
              <a:t>类型</a:t>
            </a:r>
            <a:r>
              <a:rPr lang="zh-CN" altLang="en-US" sz="3000" dirty="0"/>
              <a:t>是指不同类型的变量之间可以相互赋值</a:t>
            </a:r>
            <a:r>
              <a:rPr lang="zh-CN" altLang="en-US" sz="3000" dirty="0" smtClean="0"/>
              <a:t>，  但</a:t>
            </a:r>
            <a:r>
              <a:rPr lang="zh-CN" altLang="en-US" sz="3000" dirty="0"/>
              <a:t>在某一时刻，一个变量</a:t>
            </a:r>
            <a:r>
              <a:rPr lang="zh-CN" altLang="en-US" sz="3000" dirty="0">
                <a:solidFill>
                  <a:srgbClr val="FF0000"/>
                </a:solidFill>
              </a:rPr>
              <a:t>存在</a:t>
            </a:r>
            <a:r>
              <a:rPr lang="zh-CN" altLang="en-US" sz="3000" dirty="0"/>
              <a:t>某一种数据类型</a:t>
            </a:r>
          </a:p>
          <a:p>
            <a:pPr lvl="1"/>
            <a:r>
              <a:rPr lang="en-US" altLang="zh-CN" sz="2600" dirty="0" smtClean="0"/>
              <a:t>JavaScript</a:t>
            </a:r>
            <a:r>
              <a:rPr lang="zh-CN" altLang="en-US" sz="2600" dirty="0"/>
              <a:t>中</a:t>
            </a:r>
            <a:r>
              <a:rPr lang="en-US" altLang="zh-CN" sz="2600" dirty="0"/>
              <a:t>5</a:t>
            </a:r>
            <a:r>
              <a:rPr lang="zh-CN" altLang="en-US" sz="2600" dirty="0"/>
              <a:t>种内置数据类型：</a:t>
            </a:r>
            <a:r>
              <a:rPr lang="en-US" altLang="zh-CN" sz="2600" dirty="0"/>
              <a:t>Number</a:t>
            </a:r>
            <a:r>
              <a:rPr lang="zh-CN" altLang="en-US" sz="2600" dirty="0"/>
              <a:t>、</a:t>
            </a:r>
            <a:r>
              <a:rPr lang="en-US" altLang="zh-CN" sz="2600" dirty="0"/>
              <a:t>String</a:t>
            </a:r>
            <a:r>
              <a:rPr lang="zh-CN" altLang="en-US" sz="2600" dirty="0"/>
              <a:t>、</a:t>
            </a:r>
            <a:r>
              <a:rPr lang="en-US" altLang="zh-CN" sz="2600" dirty="0"/>
              <a:t>Boolean</a:t>
            </a:r>
            <a:r>
              <a:rPr lang="zh-CN" altLang="en-US" sz="2600" dirty="0"/>
              <a:t>、</a:t>
            </a:r>
            <a:r>
              <a:rPr lang="en-US" altLang="zh-CN" sz="2600" dirty="0"/>
              <a:t>Undefined</a:t>
            </a:r>
            <a:r>
              <a:rPr lang="zh-CN" altLang="en-US" sz="2600" dirty="0"/>
              <a:t>、</a:t>
            </a:r>
            <a:r>
              <a:rPr lang="en-US" altLang="zh-CN" sz="2600" dirty="0"/>
              <a:t>Null</a:t>
            </a:r>
          </a:p>
          <a:p>
            <a:pPr lvl="1"/>
            <a:r>
              <a:rPr lang="zh-CN" altLang="en-US" sz="2600" dirty="0" smtClean="0"/>
              <a:t>获得</a:t>
            </a:r>
            <a:r>
              <a:rPr lang="zh-CN" altLang="en-US" sz="2600" dirty="0"/>
              <a:t>变量在某一时刻的数据类型，使用</a:t>
            </a:r>
            <a:r>
              <a:rPr lang="en-US" altLang="zh-CN" sz="2600" dirty="0" err="1"/>
              <a:t>typeof</a:t>
            </a:r>
            <a:r>
              <a:rPr lang="zh-CN" altLang="en-US" sz="2600" dirty="0"/>
              <a:t>运算符</a:t>
            </a:r>
            <a:endParaRPr lang="en-US" altLang="zh-CN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内置数据类型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84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 Number</a:t>
            </a:r>
            <a:r>
              <a:rPr lang="zh-CN" altLang="en-US" dirty="0"/>
              <a:t>类型：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3.1415926</a:t>
            </a:r>
            <a:r>
              <a:rPr lang="zh-CN" altLang="en-US" dirty="0"/>
              <a:t>、</a:t>
            </a:r>
            <a:r>
              <a:rPr lang="en-US" altLang="zh-CN" dirty="0"/>
              <a:t>1e6</a:t>
            </a:r>
          </a:p>
          <a:p>
            <a:r>
              <a:rPr lang="en-US" altLang="zh-CN" dirty="0" smtClean="0"/>
              <a:t> String</a:t>
            </a:r>
            <a:r>
              <a:rPr lang="zh-CN" altLang="en-US" dirty="0"/>
              <a:t>类型：用单引号或双引号括起一组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'hello</a:t>
            </a:r>
            <a:r>
              <a:rPr lang="en-US" altLang="zh-CN" dirty="0"/>
              <a:t>'</a:t>
            </a:r>
            <a:r>
              <a:rPr lang="zh-CN" altLang="en-US" dirty="0"/>
              <a:t>、</a:t>
            </a:r>
            <a:r>
              <a:rPr lang="en-US" altLang="zh-CN" dirty="0"/>
              <a:t>"world"</a:t>
            </a:r>
            <a:r>
              <a:rPr lang="zh-CN" altLang="en-US" dirty="0"/>
              <a:t>、 </a:t>
            </a:r>
            <a:r>
              <a:rPr lang="en-US" altLang="zh-CN" dirty="0"/>
              <a:t>"34" </a:t>
            </a:r>
          </a:p>
          <a:p>
            <a:r>
              <a:rPr lang="en-US" altLang="zh-CN" dirty="0" smtClean="0"/>
              <a:t> Boolean</a:t>
            </a:r>
            <a:r>
              <a:rPr lang="zh-CN" altLang="en-US" dirty="0"/>
              <a:t>类型：</a:t>
            </a:r>
            <a:r>
              <a:rPr lang="en-US" altLang="zh-CN" dirty="0"/>
              <a:t>true  </a:t>
            </a:r>
            <a:r>
              <a:rPr lang="zh-CN" altLang="en-US" dirty="0"/>
              <a:t>或  </a:t>
            </a:r>
            <a:r>
              <a:rPr lang="en-US" altLang="zh-CN" dirty="0" smtClean="0"/>
              <a:t>false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类型：</a:t>
            </a:r>
            <a:r>
              <a:rPr lang="zh-CN" altLang="en-US" dirty="0" smtClean="0">
                <a:solidFill>
                  <a:schemeClr val="tx2"/>
                </a:solidFill>
              </a:rPr>
              <a:t>表示使用了未声明的变量或属性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类型：表示无值（空对象）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内置数据类型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76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内置数据类型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9" y="1000108"/>
            <a:ext cx="4872060" cy="473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36096" y="5517957"/>
            <a:ext cx="360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demo1-2-3.html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220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语言的区别：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Number</a:t>
            </a:r>
            <a:r>
              <a:rPr lang="zh-CN" altLang="en-US" sz="2400" dirty="0" smtClean="0"/>
              <a:t>：无整数和浮点数之分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String:</a:t>
            </a:r>
            <a:r>
              <a:rPr lang="zh-CN" altLang="en-US" sz="2400" dirty="0" smtClean="0"/>
              <a:t>无字符串和字符之分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Boolean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中无</a:t>
            </a:r>
            <a:r>
              <a:rPr lang="en-US" altLang="zh-CN" sz="2400" dirty="0" smtClean="0"/>
              <a:t>Bool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内置数据类型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35927" y="1052736"/>
            <a:ext cx="7286625" cy="473257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 算术：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 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</a:p>
          <a:p>
            <a:r>
              <a:rPr lang="zh-CN" altLang="en-US" dirty="0" smtClean="0"/>
              <a:t>字符串连接：</a:t>
            </a:r>
            <a:r>
              <a:rPr lang="en-US" altLang="zh-CN" dirty="0" smtClean="0"/>
              <a:t>+</a:t>
            </a:r>
          </a:p>
          <a:p>
            <a:r>
              <a:rPr lang="zh-CN" altLang="en-US" dirty="0" smtClean="0"/>
              <a:t> 赋值：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-=</a:t>
            </a:r>
            <a:r>
              <a:rPr lang="zh-CN" altLang="en-US" dirty="0" smtClean="0"/>
              <a:t>、*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%=</a:t>
            </a:r>
          </a:p>
          <a:p>
            <a:r>
              <a:rPr lang="zh-CN" altLang="en-US" dirty="0" smtClean="0"/>
              <a:t> 比较：</a:t>
            </a: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 </a:t>
            </a:r>
          </a:p>
          <a:p>
            <a:pPr lvl="1"/>
            <a:r>
              <a:rPr lang="en-US" altLang="zh-CN" sz="2200" dirty="0" smtClean="0"/>
              <a:t>==</a:t>
            </a:r>
            <a:r>
              <a:rPr lang="zh-CN" altLang="en-US" sz="2200" dirty="0" smtClean="0"/>
              <a:t>：值相等则为</a:t>
            </a:r>
            <a:r>
              <a:rPr lang="en-US" altLang="zh-CN" sz="2200" dirty="0" smtClean="0"/>
              <a:t>true</a:t>
            </a:r>
          </a:p>
          <a:p>
            <a:pPr lvl="1"/>
            <a:r>
              <a:rPr lang="en-US" altLang="zh-CN" sz="2200" dirty="0" smtClean="0"/>
              <a:t>===</a:t>
            </a:r>
            <a:r>
              <a:rPr lang="zh-CN" altLang="en-US" sz="2200" dirty="0" smtClean="0"/>
              <a:t>：类型和值都须相同则为</a:t>
            </a:r>
            <a:r>
              <a:rPr lang="en-US" altLang="zh-CN" sz="2200" dirty="0" smtClean="0"/>
              <a:t>true  </a:t>
            </a:r>
          </a:p>
          <a:p>
            <a:r>
              <a:rPr lang="zh-CN" altLang="en-US" dirty="0" smtClean="0"/>
              <a:t> 逻辑：与</a:t>
            </a:r>
            <a:r>
              <a:rPr lang="en-US" altLang="zh-CN" dirty="0" smtClean="0"/>
              <a:t>(&amp;&amp;)</a:t>
            </a:r>
            <a:r>
              <a:rPr lang="zh-CN" altLang="en-US" dirty="0" smtClean="0"/>
              <a:t>、或</a:t>
            </a:r>
            <a:r>
              <a:rPr lang="en-US" altLang="zh-CN" dirty="0" smtClean="0"/>
              <a:t>(||)</a:t>
            </a:r>
            <a:r>
              <a:rPr lang="zh-CN" altLang="en-US" dirty="0" smtClean="0"/>
              <a:t>、非</a:t>
            </a:r>
            <a:r>
              <a:rPr lang="en-US" altLang="zh-CN" dirty="0" smtClean="0"/>
              <a:t>(!)</a:t>
            </a:r>
          </a:p>
          <a:p>
            <a:r>
              <a:rPr lang="zh-CN" altLang="en-US" dirty="0" smtClean="0"/>
              <a:t> 条件：</a:t>
            </a:r>
            <a:r>
              <a:rPr lang="zh-CN" altLang="en-US" i="1" dirty="0" smtClean="0"/>
              <a:t>变量名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i="1" dirty="0" smtClean="0"/>
              <a:t>条件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r>
              <a:rPr lang="zh-CN" altLang="en-US" i="1" dirty="0" smtClean="0"/>
              <a:t>值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i="1" dirty="0" smtClean="0"/>
              <a:t>值</a:t>
            </a:r>
            <a:r>
              <a:rPr lang="en-US" altLang="zh-CN" i="1" dirty="0" smtClean="0"/>
              <a:t>2</a:t>
            </a:r>
            <a:endParaRPr lang="zh-CN" altLang="en-US" i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30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+</a:t>
            </a:r>
            <a:r>
              <a:rPr lang="zh-CN" altLang="en-US" smtClean="0"/>
              <a:t>”连接字符串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813" y="1150683"/>
            <a:ext cx="842968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29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Arial" charset="0"/>
                <a:ea typeface="宋体" charset="-122"/>
              </a:rPr>
              <a:t>&lt;script type="text/</a:t>
            </a:r>
            <a:r>
              <a:rPr lang="en-US" altLang="zh-CN" dirty="0" err="1" smtClean="0">
                <a:latin typeface="Arial" charset="0"/>
                <a:ea typeface="宋体" charset="-122"/>
              </a:rPr>
              <a:t>javascript</a:t>
            </a:r>
            <a:r>
              <a:rPr lang="en-US" altLang="zh-CN" dirty="0" smtClean="0">
                <a:latin typeface="Arial" charset="0"/>
                <a:ea typeface="宋体" charset="-122"/>
              </a:rPr>
              <a:t>"&gt;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    </a:t>
            </a:r>
            <a:r>
              <a:rPr lang="en-US" altLang="zh-CN" sz="2400" dirty="0" err="1" smtClean="0">
                <a:latin typeface="Arial" charset="0"/>
                <a:ea typeface="宋体" charset="-122"/>
              </a:rPr>
              <a:t>var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x </a:t>
            </a:r>
            <a:r>
              <a:rPr lang="en-US" altLang="zh-CN" sz="2400" dirty="0" smtClean="0">
                <a:solidFill>
                  <a:srgbClr val="CC3300"/>
                </a:solidFill>
                <a:latin typeface="Arial" charset="0"/>
                <a:ea typeface="宋体" charset="-122"/>
              </a:rPr>
              <a:t>=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3;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    </a:t>
            </a:r>
            <a:r>
              <a:rPr lang="en-US" altLang="zh-CN" sz="2400" dirty="0" err="1" smtClean="0">
                <a:latin typeface="Arial" charset="0"/>
                <a:ea typeface="宋体" charset="-122"/>
              </a:rPr>
              <a:t>var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y </a:t>
            </a:r>
            <a:r>
              <a:rPr lang="en-US" altLang="zh-CN" sz="2400" dirty="0" smtClean="0">
                <a:solidFill>
                  <a:srgbClr val="CC3300"/>
                </a:solidFill>
                <a:latin typeface="Arial" charset="0"/>
                <a:ea typeface="宋体" charset="-122"/>
              </a:rPr>
              <a:t>=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3;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    </a:t>
            </a:r>
            <a:r>
              <a:rPr lang="en-US" altLang="zh-CN" sz="2400" dirty="0" err="1" smtClean="0">
                <a:latin typeface="Arial" charset="0"/>
                <a:ea typeface="宋体" charset="-122"/>
              </a:rPr>
              <a:t>var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z = “3”;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3300"/>
                </a:solidFill>
                <a:latin typeface="Arial" charset="0"/>
                <a:ea typeface="宋体" charset="-122"/>
              </a:rPr>
              <a:t>    alert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(x </a:t>
            </a:r>
            <a:r>
              <a:rPr lang="en-US" altLang="zh-CN" sz="2400" dirty="0" smtClean="0">
                <a:solidFill>
                  <a:srgbClr val="CC3300"/>
                </a:solidFill>
                <a:latin typeface="Arial" charset="0"/>
                <a:ea typeface="宋体" charset="-122"/>
              </a:rPr>
              <a:t>==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y); //</a:t>
            </a:r>
            <a:r>
              <a:rPr lang="zh-CN" altLang="en-US" sz="2400" dirty="0" smtClean="0">
                <a:latin typeface="Arial" charset="0"/>
                <a:ea typeface="宋体" charset="-122"/>
              </a:rPr>
              <a:t>改为：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x </a:t>
            </a:r>
            <a:r>
              <a:rPr lang="en-US" altLang="zh-CN" sz="2400" dirty="0" smtClean="0">
                <a:solidFill>
                  <a:srgbClr val="CC3300"/>
                </a:solidFill>
                <a:latin typeface="Arial" charset="0"/>
                <a:ea typeface="宋体" charset="-122"/>
              </a:rPr>
              <a:t>===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y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Arial" charset="0"/>
                <a:ea typeface="宋体" charset="-122"/>
              </a:rPr>
              <a:t>&lt;/script&gt;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dirty="0" smtClean="0">
              <a:latin typeface="Arial" charset="0"/>
              <a:ea typeface="宋体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比较运算符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语法特点：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类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弱类型：变量的数据类型可以任意转换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语法概述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变量</a:t>
            </a:r>
            <a:r>
              <a:rPr lang="zh-CN" altLang="en-US" dirty="0"/>
              <a:t>在进行运算时，可能会发生隐式类型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err="1"/>
              <a:t>var</a:t>
            </a:r>
            <a:r>
              <a:rPr lang="en-US" altLang="zh-CN" dirty="0"/>
              <a:t>  </a:t>
            </a:r>
            <a:r>
              <a:rPr lang="en-US" altLang="zh-CN" dirty="0" smtClean="0"/>
              <a:t>sum =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’+ </a:t>
            </a:r>
            <a:r>
              <a:rPr lang="en-US" altLang="zh-CN" dirty="0"/>
              <a:t>3 </a:t>
            </a:r>
            <a:r>
              <a:rPr lang="en-US" altLang="zh-CN" dirty="0" smtClean="0"/>
              <a:t>+ ’</a:t>
            </a:r>
            <a:r>
              <a:rPr lang="en-US" altLang="zh-CN" dirty="0"/>
              <a:t>.</a:t>
            </a:r>
            <a:r>
              <a:rPr lang="en-US" altLang="zh-CN" dirty="0" smtClean="0"/>
              <a:t>jpg</a:t>
            </a:r>
            <a:r>
              <a:rPr lang="en-US" altLang="zh-CN" dirty="0"/>
              <a:t>’;</a:t>
            </a:r>
          </a:p>
          <a:p>
            <a:r>
              <a:rPr lang="zh-CN" altLang="en-US" dirty="0" smtClean="0"/>
              <a:t> 可以</a:t>
            </a:r>
            <a:r>
              <a:rPr lang="zh-CN" altLang="en-US" dirty="0"/>
              <a:t>对变量进行显式类型转换</a:t>
            </a:r>
          </a:p>
          <a:p>
            <a:pPr lvl="1"/>
            <a:r>
              <a:rPr lang="zh-CN" altLang="en-US" dirty="0"/>
              <a:t>转换为</a:t>
            </a:r>
            <a:r>
              <a:rPr lang="en-US" altLang="zh-CN" dirty="0"/>
              <a:t>Number</a:t>
            </a:r>
            <a:r>
              <a:rPr lang="zh-CN" altLang="en-US" dirty="0"/>
              <a:t>类型：</a:t>
            </a:r>
            <a:r>
              <a:rPr lang="en-US" altLang="zh-CN" dirty="0" err="1"/>
              <a:t>parseInt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parseFloat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转换为</a:t>
            </a:r>
            <a:r>
              <a:rPr lang="en-US" altLang="zh-CN" dirty="0"/>
              <a:t>String</a:t>
            </a:r>
            <a:r>
              <a:rPr lang="zh-CN" altLang="en-US" dirty="0"/>
              <a:t>类型：原变量 </a:t>
            </a:r>
            <a:r>
              <a:rPr lang="en-US" altLang="zh-CN" dirty="0"/>
              <a:t>+ ‘’ </a:t>
            </a:r>
          </a:p>
          <a:p>
            <a:pPr lvl="1"/>
            <a:r>
              <a:rPr lang="zh-CN" altLang="en-US" dirty="0"/>
              <a:t>转换为</a:t>
            </a:r>
            <a:r>
              <a:rPr lang="en-US" altLang="zh-CN" dirty="0"/>
              <a:t>Boolean</a:t>
            </a:r>
            <a:r>
              <a:rPr lang="zh-CN" altLang="en-US" dirty="0"/>
              <a:t>类型：变量之前加 </a:t>
            </a:r>
            <a:r>
              <a:rPr lang="en-US" altLang="zh-CN" dirty="0"/>
              <a:t>!!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16361" y="1958099"/>
            <a:ext cx="1803699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2800" smtClean="0">
                <a:solidFill>
                  <a:srgbClr val="C00000"/>
                </a:solidFill>
                <a:latin typeface="微软雅黑" pitchFamily="34" charset="-122"/>
              </a:rPr>
              <a:t> img3.jpg</a:t>
            </a:r>
            <a:endParaRPr lang="zh-CN" altLang="en-US" sz="2800">
              <a:solidFill>
                <a:srgbClr val="C00000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482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zh-CN" altLang="en-US" sz="2400" dirty="0" smtClean="0"/>
              <a:t>左右出现字符串时，作为字符串连接运算符使用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- 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*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%</a:t>
            </a:r>
            <a:r>
              <a:rPr lang="zh-CN" altLang="en-US" sz="2400" dirty="0" smtClean="0"/>
              <a:t>左右出现字符串（布尔）时，将字符串（布尔）转换为数值类型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比较运算符</a:t>
            </a:r>
            <a:r>
              <a:rPr lang="zh-CN" altLang="en-US" sz="2400" dirty="0" smtClean="0"/>
              <a:t>左右出现数值和字符串时，会将字符串转换为数值，出现布尔类型时，会将布尔类型转换为数值类型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逻辑运算符</a:t>
            </a:r>
            <a:r>
              <a:rPr lang="zh-CN" altLang="en-US" sz="2400" dirty="0" smtClean="0"/>
              <a:t>会将数据类型转换为布尔类型之后再做运算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运算符左右数据类型转换规则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7224" y="1124745"/>
            <a:ext cx="7286625" cy="4804586"/>
          </a:xfrm>
        </p:spPr>
        <p:txBody>
          <a:bodyPr/>
          <a:lstStyle/>
          <a:p>
            <a:r>
              <a:rPr lang="zh-CN" altLang="en-US" sz="2400" dirty="0" smtClean="0"/>
              <a:t>字符串转数值：</a:t>
            </a:r>
            <a:endParaRPr lang="en-US" altLang="zh-CN" sz="2400" dirty="0" smtClean="0"/>
          </a:p>
          <a:p>
            <a:pPr lvl="1"/>
            <a:r>
              <a:rPr lang="zh-CN" altLang="en-US" dirty="0"/>
              <a:t>从左开始截取字符串中出现数字，</a:t>
            </a:r>
            <a:r>
              <a:rPr lang="zh-CN" altLang="en-US" dirty="0" smtClean="0"/>
              <a:t>直到遇到非数字字符</a:t>
            </a:r>
            <a:endParaRPr lang="en-US" altLang="zh-CN" sz="1800" dirty="0" smtClean="0"/>
          </a:p>
          <a:p>
            <a:r>
              <a:rPr lang="zh-CN" altLang="en-US" sz="2400" dirty="0" smtClean="0"/>
              <a:t>数值转布尔：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，其他为</a:t>
            </a:r>
            <a:r>
              <a:rPr lang="en-US" altLang="zh-CN" dirty="0" smtClean="0"/>
              <a:t>true</a:t>
            </a:r>
          </a:p>
          <a:p>
            <a:r>
              <a:rPr lang="zh-CN" altLang="en-US" sz="2400" dirty="0" smtClean="0"/>
              <a:t>布尔转数值：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false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0 , true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</a:t>
            </a:r>
          </a:p>
          <a:p>
            <a:r>
              <a:rPr lang="zh-CN" altLang="en-US" sz="2400" dirty="0" smtClean="0"/>
              <a:t>字符串转布尔：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空字符串为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，其他为</a:t>
            </a:r>
            <a:r>
              <a:rPr lang="en-US" altLang="zh-CN" dirty="0" smtClean="0"/>
              <a:t>true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数据类型转换规则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718170" y="1500174"/>
            <a:ext cx="55781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37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/>
              <a:t>23 + “2” 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 15/2 = 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 23 </a:t>
            </a:r>
            <a:r>
              <a:rPr lang="en-US" altLang="zh-CN" dirty="0"/>
              <a:t>– </a:t>
            </a:r>
            <a:r>
              <a:rPr lang="en-US" altLang="zh-CN" dirty="0" smtClean="0"/>
              <a:t>true </a:t>
            </a:r>
            <a:r>
              <a:rPr lang="en-US" altLang="zh-CN" dirty="0"/>
              <a:t>= 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 “95” == 95  </a:t>
            </a:r>
          </a:p>
          <a:p>
            <a:r>
              <a:rPr lang="en-US" altLang="zh-CN" dirty="0" smtClean="0"/>
              <a:t> “</a:t>
            </a:r>
            <a:r>
              <a:rPr lang="en-US" altLang="zh-CN" dirty="0"/>
              <a:t>95” </a:t>
            </a:r>
            <a:r>
              <a:rPr lang="en-US" altLang="zh-CN" dirty="0" smtClean="0"/>
              <a:t>=== 95</a:t>
            </a:r>
          </a:p>
          <a:p>
            <a:r>
              <a:rPr lang="en-US" altLang="zh-CN" dirty="0"/>
              <a:t> 	typeof 75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69027" y="1428736"/>
            <a:ext cx="1696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</a:rPr>
              <a:t>232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69027" y="2119962"/>
            <a:ext cx="1572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</a:rPr>
              <a:t>7.5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86248" y="2834342"/>
            <a:ext cx="148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</a:rPr>
              <a:t>22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51670" y="3482044"/>
            <a:ext cx="1762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</a:rPr>
              <a:t>true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703" y="4202374"/>
            <a:ext cx="1856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2800">
                <a:solidFill>
                  <a:srgbClr val="C00000"/>
                </a:solidFill>
                <a:latin typeface="微软雅黑" pitchFamily="34" charset="-122"/>
              </a:rPr>
              <a:t>—— </a:t>
            </a:r>
            <a:r>
              <a:rPr lang="en-US" altLang="zh-CN" sz="2800" smtClean="0">
                <a:solidFill>
                  <a:srgbClr val="C00000"/>
                </a:solidFill>
                <a:latin typeface="微软雅黑" pitchFamily="34" charset="-122"/>
              </a:rPr>
              <a:t>false</a:t>
            </a:r>
            <a:endParaRPr lang="zh-CN" altLang="en-US" sz="280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65729" y="4922704"/>
            <a:ext cx="2486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</a:rPr>
              <a:t>——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itchFamily="34" charset="-122"/>
              </a:rPr>
              <a:t>Number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04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流程控制结构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的基本代码规范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调试</a:t>
            </a:r>
            <a:r>
              <a:rPr lang="zh-CN" altLang="en-US" sz="2800" b="1" dirty="0" smtClean="0"/>
              <a:t>工具的使用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0490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if</a:t>
            </a:r>
            <a:r>
              <a:rPr lang="zh-CN" altLang="en-US">
                <a:latin typeface="Arial" charset="0"/>
                <a:ea typeface="宋体" charset="-122"/>
              </a:rPr>
              <a:t>语句</a:t>
            </a:r>
          </a:p>
          <a:p>
            <a:r>
              <a:rPr lang="en-US" altLang="zh-CN">
                <a:latin typeface="Arial" charset="0"/>
                <a:ea typeface="宋体" charset="-122"/>
              </a:rPr>
              <a:t>if…else</a:t>
            </a:r>
            <a:r>
              <a:rPr lang="zh-CN" altLang="en-US">
                <a:latin typeface="Arial" charset="0"/>
                <a:ea typeface="宋体" charset="-122"/>
              </a:rPr>
              <a:t>语句</a:t>
            </a:r>
          </a:p>
          <a:p>
            <a:r>
              <a:rPr lang="en-US" altLang="zh-CN">
                <a:latin typeface="Arial" charset="0"/>
                <a:ea typeface="宋体" charset="-122"/>
              </a:rPr>
              <a:t>if…else if…else</a:t>
            </a:r>
            <a:r>
              <a:rPr lang="zh-CN" altLang="en-US">
                <a:latin typeface="Arial" charset="0"/>
                <a:ea typeface="宋体" charset="-122"/>
              </a:rPr>
              <a:t>语句</a:t>
            </a:r>
          </a:p>
          <a:p>
            <a:r>
              <a:rPr lang="en-US" altLang="zh-CN">
                <a:latin typeface="Arial" charset="0"/>
                <a:ea typeface="宋体" charset="-122"/>
              </a:rPr>
              <a:t>switch</a:t>
            </a:r>
            <a:r>
              <a:rPr lang="zh-CN" altLang="en-US" smtClean="0">
                <a:latin typeface="Arial" charset="0"/>
                <a:ea typeface="宋体" charset="-122"/>
              </a:rPr>
              <a:t>语句</a:t>
            </a: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选择与分支语句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选择与分支语句</a:t>
            </a:r>
            <a:endParaRPr lang="zh-CN" altLang="en-US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25" y="1663807"/>
            <a:ext cx="1736446" cy="1666037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843208" y="2204439"/>
            <a:ext cx="5683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动手做：</a:t>
            </a:r>
            <a:r>
              <a:rPr lang="en-US" altLang="zh-CN" smtClean="0"/>
              <a:t>demo2-4.html</a:t>
            </a:r>
          </a:p>
        </p:txBody>
      </p:sp>
      <p:sp>
        <p:nvSpPr>
          <p:cNvPr id="10" name="矩形 9"/>
          <p:cNvSpPr/>
          <p:nvPr/>
        </p:nvSpPr>
        <p:spPr>
          <a:xfrm>
            <a:off x="898317" y="4223289"/>
            <a:ext cx="7779564" cy="136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检测自己的浏览器</a:t>
            </a:r>
            <a:r>
              <a:rPr lang="zh-CN" altLang="en-US" sz="2800" dirty="0" smtClean="0">
                <a:solidFill>
                  <a:srgbClr val="006F53"/>
                </a:solidFill>
                <a:latin typeface="+mn-ea"/>
                <a:ea typeface="+mn-ea"/>
              </a:rPr>
              <a:t>，</a:t>
            </a:r>
            <a:endParaRPr lang="en-US" altLang="zh-CN" sz="2800" dirty="0" smtClean="0">
              <a:solidFill>
                <a:srgbClr val="006F53"/>
              </a:solidFill>
              <a:latin typeface="+mn-ea"/>
              <a:ea typeface="+mn-ea"/>
            </a:endParaRPr>
          </a:p>
          <a:p>
            <a:pPr marL="166688" indent="-166688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  <a:latin typeface="+mn-ea"/>
                <a:ea typeface="+mn-ea"/>
              </a:rPr>
              <a:t>是否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为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IE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浏览器、火狐浏览器、谷歌浏览器</a:t>
            </a:r>
            <a:r>
              <a:rPr lang="zh-CN" altLang="en-US" sz="2800" dirty="0" smtClean="0">
                <a:solidFill>
                  <a:srgbClr val="006F53"/>
                </a:solidFill>
                <a:latin typeface="+mn-ea"/>
                <a:ea typeface="+mn-ea"/>
              </a:rPr>
              <a:t>？</a:t>
            </a:r>
            <a:endParaRPr lang="en-US" altLang="zh-CN" sz="2800" dirty="0">
              <a:solidFill>
                <a:srgbClr val="006F53"/>
              </a:solidFill>
              <a:latin typeface="+mn-ea"/>
              <a:ea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9071" y="1025748"/>
            <a:ext cx="6344766" cy="298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/>
          <p:nvPr/>
        </p:nvSpPr>
        <p:spPr>
          <a:xfrm>
            <a:off x="5364088" y="5868561"/>
            <a:ext cx="360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demo1-2-4.html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53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 for</a:t>
            </a:r>
            <a:r>
              <a:rPr lang="zh-CN" altLang="en-US" smtClean="0"/>
              <a:t>循环</a:t>
            </a:r>
            <a:endParaRPr lang="en-US" altLang="zh-CN" smtClean="0"/>
          </a:p>
          <a:p>
            <a:r>
              <a:rPr lang="en-US" altLang="zh-CN" smtClean="0"/>
              <a:t> while</a:t>
            </a:r>
            <a:r>
              <a:rPr lang="zh-CN" altLang="en-US" smtClean="0"/>
              <a:t>循环</a:t>
            </a:r>
            <a:endParaRPr lang="en-US" altLang="zh-CN" smtClean="0"/>
          </a:p>
          <a:p>
            <a:r>
              <a:rPr lang="en-US" altLang="zh-CN" smtClean="0"/>
              <a:t> do…while</a:t>
            </a:r>
            <a:r>
              <a:rPr lang="zh-CN" altLang="en-US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07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   </a:t>
            </a:r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循环语句</a:t>
            </a:r>
            <a:endParaRPr lang="zh-CN" altLang="en-US"/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25" y="1124744"/>
            <a:ext cx="1736446" cy="1666037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843208" y="1844824"/>
            <a:ext cx="5683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动手做：</a:t>
            </a:r>
            <a:r>
              <a:rPr lang="en-US" altLang="zh-CN" dirty="0" smtClean="0"/>
              <a:t>demo1-2-5.html</a:t>
            </a:r>
          </a:p>
        </p:txBody>
      </p:sp>
      <p:sp>
        <p:nvSpPr>
          <p:cNvPr id="10" name="矩形 9"/>
          <p:cNvSpPr/>
          <p:nvPr/>
        </p:nvSpPr>
        <p:spPr>
          <a:xfrm>
            <a:off x="898317" y="2996952"/>
            <a:ext cx="7779564" cy="259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for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</a:p>
          <a:p>
            <a:pPr marL="342900" indent="-342900">
              <a:lnSpc>
                <a:spcPct val="150000"/>
              </a:lnSpc>
              <a:buBlip>
                <a:blip r:embed="rId4"/>
              </a:buBlip>
            </a:pP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使用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while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循环，向文档中动态写入一个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行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rgbClr val="006F53"/>
                </a:solidFill>
                <a:latin typeface="+mn-ea"/>
                <a:ea typeface="+mn-ea"/>
              </a:rPr>
              <a:t>列的表格，表格单元格内容为</a:t>
            </a:r>
            <a:r>
              <a:rPr lang="en-US" altLang="zh-CN" sz="2800" dirty="0">
                <a:solidFill>
                  <a:srgbClr val="006F53"/>
                </a:solidFill>
                <a:latin typeface="+mn-ea"/>
                <a:ea typeface="+mn-ea"/>
              </a:rPr>
              <a:t>&amp;nbsp; </a:t>
            </a:r>
            <a:endParaRPr lang="zh-CN" altLang="en-US" sz="2800" dirty="0">
              <a:solidFill>
                <a:srgbClr val="006F5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767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流程控制结构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的基本代码规范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调试</a:t>
            </a:r>
            <a:r>
              <a:rPr lang="zh-CN" altLang="en-US" sz="2800" b="1" dirty="0" smtClean="0"/>
              <a:t>工具的使用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321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如何终止循环？</a:t>
            </a:r>
          </a:p>
          <a:p>
            <a:pPr lvl="1"/>
            <a:r>
              <a:rPr lang="zh-CN" altLang="en-US" sz="2400" dirty="0" smtClean="0"/>
              <a:t>终止循环：</a:t>
            </a:r>
            <a:r>
              <a:rPr lang="en-US" altLang="zh-CN" sz="2400" dirty="0" smtClean="0"/>
              <a:t>break ; </a:t>
            </a:r>
          </a:p>
          <a:p>
            <a:pPr lvl="1"/>
            <a:r>
              <a:rPr lang="zh-CN" altLang="en-US" sz="2400" dirty="0" smtClean="0"/>
              <a:t>跳过本次循环： </a:t>
            </a:r>
            <a:r>
              <a:rPr lang="en-US" altLang="zh-CN" sz="2400" dirty="0" smtClean="0"/>
              <a:t>continue ;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循环语句（终止循环）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46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流程控制结构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的基本代码规范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/>
              <a:t>调试</a:t>
            </a:r>
            <a:r>
              <a:rPr lang="zh-CN" altLang="en-US" sz="2800" b="1" smtClean="0"/>
              <a:t>工具的</a:t>
            </a:r>
            <a:r>
              <a:rPr lang="zh-CN" altLang="en-US" sz="2800" b="1" dirty="0" smtClean="0"/>
              <a:t>使用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844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方便</a:t>
            </a:r>
            <a:r>
              <a:rPr lang="zh-CN" altLang="en-US" dirty="0">
                <a:latin typeface="+mj-ea"/>
                <a:ea typeface="+mj-ea"/>
              </a:rPr>
              <a:t>代码的交流和维护。</a:t>
            </a:r>
          </a:p>
          <a:p>
            <a:pPr eaLnBrk="1" hangingPunct="1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不</a:t>
            </a:r>
            <a:r>
              <a:rPr lang="zh-CN" altLang="en-US" dirty="0">
                <a:latin typeface="+mj-ea"/>
                <a:ea typeface="+mj-ea"/>
              </a:rPr>
              <a:t>影响编码的效率，不与大众习惯冲突。</a:t>
            </a:r>
          </a:p>
          <a:p>
            <a:pPr eaLnBrk="1" hangingPunct="1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</a:t>
            </a:r>
            <a:r>
              <a:rPr lang="zh-CN" altLang="en-US" dirty="0">
                <a:latin typeface="+mj-ea"/>
                <a:ea typeface="+mj-ea"/>
              </a:rPr>
              <a:t>代码更美观、阅读更方便。</a:t>
            </a:r>
          </a:p>
          <a:p>
            <a:pPr eaLnBrk="1" hangingPunct="1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</a:t>
            </a:r>
            <a:r>
              <a:rPr lang="zh-CN" altLang="en-US" dirty="0">
                <a:latin typeface="+mj-ea"/>
                <a:ea typeface="+mj-ea"/>
              </a:rPr>
              <a:t>代码的逻辑更清晰、更易于理解。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代码规范的重要性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6231" y="5416457"/>
            <a:ext cx="360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hlinkClick r:id="rId3" action="ppaction://hlinkfile"/>
              </a:rPr>
              <a:t>JavaScript</a:t>
            </a:r>
            <a:r>
              <a:rPr lang="zh-CN" altLang="en-US" sz="2400" dirty="0" smtClean="0">
                <a:hlinkClick r:id="rId3" action="ppaction://hlinkfile"/>
              </a:rPr>
              <a:t>代码规范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4447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857224" y="1285893"/>
            <a:ext cx="7675216" cy="4643437"/>
          </a:xfrm>
        </p:spPr>
        <p:txBody>
          <a:bodyPr/>
          <a:lstStyle/>
          <a:p>
            <a:r>
              <a:rPr lang="zh-CN" altLang="en-US" dirty="0" smtClean="0"/>
              <a:t>变量定义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尽量使用</a:t>
            </a:r>
            <a:r>
              <a:rPr lang="en-US" altLang="zh-CN" sz="2400" dirty="0" err="1" smtClean="0"/>
              <a:t>var</a:t>
            </a:r>
            <a:r>
              <a:rPr lang="zh-CN" altLang="en-US" sz="2400" dirty="0" smtClean="0"/>
              <a:t>关键字定义（否则会被当成全局变量）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尽量减少全局变量的使用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变量名定义要有意义</a:t>
            </a:r>
            <a:endParaRPr lang="en-US" altLang="zh-CN" sz="2400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单行程序，以分号结束</a:t>
            </a:r>
            <a:endParaRPr lang="en-US" altLang="zh-CN" dirty="0" smtClean="0"/>
          </a:p>
          <a:p>
            <a:r>
              <a:rPr lang="zh-CN" altLang="en-US" dirty="0" smtClean="0"/>
              <a:t> 缩进和注释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基本规范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80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流程控制结构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的基本代码规范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调试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工具的使用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谷歌开发者工具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firebug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调试工具</a:t>
            </a:r>
            <a:r>
              <a:rPr lang="en-US" altLang="zh-CN"/>
              <a:t>Firebug</a:t>
            </a:r>
            <a:r>
              <a:rPr lang="zh-CN" altLang="en-US"/>
              <a:t>的</a:t>
            </a:r>
            <a:r>
              <a:rPr lang="zh-CN" altLang="en-US" smtClean="0"/>
              <a:t>使用、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82" y="4220713"/>
            <a:ext cx="6744491" cy="108049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262706" y="4292747"/>
            <a:ext cx="360166" cy="17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4745" y="5085110"/>
            <a:ext cx="360166" cy="176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200" y="1979755"/>
            <a:ext cx="6999351" cy="14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36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控制台输出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console.log( )</a:t>
            </a:r>
          </a:p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 跟踪程序 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  <a:ea typeface="+mn-ea"/>
              </a:rPr>
              <a:t>监控错误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  <a:ea typeface="+mn-ea"/>
              </a:rPr>
              <a:t>添加断点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  <a:ea typeface="+mn-ea"/>
              </a:rPr>
              <a:t>单步、连续执行代码</a:t>
            </a:r>
            <a:endParaRPr lang="en-US" altLang="zh-CN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  <a:ea typeface="+mn-ea"/>
              </a:rPr>
              <a:t>退出调试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调试工具</a:t>
            </a:r>
            <a:r>
              <a:rPr lang="en-US" altLang="zh-CN" dirty="0"/>
              <a:t>Firebug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69426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 JS</a:t>
            </a:r>
            <a:r>
              <a:rPr lang="zh-CN" altLang="en-US" dirty="0" smtClean="0"/>
              <a:t>中的语句和语句块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变量和内置数据类型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JavaScript</a:t>
            </a:r>
            <a:r>
              <a:rPr lang="zh-CN" altLang="en-US" dirty="0"/>
              <a:t>的基本代码规范</a:t>
            </a:r>
            <a:endParaRPr lang="en-US" altLang="zh-CN" dirty="0"/>
          </a:p>
          <a:p>
            <a:pPr lvl="0"/>
            <a:r>
              <a:rPr lang="zh-CN" altLang="en-US" dirty="0"/>
              <a:t> </a:t>
            </a:r>
            <a:r>
              <a:rPr lang="zh-CN" altLang="en-US" dirty="0" smtClean="0"/>
              <a:t>使用开发者工具调试</a:t>
            </a:r>
            <a:r>
              <a:rPr lang="en-US" altLang="zh-CN" dirty="0" smtClean="0"/>
              <a:t>JavaScript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71500" y="3143250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/>
              <a:t>Thank </a:t>
            </a:r>
            <a:r>
              <a:rPr lang="en-US" altLang="zh-CN" sz="5400" smtClean="0">
                <a:solidFill>
                  <a:srgbClr val="FF0000"/>
                </a:solidFill>
              </a:rPr>
              <a:t>You</a:t>
            </a:r>
            <a:r>
              <a:rPr lang="zh-CN" altLang="en-US" sz="5400" smtClean="0"/>
              <a:t>！</a:t>
            </a:r>
            <a:endParaRPr lang="zh-CN" altLang="zh-CN" sz="5400" smtClean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 JS</a:t>
            </a:r>
            <a:r>
              <a:rPr lang="zh-CN" altLang="en-US" dirty="0" smtClean="0"/>
              <a:t>语句：对于浏览器而言，语句就是命令，它告诉浏览器要做什么</a:t>
            </a:r>
          </a:p>
          <a:p>
            <a:pPr lvl="2"/>
            <a:r>
              <a:rPr lang="zh-CN" altLang="en-US" sz="2400" dirty="0" smtClean="0"/>
              <a:t>如：</a:t>
            </a:r>
            <a:r>
              <a:rPr lang="en-US" altLang="zh-CN" sz="2400" dirty="0" smtClean="0"/>
              <a:t>document.write("&lt;p&gt;Hello!&lt;/p&gt;");</a:t>
            </a:r>
            <a:endParaRPr lang="en-US" altLang="zh-CN" sz="1800" dirty="0" smtClean="0"/>
          </a:p>
          <a:p>
            <a:r>
              <a:rPr lang="zh-CN" altLang="en-US" dirty="0" smtClean="0"/>
              <a:t>  语句通常以分号结束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建议使用分号；</a:t>
            </a:r>
            <a:endParaRPr lang="en-US" altLang="zh-CN" sz="1800" dirty="0" smtClean="0"/>
          </a:p>
          <a:p>
            <a:r>
              <a:rPr lang="zh-CN" altLang="en-US" dirty="0" smtClean="0"/>
              <a:t> 一系列能被浏览器执行的语句构成</a:t>
            </a:r>
            <a:r>
              <a:rPr lang="en-US" altLang="zh-CN" dirty="0" smtClean="0"/>
              <a:t>JS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5517957"/>
            <a:ext cx="3139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demo1-2-1.html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428736"/>
            <a:ext cx="4643470" cy="364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7334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  语句块：多个语句可放在 “</a:t>
            </a:r>
            <a:r>
              <a:rPr lang="en-US" altLang="zh-CN" smtClean="0"/>
              <a:t>{”</a:t>
            </a:r>
            <a:r>
              <a:rPr lang="zh-CN" altLang="en-US" smtClean="0"/>
              <a:t>和“</a:t>
            </a:r>
            <a:r>
              <a:rPr lang="en-US" altLang="zh-CN" smtClean="0"/>
              <a:t>}”</a:t>
            </a:r>
            <a:r>
              <a:rPr lang="zh-CN" altLang="en-US" smtClean="0"/>
              <a:t>内，形成一个语句块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语句块举例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语句块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36096" y="5517957"/>
            <a:ext cx="360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demo1-2-2.html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429000"/>
            <a:ext cx="565444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710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/>
              <a:t> 单行</a:t>
            </a:r>
            <a:r>
              <a:rPr lang="zh-CN" altLang="en-US"/>
              <a:t>注释：</a:t>
            </a:r>
            <a:r>
              <a:rPr lang="en-US" altLang="zh-CN" smtClean="0"/>
              <a:t>//</a:t>
            </a:r>
          </a:p>
          <a:p>
            <a:r>
              <a:rPr lang="zh-CN" altLang="en-US" smtClean="0"/>
              <a:t> 多</a:t>
            </a:r>
            <a:r>
              <a:rPr lang="zh-CN" altLang="en-US"/>
              <a:t>行注释：</a:t>
            </a:r>
            <a:r>
              <a:rPr lang="en-US" altLang="zh-CN"/>
              <a:t>/*  */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 smtClean="0"/>
              <a:t>注释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98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757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1357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基础语法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变量及内置数据类型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流程控制结构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的基本代码规范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zh-CN" altLang="en-US" sz="2800" b="1" dirty="0"/>
              <a:t>调试</a:t>
            </a:r>
            <a:r>
              <a:rPr lang="zh-CN" altLang="en-US" sz="2800" b="1" dirty="0" smtClean="0"/>
              <a:t>工具的使用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8952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818035" y="236943"/>
            <a:ext cx="6143668" cy="490476"/>
          </a:xfrm>
          <a:prstGeom prst="rect">
            <a:avLst/>
          </a:prstGeom>
        </p:spPr>
        <p:txBody>
          <a:bodyPr/>
          <a:lstStyle>
            <a:lvl1pPr marL="166688" indent="-166688" defTabSz="0"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b="0">
                <a:solidFill>
                  <a:srgbClr val="C00000"/>
                </a:solidFill>
                <a:latin typeface="微软雅黑" pitchFamily="34" charset="-122"/>
              </a:defRPr>
            </a:lvl1pPr>
            <a:lvl2pPr marL="398463" indent="-230188" defTabSz="0"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latin typeface="微软雅黑" pitchFamily="34" charset="-122"/>
              </a:defRPr>
            </a:lvl2pPr>
            <a:lvl3pPr marL="400050" indent="182563" defTabSz="0"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微软雅黑" pitchFamily="34" charset="-122"/>
              </a:defRPr>
            </a:lvl3pPr>
            <a:lvl4pPr marL="825500" indent="-241300" defTabSz="0"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latin typeface="微软雅黑" pitchFamily="34" charset="-122"/>
              </a:defRPr>
            </a:lvl4pPr>
            <a:lvl5pPr marL="2057400" indent="-228600" defTabSz="0"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latin typeface="+mn-lt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latin typeface="+mn-lt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latin typeface="+mn-lt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latin typeface="+mn-lt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latin typeface="+mn-lt"/>
              </a:defRPr>
            </a:lvl9pPr>
          </a:lstStyle>
          <a:p>
            <a:r>
              <a:rPr lang="zh-CN" altLang="en-US" dirty="0"/>
              <a:t>什么是变量，变量的作用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5987" y="1649400"/>
            <a:ext cx="965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程序：为了解决一个信息处理任务而预先编制的工作执行方案。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91294" y="2789112"/>
            <a:ext cx="8357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</a:t>
            </a:r>
            <a:r>
              <a:rPr lang="zh-CN" altLang="en-US" sz="2400" dirty="0" smtClean="0"/>
              <a:t>指向内存存储区域的标识符，是存储信息的容器。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59632" y="3828821"/>
            <a:ext cx="4955203" cy="1688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内存中存储运算数据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变量指向内存中的存储空间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程序</a:t>
            </a:r>
            <a:r>
              <a:rPr lang="zh-CN" altLang="en-US" sz="2400" dirty="0" smtClean="0"/>
              <a:t>中通过变量对数据进行操作</a:t>
            </a:r>
            <a:endParaRPr lang="zh-CN" altLang="en-US" sz="2400" dirty="0"/>
          </a:p>
        </p:txBody>
      </p:sp>
      <p:sp>
        <p:nvSpPr>
          <p:cNvPr id="7" name="右箭头 6">
            <a:hlinkClick r:id="rId2"/>
          </p:cNvPr>
          <p:cNvSpPr/>
          <p:nvPr/>
        </p:nvSpPr>
        <p:spPr bwMode="auto">
          <a:xfrm>
            <a:off x="8381528" y="2242145"/>
            <a:ext cx="288032" cy="1658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4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157258123</TotalTime>
  <Pages>0</Pages>
  <Words>1440</Words>
  <Characters>0</Characters>
  <Application>Microsoft Office PowerPoint</Application>
  <DocSecurity>0</DocSecurity>
  <PresentationFormat>全屏显示(4:3)</PresentationFormat>
  <Lines>0</Lines>
  <Paragraphs>253</Paragraphs>
  <Slides>38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宋体</vt:lpstr>
      <vt:lpstr>微软雅黑</vt:lpstr>
      <vt:lpstr>Arial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Air</cp:lastModifiedBy>
  <cp:revision>2557</cp:revision>
  <cp:lastPrinted>1899-12-30T00:00:00Z</cp:lastPrinted>
  <dcterms:created xsi:type="dcterms:W3CDTF">2003-05-12T10:17:00Z</dcterms:created>
  <dcterms:modified xsi:type="dcterms:W3CDTF">2016-09-12T05:23:56Z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