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6" r:id="rId1"/>
  </p:sldMasterIdLst>
  <p:notesMasterIdLst>
    <p:notesMasterId r:id="rId18"/>
  </p:notesMasterIdLst>
  <p:sldIdLst>
    <p:sldId id="391" r:id="rId2"/>
    <p:sldId id="325" r:id="rId3"/>
    <p:sldId id="327" r:id="rId4"/>
    <p:sldId id="394" r:id="rId5"/>
    <p:sldId id="405" r:id="rId6"/>
    <p:sldId id="328" r:id="rId7"/>
    <p:sldId id="329" r:id="rId8"/>
    <p:sldId id="376" r:id="rId9"/>
    <p:sldId id="377" r:id="rId10"/>
    <p:sldId id="407" r:id="rId11"/>
    <p:sldId id="378" r:id="rId12"/>
    <p:sldId id="379" r:id="rId13"/>
    <p:sldId id="380" r:id="rId14"/>
    <p:sldId id="381" r:id="rId15"/>
    <p:sldId id="387" r:id="rId16"/>
    <p:sldId id="388" r:id="rId17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6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13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544" tIns="45272" rIns="90544" bIns="45272" numCol="1" anchor="t" anchorCtr="0" compatLnSpc="1"/>
          <a:lstStyle>
            <a:lvl1pPr defTabSz="904875" eaLnBrk="1" hangingPunct="1"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544" tIns="45272" rIns="90544" bIns="45272" numCol="1" anchor="t" anchorCtr="0" compatLnSpc="1"/>
          <a:lstStyle>
            <a:lvl1pPr algn="r" defTabSz="904875" eaLnBrk="1" hangingPunct="1"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rrowheads="1"/>
          </p:cNvSpPr>
          <p:nvPr>
            <p:ph type="sldImg" idx="4294967295"/>
          </p:nvPr>
        </p:nvSpPr>
        <p:spPr bwMode="auto">
          <a:xfrm>
            <a:off x="1196975" y="692150"/>
            <a:ext cx="4619625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701675" y="4387850"/>
            <a:ext cx="5607050" cy="4156075"/>
          </a:xfrm>
          <a:prstGeom prst="rect">
            <a:avLst/>
          </a:prstGeom>
          <a:noFill/>
          <a:ln>
            <a:noFill/>
          </a:ln>
        </p:spPr>
        <p:txBody>
          <a:bodyPr vert="horz" wrap="square" lIns="90544" tIns="45272" rIns="90544" bIns="45272" numCol="1" anchor="ctr" anchorCtr="0" compatLnSpc="1"/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544" tIns="45272" rIns="90544" bIns="45272" numCol="1" anchor="b" anchorCtr="0" compatLnSpc="1"/>
          <a:lstStyle>
            <a:lvl1pPr defTabSz="904875" eaLnBrk="1" hangingPunct="1"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544" tIns="45272" rIns="90544" bIns="45272" numCol="1" anchor="b" anchorCtr="0" compatLnSpc="1"/>
          <a:lstStyle>
            <a:lvl1pPr algn="r" defTabSz="904875" eaLnBrk="1" hangingPunct="1">
              <a:buFontTx/>
              <a:buNone/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A877671-AE7A-42D3-A03E-27F0F78E4B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2F3F0-2A82-4774-A5EC-E698050A2A68}" type="datetime1">
              <a:rPr lang="zh-TW" altLang="en-US"/>
              <a:pPr>
                <a:defRPr/>
              </a:pPr>
              <a:t>2022/2/9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D7F17-D9EF-4AF3-97D0-CCF42CC03695}" type="slidenum">
              <a:rPr lang="zh-TW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49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2F3F0-2A82-4774-A5EC-E698050A2A68}" type="datetime1">
              <a:rPr lang="zh-TW" altLang="en-US"/>
              <a:pPr>
                <a:defRPr/>
              </a:pPr>
              <a:t>2022/2/9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63268-F102-4315-8F1F-F61699D08AA8}" type="slidenum">
              <a:rPr lang="zh-TW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10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2F3F0-2A82-4774-A5EC-E698050A2A68}" type="datetime1">
              <a:rPr lang="zh-TW" altLang="en-US"/>
              <a:pPr>
                <a:defRPr/>
              </a:pPr>
              <a:t>2022/2/9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242CF-F76D-45A0-ACBA-70DD4D1EDBB4}" type="slidenum">
              <a:rPr lang="zh-TW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66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90658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95456"/>
            <a:ext cx="8540750" cy="4949769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ED4BD-979B-488D-A5A9-3671E913EB90}" type="datetime1">
              <a:rPr lang="zh-TW" altLang="en-US"/>
              <a:pPr>
                <a:defRPr/>
              </a:pPr>
              <a:t>2022/2/9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E674A4-7C56-4E2B-9BE7-6BCD6D1FFFC9}" type="slidenum">
              <a:rPr lang="zh-TW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811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2F3F0-2A82-4774-A5EC-E698050A2A68}" type="datetime1">
              <a:rPr lang="zh-TW" altLang="en-US"/>
              <a:pPr>
                <a:defRPr/>
              </a:pPr>
              <a:t>2022/2/9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3DCA5-1E2B-403C-9B31-6FDCDE623B5E}" type="slidenum">
              <a:rPr lang="zh-TW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387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2F3F0-2A82-4774-A5EC-E698050A2A68}" type="datetime1">
              <a:rPr lang="zh-TW" altLang="en-US"/>
              <a:pPr>
                <a:defRPr/>
              </a:pPr>
              <a:t>2022/2/9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BE95-FDB6-4B44-B188-B3401776E9BF}" type="slidenum">
              <a:rPr lang="zh-TW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71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2F3F0-2A82-4774-A5EC-E698050A2A68}" type="datetime1">
              <a:rPr lang="zh-TW" altLang="en-US"/>
              <a:pPr>
                <a:defRPr/>
              </a:pPr>
              <a:t>2022/2/9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8F110-CDF8-45D9-A024-286C6CE515D7}" type="slidenum">
              <a:rPr lang="zh-TW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2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2F3F0-2A82-4774-A5EC-E698050A2A68}" type="datetime1">
              <a:rPr lang="zh-TW" altLang="en-US"/>
              <a:pPr>
                <a:defRPr/>
              </a:pPr>
              <a:t>2022/2/9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B043C-1404-4926-A0F7-3FF4D2906A80}" type="slidenum">
              <a:rPr lang="zh-TW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9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2F3F0-2A82-4774-A5EC-E698050A2A68}" type="datetime1">
              <a:rPr lang="zh-TW" altLang="en-US"/>
              <a:pPr>
                <a:defRPr/>
              </a:pPr>
              <a:t>2022/2/9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5F06B-7470-4DA7-8ED2-D2840138A058}" type="slidenum">
              <a:rPr lang="zh-TW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50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2F3F0-2A82-4774-A5EC-E698050A2A68}" type="datetime1">
              <a:rPr lang="zh-TW" altLang="en-US"/>
              <a:pPr>
                <a:defRPr/>
              </a:pPr>
              <a:t>2022/2/9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CCAA4-830D-4B8F-A845-374D519230C5}" type="slidenum">
              <a:rPr lang="zh-TW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93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2F3F0-2A82-4774-A5EC-E698050A2A68}" type="datetime1">
              <a:rPr lang="zh-TW" altLang="en-US"/>
              <a:pPr>
                <a:defRPr/>
              </a:pPr>
              <a:t>2022/2/9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99F73-528D-4602-ABE2-E298AD344026}" type="slidenum">
              <a:rPr lang="zh-TW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14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4294967295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C2C2F3F0-2A82-4774-A5EC-E698050A2A68}" type="datetime1">
              <a:rPr lang="zh-TW" altLang="en-US"/>
              <a:pPr>
                <a:defRPr/>
              </a:pPr>
              <a:t>2022/2/9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4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CDAE6648-1177-460C-9507-243D9C4C03CC}" type="slidenum">
              <a:rPr lang="zh-TW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27" r:id="rId3"/>
    <p:sldLayoutId id="2147483726" r:id="rId4"/>
    <p:sldLayoutId id="2147483725" r:id="rId5"/>
    <p:sldLayoutId id="2147483724" r:id="rId6"/>
    <p:sldLayoutId id="2147483723" r:id="rId7"/>
    <p:sldLayoutId id="2147483722" r:id="rId8"/>
    <p:sldLayoutId id="2147483721" r:id="rId9"/>
    <p:sldLayoutId id="2147483720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PMingLiU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  <a:ea typeface="PMingLiU" pitchFamily="18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PMingLiU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PMingLiU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PMingLiU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sz="32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"/>
        <a:defRPr sz="28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4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"/>
        <a:defRPr sz="2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4537075"/>
            <a:ext cx="7872412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495300" y="1989138"/>
            <a:ext cx="8153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120000"/>
              </a:lnSpc>
              <a:spcBef>
                <a:spcPct val="30000"/>
              </a:spcBef>
              <a:buFont typeface="Wingdings 2" panose="05020102010507070707" pitchFamily="18" charset="2"/>
              <a:buNone/>
            </a:pPr>
            <a:r>
              <a:rPr lang="en-US" altLang="zh-CN" sz="4200" b="1">
                <a:solidFill>
                  <a:schemeClr val="tx2"/>
                </a:solidFill>
                <a:ea typeface="SimSun" panose="02010600030101010101" pitchFamily="2" charset="-122"/>
              </a:rPr>
              <a:t>COMP2322 </a:t>
            </a:r>
          </a:p>
          <a:p>
            <a:pPr algn="ctr">
              <a:lnSpc>
                <a:spcPct val="120000"/>
              </a:lnSpc>
              <a:spcBef>
                <a:spcPct val="30000"/>
              </a:spcBef>
              <a:buFont typeface="Wingdings 2" panose="05020102010507070707" pitchFamily="18" charset="2"/>
              <a:buNone/>
            </a:pPr>
            <a:r>
              <a:rPr lang="en-US" altLang="zh-CN" sz="4200" b="1">
                <a:solidFill>
                  <a:schemeClr val="tx2"/>
                </a:solidFill>
                <a:ea typeface="SimSun" panose="02010600030101010101" pitchFamily="2" charset="-122"/>
              </a:rPr>
              <a:t>Lab 2: HTTP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 noRot="1" noChangeArrowheads="1"/>
          </p:cNvSpPr>
          <p:nvPr>
            <p:ph type="title"/>
          </p:nvPr>
        </p:nvSpPr>
        <p:spPr>
          <a:xfrm>
            <a:off x="301625" y="652463"/>
            <a:ext cx="8540750" cy="990600"/>
          </a:xfrm>
        </p:spPr>
        <p:txBody>
          <a:bodyPr/>
          <a:lstStyle/>
          <a:p>
            <a:r>
              <a:rPr lang="en-US" altLang="en-US" smtClean="0"/>
              <a:t>Retrieving Long Documents</a:t>
            </a:r>
            <a:br>
              <a:rPr lang="en-US" altLang="en-US" smtClean="0"/>
            </a:br>
            <a:endParaRPr lang="en-US" altLang="zh-CN" smtClean="0"/>
          </a:p>
        </p:txBody>
      </p:sp>
      <p:sp>
        <p:nvSpPr>
          <p:cNvPr id="13314" name="Content Placeholder 2"/>
          <p:cNvSpPr>
            <a:spLocks noGrp="1" noRot="1" noChangeArrowheads="1"/>
          </p:cNvSpPr>
          <p:nvPr>
            <p:ph idx="1"/>
          </p:nvPr>
        </p:nvSpPr>
        <p:spPr>
          <a:xfrm>
            <a:off x="301625" y="1446213"/>
            <a:ext cx="8540750" cy="4949825"/>
          </a:xfrm>
        </p:spPr>
        <p:txBody>
          <a:bodyPr/>
          <a:lstStyle/>
          <a:p>
            <a:r>
              <a:rPr lang="en-US" altLang="zh-CN" sz="2800" smtClean="0"/>
              <a:t>In the packet-listing window, you should see your HTTP GET message, followed by a </a:t>
            </a:r>
            <a:r>
              <a:rPr lang="en-US" altLang="zh-CN" sz="2800" smtClean="0">
                <a:solidFill>
                  <a:srgbClr val="FF0000"/>
                </a:solidFill>
              </a:rPr>
              <a:t>multiple-packet TCP response</a:t>
            </a:r>
            <a:r>
              <a:rPr lang="en-US" altLang="zh-CN" sz="2800" smtClean="0"/>
              <a:t> to your HTTP GET request.</a:t>
            </a:r>
          </a:p>
          <a:p>
            <a:r>
              <a:rPr lang="en-US" altLang="zh-CN" sz="2800" smtClean="0"/>
              <a:t>The single HTTP response message is broken into several pieces by TCP, with each piece being contained within a separate TCP segment.</a:t>
            </a:r>
          </a:p>
          <a:p>
            <a:r>
              <a:rPr lang="en-US" altLang="zh-CN" sz="2800" smtClean="0"/>
              <a:t>It</a:t>
            </a:r>
            <a:r>
              <a:rPr lang="zh-CN" altLang="en-US" sz="2800" smtClean="0"/>
              <a:t>is indicated by the “</a:t>
            </a:r>
            <a:r>
              <a:rPr lang="zh-CN" altLang="en-US" sz="2800" smtClean="0">
                <a:solidFill>
                  <a:srgbClr val="FF0000"/>
                </a:solidFill>
              </a:rPr>
              <a:t>TCP segment of a reassembled PDU</a:t>
            </a:r>
            <a:r>
              <a:rPr lang="zh-CN" altLang="en-US" sz="2800" smtClean="0"/>
              <a:t>” in the Info column of the Wireshark display</a:t>
            </a:r>
            <a:r>
              <a:rPr lang="en-US" altLang="zh-CN" sz="2800" smtClean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990600"/>
          </a:xfrm>
        </p:spPr>
        <p:txBody>
          <a:bodyPr/>
          <a:lstStyle/>
          <a:p>
            <a:r>
              <a:rPr lang="en-US" altLang="en-US" smtClean="0"/>
              <a:t>Q12-Q15</a:t>
            </a:r>
          </a:p>
        </p:txBody>
      </p:sp>
      <p:sp>
        <p:nvSpPr>
          <p:cNvPr id="14338" name="Content Placeholder 2"/>
          <p:cNvSpPr>
            <a:spLocks noGrp="1" noRot="1" noChangeArrowheads="1"/>
          </p:cNvSpPr>
          <p:nvPr>
            <p:ph idx="1"/>
          </p:nvPr>
        </p:nvSpPr>
        <p:spPr>
          <a:xfrm>
            <a:off x="301625" y="1082675"/>
            <a:ext cx="8540750" cy="4949825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smtClean="0"/>
              <a:t>12. How many HTTP GET request messages did your browser send? Which packet number in the trace contains the GET message for the Bill or Rights?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smtClean="0"/>
              <a:t>13. Which packet number in the trace contains the status code and phrase associated with the response to the HTTP GET request?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smtClean="0"/>
              <a:t>14. What is the status code and phrase in the response?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smtClean="0"/>
              <a:t>15. How many </a:t>
            </a:r>
            <a:r>
              <a:rPr lang="en-US" altLang="en-US" sz="2800" smtClean="0">
                <a:solidFill>
                  <a:srgbClr val="FF0000"/>
                </a:solidFill>
              </a:rPr>
              <a:t>data-containing TCP segments</a:t>
            </a:r>
            <a:r>
              <a:rPr lang="en-US" altLang="en-US" sz="2800" smtClean="0"/>
              <a:t> were needed to carry the single HTTP response and the text of the Bill of Rights?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Rot="1" noChangeArrowheads="1"/>
          </p:cNvSpPr>
          <p:nvPr>
            <p:ph type="title"/>
          </p:nvPr>
        </p:nvSpPr>
        <p:spPr>
          <a:xfrm>
            <a:off x="301625" y="304800"/>
            <a:ext cx="8540750" cy="990600"/>
          </a:xfrm>
        </p:spPr>
        <p:txBody>
          <a:bodyPr/>
          <a:lstStyle/>
          <a:p>
            <a:r>
              <a:rPr lang="en-US" altLang="en-US" smtClean="0"/>
              <a:t>HTML Documents with Embedded Objects</a:t>
            </a:r>
          </a:p>
        </p:txBody>
      </p:sp>
      <p:sp>
        <p:nvSpPr>
          <p:cNvPr id="13314" name="Content Placeholder 2"/>
          <p:cNvSpPr>
            <a:spLocks noGrp="1" noRot="1"/>
          </p:cNvSpPr>
          <p:nvPr>
            <p:ph idx="1"/>
          </p:nvPr>
        </p:nvSpPr>
        <p:spPr>
          <a:xfrm>
            <a:off x="301625" y="1633537"/>
            <a:ext cx="8540750" cy="4949825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noProof="1"/>
              <a:t>• Start up your web browser, and make sure your browser’s cache is cleared, as discussed above.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noProof="1"/>
              <a:t>• Start up the Wireshark packet sniffer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noProof="1"/>
              <a:t>• Enter the following URL into your browser </a:t>
            </a:r>
            <a:r>
              <a:rPr lang="en-US" altLang="en-US" sz="2800" noProof="1">
                <a:highlight>
                  <a:srgbClr val="FFFF00"/>
                </a:highlight>
              </a:rPr>
              <a:t>http://gaia.cs.umass.edu/wireshark-labs/HTTP-wireshark-file4.html. </a:t>
            </a:r>
            <a:endParaRPr lang="en-US" altLang="en-US" sz="2800" noProof="1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noProof="1"/>
              <a:t>• Stop Wireshark packet capture, and enter “http” in the display-filter-specification window, so that only captured HTTP messages will be displayed.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 sz="2800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Rot="1" noChangeArrowheads="1"/>
          </p:cNvSpPr>
          <p:nvPr>
            <p:ph type="title"/>
          </p:nvPr>
        </p:nvSpPr>
        <p:spPr>
          <a:xfrm>
            <a:off x="301625" y="781050"/>
            <a:ext cx="8540750" cy="990600"/>
          </a:xfrm>
        </p:spPr>
        <p:txBody>
          <a:bodyPr/>
          <a:lstStyle/>
          <a:p>
            <a:r>
              <a:rPr lang="en-US" altLang="en-US" smtClean="0"/>
              <a:t>HTML Documents with Embedded Objects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6386" name="Content Placeholder 2"/>
          <p:cNvSpPr>
            <a:spLocks noGrp="1" noRot="1" noChangeArrowheads="1"/>
          </p:cNvSpPr>
          <p:nvPr>
            <p:ph idx="1"/>
          </p:nvPr>
        </p:nvSpPr>
        <p:spPr>
          <a:xfrm>
            <a:off x="301625" y="2135188"/>
            <a:ext cx="8540750" cy="4949825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smtClean="0"/>
              <a:t>• The two images are </a:t>
            </a:r>
            <a:r>
              <a:rPr lang="en-US" altLang="en-US" sz="2800" smtClean="0">
                <a:solidFill>
                  <a:srgbClr val="FF0000"/>
                </a:solidFill>
              </a:rPr>
              <a:t>referenced in the base HTML file</a:t>
            </a:r>
            <a:r>
              <a:rPr lang="en-US" altLang="en-US" sz="2800" smtClean="0"/>
              <a:t>. That is, the images themselves are not contained in the HTML; instead the URLs for the images are contained in the downloaded HTML file.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smtClean="0"/>
              <a:t>• Your browser will have to retrieve these logos from the indicated web sites.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 noRot="1" noChangeArrowheads="1"/>
          </p:cNvSpPr>
          <p:nvPr>
            <p:ph type="title"/>
          </p:nvPr>
        </p:nvSpPr>
        <p:spPr>
          <a:xfrm>
            <a:off x="301625" y="290513"/>
            <a:ext cx="8540750" cy="990600"/>
          </a:xfrm>
        </p:spPr>
        <p:txBody>
          <a:bodyPr/>
          <a:lstStyle/>
          <a:p>
            <a:r>
              <a:rPr lang="en-US" altLang="en-US" smtClean="0"/>
              <a:t>Q16 &amp; Q17</a:t>
            </a:r>
          </a:p>
        </p:txBody>
      </p:sp>
      <p:sp>
        <p:nvSpPr>
          <p:cNvPr id="17410" name="Content Placeholder 2"/>
          <p:cNvSpPr>
            <a:spLocks noGrp="1" noRot="1" noChangeArrowheads="1"/>
          </p:cNvSpPr>
          <p:nvPr>
            <p:ph idx="1"/>
          </p:nvPr>
        </p:nvSpPr>
        <p:spPr>
          <a:xfrm>
            <a:off x="301625" y="1870075"/>
            <a:ext cx="8540750" cy="38227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smtClean="0"/>
              <a:t>16. </a:t>
            </a:r>
            <a:r>
              <a:rPr lang="en-US" altLang="en-US" sz="2800" smtClean="0">
                <a:solidFill>
                  <a:srgbClr val="FF0000"/>
                </a:solidFill>
              </a:rPr>
              <a:t>How many</a:t>
            </a:r>
            <a:r>
              <a:rPr lang="en-US" altLang="en-US" sz="2800" smtClean="0"/>
              <a:t> HTTP GET request messages did your browser send? To which Internet addresses were these GET requests sent?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smtClean="0"/>
              <a:t>17. Can you tell whether your browser downloaded the two images serially, or whether they were downloaded from the two web sites in parallel? Explain.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990600"/>
          </a:xfrm>
        </p:spPr>
        <p:txBody>
          <a:bodyPr/>
          <a:lstStyle/>
          <a:p>
            <a:r>
              <a:rPr lang="en-US" altLang="en-US" smtClean="0"/>
              <a:t>HTTP Authentication</a:t>
            </a:r>
          </a:p>
        </p:txBody>
      </p:sp>
      <p:sp>
        <p:nvSpPr>
          <p:cNvPr id="16386" name="Content Placeholder 2"/>
          <p:cNvSpPr>
            <a:spLocks noGrp="1" noRot="1"/>
          </p:cNvSpPr>
          <p:nvPr>
            <p:ph idx="1"/>
          </p:nvPr>
        </p:nvSpPr>
        <p:spPr>
          <a:xfrm>
            <a:off x="401637" y="1219200"/>
            <a:ext cx="8540750" cy="4759325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 noProof="1"/>
              <a:t>• Make sure your browser’s cache is cleared, as discussed above, and close down your browser. Then, start up your browser.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 noProof="1"/>
              <a:t>• Start up the Wireshark packet sniffer.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 noProof="1"/>
              <a:t>• Enter the following URL into your browser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 noProof="1">
                <a:highlight>
                  <a:srgbClr val="FFFF00"/>
                </a:highlight>
              </a:rPr>
              <a:t>http://gaia.cs.umass.edu/wireshark-labs/protected_pages/HTTP-wireshark_x0002_file5.html</a:t>
            </a:r>
            <a:endParaRPr lang="en-US" altLang="en-US" sz="2400" noProof="1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 noProof="1"/>
              <a:t>Type the requested user name and password into the pop up box. </a:t>
            </a:r>
            <a:r>
              <a:rPr lang="en-US" altLang="en-US" sz="2400" noProof="1">
                <a:solidFill>
                  <a:srgbClr val="FF0000"/>
                </a:solidFill>
              </a:rPr>
              <a:t>The username is “wireshark-students” (without the quotes), and the password is “network” (without the quotes).</a:t>
            </a:r>
            <a:endParaRPr lang="en-US" altLang="en-US" sz="2400" noProof="1">
              <a:highlight>
                <a:srgbClr val="FFFF00"/>
              </a:highlight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 noProof="1"/>
              <a:t>• Stop Wireshark packet capture, and enter “http” in the display-filter-specification window.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990600"/>
          </a:xfrm>
        </p:spPr>
        <p:txBody>
          <a:bodyPr/>
          <a:lstStyle/>
          <a:p>
            <a:r>
              <a:rPr lang="en-US" altLang="en-US" smtClean="0"/>
              <a:t>Q18 &amp; Q19</a:t>
            </a:r>
          </a:p>
        </p:txBody>
      </p:sp>
      <p:sp>
        <p:nvSpPr>
          <p:cNvPr id="19458" name="Content Placeholder 2"/>
          <p:cNvSpPr>
            <a:spLocks noGrp="1" noRot="1" noChangeArrowheads="1"/>
          </p:cNvSpPr>
          <p:nvPr>
            <p:ph idx="1"/>
          </p:nvPr>
        </p:nvSpPr>
        <p:spPr>
          <a:xfrm>
            <a:off x="301625" y="1844675"/>
            <a:ext cx="8540750" cy="4727575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smtClean="0"/>
              <a:t>18. What is the server’s response (status code and phrase) in response to the initial HTTP GET message from your browser?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smtClean="0"/>
              <a:t>19. When your browser’s sends the HTTP GET message for the second time, what </a:t>
            </a:r>
            <a:r>
              <a:rPr lang="en-US" altLang="en-US" sz="2800" smtClean="0">
                <a:solidFill>
                  <a:srgbClr val="FF0000"/>
                </a:solidFill>
              </a:rPr>
              <a:t>new field</a:t>
            </a:r>
            <a:r>
              <a:rPr lang="en-US" altLang="en-US" sz="2800" smtClean="0"/>
              <a:t> is included in the HTTP GET message?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990600"/>
          </a:xfrm>
        </p:spPr>
        <p:txBody>
          <a:bodyPr/>
          <a:lstStyle/>
          <a:p>
            <a:r>
              <a:rPr lang="en-US" altLang="en-US" smtClean="0"/>
              <a:t>Lab Objectives</a:t>
            </a:r>
          </a:p>
        </p:txBody>
      </p:sp>
      <p:sp>
        <p:nvSpPr>
          <p:cNvPr id="5122" name="Content Placeholder 2"/>
          <p:cNvSpPr>
            <a:spLocks noGrp="1" noRot="1"/>
          </p:cNvSpPr>
          <p:nvPr>
            <p:ph idx="1"/>
          </p:nvPr>
        </p:nvSpPr>
        <p:spPr>
          <a:xfrm>
            <a:off x="0" y="1597025"/>
            <a:ext cx="9318625" cy="4924425"/>
          </a:xfrm>
        </p:spPr>
        <p:txBody>
          <a:bodyPr/>
          <a:lstStyle/>
          <a:p>
            <a:pPr marL="0" indent="0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en-US" noProof="1"/>
              <a:t>Explore several aspects of the HTTP protocol: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noProof="1"/>
              <a:t>the basic GET/response interaction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noProof="1"/>
              <a:t>HTTP message formats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noProof="1"/>
              <a:t>retrieving large HTML files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noProof="1"/>
              <a:t>retrieving HTML files with embedded objects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noProof="1"/>
              <a:t>HTTP authentication and 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1441450"/>
          </a:xfrm>
        </p:spPr>
        <p:txBody>
          <a:bodyPr/>
          <a:lstStyle/>
          <a:p>
            <a:r>
              <a:rPr lang="en-US" altLang="en-US" smtClean="0"/>
              <a:t>The Basic HTTP GET/response interaction</a:t>
            </a:r>
          </a:p>
        </p:txBody>
      </p:sp>
      <p:sp>
        <p:nvSpPr>
          <p:cNvPr id="6146" name="Content Placeholder 2"/>
          <p:cNvSpPr>
            <a:spLocks noGrp="1" noRot="1"/>
          </p:cNvSpPr>
          <p:nvPr>
            <p:ph idx="1"/>
          </p:nvPr>
        </p:nvSpPr>
        <p:spPr>
          <a:xfrm>
            <a:off x="301625" y="1978025"/>
            <a:ext cx="8803640" cy="4879975"/>
          </a:xfrm>
        </p:spPr>
        <p:txBody>
          <a:bodyPr/>
          <a:lstStyle/>
          <a:p>
            <a:r>
              <a:rPr lang="en-US" altLang="en-US" sz="2800" noProof="1"/>
              <a:t>1. Start up your web browser.</a:t>
            </a:r>
          </a:p>
          <a:p>
            <a:r>
              <a:rPr lang="en-US" altLang="en-US" sz="2800" noProof="1"/>
              <a:t>2. Start up the Wireshark packet sniffer. Enter “http” in the display-filter-specification window. </a:t>
            </a:r>
          </a:p>
          <a:p>
            <a:r>
              <a:rPr lang="en-US" altLang="en-US" sz="2800" noProof="1"/>
              <a:t>3. </a:t>
            </a:r>
            <a:r>
              <a:rPr lang="en-US" altLang="en-US" sz="2800" noProof="1">
                <a:solidFill>
                  <a:srgbClr val="FF0000"/>
                </a:solidFill>
              </a:rPr>
              <a:t>Wait a bit more than one minute,</a:t>
            </a:r>
            <a:r>
              <a:rPr lang="en-US" altLang="en-US" sz="2800" noProof="1"/>
              <a:t> and then begin Wireshark packet capture.</a:t>
            </a:r>
          </a:p>
          <a:p>
            <a:r>
              <a:rPr lang="en-US" altLang="en-US" sz="2800" noProof="1"/>
              <a:t>4. Enter the following to your browser </a:t>
            </a:r>
            <a:r>
              <a:rPr lang="en-US" altLang="en-US" sz="2800" noProof="1">
                <a:highlight>
                  <a:srgbClr val="FFFF00"/>
                </a:highlight>
              </a:rPr>
              <a:t>http://gaia.cs.umass.edu/wireshark-labs/HTTP-wireshark-file1.html</a:t>
            </a:r>
            <a:endParaRPr lang="en-US" altLang="en-US" sz="2800" noProof="1"/>
          </a:p>
          <a:p>
            <a:r>
              <a:rPr lang="en-US" altLang="en-US" sz="2800" noProof="1"/>
              <a:t>5. Stop Wireshark packet capture.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 noRot="1" noChangeArrowheads="1"/>
          </p:cNvSpPr>
          <p:nvPr>
            <p:ph type="title"/>
          </p:nvPr>
        </p:nvSpPr>
        <p:spPr>
          <a:xfrm>
            <a:off x="301625" y="304800"/>
            <a:ext cx="8540750" cy="990600"/>
          </a:xfrm>
        </p:spPr>
        <p:txBody>
          <a:bodyPr/>
          <a:lstStyle/>
          <a:p>
            <a:r>
              <a:rPr lang="en-US" altLang="en-US" smtClean="0"/>
              <a:t>The Basic HTTP GET/response interaction</a:t>
            </a:r>
          </a:p>
        </p:txBody>
      </p:sp>
      <p:sp>
        <p:nvSpPr>
          <p:cNvPr id="7170" name="Rectangle 36"/>
          <p:cNvSpPr>
            <a:spLocks noChangeArrowheads="1"/>
          </p:cNvSpPr>
          <p:nvPr/>
        </p:nvSpPr>
        <p:spPr bwMode="auto">
          <a:xfrm>
            <a:off x="1219200" y="2057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0" hangingPunct="0">
              <a:buFont typeface="Wingdings 2" panose="05020102010507070707" pitchFamily="18" charset="2"/>
              <a:buNone/>
            </a:pPr>
            <a:endParaRPr lang="en-US" altLang="en-US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552575"/>
            <a:ext cx="82677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 noRot="1" noChangeArrowheads="1"/>
          </p:cNvSpPr>
          <p:nvPr>
            <p:ph type="title"/>
          </p:nvPr>
        </p:nvSpPr>
        <p:spPr>
          <a:xfrm>
            <a:off x="301625" y="777875"/>
            <a:ext cx="8540750" cy="990600"/>
          </a:xfrm>
        </p:spPr>
        <p:txBody>
          <a:bodyPr/>
          <a:lstStyle/>
          <a:p>
            <a:r>
              <a:rPr lang="en-US" altLang="en-US" smtClean="0"/>
              <a:t>The Basic HTTP GET/response interaction</a:t>
            </a:r>
            <a:br>
              <a:rPr lang="en-US" altLang="en-US" smtClean="0"/>
            </a:br>
            <a:endParaRPr lang="en-US" altLang="zh-CN" smtClean="0"/>
          </a:p>
        </p:txBody>
      </p:sp>
      <p:sp>
        <p:nvSpPr>
          <p:cNvPr id="8194" name="Content Placeholder 2"/>
          <p:cNvSpPr>
            <a:spLocks noGrp="1" noRot="1" noChangeArrowheads="1"/>
          </p:cNvSpPr>
          <p:nvPr>
            <p:ph idx="1"/>
          </p:nvPr>
        </p:nvSpPr>
        <p:spPr>
          <a:xfrm>
            <a:off x="301625" y="1908175"/>
            <a:ext cx="8540750" cy="4949825"/>
          </a:xfrm>
        </p:spPr>
        <p:txBody>
          <a:bodyPr/>
          <a:lstStyle/>
          <a:p>
            <a:r>
              <a:rPr lang="en-US" altLang="zh-CN" sz="2800" smtClean="0"/>
              <a:t>For this particular file, the gaia.cs.umass.edu server is setting the file’s last-modified time to be the current time, and is doing so once per minute. </a:t>
            </a:r>
          </a:p>
          <a:p>
            <a:r>
              <a:rPr lang="en-US" altLang="zh-CN" sz="2800" smtClean="0"/>
              <a:t>Thus, if you wait a minute between accesses, the file will appear to have been </a:t>
            </a:r>
            <a:r>
              <a:rPr lang="en-US" altLang="zh-CN" sz="2800" smtClean="0">
                <a:solidFill>
                  <a:srgbClr val="FF0000"/>
                </a:solidFill>
              </a:rPr>
              <a:t>recently modified</a:t>
            </a:r>
            <a:r>
              <a:rPr lang="en-US" altLang="zh-CN" sz="2800" smtClean="0"/>
              <a:t>, and hence your browser will </a:t>
            </a:r>
            <a:r>
              <a:rPr lang="en-US" altLang="zh-CN" sz="2800" smtClean="0">
                <a:solidFill>
                  <a:srgbClr val="FF0000"/>
                </a:solidFill>
              </a:rPr>
              <a:t>download a “new” copy</a:t>
            </a:r>
            <a:r>
              <a:rPr lang="en-US" altLang="zh-CN" sz="2800" smtClean="0"/>
              <a:t> of the document.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 noRot="1" noChangeArrowheads="1"/>
          </p:cNvSpPr>
          <p:nvPr>
            <p:ph type="title"/>
          </p:nvPr>
        </p:nvSpPr>
        <p:spPr>
          <a:xfrm>
            <a:off x="188913" y="0"/>
            <a:ext cx="8540750" cy="990600"/>
          </a:xfrm>
        </p:spPr>
        <p:txBody>
          <a:bodyPr/>
          <a:lstStyle/>
          <a:p>
            <a:r>
              <a:rPr lang="en-US" altLang="en-US" smtClean="0"/>
              <a:t>Q1-Q7</a:t>
            </a:r>
          </a:p>
        </p:txBody>
      </p:sp>
      <p:sp>
        <p:nvSpPr>
          <p:cNvPr id="9218" name="Content Placeholder 2"/>
          <p:cNvSpPr>
            <a:spLocks noGrp="1" noRot="1" noChangeArrowheads="1"/>
          </p:cNvSpPr>
          <p:nvPr>
            <p:ph idx="1"/>
          </p:nvPr>
        </p:nvSpPr>
        <p:spPr>
          <a:xfrm>
            <a:off x="-212725" y="877888"/>
            <a:ext cx="9342438" cy="5102225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/>
              <a:t>1. </a:t>
            </a:r>
            <a:r>
              <a:rPr lang="en-US" altLang="en-US" sz="2400" smtClean="0"/>
              <a:t>Is your browser running HTTP version 1.0 or 1.1? What version of HTTP is the server running?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/>
              <a:t>2. What languages (if any) does your browser indicate that it can accept to the server?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/>
              <a:t>3. What is the IP address of your computer? Of the gaia.cs.umass.edu server?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/>
              <a:t>4. What is the status code returned from the server to your browser?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/>
              <a:t>5. When was the HTML file that you are retrieving </a:t>
            </a:r>
            <a:r>
              <a:rPr lang="en-US" altLang="en-US" sz="2400" smtClean="0">
                <a:solidFill>
                  <a:srgbClr val="FF0000"/>
                </a:solidFill>
              </a:rPr>
              <a:t>last modified</a:t>
            </a:r>
            <a:r>
              <a:rPr lang="en-US" altLang="en-US" sz="2400" smtClean="0"/>
              <a:t> at the server?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/>
              <a:t>6. How many bytes of content are being returned to your browser?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/>
              <a:t>7. By inspecting the raw data in the packet content window, do you see any headers within the data that are not displayed in the packet-listing window? If so, name one.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 noRot="1" noChangeArrowheads="1"/>
          </p:cNvSpPr>
          <p:nvPr>
            <p:ph type="title"/>
          </p:nvPr>
        </p:nvSpPr>
        <p:spPr>
          <a:xfrm>
            <a:off x="-280988" y="279400"/>
            <a:ext cx="9705976" cy="990600"/>
          </a:xfrm>
        </p:spPr>
        <p:txBody>
          <a:bodyPr/>
          <a:lstStyle/>
          <a:p>
            <a:r>
              <a:rPr lang="en-US" altLang="en-US" smtClean="0"/>
              <a:t>The HTTP CONDITIONAL GET/response interaction</a:t>
            </a:r>
          </a:p>
        </p:txBody>
      </p:sp>
      <p:sp>
        <p:nvSpPr>
          <p:cNvPr id="9218" name="Content Placeholder 2"/>
          <p:cNvSpPr>
            <a:spLocks noGrp="1" noRot="1"/>
          </p:cNvSpPr>
          <p:nvPr>
            <p:ph idx="1"/>
          </p:nvPr>
        </p:nvSpPr>
        <p:spPr>
          <a:xfrm>
            <a:off x="0" y="2012315"/>
            <a:ext cx="8842375" cy="5781675"/>
          </a:xfrm>
        </p:spPr>
        <p:txBody>
          <a:bodyPr/>
          <a:lstStyle/>
          <a:p>
            <a:pPr lvl="2">
              <a:buFont typeface="Wingdings 2" panose="05020102010507070707" pitchFamily="18" charset="2"/>
              <a:buNone/>
            </a:pPr>
            <a:r>
              <a:rPr lang="en-US" altLang="en-US" noProof="1"/>
              <a:t>• Start up your web browser, and make sure your browser’s cache is cleared.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 noProof="1"/>
              <a:t>• Start up the Wireshark packet sniffer.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 noProof="1"/>
              <a:t>• Enter the following URL into your browser </a:t>
            </a:r>
            <a:r>
              <a:rPr lang="en-US" altLang="en-US" noProof="1">
                <a:highlight>
                  <a:srgbClr val="FFFF00"/>
                </a:highlight>
              </a:rPr>
              <a:t>http://gaia.cs.umass.edu/wireshark-labs/HTTP-wireshark-file2.html</a:t>
            </a:r>
            <a:endParaRPr lang="en-US" altLang="en-US" noProof="1"/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 noProof="1"/>
              <a:t>• </a:t>
            </a:r>
            <a:r>
              <a:rPr lang="en-US" altLang="en-US" noProof="1">
                <a:solidFill>
                  <a:srgbClr val="FF0000"/>
                </a:solidFill>
              </a:rPr>
              <a:t>Quickly enter the same URL into your browser again (or simply select the refresh button on your browser)</a:t>
            </a:r>
            <a:endParaRPr lang="en-US" altLang="en-US" noProof="1"/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 noProof="1"/>
              <a:t>• Stop Wireshark packet capture, and enter “http” in the display-filter-specification window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990600"/>
          </a:xfrm>
        </p:spPr>
        <p:txBody>
          <a:bodyPr/>
          <a:lstStyle/>
          <a:p>
            <a:r>
              <a:rPr lang="en-US" altLang="en-US" smtClean="0"/>
              <a:t>Q8-Q11</a:t>
            </a:r>
          </a:p>
        </p:txBody>
      </p:sp>
      <p:sp>
        <p:nvSpPr>
          <p:cNvPr id="11266" name="Content Placeholder 2"/>
          <p:cNvSpPr>
            <a:spLocks noGrp="1" noRot="1" noChangeArrowheads="1"/>
          </p:cNvSpPr>
          <p:nvPr>
            <p:ph idx="1"/>
          </p:nvPr>
        </p:nvSpPr>
        <p:spPr>
          <a:xfrm>
            <a:off x="150813" y="1320800"/>
            <a:ext cx="8842375" cy="4949825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 smtClean="0"/>
              <a:t>8. Inspect the contents of the first HTTP GET request from your browser to the server. Do you see an “IF-MODIFIED-SINCE” line in the HTTP GET?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 smtClean="0"/>
              <a:t>9. Inspect the contents of the server response. Did the server explicitly return the contents of the file? How can you tell?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 smtClean="0"/>
              <a:t>10. Now inspect the contents of the second HTTP GET request from your browser to the server. Do you see an “</a:t>
            </a:r>
            <a:r>
              <a:rPr lang="en-US" altLang="en-US" sz="2400" smtClean="0">
                <a:solidFill>
                  <a:srgbClr val="FF0000"/>
                </a:solidFill>
              </a:rPr>
              <a:t>IF-MODIFIED-SINCE:</a:t>
            </a:r>
            <a:r>
              <a:rPr lang="en-US" altLang="en-US" sz="2400" smtClean="0"/>
              <a:t>” line in the HTTP GET? If so, what information follows the “IF-MODIFIED-SINCE:” header?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 smtClean="0"/>
              <a:t>11. What is the </a:t>
            </a:r>
            <a:r>
              <a:rPr lang="en-US" altLang="en-US" sz="2400" smtClean="0">
                <a:solidFill>
                  <a:srgbClr val="FF0000"/>
                </a:solidFill>
              </a:rPr>
              <a:t>HTTP status code and phrase </a:t>
            </a:r>
            <a:r>
              <a:rPr lang="en-US" altLang="en-US" sz="2400" smtClean="0"/>
              <a:t>returned from the server in response to this second HTTP GET? Did the server explicitly return the contents of the file? Explain.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990600"/>
          </a:xfrm>
        </p:spPr>
        <p:txBody>
          <a:bodyPr/>
          <a:lstStyle/>
          <a:p>
            <a:r>
              <a:rPr lang="en-US" altLang="en-US" smtClean="0"/>
              <a:t>Retrieving Long Documents</a:t>
            </a:r>
          </a:p>
        </p:txBody>
      </p:sp>
      <p:sp>
        <p:nvSpPr>
          <p:cNvPr id="11266" name="Content Placeholder 2"/>
          <p:cNvSpPr>
            <a:spLocks noGrp="1" noRot="1"/>
          </p:cNvSpPr>
          <p:nvPr>
            <p:ph idx="1"/>
          </p:nvPr>
        </p:nvSpPr>
        <p:spPr>
          <a:xfrm>
            <a:off x="301625" y="1456054"/>
            <a:ext cx="8540750" cy="4949825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noProof="1"/>
              <a:t>• Start up your web browser, and make sure your browser’s cache is cleared, as discussed above.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noProof="1"/>
              <a:t>• Start up the Wireshark packet sniffer.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noProof="1"/>
              <a:t>• Enter the following URL into your browser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noProof="1"/>
              <a:t>   </a:t>
            </a:r>
            <a:r>
              <a:rPr lang="en-US" altLang="en-US" sz="2800" noProof="1">
                <a:highlight>
                  <a:srgbClr val="FFFF00"/>
                </a:highlight>
              </a:rPr>
              <a:t>http://gaia.cs.umass.edu/wireshark-labs/HTTP-wireshark-file3.html </a:t>
            </a:r>
            <a:endParaRPr lang="en-US" altLang="en-US" sz="2800" noProof="1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noProof="1"/>
              <a:t>• Stop Wireshark packet capture, and enter “http” in the display-filter-specification window.</a:t>
            </a:r>
            <a:endParaRPr lang="zh-CN" altLang="en-US" sz="2800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Custom 1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PMingLiU" pitchFamily="18" charset="-120"/>
          </a:defRPr>
        </a:defPPr>
      </a:lstStyle>
    </a:lnDef>
  </a:objectDefaults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1092</Words>
  <Characters>0</Characters>
  <Application>Microsoft Office PowerPoint</Application>
  <DocSecurity>0</DocSecurity>
  <PresentationFormat>On-screen Show (4:3)</PresentationFormat>
  <Lines>0</Lines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6" baseType="lpstr">
      <vt:lpstr>Arial</vt:lpstr>
      <vt:lpstr>SimSun</vt:lpstr>
      <vt:lpstr>Wingdings</vt:lpstr>
      <vt:lpstr>PMingLiU</vt:lpstr>
      <vt:lpstr>Gill Sans MT</vt:lpstr>
      <vt:lpstr>Wingdings 2</vt:lpstr>
      <vt:lpstr>Times New Roman</vt:lpstr>
      <vt:lpstr>MS PGothic</vt:lpstr>
      <vt:lpstr>宋体-繁</vt:lpstr>
      <vt:lpstr>苹方-简</vt:lpstr>
      <vt:lpstr>宋体-简</vt:lpstr>
      <vt:lpstr>冬青黑体简体中文</vt:lpstr>
      <vt:lpstr>Comic Sans MS</vt:lpstr>
      <vt:lpstr>微软雅黑</vt:lpstr>
      <vt:lpstr>汉仪旗黑</vt:lpstr>
      <vt:lpstr>Arial Unicode MS</vt:lpstr>
      <vt:lpstr>PMingLiU</vt:lpstr>
      <vt:lpstr>Hiragino Sans CNS</vt:lpstr>
      <vt:lpstr>PMingLiU</vt:lpstr>
      <vt:lpstr>砖雕艺术</vt:lpstr>
      <vt:lpstr>PowerPoint Presentation</vt:lpstr>
      <vt:lpstr>Lab Objectives</vt:lpstr>
      <vt:lpstr>The Basic HTTP GET/response interaction</vt:lpstr>
      <vt:lpstr>The Basic HTTP GET/response interaction</vt:lpstr>
      <vt:lpstr>The Basic HTTP GET/response interaction </vt:lpstr>
      <vt:lpstr>Q1-Q7</vt:lpstr>
      <vt:lpstr>The HTTP CONDITIONAL GET/response interaction</vt:lpstr>
      <vt:lpstr>Q8-Q11</vt:lpstr>
      <vt:lpstr>Retrieving Long Documents</vt:lpstr>
      <vt:lpstr>Retrieving Long Documents </vt:lpstr>
      <vt:lpstr>Q12-Q15</vt:lpstr>
      <vt:lpstr>HTML Documents with Embedded Objects</vt:lpstr>
      <vt:lpstr>HTML Documents with Embedded Objects </vt:lpstr>
      <vt:lpstr>Q16 &amp; Q17</vt:lpstr>
      <vt:lpstr>HTTP Authentication</vt:lpstr>
      <vt:lpstr>Q18 &amp; Q19</vt:lpstr>
    </vt:vector>
  </TitlesOfParts>
  <Manager/>
  <Company>polyu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210 Discrete Structures</dc:title>
  <dc:subject/>
  <dc:creator>zjwang</dc:creator>
  <cp:keywords/>
  <dc:description/>
  <cp:lastModifiedBy>Lou, Wei [COMP]</cp:lastModifiedBy>
  <cp:revision>205</cp:revision>
  <dcterms:created xsi:type="dcterms:W3CDTF">2005-08-18T21:52:01Z</dcterms:created>
  <dcterms:modified xsi:type="dcterms:W3CDTF">2022-02-09T08:27:36Z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1033-3.9.6.6441</vt:lpwstr>
  </property>
</Properties>
</file>