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77BA6A-7F84-49AC-A36E-E88D894114A1}" v="34" dt="2024-02-25T08:46:17.099"/>
    <p1510:client id="{AE5743D8-D645-CBD5-F074-C622FB8C225E}" v="389" dt="2024-02-25T08:26:53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10" Type="http://schemas.openxmlformats.org/officeDocument/2006/relationships/customXml" Target="../customXml/item3.xml"/><Relationship Id="rId4" Type="http://schemas.openxmlformats.org/officeDocument/2006/relationships/viewProps" Target="view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32" y="160272"/>
            <a:ext cx="12057584" cy="653484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514350" indent="-514350" algn="l">
              <a:buAutoNum type="arabicPeriod"/>
            </a:pPr>
            <a:r>
              <a:rPr lang="en-US" sz="3200" err="1">
                <a:solidFill>
                  <a:srgbClr val="FF0000"/>
                </a:solidFill>
                <a:ea typeface="+mn-lt"/>
                <a:cs typeface="+mn-lt"/>
              </a:rPr>
              <a:t>jal</a:t>
            </a:r>
            <a:r>
              <a:rPr lang="en-US" sz="3200" dirty="0">
                <a:ea typeface="+mn-lt"/>
                <a:cs typeface="+mn-lt"/>
              </a:rPr>
              <a:t> instruction is at address 0x40000000. The subroutine </a:t>
            </a:r>
            <a:r>
              <a:rPr lang="en-US" sz="3200" dirty="0">
                <a:solidFill>
                  <a:srgbClr val="FF0000"/>
                </a:solidFill>
                <a:ea typeface="+mn-lt"/>
                <a:cs typeface="+mn-lt"/>
              </a:rPr>
              <a:t>sub</a:t>
            </a:r>
            <a:r>
              <a:rPr lang="en-US" sz="3200" dirty="0">
                <a:ea typeface="+mn-lt"/>
                <a:cs typeface="+mn-lt"/>
              </a:rPr>
              <a:t> is at address 0x40000300. Then </a:t>
            </a:r>
            <a:r>
              <a:rPr lang="en-US" sz="3200" dirty="0">
                <a:solidFill>
                  <a:srgbClr val="FF0000"/>
                </a:solidFill>
                <a:ea typeface="+mn-lt"/>
                <a:cs typeface="+mn-lt"/>
              </a:rPr>
              <a:t>$</a:t>
            </a:r>
            <a:r>
              <a:rPr lang="en-US" sz="3200" err="1">
                <a:solidFill>
                  <a:srgbClr val="FF0000"/>
                </a:solidFill>
                <a:ea typeface="+mn-lt"/>
                <a:cs typeface="+mn-lt"/>
              </a:rPr>
              <a:t>ra</a:t>
            </a:r>
            <a:r>
              <a:rPr lang="en-US" sz="3200" dirty="0">
                <a:ea typeface="+mn-lt"/>
                <a:cs typeface="+mn-lt"/>
              </a:rPr>
              <a:t> = ______ after executing </a:t>
            </a:r>
            <a:r>
              <a:rPr lang="en-US" sz="3200" err="1">
                <a:solidFill>
                  <a:srgbClr val="FF0000"/>
                </a:solidFill>
                <a:ea typeface="+mn-lt"/>
                <a:cs typeface="+mn-lt"/>
              </a:rPr>
              <a:t>jal</a:t>
            </a:r>
            <a:r>
              <a:rPr lang="en-US" sz="3200" dirty="0">
                <a:solidFill>
                  <a:srgbClr val="FF0000"/>
                </a:solidFill>
                <a:ea typeface="+mn-lt"/>
                <a:cs typeface="+mn-lt"/>
              </a:rPr>
              <a:t> sub</a:t>
            </a:r>
            <a:endParaRPr lang="en-US" sz="3200">
              <a:solidFill>
                <a:srgbClr val="FF0000"/>
              </a:solidFill>
              <a:latin typeface="Aptos" panose="020B0004020202020204"/>
              <a:cs typeface="Times New Roman"/>
            </a:endParaRPr>
          </a:p>
          <a:p>
            <a:pPr marL="285750" indent="-285750" algn="l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 What needs to be done for </a:t>
            </a:r>
            <a:r>
              <a:rPr lang="en-US" sz="3200" dirty="0">
                <a:solidFill>
                  <a:srgbClr val="FF0000"/>
                </a:solidFill>
                <a:latin typeface="Times New Roman"/>
                <a:cs typeface="Times New Roman"/>
              </a:rPr>
              <a:t>$</a:t>
            </a:r>
            <a:r>
              <a:rPr lang="en-US" sz="3200" dirty="0" err="1">
                <a:solidFill>
                  <a:srgbClr val="FF0000"/>
                </a:solidFill>
                <a:latin typeface="Times New Roman"/>
                <a:cs typeface="Times New Roman"/>
              </a:rPr>
              <a:t>ra</a:t>
            </a:r>
            <a:r>
              <a:rPr lang="en-US" sz="3200" dirty="0">
                <a:latin typeface="Times New Roman"/>
                <a:cs typeface="Times New Roman"/>
              </a:rPr>
              <a:t> when calling subroutine in subroutine? (</a:t>
            </a:r>
            <a:r>
              <a:rPr lang="en-US" sz="3200" dirty="0">
                <a:solidFill>
                  <a:srgbClr val="FF0000"/>
                </a:solidFill>
                <a:latin typeface="Times New Roman"/>
                <a:cs typeface="Times New Roman"/>
              </a:rPr>
              <a:t>brief answer, no details needed</a:t>
            </a:r>
            <a:r>
              <a:rPr lang="en-US" sz="3200" dirty="0">
                <a:latin typeface="Times New Roman"/>
                <a:cs typeface="Times New Roman"/>
              </a:rPr>
              <a:t>)</a:t>
            </a:r>
            <a:endParaRPr lang="en-US" sz="3200"/>
          </a:p>
          <a:p>
            <a:pPr marL="285750" indent="-285750" algn="l">
              <a:buAutoNum type="arabicPeriod"/>
            </a:pPr>
            <a:r>
              <a:rPr lang="en-US" sz="3200" dirty="0">
                <a:solidFill>
                  <a:srgbClr val="FF0000"/>
                </a:solidFill>
                <a:latin typeface="Times New Roman"/>
                <a:cs typeface="Times New Roman"/>
              </a:rPr>
              <a:t>$7</a:t>
            </a:r>
            <a:r>
              <a:rPr lang="en-US" sz="3200" dirty="0">
                <a:latin typeface="Times New Roman"/>
                <a:cs typeface="Times New Roman"/>
              </a:rPr>
              <a:t> =__ after executing </a:t>
            </a:r>
            <a:r>
              <a:rPr lang="en-US" sz="3200" err="1">
                <a:latin typeface="Times New Roman"/>
                <a:cs typeface="Times New Roman"/>
              </a:rPr>
              <a:t>addiu</a:t>
            </a:r>
            <a:r>
              <a:rPr lang="en-US" sz="3200" dirty="0">
                <a:latin typeface="Times New Roman"/>
                <a:cs typeface="Times New Roman"/>
              </a:rPr>
              <a:t> $5 $0 </a:t>
            </a:r>
            <a:r>
              <a:rPr lang="en-US" sz="3200" dirty="0">
                <a:solidFill>
                  <a:srgbClr val="FF0000"/>
                </a:solidFill>
                <a:latin typeface="Times New Roman"/>
                <a:cs typeface="Times New Roman"/>
              </a:rPr>
              <a:t>-30</a:t>
            </a:r>
            <a:r>
              <a:rPr lang="en-US" sz="3200" dirty="0">
                <a:latin typeface="Times New Roman"/>
                <a:cs typeface="Times New Roman"/>
              </a:rPr>
              <a:t>; </a:t>
            </a:r>
            <a:r>
              <a:rPr lang="en-US" sz="3200" err="1">
                <a:latin typeface="Times New Roman"/>
                <a:cs typeface="Times New Roman"/>
              </a:rPr>
              <a:t>addiu</a:t>
            </a:r>
            <a:r>
              <a:rPr lang="en-US" sz="3200" dirty="0">
                <a:latin typeface="Times New Roman"/>
                <a:cs typeface="Times New Roman"/>
              </a:rPr>
              <a:t> $6 $0 </a:t>
            </a:r>
            <a:r>
              <a:rPr lang="en-US" sz="3200" dirty="0">
                <a:solidFill>
                  <a:srgbClr val="FF0000"/>
                </a:solidFill>
                <a:latin typeface="Times New Roman"/>
                <a:cs typeface="Times New Roman"/>
              </a:rPr>
              <a:t>30</a:t>
            </a:r>
            <a:r>
              <a:rPr lang="en-US" sz="3200" dirty="0">
                <a:latin typeface="Times New Roman"/>
                <a:cs typeface="Times New Roman"/>
              </a:rPr>
              <a:t>; </a:t>
            </a:r>
            <a:r>
              <a:rPr lang="en-US" sz="3200" err="1">
                <a:latin typeface="Times New Roman"/>
                <a:cs typeface="Times New Roman"/>
              </a:rPr>
              <a:t>sltu</a:t>
            </a:r>
            <a:r>
              <a:rPr lang="en-US" sz="3200" dirty="0">
                <a:latin typeface="Times New Roman"/>
                <a:cs typeface="Times New Roman"/>
              </a:rPr>
              <a:t> $7 $5 $6  (</a:t>
            </a:r>
            <a:r>
              <a:rPr lang="en-US" sz="3200" err="1">
                <a:latin typeface="Times New Roman"/>
                <a:cs typeface="Times New Roman"/>
              </a:rPr>
              <a:t>sltu</a:t>
            </a:r>
            <a:r>
              <a:rPr lang="en-US" sz="3200" dirty="0">
                <a:latin typeface="Times New Roman"/>
                <a:cs typeface="Times New Roman"/>
              </a:rPr>
              <a:t>: set as </a:t>
            </a:r>
            <a:r>
              <a:rPr lang="en-US" sz="32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en-US" sz="3200" dirty="0">
                <a:latin typeface="Times New Roman"/>
                <a:cs typeface="Times New Roman"/>
              </a:rPr>
              <a:t> if less than)</a:t>
            </a:r>
          </a:p>
          <a:p>
            <a:pPr marL="285750" indent="-285750" algn="l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When </a:t>
            </a:r>
            <a:r>
              <a:rPr lang="en-US" sz="3200" dirty="0">
                <a:solidFill>
                  <a:srgbClr val="FF0000"/>
                </a:solidFill>
                <a:latin typeface="Times New Roman"/>
                <a:cs typeface="Times New Roman"/>
              </a:rPr>
              <a:t>push</a:t>
            </a:r>
            <a:r>
              <a:rPr lang="en-US" sz="3200" dirty="0">
                <a:latin typeface="Times New Roman"/>
                <a:cs typeface="Times New Roman"/>
              </a:rPr>
              <a:t> into stack, which one (</a:t>
            </a:r>
            <a:r>
              <a:rPr lang="en-US" sz="3200" err="1">
                <a:solidFill>
                  <a:srgbClr val="FF0000"/>
                </a:solidFill>
                <a:latin typeface="Times New Roman"/>
                <a:cs typeface="Times New Roman"/>
              </a:rPr>
              <a:t>subu</a:t>
            </a:r>
            <a:r>
              <a:rPr lang="en-US" sz="3200" dirty="0">
                <a:latin typeface="Times New Roman"/>
                <a:cs typeface="Times New Roman"/>
              </a:rPr>
              <a:t> and </a:t>
            </a:r>
            <a:r>
              <a:rPr lang="en-US" sz="3200" err="1">
                <a:solidFill>
                  <a:srgbClr val="FF0000"/>
                </a:solidFill>
                <a:latin typeface="Times New Roman"/>
                <a:cs typeface="Times New Roman"/>
              </a:rPr>
              <a:t>sw</a:t>
            </a:r>
            <a:r>
              <a:rPr lang="en-US" sz="3200" dirty="0">
                <a:latin typeface="Times New Roman"/>
                <a:cs typeface="Times New Roman"/>
              </a:rPr>
              <a:t>) is executed first?</a:t>
            </a:r>
          </a:p>
          <a:p>
            <a:pPr marL="285750" indent="-285750" algn="l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The dual expression of </a:t>
            </a:r>
            <a:r>
              <a:rPr lang="en-US" sz="3200" dirty="0">
                <a:solidFill>
                  <a:srgbClr val="FF0000"/>
                </a:solidFill>
                <a:latin typeface="Times New Roman"/>
                <a:cs typeface="Times New Roman"/>
              </a:rPr>
              <a:t>A(A+B) = A</a:t>
            </a:r>
            <a:r>
              <a:rPr lang="en-US" sz="3200" dirty="0">
                <a:latin typeface="Times New Roman"/>
                <a:cs typeface="Times New Roman"/>
              </a:rPr>
              <a:t> is ______</a:t>
            </a:r>
            <a:endParaRPr lang="en-US" sz="3200">
              <a:latin typeface="Aptos" panose="020B0004020202020204"/>
              <a:cs typeface="Times New Roman"/>
            </a:endParaRPr>
          </a:p>
          <a:p>
            <a:pPr marL="285750" indent="-285750" algn="l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Use </a:t>
            </a:r>
            <a:r>
              <a:rPr lang="en-US" sz="3200" dirty="0">
                <a:solidFill>
                  <a:srgbClr val="FF0000"/>
                </a:solidFill>
                <a:latin typeface="Times New Roman"/>
                <a:cs typeface="Times New Roman"/>
              </a:rPr>
              <a:t>NAND</a:t>
            </a:r>
            <a:r>
              <a:rPr lang="en-US" sz="3200" dirty="0">
                <a:latin typeface="Times New Roman"/>
                <a:cs typeface="Times New Roman"/>
              </a:rPr>
              <a:t> to expression A </a:t>
            </a:r>
            <a:r>
              <a:rPr lang="en-US" sz="3200" dirty="0">
                <a:solidFill>
                  <a:srgbClr val="FF0000"/>
                </a:solidFill>
                <a:latin typeface="Times New Roman"/>
                <a:cs typeface="Times New Roman"/>
              </a:rPr>
              <a:t>OR</a:t>
            </a:r>
            <a:r>
              <a:rPr lang="en-US" sz="3200" dirty="0">
                <a:latin typeface="Times New Roman"/>
                <a:cs typeface="Times New Roman"/>
              </a:rPr>
              <a:t> B: ___ (write NAND in your answer)</a:t>
            </a:r>
          </a:p>
          <a:p>
            <a:pPr marL="285750" indent="-285750" algn="l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Maxterm 0101 represents ______ (using ABCD)</a:t>
            </a:r>
          </a:p>
          <a:p>
            <a:pPr marL="285750" indent="-285750" algn="l">
              <a:buAutoNum type="arabicPeriod"/>
            </a:pPr>
            <a:r>
              <a:rPr lang="en-US" sz="3200" dirty="0">
                <a:latin typeface="Times New Roman"/>
                <a:cs typeface="Times New Roman"/>
              </a:rPr>
              <a:t>Simplify F(A,</a:t>
            </a:r>
            <a:r>
              <a:rPr lang="en-US" sz="3200" dirty="0">
                <a:latin typeface="Times New Roman"/>
                <a:ea typeface="Verdana"/>
                <a:cs typeface="Times New Roman"/>
              </a:rPr>
              <a:t>B,C,D) = </a:t>
            </a:r>
            <a:r>
              <a:rPr lang="en-US" sz="3200" dirty="0">
                <a:latin typeface="Verdana"/>
                <a:ea typeface="Verdana"/>
                <a:cs typeface="Times New Roman"/>
              </a:rPr>
              <a:t>Σ m(</a:t>
            </a:r>
            <a:r>
              <a:rPr lang="en-US" sz="3200" dirty="0">
                <a:ea typeface="+mn-lt"/>
                <a:cs typeface="+mn-lt"/>
              </a:rPr>
              <a:t>0,1,3,5,7,6,10,13,14,15)  using K-map (</a:t>
            </a:r>
            <a:r>
              <a:rPr lang="en-US" sz="2800" dirty="0">
                <a:solidFill>
                  <a:srgbClr val="FF0000"/>
                </a:solidFill>
                <a:ea typeface="+mn-lt"/>
                <a:cs typeface="+mn-lt"/>
              </a:rPr>
              <a:t>result only</a:t>
            </a:r>
            <a:r>
              <a:rPr lang="en-US" sz="3200" dirty="0">
                <a:ea typeface="+mn-lt"/>
                <a:cs typeface="+mn-lt"/>
              </a:rPr>
              <a:t>)</a:t>
            </a:r>
            <a:br>
              <a:rPr lang="en-US" dirty="0">
                <a:latin typeface="Verdana"/>
                <a:ea typeface="Verdana"/>
                <a:cs typeface="Times New Roman"/>
              </a:rPr>
            </a:br>
            <a:endParaRPr lang="en-US" sz="1400" dirty="0">
              <a:latin typeface="Verdana"/>
              <a:ea typeface="Verdana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C0E04C7FE51345A6D5B2F9D954E8F2" ma:contentTypeVersion="4" ma:contentTypeDescription="Create a new document." ma:contentTypeScope="" ma:versionID="ccd1acd0ebda5537ba5de7f9f12d599e">
  <xsd:schema xmlns:xsd="http://www.w3.org/2001/XMLSchema" xmlns:xs="http://www.w3.org/2001/XMLSchema" xmlns:p="http://schemas.microsoft.com/office/2006/metadata/properties" xmlns:ns2="928b6cf4-5de4-431a-a74f-a0e015b16093" targetNamespace="http://schemas.microsoft.com/office/2006/metadata/properties" ma:root="true" ma:fieldsID="36aef88b1659c2f455237079948f2f84" ns2:_="">
    <xsd:import namespace="928b6cf4-5de4-431a-a74f-a0e015b160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8b6cf4-5de4-431a-a74f-a0e015b160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652600-8BCE-47A6-913F-5F5803581518}"/>
</file>

<file path=customXml/itemProps2.xml><?xml version="1.0" encoding="utf-8"?>
<ds:datastoreItem xmlns:ds="http://schemas.openxmlformats.org/officeDocument/2006/customXml" ds:itemID="{C0E6A959-033C-4CDA-98A6-52946CFF9EA1}"/>
</file>

<file path=customXml/itemProps3.xml><?xml version="1.0" encoding="utf-8"?>
<ds:datastoreItem xmlns:ds="http://schemas.openxmlformats.org/officeDocument/2006/customXml" ds:itemID="{306046BB-D542-4B1F-90D8-247B498BE267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206</cp:revision>
  <dcterms:created xsi:type="dcterms:W3CDTF">2024-02-01T08:14:23Z</dcterms:created>
  <dcterms:modified xsi:type="dcterms:W3CDTF">2024-02-25T08:46:20Z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0x0101006FC0E04C7FE51345A6D5B2F9D954E8F2</vt:lpwstr>
  </property>
</Properties>
</file>