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59" r:id="rId5"/>
    <p:sldId id="261" r:id="rId6"/>
    <p:sldId id="262" r:id="rId7"/>
    <p:sldId id="260" r:id="rId8"/>
    <p:sldId id="258" r:id="rId9"/>
    <p:sldId id="265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4306"/>
  </p:normalViewPr>
  <p:slideViewPr>
    <p:cSldViewPr snapToGrid="0" snapToObjects="1">
      <p:cViewPr varScale="1">
        <p:scale>
          <a:sx n="91" d="100"/>
          <a:sy n="91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436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25951-882A-B64B-84FB-B27C32B8C5CE}" type="datetimeFigureOut">
              <a:rPr kumimoji="1" lang="ko-KR" altLang="en-US" smtClean="0"/>
              <a:t>2018. 11. 22.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CBF1E-85A7-D14A-8463-C069D63C92B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676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inonjs.org/" TargetMode="External"/><Relationship Id="rId4" Type="http://schemas.openxmlformats.org/officeDocument/2006/relationships/hyperlink" Target="http://chaijs.com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cross-</a:t>
            </a:r>
            <a:r>
              <a:rPr kumimoji="1" lang="en-US" altLang="ko-KR" dirty="0" err="1" smtClean="0"/>
              <a:t>env</a:t>
            </a:r>
            <a:r>
              <a:rPr kumimoji="1" lang="en-US" altLang="ko-KR" dirty="0" smtClean="0"/>
              <a:t> BABEL_ENV=test karma start test/unit/</a:t>
            </a:r>
            <a:r>
              <a:rPr kumimoji="1" lang="en-US" altLang="ko-KR" dirty="0" err="1" smtClean="0"/>
              <a:t>karma.conf.js</a:t>
            </a:r>
            <a:r>
              <a:rPr kumimoji="1" lang="en-US" altLang="ko-KR" dirty="0" smtClean="0"/>
              <a:t> --single-run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CBF1E-85A7-D14A-8463-C069D63C92B8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6805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Mocha allows you to use any assertion library you wish.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mochajs.org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</a:p>
          <a:p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&lt;assertion&gt;</a:t>
            </a:r>
          </a:p>
          <a:p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Sinon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–Chai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a set of custom assertions for using the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Sinon.JS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spy, stub, and mocking framework with the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Chai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assertion library. You get all the benefits of Chai with all the powerful tools of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Sinon.JS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CBF1E-85A7-D14A-8463-C069D63C92B8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6395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Chai - expect(), assert() and should-style assertions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CBF1E-85A7-D14A-8463-C069D63C92B8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3594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인스턴스가 인스턴스화 할 때 </a:t>
            </a:r>
            <a:r>
              <a:rPr lang="en-US" altLang="ko-KR" dirty="0" smtClean="0"/>
              <a:t>el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옵션이 없으면 연결된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엘리먼트 없이 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unmounted”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상태가 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.$mount()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unmounted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인스턴스의 마운트를 수동으로 시작하는데 사용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인스턴스가 마운트 된 이후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엘리먼트는 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.$el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액세스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가능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*mount: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nodes to the DOM</a:t>
            </a:r>
          </a:p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*unmount: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removing them from the DOM</a:t>
            </a:r>
          </a:p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updating: making changes to nodes already in the DOM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CBF1E-85A7-D14A-8463-C069D63C92B8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7637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B3DB-ADE6-A04A-A70D-DF370AD863F7}" type="datetimeFigureOut">
              <a:rPr kumimoji="1" lang="ko-KR" altLang="en-US" smtClean="0"/>
              <a:t>2018. 11. 22.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8CCA-AF40-D848-9BEE-E78FD4D19C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597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B3DB-ADE6-A04A-A70D-DF370AD863F7}" type="datetimeFigureOut">
              <a:rPr kumimoji="1" lang="ko-KR" altLang="en-US" smtClean="0"/>
              <a:t>2018. 11. 22.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8CCA-AF40-D848-9BEE-E78FD4D19C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839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B3DB-ADE6-A04A-A70D-DF370AD863F7}" type="datetimeFigureOut">
              <a:rPr kumimoji="1" lang="ko-KR" altLang="en-US" smtClean="0"/>
              <a:t>2018. 11. 22.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8CCA-AF40-D848-9BEE-E78FD4D19C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712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B3DB-ADE6-A04A-A70D-DF370AD863F7}" type="datetimeFigureOut">
              <a:rPr kumimoji="1" lang="ko-KR" altLang="en-US" smtClean="0"/>
              <a:t>2018. 11. 22.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8CCA-AF40-D848-9BEE-E78FD4D19C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59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B3DB-ADE6-A04A-A70D-DF370AD863F7}" type="datetimeFigureOut">
              <a:rPr kumimoji="1" lang="ko-KR" altLang="en-US" smtClean="0"/>
              <a:t>2018. 11. 22.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8CCA-AF40-D848-9BEE-E78FD4D19C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580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B3DB-ADE6-A04A-A70D-DF370AD863F7}" type="datetimeFigureOut">
              <a:rPr kumimoji="1" lang="ko-KR" altLang="en-US" smtClean="0"/>
              <a:t>2018. 11. 22.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8CCA-AF40-D848-9BEE-E78FD4D19C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707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B3DB-ADE6-A04A-A70D-DF370AD863F7}" type="datetimeFigureOut">
              <a:rPr kumimoji="1" lang="ko-KR" altLang="en-US" smtClean="0"/>
              <a:t>2018. 11. 22.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8CCA-AF40-D848-9BEE-E78FD4D19C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64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B3DB-ADE6-A04A-A70D-DF370AD863F7}" type="datetimeFigureOut">
              <a:rPr kumimoji="1" lang="ko-KR" altLang="en-US" smtClean="0"/>
              <a:t>2018. 11. 22.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8CCA-AF40-D848-9BEE-E78FD4D19C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163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B3DB-ADE6-A04A-A70D-DF370AD863F7}" type="datetimeFigureOut">
              <a:rPr kumimoji="1" lang="ko-KR" altLang="en-US" smtClean="0"/>
              <a:t>2018. 11. 22.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8CCA-AF40-D848-9BEE-E78FD4D19C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709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B3DB-ADE6-A04A-A70D-DF370AD863F7}" type="datetimeFigureOut">
              <a:rPr kumimoji="1" lang="ko-KR" altLang="en-US" smtClean="0"/>
              <a:t>2018. 11. 22.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8CCA-AF40-D848-9BEE-E78FD4D19C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340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B3DB-ADE6-A04A-A70D-DF370AD863F7}" type="datetimeFigureOut">
              <a:rPr kumimoji="1" lang="ko-KR" altLang="en-US" smtClean="0"/>
              <a:t>2018. 11. 22.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8CCA-AF40-D848-9BEE-E78FD4D19C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515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9B3DB-ADE6-A04A-A70D-DF370AD863F7}" type="datetimeFigureOut">
              <a:rPr kumimoji="1" lang="ko-KR" altLang="en-US" smtClean="0"/>
              <a:t>2018. 11. 22.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A8CCA-AF40-D848-9BEE-E78FD4D19C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100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haijs.com/api/bdd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2022" y="1585141"/>
            <a:ext cx="10400270" cy="2387600"/>
          </a:xfrm>
        </p:spPr>
        <p:txBody>
          <a:bodyPr>
            <a:normAutofit/>
          </a:bodyPr>
          <a:lstStyle/>
          <a:p>
            <a:r>
              <a:rPr kumimoji="1" lang="en-US" altLang="ko-KR" sz="5400" dirty="0" smtClean="0"/>
              <a:t>Unit Test </a:t>
            </a:r>
            <a:r>
              <a:rPr kumimoji="1" lang="en-US" altLang="ko-KR" sz="5400" dirty="0" err="1" smtClean="0"/>
              <a:t>Vue.js</a:t>
            </a:r>
            <a:r>
              <a:rPr kumimoji="1" lang="en-US" altLang="ko-KR" sz="5400" dirty="0"/>
              <a:t> </a:t>
            </a:r>
            <a:r>
              <a:rPr kumimoji="1" lang="en-US" altLang="ko-KR" sz="5400" dirty="0" smtClean="0"/>
              <a:t/>
            </a:r>
            <a:br>
              <a:rPr kumimoji="1" lang="en-US" altLang="ko-KR" sz="5400" dirty="0" smtClean="0"/>
            </a:br>
            <a:r>
              <a:rPr kumimoji="1" lang="en-US" altLang="ko-KR" sz="5400" dirty="0" smtClean="0"/>
              <a:t>with Karma &amp; Mocha</a:t>
            </a:r>
            <a:endParaRPr kumimoji="1" lang="ko-KR" altLang="en-US" sz="54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8876271" y="6308168"/>
            <a:ext cx="3455773" cy="463335"/>
          </a:xfrm>
        </p:spPr>
        <p:txBody>
          <a:bodyPr/>
          <a:lstStyle/>
          <a:p>
            <a:r>
              <a:rPr kumimoji="1" lang="en-US" altLang="ko-KR" dirty="0" smtClean="0"/>
              <a:t>by WANZARGEN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574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</a:t>
            </a:r>
            <a:r>
              <a:rPr kumimoji="1" lang="en-US" altLang="ko-KR" dirty="0" smtClean="0"/>
              <a:t>rammar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0847"/>
            <a:ext cx="10515600" cy="2696948"/>
          </a:xfrm>
        </p:spPr>
        <p:txBody>
          <a:bodyPr anchor="ctr">
            <a:normAutofit/>
          </a:bodyPr>
          <a:lstStyle/>
          <a:p>
            <a:r>
              <a:rPr lang="en-US" altLang="ko-KR" dirty="0" smtClean="0"/>
              <a:t>Since </a:t>
            </a:r>
            <a:r>
              <a:rPr lang="en-US" altLang="ko-KR" b="1" dirty="0" smtClean="0"/>
              <a:t>describe</a:t>
            </a:r>
            <a:r>
              <a:rPr lang="en-US" altLang="ko-KR" dirty="0" smtClean="0"/>
              <a:t> and </a:t>
            </a:r>
            <a:r>
              <a:rPr lang="en-US" altLang="ko-KR" b="1" dirty="0" smtClean="0"/>
              <a:t>it</a:t>
            </a:r>
            <a:r>
              <a:rPr lang="en-US" altLang="ko-KR" dirty="0" smtClean="0"/>
              <a:t> blocks are functions, </a:t>
            </a:r>
            <a:br>
              <a:rPr lang="en-US" altLang="ko-KR" dirty="0" smtClean="0"/>
            </a:br>
            <a:r>
              <a:rPr lang="en-US" altLang="ko-KR" dirty="0" smtClean="0"/>
              <a:t>they can </a:t>
            </a:r>
            <a:r>
              <a:rPr lang="en-US" altLang="ko-KR" u="sng" dirty="0" smtClean="0"/>
              <a:t>contain any executable code</a:t>
            </a:r>
            <a:r>
              <a:rPr lang="en-US" altLang="ko-KR" dirty="0" smtClean="0"/>
              <a:t> necessary to implement the test. </a:t>
            </a:r>
            <a:endParaRPr lang="en-US" altLang="ko-KR" dirty="0"/>
          </a:p>
          <a:p>
            <a:r>
              <a:rPr lang="en-US" altLang="ko-KR" dirty="0" smtClean="0"/>
              <a:t>JavaScript </a:t>
            </a:r>
            <a:r>
              <a:rPr lang="en-US" altLang="ko-KR" u="sng" dirty="0" smtClean="0"/>
              <a:t>scoping rules apply</a:t>
            </a:r>
            <a:r>
              <a:rPr lang="en-US" altLang="ko-KR" dirty="0" smtClean="0"/>
              <a:t>, so variables declared in a </a:t>
            </a:r>
            <a:r>
              <a:rPr lang="en-US" altLang="ko-KR" b="1" dirty="0" smtClean="0"/>
              <a:t>describe</a:t>
            </a:r>
            <a:r>
              <a:rPr lang="en-US" altLang="ko-KR" dirty="0" smtClean="0"/>
              <a:t> are available to any </a:t>
            </a:r>
            <a:r>
              <a:rPr lang="en-US" altLang="ko-KR" b="1" dirty="0" smtClean="0"/>
              <a:t>it</a:t>
            </a:r>
            <a:r>
              <a:rPr lang="en-US" altLang="ko-KR" dirty="0" smtClean="0"/>
              <a:t> block inside the suite.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38201" y="4287795"/>
            <a:ext cx="6773561" cy="184665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/>
            </a:r>
            <a:b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</a:br>
            <a:r>
              <a:rPr lang="en-US" altLang="ko-KR" sz="1600" b="0" dirty="0" smtClean="0">
                <a:solidFill>
                  <a:srgbClr val="DCDCAA"/>
                </a:solidFill>
                <a:effectLst/>
                <a:latin typeface="Menlo" charset="0"/>
              </a:rPr>
              <a:t>describe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(</a:t>
            </a:r>
            <a:r>
              <a:rPr lang="en-US" altLang="ko-KR" sz="1600" b="0" dirty="0" smtClean="0">
                <a:solidFill>
                  <a:srgbClr val="CE9178"/>
                </a:solidFill>
                <a:effectLst/>
                <a:latin typeface="Menlo" charset="0"/>
              </a:rPr>
              <a:t>'</a:t>
            </a:r>
            <a:r>
              <a:rPr lang="en-US" altLang="ko-KR" sz="1600" b="0" dirty="0" err="1" smtClean="0">
                <a:solidFill>
                  <a:srgbClr val="CE9178"/>
                </a:solidFill>
                <a:effectLst/>
                <a:latin typeface="Menlo" charset="0"/>
              </a:rPr>
              <a:t>HelloWorld.vue</a:t>
            </a:r>
            <a:r>
              <a:rPr lang="en-US" altLang="ko-KR" sz="1600" b="0" dirty="0" smtClean="0">
                <a:solidFill>
                  <a:srgbClr val="CE9178"/>
                </a:solidFill>
                <a:effectLst/>
                <a:latin typeface="Menlo" charset="0"/>
              </a:rPr>
              <a:t>'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, () </a:t>
            </a:r>
            <a:r>
              <a:rPr lang="en-US" altLang="ko-KR" sz="1600" b="0" dirty="0" smtClean="0">
                <a:solidFill>
                  <a:srgbClr val="569CD6"/>
                </a:solidFill>
                <a:effectLst/>
                <a:latin typeface="Menlo" charset="0"/>
              </a:rPr>
              <a:t>=&gt;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 {</a:t>
            </a:r>
          </a:p>
          <a:p>
            <a:r>
              <a:rPr lang="en-US" altLang="ko-KR" sz="1600" b="0" dirty="0" smtClean="0">
                <a:solidFill>
                  <a:srgbClr val="DCDCAA"/>
                </a:solidFill>
                <a:effectLst/>
                <a:latin typeface="Menlo" charset="0"/>
              </a:rPr>
              <a:t>	it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(</a:t>
            </a:r>
            <a:r>
              <a:rPr lang="en-US" altLang="ko-KR" sz="1600" b="0" dirty="0" smtClean="0">
                <a:solidFill>
                  <a:srgbClr val="CE9178"/>
                </a:solidFill>
                <a:effectLst/>
                <a:latin typeface="Menlo" charset="0"/>
              </a:rPr>
              <a:t>'should render correct contents'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, () </a:t>
            </a:r>
            <a:r>
              <a:rPr lang="en-US" altLang="ko-KR" sz="1600" b="0" dirty="0" smtClean="0">
                <a:solidFill>
                  <a:srgbClr val="569CD6"/>
                </a:solidFill>
                <a:effectLst/>
                <a:latin typeface="Menlo" charset="0"/>
              </a:rPr>
              <a:t>=&gt;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 {</a:t>
            </a:r>
          </a:p>
          <a:p>
            <a:r>
              <a:rPr lang="en-US" altLang="ko-KR" sz="1600" b="0" dirty="0" smtClean="0">
                <a:solidFill>
                  <a:srgbClr val="569CD6"/>
                </a:solidFill>
                <a:effectLst/>
                <a:latin typeface="Menlo" charset="0"/>
              </a:rPr>
              <a:t>		...</a:t>
            </a:r>
            <a:endParaRPr lang="en-US" altLang="ko-KR" sz="16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	})</a:t>
            </a:r>
          </a:p>
          <a:p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})</a:t>
            </a:r>
          </a:p>
          <a:p>
            <a:endParaRPr lang="en-US" altLang="ko-KR" sz="1600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t="28698" r="69594" b="55011"/>
          <a:stretch/>
        </p:blipFill>
        <p:spPr>
          <a:xfrm>
            <a:off x="7982466" y="5402311"/>
            <a:ext cx="3707027" cy="61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1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Grammar - chai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7261"/>
          </a:xfrm>
        </p:spPr>
        <p:txBody>
          <a:bodyPr anchor="ctr">
            <a:normAutofit fontScale="92500"/>
          </a:bodyPr>
          <a:lstStyle/>
          <a:p>
            <a:r>
              <a:rPr lang="en-US" altLang="ko-KR" dirty="0" smtClean="0"/>
              <a:t>Expectation</a:t>
            </a:r>
            <a:r>
              <a:rPr lang="ko-KR" altLang="en-US" dirty="0" smtClean="0"/>
              <a:t> 문은 </a:t>
            </a:r>
            <a:r>
              <a:rPr lang="ko-KR" altLang="ko-KR" dirty="0" smtClean="0"/>
              <a:t>실제값을 취하는 </a:t>
            </a:r>
            <a:r>
              <a:rPr lang="ko-KR" altLang="ko-KR" b="1" dirty="0" smtClean="0"/>
              <a:t>expect</a:t>
            </a:r>
            <a:r>
              <a:rPr lang="ko-KR" altLang="ko-KR" dirty="0" smtClean="0"/>
              <a:t> 함수</a:t>
            </a:r>
            <a:r>
              <a:rPr lang="ko-KR" altLang="en-US" dirty="0" smtClean="0"/>
              <a:t>로 작성</a:t>
            </a:r>
            <a:endParaRPr lang="en-US" altLang="ko-KR" dirty="0" smtClean="0"/>
          </a:p>
          <a:p>
            <a:r>
              <a:rPr lang="ko-KR" altLang="en-US" dirty="0" smtClean="0"/>
              <a:t>기대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예상 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가지는 </a:t>
            </a:r>
            <a:r>
              <a:rPr lang="en-US" altLang="ko-KR" u="sng" dirty="0" smtClean="0"/>
              <a:t>Matcher function</a:t>
            </a:r>
            <a:r>
              <a:rPr lang="ko-KR" altLang="en-US" dirty="0" smtClean="0"/>
              <a:t> 들과 연결됨</a:t>
            </a:r>
            <a:r>
              <a:rPr lang="en-US" altLang="ko-KR" dirty="0" smtClean="0"/>
              <a:t>(chained)</a:t>
            </a:r>
          </a:p>
          <a:p>
            <a:r>
              <a:rPr lang="ko-KR" altLang="en-US" dirty="0" smtClean="0"/>
              <a:t>각 </a:t>
            </a:r>
            <a:r>
              <a:rPr lang="en-US" altLang="ko-KR" dirty="0" smtClean="0"/>
              <a:t>chain</a:t>
            </a:r>
            <a:r>
              <a:rPr lang="ko-KR" altLang="en-US" dirty="0" smtClean="0"/>
              <a:t>들은 </a:t>
            </a:r>
            <a:r>
              <a:rPr lang="ko-KR" altLang="en-US" dirty="0"/>
              <a:t>실제 값과 예상 </a:t>
            </a:r>
            <a:r>
              <a:rPr lang="ko-KR" altLang="en-US" dirty="0" smtClean="0"/>
              <a:t>값을 비교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report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to mocha</a:t>
            </a:r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977079" y="3520687"/>
            <a:ext cx="4263083" cy="307776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altLang="ko-KR" sz="16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sz="1600" b="1" dirty="0" err="1" smtClean="0">
                <a:solidFill>
                  <a:srgbClr val="268BD2"/>
                </a:solidFill>
                <a:effectLst/>
              </a:rPr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a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>
                <a:solidFill>
                  <a:srgbClr val="93A1A1"/>
                </a:solidFill>
                <a:effectLst/>
              </a:rPr>
              <a:t>=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olidFill>
                  <a:srgbClr val="2AA198"/>
                </a:solidFill>
                <a:effectLst/>
              </a:rPr>
              <a:t>12</a:t>
            </a:r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;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expect(a).</a:t>
            </a:r>
            <a:r>
              <a:rPr lang="en-US" altLang="ko-KR" sz="1600" dirty="0" err="1" smtClean="0">
                <a:solidFill>
                  <a:srgbClr val="93A1A1"/>
                </a:solidFill>
                <a:effectLst/>
              </a:rPr>
              <a:t>to.equal</a:t>
            </a:r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(</a:t>
            </a:r>
            <a:r>
              <a:rPr lang="en-US" altLang="ko-KR" sz="1600" dirty="0" smtClean="0">
                <a:solidFill>
                  <a:srgbClr val="2AA198"/>
                </a:solidFill>
                <a:effectLst/>
              </a:rPr>
              <a:t>12</a:t>
            </a:r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);</a:t>
            </a:r>
          </a:p>
          <a:p>
            <a:endParaRPr lang="en-US" altLang="ko-KR" sz="1600" dirty="0" smtClean="0">
              <a:solidFill>
                <a:srgbClr val="D4D4D4"/>
              </a:solidFill>
              <a:latin typeface="Menlo" charset="0"/>
            </a:endParaRPr>
          </a:p>
          <a:p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expect(</a:t>
            </a:r>
            <a:r>
              <a:rPr lang="en-US" altLang="ko-KR" sz="1600" b="1" dirty="0" smtClean="0">
                <a:solidFill>
                  <a:srgbClr val="859900"/>
                </a:solidFill>
                <a:effectLst/>
              </a:rPr>
              <a:t>true</a:t>
            </a:r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).</a:t>
            </a:r>
            <a:r>
              <a:rPr lang="en-US" altLang="ko-KR" sz="1600" dirty="0" err="1" smtClean="0">
                <a:solidFill>
                  <a:srgbClr val="93A1A1"/>
                </a:solidFill>
                <a:effectLst/>
              </a:rPr>
              <a:t>to.be</a:t>
            </a:r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(</a:t>
            </a:r>
            <a:r>
              <a:rPr lang="en-US" altLang="ko-KR" sz="1600" b="1" dirty="0" smtClean="0">
                <a:solidFill>
                  <a:srgbClr val="859900"/>
                </a:solidFill>
                <a:effectLst/>
              </a:rPr>
              <a:t>true</a:t>
            </a:r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);</a:t>
            </a:r>
            <a:endParaRPr lang="en-US" altLang="ko-KR" sz="1600" dirty="0">
              <a:solidFill>
                <a:srgbClr val="D4D4D4"/>
              </a:solidFill>
              <a:latin typeface="Menlo" charset="0"/>
            </a:endParaRPr>
          </a:p>
          <a:p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expect(</a:t>
            </a:r>
            <a:r>
              <a:rPr lang="en-US" altLang="ko-KR" sz="1600" b="1" dirty="0" smtClean="0">
                <a:solidFill>
                  <a:srgbClr val="859900"/>
                </a:solidFill>
                <a:effectLst/>
              </a:rPr>
              <a:t>false</a:t>
            </a:r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).</a:t>
            </a:r>
            <a:r>
              <a:rPr lang="en-US" altLang="ko-KR" sz="1600" dirty="0" err="1" smtClean="0">
                <a:solidFill>
                  <a:srgbClr val="93A1A1"/>
                </a:solidFill>
                <a:effectLst/>
              </a:rPr>
              <a:t>to.not.be</a:t>
            </a:r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(</a:t>
            </a:r>
            <a:r>
              <a:rPr lang="en-US" altLang="ko-KR" sz="1600" b="1" dirty="0" smtClean="0">
                <a:solidFill>
                  <a:srgbClr val="859900"/>
                </a:solidFill>
                <a:effectLst/>
              </a:rPr>
              <a:t>true</a:t>
            </a:r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); </a:t>
            </a:r>
          </a:p>
          <a:p>
            <a:endParaRPr lang="en-US" altLang="ko-KR" sz="1600" b="0" dirty="0">
              <a:solidFill>
                <a:srgbClr val="93A1A1"/>
              </a:solidFill>
              <a:latin typeface="Menlo" charset="0"/>
            </a:endParaRPr>
          </a:p>
          <a:p>
            <a:r>
              <a:rPr lang="en-US" altLang="ko-KR" sz="1600" b="1" dirty="0" err="1" smtClean="0">
                <a:solidFill>
                  <a:srgbClr val="268BD2"/>
                </a:solidFill>
                <a:effectLst/>
              </a:rPr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message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>
                <a:solidFill>
                  <a:srgbClr val="93A1A1"/>
                </a:solidFill>
                <a:effectLst/>
              </a:rPr>
              <a:t>=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olidFill>
                  <a:srgbClr val="2AA198"/>
                </a:solidFill>
                <a:effectLst/>
              </a:rPr>
              <a:t>"foo bar </a:t>
            </a:r>
            <a:r>
              <a:rPr lang="en-US" altLang="ko-KR" sz="1600" dirty="0" err="1" smtClean="0">
                <a:solidFill>
                  <a:srgbClr val="2AA198"/>
                </a:solidFill>
                <a:effectLst/>
              </a:rPr>
              <a:t>baz</a:t>
            </a:r>
            <a:r>
              <a:rPr lang="en-US" altLang="ko-KR" sz="1600" dirty="0" smtClean="0">
                <a:solidFill>
                  <a:srgbClr val="2AA198"/>
                </a:solidFill>
                <a:effectLst/>
              </a:rPr>
              <a:t>"</a:t>
            </a:r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;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expect(message).</a:t>
            </a:r>
            <a:r>
              <a:rPr lang="en-US" altLang="ko-KR" sz="1600" dirty="0" err="1" smtClean="0">
                <a:solidFill>
                  <a:srgbClr val="93A1A1"/>
                </a:solidFill>
                <a:effectLst/>
              </a:rPr>
              <a:t>to.match</a:t>
            </a:r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(</a:t>
            </a:r>
            <a:r>
              <a:rPr lang="en-US" altLang="ko-KR" sz="1600" dirty="0" smtClean="0">
                <a:solidFill>
                  <a:srgbClr val="E1403E"/>
                </a:solidFill>
                <a:effectLst/>
              </a:rPr>
              <a:t>/bar/</a:t>
            </a:r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);</a:t>
            </a:r>
          </a:p>
          <a:p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expect(message).</a:t>
            </a:r>
            <a:r>
              <a:rPr lang="en-US" altLang="ko-KR" sz="1600" dirty="0" err="1" smtClean="0">
                <a:solidFill>
                  <a:srgbClr val="93A1A1"/>
                </a:solidFill>
                <a:effectLst/>
              </a:rPr>
              <a:t>to.match</a:t>
            </a:r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(</a:t>
            </a:r>
            <a:r>
              <a:rPr lang="en-US" altLang="ko-KR" sz="1600" dirty="0" smtClean="0">
                <a:solidFill>
                  <a:srgbClr val="2AA198"/>
                </a:solidFill>
                <a:effectLst/>
              </a:rPr>
              <a:t>"bar"</a:t>
            </a:r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);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expect(message).</a:t>
            </a:r>
            <a:r>
              <a:rPr lang="en-US" altLang="ko-KR" sz="1600" smtClean="0">
                <a:solidFill>
                  <a:srgbClr val="93A1A1"/>
                </a:solidFill>
                <a:effectLst/>
              </a:rPr>
              <a:t>to.not.match</a:t>
            </a:r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(</a:t>
            </a:r>
            <a:r>
              <a:rPr lang="en-US" altLang="ko-KR" sz="1600" dirty="0" smtClean="0">
                <a:solidFill>
                  <a:srgbClr val="E1403E"/>
                </a:solidFill>
                <a:effectLst/>
              </a:rPr>
              <a:t>/</a:t>
            </a:r>
            <a:r>
              <a:rPr lang="en-US" altLang="ko-KR" sz="1600" dirty="0" err="1" smtClean="0">
                <a:solidFill>
                  <a:srgbClr val="E1403E"/>
                </a:solidFill>
                <a:effectLst/>
              </a:rPr>
              <a:t>quux</a:t>
            </a:r>
            <a:r>
              <a:rPr lang="en-US" altLang="ko-KR" sz="1600" dirty="0" smtClean="0">
                <a:solidFill>
                  <a:srgbClr val="E1403E"/>
                </a:solidFill>
                <a:effectLst/>
              </a:rPr>
              <a:t>/</a:t>
            </a:r>
            <a:r>
              <a:rPr lang="en-US" altLang="ko-KR" sz="1600" dirty="0" smtClean="0">
                <a:solidFill>
                  <a:srgbClr val="93A1A1"/>
                </a:solidFill>
                <a:effectLst/>
              </a:rPr>
              <a:t>); 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/>
            </a:r>
            <a:b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</a:br>
            <a:endParaRPr lang="en-US" altLang="ko-KR" sz="1600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86616" y="4874904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3"/>
              </a:rPr>
              <a:t>Chai grammar</a:t>
            </a:r>
            <a:r>
              <a:rPr lang="en-US" altLang="ko-KR" dirty="0" smtClean="0"/>
              <a:t> =&gt;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869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</a:t>
            </a:r>
            <a:r>
              <a:rPr kumimoji="1" lang="en-US" altLang="ko-KR" dirty="0" smtClean="0"/>
              <a:t>rammar</a:t>
            </a:r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07674" y="2642955"/>
            <a:ext cx="6178379" cy="28007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 smtClean="0">
                <a:solidFill>
                  <a:srgbClr val="569CD6"/>
                </a:solidFill>
                <a:effectLst/>
                <a:latin typeface="Menlo" charset="0"/>
              </a:rPr>
              <a:t>const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sz="1600" b="0" dirty="0" smtClean="0">
                <a:solidFill>
                  <a:srgbClr val="9CDCFE"/>
                </a:solidFill>
                <a:effectLst/>
                <a:latin typeface="Menlo" charset="0"/>
              </a:rPr>
              <a:t>Constructor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 = </a:t>
            </a:r>
            <a:r>
              <a:rPr lang="en-US" altLang="ko-KR" sz="1600" b="0" dirty="0" err="1" smtClean="0">
                <a:solidFill>
                  <a:srgbClr val="9CDCFE"/>
                </a:solidFill>
                <a:effectLst/>
                <a:latin typeface="Menlo" charset="0"/>
              </a:rPr>
              <a:t>Vue</a:t>
            </a:r>
            <a:r>
              <a:rPr lang="en-US" altLang="ko-KR" sz="1600" b="0" dirty="0" err="1" smtClean="0">
                <a:solidFill>
                  <a:srgbClr val="D4D4D4"/>
                </a:solidFill>
                <a:effectLst/>
                <a:latin typeface="Menlo" charset="0"/>
              </a:rPr>
              <a:t>.</a:t>
            </a:r>
            <a:r>
              <a:rPr lang="en-US" altLang="ko-KR" sz="1600" b="0" dirty="0" err="1" smtClean="0">
                <a:solidFill>
                  <a:srgbClr val="DCDCAA"/>
                </a:solidFill>
                <a:effectLst/>
                <a:latin typeface="Menlo" charset="0"/>
              </a:rPr>
              <a:t>extend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(</a:t>
            </a:r>
            <a:r>
              <a:rPr lang="en-US" altLang="ko-KR" sz="1600" b="0" dirty="0" smtClean="0">
                <a:solidFill>
                  <a:srgbClr val="9CDCFE"/>
                </a:solidFill>
                <a:effectLst/>
                <a:latin typeface="Menlo" charset="0"/>
              </a:rPr>
              <a:t>HelloWorld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) </a:t>
            </a:r>
          </a:p>
          <a:p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//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Vue</a:t>
            </a:r>
            <a:r>
              <a:rPr lang="ko-KR" altLang="en-US" sz="1600" dirty="0" smtClean="0">
                <a:solidFill>
                  <a:schemeClr val="bg1"/>
                </a:solidFill>
              </a:rPr>
              <a:t>를 상속받는 하위 클래스를 만듦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b="0" dirty="0" smtClean="0">
              <a:solidFill>
                <a:schemeClr val="bg1"/>
              </a:solidFill>
              <a:effectLst/>
              <a:latin typeface="Menlo" charset="0"/>
            </a:endParaRPr>
          </a:p>
          <a:p>
            <a:r>
              <a:rPr lang="en-US" altLang="ko-KR" sz="1600" b="0" dirty="0" err="1" smtClean="0">
                <a:solidFill>
                  <a:srgbClr val="569CD6"/>
                </a:solidFill>
                <a:effectLst/>
                <a:latin typeface="Menlo" charset="0"/>
              </a:rPr>
              <a:t>const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sz="1600" b="0" dirty="0" err="1" smtClean="0">
                <a:solidFill>
                  <a:srgbClr val="9CDCFE"/>
                </a:solidFill>
                <a:effectLst/>
                <a:latin typeface="Menlo" charset="0"/>
              </a:rPr>
              <a:t>vm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 = </a:t>
            </a:r>
            <a:r>
              <a:rPr lang="en-US" altLang="ko-KR" sz="1600" b="0" dirty="0" smtClean="0">
                <a:solidFill>
                  <a:srgbClr val="569CD6"/>
                </a:solidFill>
                <a:effectLst/>
                <a:latin typeface="Menlo" charset="0"/>
              </a:rPr>
              <a:t>new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sz="1600" b="0" dirty="0" smtClean="0">
                <a:solidFill>
                  <a:srgbClr val="4EC9B0"/>
                </a:solidFill>
                <a:effectLst/>
                <a:latin typeface="Menlo" charset="0"/>
              </a:rPr>
              <a:t>Constructor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().</a:t>
            </a:r>
            <a:r>
              <a:rPr lang="en-US" altLang="ko-KR" sz="1600" b="0" dirty="0" smtClean="0">
                <a:solidFill>
                  <a:srgbClr val="DCDCAA"/>
                </a:solidFill>
                <a:effectLst/>
                <a:latin typeface="Menlo" charset="0"/>
              </a:rPr>
              <a:t>$mount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()</a:t>
            </a:r>
            <a:r>
              <a:rPr lang="ko-KR" altLang="en-US" sz="1600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endParaRPr lang="en-US" altLang="ko-KR" sz="16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//</a:t>
            </a:r>
            <a:r>
              <a:rPr lang="ko-KR" altLang="en-US" sz="1600" b="0" dirty="0" smtClean="0">
                <a:solidFill>
                  <a:srgbClr val="D4D4D4"/>
                </a:solidFill>
                <a:effectLst/>
                <a:latin typeface="Menlo" charset="0"/>
              </a:rPr>
              <a:t>인스턴스를 만들고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,</a:t>
            </a:r>
            <a:r>
              <a:rPr lang="ko-KR" altLang="en-US" sz="1600" b="0" dirty="0" smtClean="0">
                <a:solidFill>
                  <a:srgbClr val="D4D4D4"/>
                </a:solidFill>
                <a:effectLst/>
                <a:latin typeface="Menlo" charset="0"/>
              </a:rPr>
              <a:t> 엘리먼트에 마운트함</a:t>
            </a:r>
            <a:endParaRPr lang="en-US" altLang="ko-KR" sz="16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endParaRPr lang="en-US" altLang="ko-KR" sz="16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sz="1600" b="0" dirty="0" smtClean="0">
                <a:solidFill>
                  <a:srgbClr val="DCDCAA"/>
                </a:solidFill>
                <a:effectLst/>
                <a:latin typeface="Menlo" charset="0"/>
              </a:rPr>
              <a:t>expect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(</a:t>
            </a:r>
            <a:r>
              <a:rPr lang="en-US" altLang="ko-KR" sz="1600" b="0" dirty="0" err="1" smtClean="0">
                <a:solidFill>
                  <a:srgbClr val="9CDCFE"/>
                </a:solidFill>
                <a:effectLst/>
                <a:latin typeface="Menlo" charset="0"/>
              </a:rPr>
              <a:t>vm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.</a:t>
            </a:r>
            <a:r>
              <a:rPr lang="en-US" altLang="ko-KR" sz="1600" b="0" dirty="0" smtClean="0">
                <a:solidFill>
                  <a:srgbClr val="9CDCFE"/>
                </a:solidFill>
                <a:effectLst/>
                <a:latin typeface="Menlo" charset="0"/>
              </a:rPr>
              <a:t>$</a:t>
            </a:r>
            <a:r>
              <a:rPr lang="en-US" altLang="ko-KR" sz="1600" b="0" dirty="0" err="1" smtClean="0">
                <a:solidFill>
                  <a:srgbClr val="9CDCFE"/>
                </a:solidFill>
                <a:effectLst/>
                <a:latin typeface="Menlo" charset="0"/>
              </a:rPr>
              <a:t>el</a:t>
            </a:r>
            <a:r>
              <a:rPr lang="en-US" altLang="ko-KR" sz="1600" b="0" dirty="0" err="1" smtClean="0">
                <a:solidFill>
                  <a:srgbClr val="D4D4D4"/>
                </a:solidFill>
                <a:effectLst/>
                <a:latin typeface="Menlo" charset="0"/>
              </a:rPr>
              <a:t>.</a:t>
            </a:r>
            <a:r>
              <a:rPr lang="en-US" altLang="ko-KR" sz="1600" b="0" dirty="0" err="1" smtClean="0">
                <a:solidFill>
                  <a:srgbClr val="DCDCAA"/>
                </a:solidFill>
                <a:effectLst/>
                <a:latin typeface="Menlo" charset="0"/>
              </a:rPr>
              <a:t>querySelector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(</a:t>
            </a:r>
            <a:r>
              <a:rPr lang="en-US" altLang="ko-KR" sz="1600" b="0" dirty="0" smtClean="0">
                <a:solidFill>
                  <a:srgbClr val="CE9178"/>
                </a:solidFill>
                <a:effectLst/>
                <a:latin typeface="Menlo" charset="0"/>
              </a:rPr>
              <a:t>'.hello h1'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)</a:t>
            </a:r>
          </a:p>
          <a:p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.</a:t>
            </a:r>
            <a:r>
              <a:rPr lang="en-US" altLang="ko-KR" sz="1600" b="0" dirty="0" err="1" smtClean="0">
                <a:solidFill>
                  <a:srgbClr val="9CDCFE"/>
                </a:solidFill>
                <a:effectLst/>
                <a:latin typeface="Menlo" charset="0"/>
              </a:rPr>
              <a:t>textContent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)</a:t>
            </a:r>
          </a:p>
          <a:p>
            <a:endParaRPr lang="en-US" altLang="ko-KR" sz="16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.</a:t>
            </a:r>
            <a:r>
              <a:rPr lang="en-US" altLang="ko-KR" sz="1600" b="0" dirty="0" err="1" smtClean="0">
                <a:solidFill>
                  <a:srgbClr val="9CDCFE"/>
                </a:solidFill>
                <a:effectLst/>
                <a:latin typeface="Menlo" charset="0"/>
              </a:rPr>
              <a:t>to</a:t>
            </a:r>
            <a:r>
              <a:rPr lang="en-US" altLang="ko-KR" sz="1600" b="0" dirty="0" err="1" smtClean="0">
                <a:solidFill>
                  <a:srgbClr val="D4D4D4"/>
                </a:solidFill>
                <a:effectLst/>
                <a:latin typeface="Menlo" charset="0"/>
              </a:rPr>
              <a:t>.</a:t>
            </a:r>
            <a:r>
              <a:rPr lang="en-US" altLang="ko-KR" sz="1600" b="0" dirty="0" err="1" smtClean="0">
                <a:solidFill>
                  <a:srgbClr val="DCDCAA"/>
                </a:solidFill>
                <a:effectLst/>
                <a:latin typeface="Menlo" charset="0"/>
              </a:rPr>
              <a:t>equal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(</a:t>
            </a:r>
            <a:r>
              <a:rPr lang="en-US" altLang="ko-KR" sz="1600" b="0" dirty="0" smtClean="0">
                <a:solidFill>
                  <a:srgbClr val="CE9178"/>
                </a:solidFill>
                <a:effectLst/>
                <a:latin typeface="Menlo" charset="0"/>
              </a:rPr>
              <a:t>'Welcome to Your </a:t>
            </a:r>
            <a:r>
              <a:rPr lang="en-US" altLang="ko-KR" sz="1600" b="0" dirty="0" err="1" smtClean="0">
                <a:solidFill>
                  <a:srgbClr val="CE9178"/>
                </a:solidFill>
                <a:effectLst/>
                <a:latin typeface="Menlo" charset="0"/>
              </a:rPr>
              <a:t>Vue.js</a:t>
            </a:r>
            <a:r>
              <a:rPr lang="en-US" altLang="ko-KR" sz="1600" b="0" dirty="0" smtClean="0">
                <a:solidFill>
                  <a:srgbClr val="CE9178"/>
                </a:solidFill>
                <a:effectLst/>
                <a:latin typeface="Menlo" charset="0"/>
              </a:rPr>
              <a:t> App'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  <a:t>)</a:t>
            </a:r>
            <a:br>
              <a:rPr lang="en-US" altLang="ko-KR" sz="1600" b="0" dirty="0" smtClean="0">
                <a:solidFill>
                  <a:srgbClr val="D4D4D4"/>
                </a:solidFill>
                <a:effectLst/>
                <a:latin typeface="Menlo" charset="0"/>
              </a:rPr>
            </a:br>
            <a:endParaRPr lang="en-US" altLang="ko-KR" sz="1600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9049" y="2143536"/>
            <a:ext cx="4843849" cy="418576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Menlo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Menlo" charset="0"/>
              </a:rPr>
              <a:t>template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Menlo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Menlo" charset="0"/>
              </a:rPr>
              <a:t>	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Menlo" charset="0"/>
              </a:rPr>
              <a:t>div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class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"hello"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Menlo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Menlo" charset="0"/>
              </a:rPr>
              <a:t>		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Menlo" charset="0"/>
              </a:rPr>
              <a:t>h1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Menlo" charset="0"/>
              </a:rPr>
              <a:t>&gt;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{{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Menlo" charset="0"/>
              </a:rPr>
              <a:t>msg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}}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Menlo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Menlo" charset="0"/>
              </a:rPr>
              <a:t>h1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Menlo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Menlo" charset="0"/>
              </a:rPr>
              <a:t>	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Menlo" charset="0"/>
              </a:rPr>
              <a:t>div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Menlo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Menlo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Menlo" charset="0"/>
              </a:rPr>
              <a:t>template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Menlo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/>
            </a:r>
            <a:b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</a:b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Menlo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Menlo" charset="0"/>
              </a:rPr>
              <a:t>script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Menlo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sz="1400" b="0" dirty="0" smtClean="0">
                <a:solidFill>
                  <a:srgbClr val="C586C0"/>
                </a:solidFill>
                <a:effectLst/>
                <a:latin typeface="Menlo" charset="0"/>
              </a:rPr>
              <a:t>export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sz="1400" b="0" dirty="0" smtClean="0">
                <a:solidFill>
                  <a:srgbClr val="C586C0"/>
                </a:solidFill>
                <a:effectLst/>
                <a:latin typeface="Menlo" charset="0"/>
              </a:rPr>
              <a:t>default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{</a:t>
            </a:r>
          </a:p>
          <a:p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	name: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'HelloWorld'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,</a:t>
            </a:r>
          </a:p>
          <a:p>
            <a:r>
              <a:rPr lang="en-US" altLang="ko-KR" sz="1400" b="0" dirty="0" smtClean="0">
                <a:solidFill>
                  <a:srgbClr val="DCDCAA"/>
                </a:solidFill>
                <a:effectLst/>
                <a:latin typeface="Menlo" charset="0"/>
              </a:rPr>
              <a:t>	data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() {</a:t>
            </a:r>
          </a:p>
          <a:p>
            <a:r>
              <a:rPr lang="en-US" altLang="ko-KR" sz="1400" b="0" dirty="0" smtClean="0">
                <a:solidFill>
                  <a:srgbClr val="C586C0"/>
                </a:solidFill>
                <a:effectLst/>
                <a:latin typeface="Menlo" charset="0"/>
              </a:rPr>
              <a:t>		return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{</a:t>
            </a:r>
          </a:p>
          <a:p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			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Menlo" charset="0"/>
              </a:rPr>
              <a:t>msg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: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'Welcome to 				Your </a:t>
            </a:r>
            <a:r>
              <a:rPr lang="en-US" altLang="ko-KR" sz="1400" b="0" dirty="0" err="1" smtClean="0">
                <a:solidFill>
                  <a:srgbClr val="CE9178"/>
                </a:solidFill>
                <a:effectLst/>
                <a:latin typeface="Menlo" charset="0"/>
              </a:rPr>
              <a:t>Vue.js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 App'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		}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	}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}</a:t>
            </a: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Menlo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Menlo" charset="0"/>
              </a:rPr>
              <a:t>script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Menlo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endParaRPr lang="en-US" altLang="ko-KR" sz="14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Menlo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Menlo" charset="0"/>
              </a:rPr>
              <a:t>style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scoped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Menlo" charset="0"/>
              </a:rPr>
              <a:t>&gt;</a:t>
            </a:r>
            <a:r>
              <a:rPr lang="en-US" altLang="ko-KR" sz="14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Menlo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Menlo" charset="0"/>
              </a:rPr>
              <a:t>style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Menlo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729049" y="1690688"/>
            <a:ext cx="1773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HelloWorld.vue</a:t>
            </a:r>
            <a:endParaRPr kumimoji="1" lang="ko-KR" altLang="en-US" dirty="0"/>
          </a:p>
        </p:txBody>
      </p:sp>
      <p:sp>
        <p:nvSpPr>
          <p:cNvPr id="9" name="텍스트 상자 8"/>
          <p:cNvSpPr txBox="1"/>
          <p:nvPr/>
        </p:nvSpPr>
        <p:spPr>
          <a:xfrm>
            <a:off x="5721182" y="1690688"/>
            <a:ext cx="208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 smtClean="0"/>
              <a:t>HelloWorld.spec.js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1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Vue</a:t>
            </a:r>
            <a:r>
              <a:rPr kumimoji="1" lang="en-US" altLang="ko-KR" dirty="0" smtClean="0"/>
              <a:t> CLI</a:t>
            </a:r>
            <a:r>
              <a:rPr kumimoji="1" lang="ko-KR" altLang="en-US" dirty="0" smtClean="0"/>
              <a:t>를 이용한 세팅</a:t>
            </a:r>
            <a:endParaRPr kumimoji="1"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73351"/>
            <a:ext cx="5918200" cy="406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54671"/>
            <a:ext cx="5168900" cy="444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293863"/>
            <a:ext cx="4356100" cy="1689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263355"/>
            <a:ext cx="3327400" cy="9271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6470847"/>
            <a:ext cx="48133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2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Test folder structure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736" y="1965778"/>
            <a:ext cx="32639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8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Run unit test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47396"/>
            <a:ext cx="10515600" cy="4351338"/>
          </a:xfrm>
        </p:spPr>
        <p:txBody>
          <a:bodyPr/>
          <a:lstStyle/>
          <a:p>
            <a:r>
              <a:rPr kumimoji="1" lang="en-US" altLang="ko-KR" dirty="0" err="1" smtClean="0"/>
              <a:t>package.json</a:t>
            </a:r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78" y="2498158"/>
            <a:ext cx="9791700" cy="2070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78" y="5802099"/>
            <a:ext cx="7924800" cy="279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778" y="4854833"/>
            <a:ext cx="45212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4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k</a:t>
            </a:r>
            <a:r>
              <a:rPr kumimoji="1" lang="en-US" altLang="ko-KR" dirty="0" err="1" smtClean="0"/>
              <a:t>arma.conf.js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690688"/>
            <a:ext cx="7267832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Menlo" charset="0"/>
              </a:rPr>
              <a:t>config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Menlo" charset="0"/>
              </a:rPr>
              <a:t>.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Menlo" charset="0"/>
              </a:rPr>
              <a:t>set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({</a:t>
            </a:r>
          </a:p>
          <a:p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	browsers: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[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</a:t>
            </a:r>
            <a:r>
              <a:rPr lang="en-US" altLang="ko-KR" sz="1400" b="0" dirty="0" err="1" smtClean="0">
                <a:solidFill>
                  <a:srgbClr val="CE9178"/>
                </a:solidFill>
                <a:effectLst/>
                <a:latin typeface="Menlo" charset="0"/>
              </a:rPr>
              <a:t>PhantomJS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],</a:t>
            </a:r>
          </a:p>
          <a:p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	frameworks: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[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'mocha'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,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</a:t>
            </a:r>
            <a:r>
              <a:rPr lang="en-US" altLang="ko-KR" sz="1400" b="0" dirty="0" err="1" smtClean="0">
                <a:solidFill>
                  <a:srgbClr val="CE9178"/>
                </a:solidFill>
                <a:effectLst/>
                <a:latin typeface="Menlo" charset="0"/>
              </a:rPr>
              <a:t>sinon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-chai'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,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</a:t>
            </a:r>
            <a:r>
              <a:rPr lang="en-US" altLang="ko-KR" sz="1400" b="0" dirty="0" err="1" smtClean="0">
                <a:solidFill>
                  <a:srgbClr val="CE9178"/>
                </a:solidFill>
                <a:effectLst/>
                <a:latin typeface="Menlo" charset="0"/>
              </a:rPr>
              <a:t>phantomjs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-shim'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],</a:t>
            </a:r>
          </a:p>
          <a:p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	reporters: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[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'spec'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,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'coverage'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],</a:t>
            </a:r>
          </a:p>
          <a:p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	files: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[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'./</a:t>
            </a:r>
            <a:r>
              <a:rPr lang="en-US" altLang="ko-KR" sz="1400" b="0" dirty="0" err="1" smtClean="0">
                <a:solidFill>
                  <a:srgbClr val="CE9178"/>
                </a:solidFill>
                <a:effectLst/>
                <a:latin typeface="Menlo" charset="0"/>
              </a:rPr>
              <a:t>index.js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],</a:t>
            </a:r>
          </a:p>
          <a:p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	preprocessors: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{</a:t>
            </a:r>
          </a:p>
          <a:p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		'./</a:t>
            </a:r>
            <a:r>
              <a:rPr lang="en-US" altLang="ko-KR" sz="1400" b="0" dirty="0" err="1" smtClean="0">
                <a:solidFill>
                  <a:srgbClr val="CE9178"/>
                </a:solidFill>
                <a:effectLst/>
                <a:latin typeface="Menlo" charset="0"/>
              </a:rPr>
              <a:t>index.js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: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[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</a:t>
            </a:r>
            <a:r>
              <a:rPr lang="en-US" altLang="ko-KR" sz="1400" b="0" dirty="0" err="1" smtClean="0">
                <a:solidFill>
                  <a:srgbClr val="CE9178"/>
                </a:solidFill>
                <a:effectLst/>
                <a:latin typeface="Menlo" charset="0"/>
              </a:rPr>
              <a:t>webpack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,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</a:t>
            </a:r>
            <a:r>
              <a:rPr lang="en-US" altLang="ko-KR" sz="1400" b="0" dirty="0" err="1" smtClean="0">
                <a:solidFill>
                  <a:srgbClr val="CE9178"/>
                </a:solidFill>
                <a:effectLst/>
                <a:latin typeface="Menlo" charset="0"/>
              </a:rPr>
              <a:t>sourcemap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]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	}</a:t>
            </a:r>
          </a:p>
          <a:p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	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Menlo" charset="0"/>
              </a:rPr>
              <a:t>webpack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: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Menlo" charset="0"/>
              </a:rPr>
              <a:t>webpackConfig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,// NODE_ENV: '"testing"'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		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Menlo" charset="0"/>
              </a:rPr>
              <a:t>webpackMiddleware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: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{</a:t>
            </a:r>
          </a:p>
          <a:p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		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Menlo" charset="0"/>
              </a:rPr>
              <a:t>noInfo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: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Menlo" charset="0"/>
              </a:rPr>
              <a:t>true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	},</a:t>
            </a:r>
          </a:p>
          <a:p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	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Menlo" charset="0"/>
              </a:rPr>
              <a:t>coverageReporter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: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{</a:t>
            </a:r>
          </a:p>
          <a:p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		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Menlo" charset="0"/>
              </a:rPr>
              <a:t>dir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: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'./coverage'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,</a:t>
            </a:r>
          </a:p>
          <a:p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		reporters: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[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			{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type: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</a:t>
            </a:r>
            <a:r>
              <a:rPr lang="en-US" altLang="ko-KR" sz="1400" b="0" dirty="0" err="1" smtClean="0">
                <a:solidFill>
                  <a:srgbClr val="CE9178"/>
                </a:solidFill>
                <a:effectLst/>
                <a:latin typeface="Menlo" charset="0"/>
              </a:rPr>
              <a:t>lcov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,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subdir: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'.'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},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			{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Menlo" charset="0"/>
              </a:rPr>
              <a:t>type: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'text-summary'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}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		]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	}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})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785" y="2546546"/>
            <a:ext cx="32639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index.js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2459994"/>
            <a:ext cx="7206049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 smtClean="0">
                <a:solidFill>
                  <a:srgbClr val="C586C0"/>
                </a:solidFill>
                <a:effectLst/>
                <a:latin typeface="Menlo" charset="0"/>
              </a:rPr>
              <a:t>import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Menlo" charset="0"/>
              </a:rPr>
              <a:t>Vue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sz="1400" b="0" dirty="0" smtClean="0">
                <a:solidFill>
                  <a:srgbClr val="C586C0"/>
                </a:solidFill>
                <a:effectLst/>
                <a:latin typeface="Menlo" charset="0"/>
              </a:rPr>
              <a:t>from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</a:t>
            </a:r>
            <a:r>
              <a:rPr lang="en-US" altLang="ko-KR" sz="1400" b="0" dirty="0" err="1" smtClean="0">
                <a:solidFill>
                  <a:srgbClr val="CE9178"/>
                </a:solidFill>
                <a:effectLst/>
                <a:latin typeface="Menlo" charset="0"/>
              </a:rPr>
              <a:t>vue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/>
            </a:r>
            <a:b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</a:b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Menlo" charset="0"/>
              </a:rPr>
              <a:t>Vue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Menlo" charset="0"/>
              </a:rPr>
              <a:t>.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Menlo" charset="0"/>
              </a:rPr>
              <a:t>config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Menlo" charset="0"/>
              </a:rPr>
              <a:t>.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Menlo" charset="0"/>
              </a:rPr>
              <a:t>productionTip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= 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Menlo" charset="0"/>
              </a:rPr>
              <a:t>false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/>
            </a:r>
            <a:b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</a:b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Menlo" charset="0"/>
              </a:rPr>
              <a:t>// require all test files (files that ends with .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Menlo" charset="0"/>
              </a:rPr>
              <a:t>spec.js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Menlo" charset="0"/>
              </a:rPr>
              <a:t>)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sz="1400" b="0" dirty="0" err="1" smtClean="0">
                <a:solidFill>
                  <a:srgbClr val="569CD6"/>
                </a:solidFill>
                <a:effectLst/>
                <a:latin typeface="Menlo" charset="0"/>
              </a:rPr>
              <a:t>const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Menlo" charset="0"/>
              </a:rPr>
              <a:t>testsContext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=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Menlo" charset="0"/>
              </a:rPr>
              <a:t>require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Menlo" charset="0"/>
              </a:rPr>
              <a:t>.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Menlo" charset="0"/>
              </a:rPr>
              <a:t>context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(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'./specs'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, 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Menlo" charset="0"/>
              </a:rPr>
              <a:t>true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,</a:t>
            </a:r>
            <a:r>
              <a:rPr lang="en-US" altLang="ko-KR" sz="1400" b="0" dirty="0" smtClean="0">
                <a:solidFill>
                  <a:srgbClr val="D16969"/>
                </a:solidFill>
                <a:effectLst/>
                <a:latin typeface="Menlo" charset="0"/>
              </a:rPr>
              <a:t> /</a:t>
            </a:r>
            <a:r>
              <a:rPr lang="en-US" altLang="ko-KR" sz="1400" b="0" dirty="0" smtClean="0">
                <a:solidFill>
                  <a:srgbClr val="D7BA7D"/>
                </a:solidFill>
                <a:effectLst/>
                <a:latin typeface="Menlo" charset="0"/>
              </a:rPr>
              <a:t>\.</a:t>
            </a:r>
            <a:r>
              <a:rPr lang="en-US" altLang="ko-KR" sz="1400" b="0" dirty="0" smtClean="0">
                <a:solidFill>
                  <a:srgbClr val="D16969"/>
                </a:solidFill>
                <a:effectLst/>
                <a:latin typeface="Menlo" charset="0"/>
              </a:rPr>
              <a:t>spec</a:t>
            </a:r>
            <a:r>
              <a:rPr lang="en-US" altLang="ko-KR" sz="1400" b="0" dirty="0" smtClean="0">
                <a:solidFill>
                  <a:srgbClr val="DCDCAA"/>
                </a:solidFill>
                <a:effectLst/>
                <a:latin typeface="Menlo" charset="0"/>
              </a:rPr>
              <a:t>$</a:t>
            </a:r>
            <a:r>
              <a:rPr lang="en-US" altLang="ko-KR" sz="1400" b="0" dirty="0" smtClean="0">
                <a:solidFill>
                  <a:srgbClr val="D16969"/>
                </a:solidFill>
                <a:effectLst/>
                <a:latin typeface="Menlo" charset="0"/>
              </a:rPr>
              <a:t>/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)</a:t>
            </a:r>
          </a:p>
          <a:p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Menlo" charset="0"/>
              </a:rPr>
              <a:t>testsContext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Menlo" charset="0"/>
              </a:rPr>
              <a:t>.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Menlo" charset="0"/>
              </a:rPr>
              <a:t>keys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().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Menlo" charset="0"/>
              </a:rPr>
              <a:t>forEach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(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Menlo" charset="0"/>
              </a:rPr>
              <a:t>testsContext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)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/>
            </a:r>
            <a:b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</a:b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Menlo" charset="0"/>
              </a:rPr>
              <a:t>// require all 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Menlo" charset="0"/>
              </a:rPr>
              <a:t>src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Menlo" charset="0"/>
              </a:rPr>
              <a:t> files except 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Menlo" charset="0"/>
              </a:rPr>
              <a:t>main.js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Menlo" charset="0"/>
              </a:rPr>
              <a:t> for coverage.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Menlo" charset="0"/>
              </a:rPr>
              <a:t>// you can also change this to match only the subset of files that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Menlo" charset="0"/>
              </a:rPr>
              <a:t>// you want coverage for.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sz="1400" b="0" dirty="0" err="1" smtClean="0">
                <a:solidFill>
                  <a:srgbClr val="569CD6"/>
                </a:solidFill>
                <a:effectLst/>
                <a:latin typeface="Menlo" charset="0"/>
              </a:rPr>
              <a:t>const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Menlo" charset="0"/>
              </a:rPr>
              <a:t>srcContext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 =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Menlo" charset="0"/>
              </a:rPr>
              <a:t>require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Menlo" charset="0"/>
              </a:rPr>
              <a:t>.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Menlo" charset="0"/>
              </a:rPr>
              <a:t>context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(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'../../</a:t>
            </a:r>
            <a:r>
              <a:rPr lang="en-US" altLang="ko-KR" sz="1400" b="0" dirty="0" err="1" smtClean="0">
                <a:solidFill>
                  <a:srgbClr val="CE9178"/>
                </a:solidFill>
                <a:effectLst/>
                <a:latin typeface="Menlo" charset="0"/>
              </a:rPr>
              <a:t>src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'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, 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Menlo" charset="0"/>
              </a:rPr>
              <a:t>true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,</a:t>
            </a:r>
            <a:r>
              <a:rPr lang="en-US" altLang="ko-KR" sz="1400" b="0" dirty="0" smtClean="0">
                <a:solidFill>
                  <a:srgbClr val="D16969"/>
                </a:solidFill>
                <a:effectLst/>
                <a:latin typeface="Menlo" charset="0"/>
              </a:rPr>
              <a:t> /</a:t>
            </a:r>
            <a:r>
              <a:rPr lang="en-US" altLang="ko-KR" sz="1400" b="0" dirty="0" smtClean="0">
                <a:solidFill>
                  <a:srgbClr val="DCDCAA"/>
                </a:solidFill>
                <a:effectLst/>
                <a:latin typeface="Menlo" charset="0"/>
              </a:rPr>
              <a:t>^</a:t>
            </a:r>
            <a:r>
              <a:rPr lang="en-US" altLang="ko-KR" sz="1400" b="0" dirty="0" smtClean="0">
                <a:solidFill>
                  <a:srgbClr val="D7BA7D"/>
                </a:solidFill>
                <a:effectLst/>
                <a:latin typeface="Menlo" charset="0"/>
              </a:rPr>
              <a:t>\.\/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(?!</a:t>
            </a:r>
            <a:r>
              <a:rPr lang="en-US" altLang="ko-KR" sz="1400" b="0" dirty="0" smtClean="0">
                <a:solidFill>
                  <a:srgbClr val="D16969"/>
                </a:solidFill>
                <a:effectLst/>
                <a:latin typeface="Menlo" charset="0"/>
              </a:rPr>
              <a:t>main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(</a:t>
            </a:r>
            <a:r>
              <a:rPr lang="en-US" altLang="ko-KR" sz="1400" b="0" dirty="0" smtClean="0">
                <a:solidFill>
                  <a:srgbClr val="D7BA7D"/>
                </a:solidFill>
                <a:effectLst/>
                <a:latin typeface="Menlo" charset="0"/>
              </a:rPr>
              <a:t>\.</a:t>
            </a:r>
            <a:r>
              <a:rPr lang="en-US" altLang="ko-KR" sz="1400" b="0" dirty="0" err="1" smtClean="0">
                <a:solidFill>
                  <a:srgbClr val="D16969"/>
                </a:solidFill>
                <a:effectLst/>
                <a:latin typeface="Menlo" charset="0"/>
              </a:rPr>
              <a:t>js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)</a:t>
            </a:r>
            <a:r>
              <a:rPr lang="en-US" altLang="ko-KR" sz="1400" b="0" dirty="0" smtClean="0">
                <a:solidFill>
                  <a:srgbClr val="D7BA7D"/>
                </a:solidFill>
                <a:effectLst/>
                <a:latin typeface="Menlo" charset="0"/>
              </a:rPr>
              <a:t>?</a:t>
            </a:r>
            <a:r>
              <a:rPr lang="en-US" altLang="ko-KR" sz="1400" b="0" dirty="0" smtClean="0">
                <a:solidFill>
                  <a:srgbClr val="DCDCAA"/>
                </a:solidFill>
                <a:effectLst/>
                <a:latin typeface="Menlo" charset="0"/>
              </a:rPr>
              <a:t>$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Menlo" charset="0"/>
              </a:rPr>
              <a:t>)</a:t>
            </a:r>
            <a:r>
              <a:rPr lang="en-US" altLang="ko-KR" sz="1400" b="0" dirty="0" smtClean="0">
                <a:solidFill>
                  <a:srgbClr val="D16969"/>
                </a:solidFill>
                <a:effectLst/>
                <a:latin typeface="Menlo" charset="0"/>
              </a:rPr>
              <a:t>/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)</a:t>
            </a:r>
          </a:p>
          <a:p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Menlo" charset="0"/>
              </a:rPr>
              <a:t>srcContext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Menlo" charset="0"/>
              </a:rPr>
              <a:t>.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Menlo" charset="0"/>
              </a:rPr>
              <a:t>keys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().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Menlo" charset="0"/>
              </a:rPr>
              <a:t>forEach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(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Menlo" charset="0"/>
              </a:rPr>
              <a:t>srcContext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>)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  <a:t/>
            </a:r>
            <a:br>
              <a:rPr lang="en-US" altLang="ko-KR" sz="1400" b="0" dirty="0" smtClean="0">
                <a:solidFill>
                  <a:srgbClr val="D4D4D4"/>
                </a:solidFill>
                <a:effectLst/>
                <a:latin typeface="Menlo" charset="0"/>
              </a:rPr>
            </a:br>
            <a:endParaRPr lang="en-US" altLang="ko-KR" sz="1400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644" y="2712059"/>
            <a:ext cx="32639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2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Unit Test Result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811"/>
            <a:ext cx="12192000" cy="379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80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HelloWorld.spec.js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5285" y="1779687"/>
            <a:ext cx="9851571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solidFill>
                  <a:srgbClr val="C586C0"/>
                </a:solidFill>
                <a:effectLst/>
                <a:latin typeface="Menlo" charset="0"/>
              </a:rPr>
              <a:t>import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Menlo" charset="0"/>
              </a:rPr>
              <a:t>Vue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b="0" dirty="0" smtClean="0">
                <a:solidFill>
                  <a:srgbClr val="C586C0"/>
                </a:solidFill>
                <a:effectLst/>
                <a:latin typeface="Menlo" charset="0"/>
              </a:rPr>
              <a:t>from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Menlo" charset="0"/>
              </a:rPr>
              <a:t>'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Menlo" charset="0"/>
              </a:rPr>
              <a:t>vue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Menlo" charset="0"/>
              </a:rPr>
              <a:t>'</a:t>
            </a:r>
            <a:endParaRPr lang="en-US" altLang="ko-KR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b="0" dirty="0" smtClean="0">
                <a:solidFill>
                  <a:srgbClr val="C586C0"/>
                </a:solidFill>
                <a:effectLst/>
                <a:latin typeface="Menlo" charset="0"/>
              </a:rPr>
              <a:t>import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Menlo" charset="0"/>
              </a:rPr>
              <a:t>HelloWorld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b="0" dirty="0" smtClean="0">
                <a:solidFill>
                  <a:srgbClr val="C586C0"/>
                </a:solidFill>
                <a:effectLst/>
                <a:latin typeface="Menlo" charset="0"/>
              </a:rPr>
              <a:t>from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Menlo" charset="0"/>
              </a:rPr>
              <a:t>'@/components/HelloWorld'</a:t>
            </a:r>
            <a:endParaRPr lang="en-US" altLang="ko-KR" b="0" dirty="0" smtClean="0">
              <a:solidFill>
                <a:srgbClr val="D4D4D4"/>
              </a:solidFill>
              <a:effectLst/>
              <a:latin typeface="Menlo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</a:br>
            <a:r>
              <a:rPr lang="en-US" altLang="ko-KR" b="0" dirty="0" smtClean="0">
                <a:solidFill>
                  <a:srgbClr val="DCDCAA"/>
                </a:solidFill>
                <a:effectLst/>
                <a:latin typeface="Menlo" charset="0"/>
              </a:rPr>
              <a:t>describe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Menlo" charset="0"/>
              </a:rPr>
              <a:t>'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Menlo" charset="0"/>
              </a:rPr>
              <a:t>HelloWorld.vue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Menlo" charset="0"/>
              </a:rPr>
              <a:t>'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, () 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Menlo" charset="0"/>
              </a:rPr>
              <a:t>=&gt;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 {</a:t>
            </a:r>
          </a:p>
          <a:p>
            <a:r>
              <a:rPr lang="en-US" altLang="ko-KR" b="0" dirty="0" smtClean="0">
                <a:solidFill>
                  <a:srgbClr val="DCDCAA"/>
                </a:solidFill>
                <a:effectLst/>
                <a:latin typeface="Menlo" charset="0"/>
              </a:rPr>
              <a:t>	it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Menlo" charset="0"/>
              </a:rPr>
              <a:t>'should render correct contents'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, () 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Menlo" charset="0"/>
              </a:rPr>
              <a:t>=&gt;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 {</a:t>
            </a:r>
          </a:p>
          <a:p>
            <a:r>
              <a:rPr lang="en-US" altLang="ko-KR" b="0" dirty="0" smtClean="0">
                <a:solidFill>
                  <a:srgbClr val="569CD6"/>
                </a:solidFill>
                <a:effectLst/>
                <a:latin typeface="Menlo" charset="0"/>
              </a:rPr>
              <a:t>		</a:t>
            </a:r>
            <a:r>
              <a:rPr lang="en-US" altLang="ko-KR" b="0" dirty="0" err="1" smtClean="0">
                <a:solidFill>
                  <a:srgbClr val="569CD6"/>
                </a:solidFill>
                <a:effectLst/>
                <a:latin typeface="Menlo" charset="0"/>
              </a:rPr>
              <a:t>const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Menlo" charset="0"/>
              </a:rPr>
              <a:t>Constructor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 =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Menlo" charset="0"/>
              </a:rPr>
              <a:t>Vue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Menlo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Menlo" charset="0"/>
              </a:rPr>
              <a:t>extend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(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Menlo" charset="0"/>
              </a:rPr>
              <a:t>HelloWorld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)</a:t>
            </a:r>
          </a:p>
          <a:p>
            <a:r>
              <a:rPr lang="en-US" altLang="ko-KR" b="0" dirty="0" smtClean="0">
                <a:solidFill>
                  <a:srgbClr val="569CD6"/>
                </a:solidFill>
                <a:effectLst/>
                <a:latin typeface="Menlo" charset="0"/>
              </a:rPr>
              <a:t>		</a:t>
            </a:r>
            <a:r>
              <a:rPr lang="en-US" altLang="ko-KR" b="0" dirty="0" err="1" smtClean="0">
                <a:solidFill>
                  <a:srgbClr val="569CD6"/>
                </a:solidFill>
                <a:effectLst/>
                <a:latin typeface="Menlo" charset="0"/>
              </a:rPr>
              <a:t>const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Menlo" charset="0"/>
              </a:rPr>
              <a:t>vm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 = 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Menlo" charset="0"/>
              </a:rPr>
              <a:t>new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 </a:t>
            </a:r>
            <a:r>
              <a:rPr lang="en-US" altLang="ko-KR" b="0" dirty="0" smtClean="0">
                <a:solidFill>
                  <a:srgbClr val="4EC9B0"/>
                </a:solidFill>
                <a:effectLst/>
                <a:latin typeface="Menlo" charset="0"/>
              </a:rPr>
              <a:t>Constructor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().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Menlo" charset="0"/>
              </a:rPr>
              <a:t>$mount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()</a:t>
            </a:r>
          </a:p>
          <a:p>
            <a:r>
              <a:rPr lang="en-US" altLang="ko-KR" b="0" dirty="0" smtClean="0">
                <a:solidFill>
                  <a:srgbClr val="DCDCAA"/>
                </a:solidFill>
                <a:effectLst/>
                <a:latin typeface="Menlo" charset="0"/>
              </a:rPr>
              <a:t>		expect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(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Menlo" charset="0"/>
              </a:rPr>
              <a:t>vm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.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Menlo" charset="0"/>
              </a:rPr>
              <a:t>$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Menlo" charset="0"/>
              </a:rPr>
              <a:t>el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Menlo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Menlo" charset="0"/>
              </a:rPr>
              <a:t>querySelector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Menlo" charset="0"/>
              </a:rPr>
              <a:t>'.hello h1'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).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Menlo" charset="0"/>
              </a:rPr>
              <a:t>textContent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)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		.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Menlo" charset="0"/>
              </a:rPr>
              <a:t>to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Menlo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Menlo" charset="0"/>
              </a:rPr>
              <a:t>equal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Menlo" charset="0"/>
              </a:rPr>
              <a:t>'Welcome to Your 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Menlo" charset="0"/>
              </a:rPr>
              <a:t>Vue.js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Menlo" charset="0"/>
              </a:rPr>
              <a:t> App'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)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	})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>})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Menlo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12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Specs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89438"/>
            <a:ext cx="10515600" cy="443607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dirty="0" smtClean="0"/>
              <a:t>A </a:t>
            </a:r>
            <a:r>
              <a:rPr lang="en-US" altLang="ko-KR" dirty="0"/>
              <a:t>spec contains </a:t>
            </a:r>
            <a:r>
              <a:rPr lang="en-US" altLang="ko-KR" u="sng" dirty="0"/>
              <a:t>one or more expectations </a:t>
            </a:r>
            <a:r>
              <a:rPr lang="en-US" altLang="ko-KR" dirty="0"/>
              <a:t>that test the state of the code. </a:t>
            </a: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dirty="0" smtClean="0"/>
              <a:t>An </a:t>
            </a:r>
            <a:r>
              <a:rPr lang="en-US" altLang="ko-KR" dirty="0"/>
              <a:t>expectation in Jasmine is </a:t>
            </a:r>
            <a:r>
              <a:rPr lang="en-US" altLang="ko-KR" u="sng" dirty="0"/>
              <a:t>an assertion </a:t>
            </a:r>
            <a:r>
              <a:rPr lang="en-US" altLang="ko-KR" dirty="0"/>
              <a:t>that is either true or false. </a:t>
            </a: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dirty="0" smtClean="0"/>
              <a:t>A </a:t>
            </a:r>
            <a:r>
              <a:rPr lang="en-US" altLang="ko-KR" dirty="0"/>
              <a:t>spec with all true expectations is a passing spec. 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dirty="0" smtClean="0"/>
              <a:t>A </a:t>
            </a:r>
            <a:r>
              <a:rPr lang="en-US" altLang="ko-KR" dirty="0"/>
              <a:t>spec with one or more false expectations is a failing spec.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90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279</Words>
  <Application>Microsoft Macintosh PowerPoint</Application>
  <PresentationFormat>와이드스크린</PresentationFormat>
  <Paragraphs>130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Menlo</vt:lpstr>
      <vt:lpstr>Arial</vt:lpstr>
      <vt:lpstr>Office 테마</vt:lpstr>
      <vt:lpstr>Unit Test Vue.js  with Karma &amp; Mocha</vt:lpstr>
      <vt:lpstr>Vue CLI를 이용한 세팅</vt:lpstr>
      <vt:lpstr>Test folder structure</vt:lpstr>
      <vt:lpstr>Run unit test</vt:lpstr>
      <vt:lpstr>karma.conf.js</vt:lpstr>
      <vt:lpstr>index.js</vt:lpstr>
      <vt:lpstr>Unit Test Result</vt:lpstr>
      <vt:lpstr>HelloWorld.spec.js</vt:lpstr>
      <vt:lpstr>Specs</vt:lpstr>
      <vt:lpstr>Grammar</vt:lpstr>
      <vt:lpstr>Grammar - chai</vt:lpstr>
      <vt:lpstr>Grammar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 with Vue.js</dc:title>
  <dc:creator>Noh Wanjin</dc:creator>
  <cp:lastModifiedBy>Noh Wanjin</cp:lastModifiedBy>
  <cp:revision>18</cp:revision>
  <dcterms:created xsi:type="dcterms:W3CDTF">2018-11-22T11:18:02Z</dcterms:created>
  <dcterms:modified xsi:type="dcterms:W3CDTF">2018-11-23T05:59:58Z</dcterms:modified>
</cp:coreProperties>
</file>