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57" r:id="rId4"/>
    <p:sldId id="270" r:id="rId5"/>
    <p:sldId id="263" r:id="rId6"/>
    <p:sldId id="259" r:id="rId7"/>
    <p:sldId id="271" r:id="rId8"/>
    <p:sldId id="268" r:id="rId9"/>
    <p:sldId id="261" r:id="rId10"/>
    <p:sldId id="272" r:id="rId11"/>
    <p:sldId id="273" r:id="rId12"/>
    <p:sldId id="274" r:id="rId13"/>
    <p:sldId id="275" r:id="rId14"/>
    <p:sldId id="262" r:id="rId15"/>
    <p:sldId id="260" r:id="rId16"/>
    <p:sldId id="269" r:id="rId17"/>
    <p:sldId id="280" r:id="rId18"/>
    <p:sldId id="258" r:id="rId19"/>
    <p:sldId id="265" r:id="rId20"/>
    <p:sldId id="264" r:id="rId21"/>
    <p:sldId id="267" r:id="rId22"/>
    <p:sldId id="266"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74293"/>
  </p:normalViewPr>
  <p:slideViewPr>
    <p:cSldViewPr snapToGrid="0" snapToObjects="1">
      <p:cViewPr varScale="1">
        <p:scale>
          <a:sx n="91" d="100"/>
          <a:sy n="91" d="100"/>
        </p:scale>
        <p:origin x="712" y="184"/>
      </p:cViewPr>
      <p:guideLst/>
    </p:cSldViewPr>
  </p:slideViewPr>
  <p:notesTextViewPr>
    <p:cViewPr>
      <p:scale>
        <a:sx n="1" d="1"/>
        <a:sy n="1" d="1"/>
      </p:scale>
      <p:origin x="0" y="0"/>
    </p:cViewPr>
  </p:notesTextViewPr>
  <p:notesViewPr>
    <p:cSldViewPr snapToGrid="0" snapToObjects="1">
      <p:cViewPr varScale="1">
        <p:scale>
          <a:sx n="95" d="100"/>
          <a:sy n="95" d="100"/>
        </p:scale>
        <p:origin x="4360"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25951-882A-B64B-84FB-B27C32B8C5CE}" type="datetimeFigureOut">
              <a:rPr kumimoji="1" lang="ko-KR" altLang="en-US" smtClean="0"/>
              <a:t>2018. 11. 22.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CBF1E-85A7-D14A-8463-C069D63C92B8}" type="slidenum">
              <a:rPr kumimoji="1" lang="ko-KR" altLang="en-US" smtClean="0"/>
              <a:t>‹#›</a:t>
            </a:fld>
            <a:endParaRPr kumimoji="1" lang="ko-KR" altLang="en-US"/>
          </a:p>
        </p:txBody>
      </p:sp>
    </p:spTree>
    <p:extLst>
      <p:ext uri="{BB962C8B-B14F-4D97-AF65-F5344CB8AC3E}">
        <p14:creationId xmlns:p14="http://schemas.microsoft.com/office/powerpoint/2010/main" val="18167661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nonjs.org/" TargetMode="External"/><Relationship Id="rId4" Type="http://schemas.openxmlformats.org/officeDocument/2006/relationships/hyperlink" Target="http://chaijs.com/"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cross-</a:t>
            </a:r>
            <a:r>
              <a:rPr kumimoji="1" lang="en-US" altLang="ko-KR" dirty="0" err="1" smtClean="0"/>
              <a:t>env</a:t>
            </a:r>
            <a:r>
              <a:rPr kumimoji="1" lang="en-US" altLang="ko-KR" dirty="0" smtClean="0"/>
              <a:t> BABEL_ENV=test karma start test/unit/</a:t>
            </a:r>
            <a:r>
              <a:rPr kumimoji="1" lang="en-US" altLang="ko-KR" dirty="0" err="1" smtClean="0"/>
              <a:t>karma.conf.js</a:t>
            </a:r>
            <a:r>
              <a:rPr kumimoji="1" lang="en-US" altLang="ko-KR" dirty="0" smtClean="0"/>
              <a:t> --single-run</a:t>
            </a: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3</a:t>
            </a:fld>
            <a:endParaRPr kumimoji="1" lang="ko-KR" altLang="en-US"/>
          </a:p>
        </p:txBody>
      </p:sp>
    </p:spTree>
    <p:extLst>
      <p:ext uri="{BB962C8B-B14F-4D97-AF65-F5344CB8AC3E}">
        <p14:creationId xmlns:p14="http://schemas.microsoft.com/office/powerpoint/2010/main" val="210680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13</a:t>
            </a:fld>
            <a:endParaRPr kumimoji="1" lang="ko-KR" altLang="en-US"/>
          </a:p>
        </p:txBody>
      </p:sp>
    </p:spTree>
    <p:extLst>
      <p:ext uri="{BB962C8B-B14F-4D97-AF65-F5344CB8AC3E}">
        <p14:creationId xmlns:p14="http://schemas.microsoft.com/office/powerpoint/2010/main" val="139791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Chai - expect(), assert() and should-style assertions</a:t>
            </a:r>
          </a:p>
          <a:p>
            <a:r>
              <a:rPr lang="en-US" altLang="ko-KR" dirty="0" smtClean="0"/>
              <a:t/>
            </a:r>
            <a:br>
              <a:rPr lang="en-US" altLang="ko-KR" dirty="0" smtClean="0"/>
            </a:b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21</a:t>
            </a:fld>
            <a:endParaRPr kumimoji="1" lang="ko-KR" altLang="en-US"/>
          </a:p>
        </p:txBody>
      </p:sp>
    </p:spTree>
    <p:extLst>
      <p:ext uri="{BB962C8B-B14F-4D97-AF65-F5344CB8AC3E}">
        <p14:creationId xmlns:p14="http://schemas.microsoft.com/office/powerpoint/2010/main" val="199359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smtClean="0">
                <a:solidFill>
                  <a:schemeClr val="tx1"/>
                </a:solidFill>
                <a:effectLst/>
                <a:latin typeface="+mn-lt"/>
                <a:ea typeface="+mn-ea"/>
                <a:cs typeface="+mn-cs"/>
              </a:rPr>
              <a:t>Vue</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인스턴스가 인스턴스화 할 때 </a:t>
            </a:r>
            <a:r>
              <a:rPr lang="en-US" altLang="ko-KR" dirty="0" smtClean="0"/>
              <a:t>el</a:t>
            </a:r>
            <a:r>
              <a:rPr lang="ko-KR" altLang="en-US" sz="1200" b="0" i="0" kern="1200" dirty="0" smtClean="0">
                <a:solidFill>
                  <a:schemeClr val="tx1"/>
                </a:solidFill>
                <a:effectLst/>
                <a:latin typeface="+mn-lt"/>
                <a:ea typeface="+mn-ea"/>
                <a:cs typeface="+mn-cs"/>
              </a:rPr>
              <a:t> 옵션이 없으면 연결된 </a:t>
            </a:r>
            <a:r>
              <a:rPr lang="en-US" altLang="ko-KR" sz="1200" b="0" i="0" kern="1200" dirty="0" smtClean="0">
                <a:solidFill>
                  <a:schemeClr val="tx1"/>
                </a:solidFill>
                <a:effectLst/>
                <a:latin typeface="+mn-lt"/>
                <a:ea typeface="+mn-ea"/>
                <a:cs typeface="+mn-cs"/>
              </a:rPr>
              <a:t>DOM </a:t>
            </a:r>
            <a:r>
              <a:rPr lang="ko-KR" altLang="en-US" sz="1200" b="0" i="0" kern="1200" dirty="0" smtClean="0">
                <a:solidFill>
                  <a:schemeClr val="tx1"/>
                </a:solidFill>
                <a:effectLst/>
                <a:latin typeface="+mn-lt"/>
                <a:ea typeface="+mn-ea"/>
                <a:cs typeface="+mn-cs"/>
              </a:rPr>
              <a:t>엘리먼트 없이 “</a:t>
            </a:r>
            <a:r>
              <a:rPr lang="en-US" altLang="ko-KR" sz="1200" b="0" i="0" kern="1200" dirty="0" smtClean="0">
                <a:solidFill>
                  <a:schemeClr val="tx1"/>
                </a:solidFill>
                <a:effectLst/>
                <a:latin typeface="+mn-lt"/>
                <a:ea typeface="+mn-ea"/>
                <a:cs typeface="+mn-cs"/>
              </a:rPr>
              <a:t>unmounted” </a:t>
            </a:r>
            <a:r>
              <a:rPr lang="ko-KR" altLang="en-US" sz="1200" b="0" i="0" kern="1200" dirty="0" smtClean="0">
                <a:solidFill>
                  <a:schemeClr val="tx1"/>
                </a:solidFill>
                <a:effectLst/>
                <a:latin typeface="+mn-lt"/>
                <a:ea typeface="+mn-ea"/>
                <a:cs typeface="+mn-cs"/>
              </a:rPr>
              <a:t>상태가 됨</a:t>
            </a:r>
            <a:r>
              <a:rPr lang="en-US" altLang="ko-KR" sz="1200" b="0" i="0" kern="1200" dirty="0" smtClean="0">
                <a:solidFill>
                  <a:schemeClr val="tx1"/>
                </a:solidFill>
                <a:effectLst/>
                <a:latin typeface="+mn-lt"/>
                <a:ea typeface="+mn-ea"/>
                <a:cs typeface="+mn-cs"/>
              </a:rPr>
              <a:t>. </a:t>
            </a:r>
            <a:r>
              <a:rPr lang="en-US" altLang="ko-KR" dirty="0" err="1" smtClean="0"/>
              <a:t>vm</a:t>
            </a:r>
            <a:r>
              <a:rPr lang="en-US" altLang="ko-KR" dirty="0" smtClean="0"/>
              <a:t>.$mount()</a:t>
            </a:r>
            <a:r>
              <a:rPr lang="ko-KR" altLang="en-US" sz="1200" b="0" i="0" kern="1200" dirty="0" smtClean="0">
                <a:solidFill>
                  <a:schemeClr val="tx1"/>
                </a:solidFill>
                <a:effectLst/>
                <a:latin typeface="+mn-lt"/>
                <a:ea typeface="+mn-ea"/>
                <a:cs typeface="+mn-cs"/>
              </a:rPr>
              <a:t>는 </a:t>
            </a:r>
            <a:r>
              <a:rPr lang="en-US" altLang="ko-KR" sz="1200" b="0" i="0" kern="1200" dirty="0" smtClean="0">
                <a:solidFill>
                  <a:schemeClr val="tx1"/>
                </a:solidFill>
                <a:effectLst/>
                <a:latin typeface="+mn-lt"/>
                <a:ea typeface="+mn-ea"/>
                <a:cs typeface="+mn-cs"/>
              </a:rPr>
              <a:t>unmounted </a:t>
            </a:r>
            <a:r>
              <a:rPr lang="ko-KR" altLang="en-US" sz="1200" b="0" i="0" kern="1200" dirty="0" smtClean="0">
                <a:solidFill>
                  <a:schemeClr val="tx1"/>
                </a:solidFill>
                <a:effectLst/>
                <a:latin typeface="+mn-lt"/>
                <a:ea typeface="+mn-ea"/>
                <a:cs typeface="+mn-cs"/>
              </a:rPr>
              <a:t>된 </a:t>
            </a:r>
            <a:r>
              <a:rPr lang="en-US" altLang="ko-KR" sz="1200" b="0" i="0" kern="1200" dirty="0" err="1" smtClean="0">
                <a:solidFill>
                  <a:schemeClr val="tx1"/>
                </a:solidFill>
                <a:effectLst/>
                <a:latin typeface="+mn-lt"/>
                <a:ea typeface="+mn-ea"/>
                <a:cs typeface="+mn-cs"/>
              </a:rPr>
              <a:t>Vue</a:t>
            </a:r>
            <a:r>
              <a:rPr lang="ko-KR" altLang="en-US" sz="1200" b="0" i="0" kern="1200" dirty="0" smtClean="0">
                <a:solidFill>
                  <a:schemeClr val="tx1"/>
                </a:solidFill>
                <a:effectLst/>
                <a:latin typeface="+mn-lt"/>
                <a:ea typeface="+mn-ea"/>
                <a:cs typeface="+mn-cs"/>
              </a:rPr>
              <a:t>인스턴스의 마운트를 수동으로 시작하는데 사용</a:t>
            </a:r>
            <a:endParaRPr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r>
              <a:rPr lang="ko-KR" altLang="en-US" sz="1200" b="0" i="0" kern="1200" dirty="0" smtClean="0">
                <a:solidFill>
                  <a:schemeClr val="tx1"/>
                </a:solidFill>
                <a:effectLst/>
                <a:latin typeface="+mn-lt"/>
                <a:ea typeface="+mn-ea"/>
                <a:cs typeface="+mn-cs"/>
              </a:rPr>
              <a:t>인스턴스가 마운트 된 이후</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 엘리먼트는 </a:t>
            </a:r>
            <a:r>
              <a:rPr lang="en-US" altLang="ko-KR" dirty="0" err="1" smtClean="0"/>
              <a:t>vm</a:t>
            </a:r>
            <a:r>
              <a:rPr lang="en-US" altLang="ko-KR" dirty="0" smtClean="0"/>
              <a:t>.$el</a:t>
            </a:r>
            <a:r>
              <a:rPr lang="ko-KR" altLang="en-US" sz="1200" b="0" i="0" kern="1200" dirty="0" smtClean="0">
                <a:solidFill>
                  <a:schemeClr val="tx1"/>
                </a:solidFill>
                <a:effectLst/>
                <a:latin typeface="+mn-lt"/>
                <a:ea typeface="+mn-ea"/>
                <a:cs typeface="+mn-cs"/>
              </a:rPr>
              <a:t>로 액세스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가능</a:t>
            </a:r>
            <a:endParaRPr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r>
              <a:rPr kumimoji="1" lang="en-US" altLang="ko-KR" sz="1200" b="0" i="0" kern="1200" dirty="0" smtClean="0">
                <a:solidFill>
                  <a:schemeClr val="tx1"/>
                </a:solidFill>
                <a:effectLst/>
                <a:latin typeface="+mn-lt"/>
                <a:ea typeface="+mn-ea"/>
                <a:cs typeface="+mn-cs"/>
              </a:rPr>
              <a:t>*mount:</a:t>
            </a:r>
            <a:r>
              <a:rPr kumimoji="1" lang="en-US" altLang="ko-KR" sz="1200" b="0" i="0" kern="1200" baseline="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adding nodes to the DOM</a:t>
            </a:r>
          </a:p>
          <a:p>
            <a:r>
              <a:rPr kumimoji="1" lang="en-US" altLang="ko-KR" sz="1200" b="0" i="0" kern="1200" dirty="0" smtClean="0">
                <a:solidFill>
                  <a:schemeClr val="tx1"/>
                </a:solidFill>
                <a:effectLst/>
                <a:latin typeface="+mn-lt"/>
                <a:ea typeface="+mn-ea"/>
                <a:cs typeface="+mn-cs"/>
              </a:rPr>
              <a:t>*unmount: </a:t>
            </a:r>
            <a:r>
              <a:rPr lang="en-US" altLang="ko-KR" sz="1200" b="0" i="0" kern="1200" dirty="0" smtClean="0">
                <a:solidFill>
                  <a:schemeClr val="tx1"/>
                </a:solidFill>
                <a:effectLst/>
                <a:latin typeface="+mn-lt"/>
                <a:ea typeface="+mn-ea"/>
                <a:cs typeface="+mn-cs"/>
              </a:rPr>
              <a:t>removing them from the DOM</a:t>
            </a:r>
          </a:p>
          <a:p>
            <a:r>
              <a:rPr kumimoji="1" lang="en-US" altLang="ko-KR" sz="1200" b="0" i="0" kern="1200" dirty="0" smtClean="0">
                <a:solidFill>
                  <a:schemeClr val="tx1"/>
                </a:solidFill>
                <a:effectLst/>
                <a:latin typeface="+mn-lt"/>
                <a:ea typeface="+mn-ea"/>
                <a:cs typeface="+mn-cs"/>
              </a:rPr>
              <a:t>*</a:t>
            </a:r>
            <a:r>
              <a:rPr lang="en-US" altLang="ko-KR" sz="1200" b="0" i="0" kern="1200" dirty="0" smtClean="0">
                <a:solidFill>
                  <a:schemeClr val="tx1"/>
                </a:solidFill>
                <a:effectLst/>
                <a:latin typeface="+mn-lt"/>
                <a:ea typeface="+mn-ea"/>
                <a:cs typeface="+mn-cs"/>
              </a:rPr>
              <a:t>updating: making changes to nodes already in the DOM</a:t>
            </a:r>
          </a:p>
          <a:p>
            <a:endParaRPr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22</a:t>
            </a:fld>
            <a:endParaRPr kumimoji="1" lang="ko-KR" altLang="en-US"/>
          </a:p>
        </p:txBody>
      </p:sp>
    </p:spTree>
    <p:extLst>
      <p:ext uri="{BB962C8B-B14F-4D97-AF65-F5344CB8AC3E}">
        <p14:creationId xmlns:p14="http://schemas.microsoft.com/office/powerpoint/2010/main" val="10776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cross-</a:t>
            </a:r>
            <a:r>
              <a:rPr kumimoji="1" lang="en-US" altLang="ko-KR" dirty="0" err="1" smtClean="0"/>
              <a:t>env</a:t>
            </a:r>
            <a:r>
              <a:rPr kumimoji="1" lang="en-US" altLang="ko-KR" dirty="0" smtClean="0"/>
              <a:t> BABEL_ENV=test karma start test/unit/</a:t>
            </a:r>
            <a:r>
              <a:rPr kumimoji="1" lang="en-US" altLang="ko-KR" dirty="0" err="1" smtClean="0"/>
              <a:t>karma.conf.js</a:t>
            </a:r>
            <a:r>
              <a:rPr kumimoji="1" lang="en-US" altLang="ko-KR" dirty="0" smtClean="0"/>
              <a:t> --single-run</a:t>
            </a: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4</a:t>
            </a:fld>
            <a:endParaRPr kumimoji="1" lang="ko-KR" altLang="en-US"/>
          </a:p>
        </p:txBody>
      </p:sp>
    </p:spTree>
    <p:extLst>
      <p:ext uri="{BB962C8B-B14F-4D97-AF65-F5344CB8AC3E}">
        <p14:creationId xmlns:p14="http://schemas.microsoft.com/office/powerpoint/2010/main" val="199816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6</a:t>
            </a:fld>
            <a:endParaRPr kumimoji="1" lang="ko-KR" altLang="en-US"/>
          </a:p>
        </p:txBody>
      </p:sp>
    </p:spTree>
    <p:extLst>
      <p:ext uri="{BB962C8B-B14F-4D97-AF65-F5344CB8AC3E}">
        <p14:creationId xmlns:p14="http://schemas.microsoft.com/office/powerpoint/2010/main" val="88530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Cross-</a:t>
            </a:r>
            <a:r>
              <a:rPr lang="en-US" altLang="ko-KR" sz="1200" b="1" i="0" kern="1200" dirty="0" err="1" smtClean="0">
                <a:solidFill>
                  <a:schemeClr val="tx1"/>
                </a:solidFill>
                <a:effectLst/>
                <a:latin typeface="+mn-lt"/>
                <a:ea typeface="+mn-ea"/>
                <a:cs typeface="+mn-cs"/>
              </a:rPr>
              <a:t>env</a:t>
            </a:r>
            <a:r>
              <a:rPr lang="en-US" altLang="ko-KR" sz="1200" b="1" i="0" kern="1200" dirty="0" smtClean="0">
                <a:solidFill>
                  <a:schemeClr val="tx1"/>
                </a:solidFill>
                <a:effectLst/>
                <a:latin typeface="+mn-lt"/>
                <a:ea typeface="+mn-ea"/>
                <a:cs typeface="+mn-cs"/>
              </a:rPr>
              <a:t>: </a:t>
            </a:r>
            <a:r>
              <a:rPr lang="en-US" altLang="ko-KR" sz="1200" b="0" i="0" kern="1200" dirty="0" smtClean="0">
                <a:solidFill>
                  <a:schemeClr val="tx1"/>
                </a:solidFill>
                <a:effectLst/>
                <a:latin typeface="+mn-lt"/>
                <a:ea typeface="+mn-ea"/>
                <a:cs typeface="+mn-cs"/>
              </a:rPr>
              <a:t>Run scripts that set and use environment variables across platforms</a:t>
            </a:r>
          </a:p>
          <a:p>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여러 플랫폼에서 환경 변수를 설정하고 사용하는 스크립트 실행</a:t>
            </a:r>
            <a:endParaRPr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7</a:t>
            </a:fld>
            <a:endParaRPr kumimoji="1" lang="ko-KR" altLang="en-US"/>
          </a:p>
        </p:txBody>
      </p:sp>
    </p:spTree>
    <p:extLst>
      <p:ext uri="{BB962C8B-B14F-4D97-AF65-F5344CB8AC3E}">
        <p14:creationId xmlns:p14="http://schemas.microsoft.com/office/powerpoint/2010/main" val="213823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Babel: </a:t>
            </a:r>
            <a:r>
              <a:rPr kumimoji="1" lang="en-US" altLang="ko-KR" dirty="0" err="1" smtClean="0"/>
              <a:t>javascript</a:t>
            </a:r>
            <a:r>
              <a:rPr kumimoji="1" lang="en-US" altLang="ko-KR" dirty="0" smtClean="0"/>
              <a:t> compiler</a:t>
            </a:r>
          </a:p>
          <a:p>
            <a:endParaRPr kumimoji="1" lang="en-US" altLang="ko-KR" dirty="0" smtClean="0"/>
          </a:p>
          <a:p>
            <a:r>
              <a:rPr lang="en-US" altLang="ko-KR" sz="1200" b="0" i="0" kern="1200" dirty="0" smtClean="0">
                <a:solidFill>
                  <a:schemeClr val="tx1"/>
                </a:solidFill>
                <a:effectLst/>
                <a:latin typeface="+mn-lt"/>
                <a:ea typeface="+mn-ea"/>
                <a:cs typeface="+mn-cs"/>
              </a:rPr>
              <a:t>Babel is a toolchain that is mainly used to convert ECMAScript 2015+(ES6) code into a backwards compatible version of JavaScript in current and older browsers or environments. </a:t>
            </a:r>
          </a:p>
          <a:p>
            <a:r>
              <a:rPr lang="ko-KR" altLang="ko-KR" dirty="0" smtClean="0"/>
              <a:t>abel은 주로 ECMAScript 2015+</a:t>
            </a:r>
            <a:r>
              <a:rPr lang="en-US" altLang="ko-KR" dirty="0" smtClean="0"/>
              <a:t>(ES6)</a:t>
            </a:r>
            <a:r>
              <a:rPr lang="ko-KR" altLang="ko-KR" dirty="0" smtClean="0"/>
              <a:t> 코드를 현재 또는 이전 브라우저 또는 환경에서 JavaScript의 하위 호환성 버전으로 변환하는 데 사용되는 툴체인입니다.</a:t>
            </a:r>
            <a:endParaRPr lang="en-US" altLang="ko-KR" dirty="0" smtClean="0"/>
          </a:p>
          <a:p>
            <a:endParaRPr kumimoji="1" lang="en-US" altLang="ko-KR" dirty="0" smtClean="0"/>
          </a:p>
          <a:p>
            <a:r>
              <a:rPr lang="en-US" altLang="ko-KR" sz="1200" b="0" i="0" kern="1200" dirty="0" smtClean="0">
                <a:solidFill>
                  <a:schemeClr val="tx1"/>
                </a:solidFill>
                <a:effectLst/>
                <a:latin typeface="+mn-lt"/>
                <a:ea typeface="+mn-ea"/>
                <a:cs typeface="+mn-cs"/>
              </a:rPr>
              <a:t>// Babel Input: ES2015 arrow function </a:t>
            </a:r>
          </a:p>
          <a:p>
            <a:r>
              <a:rPr lang="en-US" altLang="ko-KR" sz="1200" b="0" i="0" kern="1200" dirty="0" smtClean="0">
                <a:solidFill>
                  <a:schemeClr val="tx1"/>
                </a:solidFill>
                <a:effectLst/>
                <a:latin typeface="+mn-lt"/>
                <a:ea typeface="+mn-ea"/>
                <a:cs typeface="+mn-cs"/>
              </a:rPr>
              <a:t>[1, 2, 3].map((n) =&gt; n + 1); </a:t>
            </a:r>
          </a:p>
          <a:p>
            <a:endParaRPr lang="en-US" altLang="ko-KR" sz="1200" b="0" i="0" kern="1200" dirty="0" smtClean="0">
              <a:solidFill>
                <a:schemeClr val="tx1"/>
              </a:solidFill>
              <a:effectLst/>
              <a:latin typeface="+mn-lt"/>
              <a:ea typeface="+mn-ea"/>
              <a:cs typeface="+mn-cs"/>
            </a:endParaRPr>
          </a:p>
          <a:p>
            <a:r>
              <a:rPr lang="en-US" altLang="ko-KR" sz="1200" b="0" i="0" kern="1200" dirty="0" smtClean="0">
                <a:solidFill>
                  <a:schemeClr val="tx1"/>
                </a:solidFill>
                <a:effectLst/>
                <a:latin typeface="+mn-lt"/>
                <a:ea typeface="+mn-ea"/>
                <a:cs typeface="+mn-cs"/>
              </a:rPr>
              <a:t>// Babel Output: ES5 equivalent</a:t>
            </a:r>
          </a:p>
          <a:p>
            <a:r>
              <a:rPr lang="en-US" altLang="ko-KR" sz="1200" b="0" i="0" kern="1200" dirty="0" smtClean="0">
                <a:solidFill>
                  <a:schemeClr val="tx1"/>
                </a:solidFill>
                <a:effectLst/>
                <a:latin typeface="+mn-lt"/>
                <a:ea typeface="+mn-ea"/>
                <a:cs typeface="+mn-cs"/>
              </a:rPr>
              <a:t>[1, 2, 3].map(function(n) { return n + 1; });</a:t>
            </a:r>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8</a:t>
            </a:fld>
            <a:endParaRPr kumimoji="1" lang="ko-KR" altLang="en-US"/>
          </a:p>
        </p:txBody>
      </p:sp>
    </p:spTree>
    <p:extLst>
      <p:ext uri="{BB962C8B-B14F-4D97-AF65-F5344CB8AC3E}">
        <p14:creationId xmlns:p14="http://schemas.microsoft.com/office/powerpoint/2010/main" val="105605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https://karma-</a:t>
            </a:r>
            <a:r>
              <a:rPr lang="en-US" altLang="ko-KR" sz="1200" b="0" i="0" kern="1200" dirty="0" err="1" smtClean="0">
                <a:solidFill>
                  <a:schemeClr val="tx1"/>
                </a:solidFill>
                <a:effectLst/>
                <a:latin typeface="+mn-lt"/>
                <a:ea typeface="+mn-ea"/>
                <a:cs typeface="+mn-cs"/>
              </a:rPr>
              <a:t>runner.github.io</a:t>
            </a:r>
            <a:r>
              <a:rPr lang="en-US" altLang="ko-KR" sz="1200" b="0" i="0" kern="1200" dirty="0" smtClean="0">
                <a:solidFill>
                  <a:schemeClr val="tx1"/>
                </a:solidFill>
                <a:effectLst/>
                <a:latin typeface="+mn-lt"/>
                <a:ea typeface="+mn-ea"/>
                <a:cs typeface="+mn-cs"/>
              </a:rPr>
              <a:t>/3.0/</a:t>
            </a:r>
            <a:r>
              <a:rPr lang="en-US" altLang="ko-KR" sz="1200" b="0" i="0" kern="1200" dirty="0" err="1" smtClean="0">
                <a:solidFill>
                  <a:schemeClr val="tx1"/>
                </a:solidFill>
                <a:effectLst/>
                <a:latin typeface="+mn-lt"/>
                <a:ea typeface="+mn-ea"/>
                <a:cs typeface="+mn-cs"/>
              </a:rPr>
              <a:t>config</a:t>
            </a:r>
            <a:r>
              <a:rPr lang="en-US" altLang="ko-KR" sz="1200" b="0" i="0" kern="1200" dirty="0" smtClean="0">
                <a:solidFill>
                  <a:schemeClr val="tx1"/>
                </a:solidFill>
                <a:effectLst/>
                <a:latin typeface="+mn-lt"/>
                <a:ea typeface="+mn-ea"/>
                <a:cs typeface="+mn-cs"/>
              </a:rPr>
              <a:t>/configuration-</a:t>
            </a:r>
            <a:r>
              <a:rPr lang="en-US" altLang="ko-KR" sz="1200" b="0" i="0" kern="1200" dirty="0" err="1" smtClean="0">
                <a:solidFill>
                  <a:schemeClr val="tx1"/>
                </a:solidFill>
                <a:effectLst/>
                <a:latin typeface="+mn-lt"/>
                <a:ea typeface="+mn-ea"/>
                <a:cs typeface="+mn-cs"/>
              </a:rPr>
              <a:t>file.html</a:t>
            </a:r>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시작 후 </a:t>
            </a:r>
            <a:r>
              <a:rPr lang="en-US" altLang="ko-KR" sz="1200" b="0" i="0" kern="1200" dirty="0" smtClean="0">
                <a:solidFill>
                  <a:schemeClr val="tx1"/>
                </a:solidFill>
                <a:effectLst/>
                <a:latin typeface="+mn-lt"/>
                <a:ea typeface="+mn-ea"/>
                <a:cs typeface="+mn-cs"/>
              </a:rPr>
              <a:t>Karma</a:t>
            </a:r>
            <a:r>
              <a:rPr lang="ko-KR" altLang="en-US" sz="1200" b="0" i="0" kern="1200" dirty="0" smtClean="0">
                <a:solidFill>
                  <a:schemeClr val="tx1"/>
                </a:solidFill>
                <a:effectLst/>
                <a:latin typeface="+mn-lt"/>
                <a:ea typeface="+mn-ea"/>
                <a:cs typeface="+mn-cs"/>
              </a:rPr>
              <a:t>는 플러그인과 구성 파일을</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로드 한 다음</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 연결을 수신하는 로컬 웹 서버를 시작합니다</a:t>
            </a:r>
            <a:r>
              <a:rPr lang="en-US" altLang="ko-KR" sz="1200" b="0" i="0" kern="1200" dirty="0" smtClean="0">
                <a:solidFill>
                  <a:schemeClr val="tx1"/>
                </a:solidFill>
                <a:effectLst/>
                <a:latin typeface="+mn-lt"/>
                <a:ea typeface="+mn-ea"/>
                <a:cs typeface="+mn-cs"/>
              </a:rPr>
              <a:t>. </a:t>
            </a:r>
          </a:p>
          <a:p>
            <a:r>
              <a:rPr lang="ko-KR" altLang="en-US" sz="1200" b="0" i="0" kern="1200" dirty="0" smtClean="0">
                <a:solidFill>
                  <a:schemeClr val="tx1"/>
                </a:solidFill>
                <a:effectLst/>
                <a:latin typeface="+mn-lt"/>
                <a:ea typeface="+mn-ea"/>
                <a:cs typeface="+mn-cs"/>
              </a:rPr>
              <a:t>플러그인을 로드하는 과정에서 테스트 </a:t>
            </a:r>
            <a:r>
              <a:rPr lang="en-US" altLang="ko-KR" sz="1200" b="0" i="0" kern="1200" dirty="0" smtClean="0">
                <a:solidFill>
                  <a:schemeClr val="tx1"/>
                </a:solidFill>
                <a:effectLst/>
                <a:latin typeface="+mn-lt"/>
                <a:ea typeface="+mn-ea"/>
                <a:cs typeface="+mn-cs"/>
              </a:rPr>
              <a:t>reporter</a:t>
            </a:r>
            <a:r>
              <a:rPr lang="ko-KR" altLang="en-US" sz="1200" b="0" i="0" kern="1200" dirty="0" smtClean="0">
                <a:solidFill>
                  <a:schemeClr val="tx1"/>
                </a:solidFill>
                <a:effectLst/>
                <a:latin typeface="+mn-lt"/>
                <a:ea typeface="+mn-ea"/>
                <a:cs typeface="+mn-cs"/>
              </a:rPr>
              <a:t>는 </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브라우저</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이벤트에 등록하여 테스트 결과를 준비합니다</a:t>
            </a:r>
            <a:r>
              <a:rPr lang="en-US" altLang="ko-KR" sz="1200" b="0" i="0" kern="1200" dirty="0" smtClean="0">
                <a:solidFill>
                  <a:schemeClr val="tx1"/>
                </a:solidFill>
                <a:effectLst/>
                <a:latin typeface="+mn-lt"/>
                <a:ea typeface="+mn-ea"/>
                <a:cs typeface="+mn-cs"/>
              </a:rPr>
              <a:t>.</a:t>
            </a:r>
          </a:p>
          <a:p>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en-US" altLang="ko-KR" sz="1200" b="0" i="0" kern="1200" dirty="0" smtClean="0">
                <a:solidFill>
                  <a:schemeClr val="tx1"/>
                </a:solidFill>
                <a:effectLst/>
                <a:latin typeface="+mn-lt"/>
                <a:ea typeface="+mn-ea"/>
                <a:cs typeface="+mn-cs"/>
              </a:rPr>
              <a:t>-</a:t>
            </a:r>
            <a:r>
              <a:rPr lang="en-US" altLang="ko-KR" sz="1200" b="0" i="0" kern="1200" baseline="0" dirty="0" smtClean="0">
                <a:solidFill>
                  <a:schemeClr val="tx1"/>
                </a:solidFill>
                <a:effectLst/>
                <a:latin typeface="+mn-lt"/>
                <a:ea typeface="+mn-ea"/>
                <a:cs typeface="+mn-cs"/>
              </a:rPr>
              <a:t>-single-run : Run the test when browsers captured and exit.</a:t>
            </a:r>
          </a:p>
          <a:p>
            <a:endParaRPr lang="en-US" altLang="ko-KR" sz="1200" b="0" i="0" kern="1200" baseline="0" dirty="0" smtClean="0">
              <a:solidFill>
                <a:schemeClr val="tx1"/>
              </a:solidFill>
              <a:effectLst/>
              <a:latin typeface="+mn-lt"/>
              <a:ea typeface="+mn-ea"/>
              <a:cs typeface="+mn-cs"/>
            </a:endParaRPr>
          </a:p>
          <a:p>
            <a:endParaRPr lang="en-US" altLang="ko-KR" sz="1200" b="0" i="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9</a:t>
            </a:fld>
            <a:endParaRPr kumimoji="1" lang="ko-KR" altLang="en-US"/>
          </a:p>
        </p:txBody>
      </p:sp>
    </p:spTree>
    <p:extLst>
      <p:ext uri="{BB962C8B-B14F-4D97-AF65-F5344CB8AC3E}">
        <p14:creationId xmlns:p14="http://schemas.microsoft.com/office/powerpoint/2010/main" val="111639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Mocha allows you to use any assertion library you wish.</a:t>
            </a:r>
          </a:p>
          <a:p>
            <a:r>
              <a:rPr lang="en-US" altLang="ko-KR" sz="1200" b="1" i="0" kern="1200" dirty="0" smtClean="0">
                <a:solidFill>
                  <a:schemeClr val="tx1"/>
                </a:solidFill>
                <a:effectLst/>
                <a:latin typeface="+mn-lt"/>
                <a:ea typeface="+mn-ea"/>
                <a:cs typeface="+mn-cs"/>
              </a:rPr>
              <a:t>https://</a:t>
            </a:r>
            <a:r>
              <a:rPr lang="en-US" altLang="ko-KR" sz="1200" b="1" i="0" kern="1200" dirty="0" err="1" smtClean="0">
                <a:solidFill>
                  <a:schemeClr val="tx1"/>
                </a:solidFill>
                <a:effectLst/>
                <a:latin typeface="+mn-lt"/>
                <a:ea typeface="+mn-ea"/>
                <a:cs typeface="+mn-cs"/>
              </a:rPr>
              <a:t>mochajs.org</a:t>
            </a:r>
            <a:r>
              <a:rPr lang="en-US" altLang="ko-KR" sz="1200" b="1" i="0" kern="1200" dirty="0" smtClean="0">
                <a:solidFill>
                  <a:schemeClr val="tx1"/>
                </a:solidFill>
                <a:effectLst/>
                <a:latin typeface="+mn-lt"/>
                <a:ea typeface="+mn-ea"/>
                <a:cs typeface="+mn-cs"/>
              </a:rPr>
              <a:t>/</a:t>
            </a:r>
          </a:p>
          <a:p>
            <a:endParaRPr lang="en-US" altLang="ko-KR" sz="1200" b="1" i="0" kern="1200" dirty="0" smtClean="0">
              <a:solidFill>
                <a:schemeClr val="tx1"/>
              </a:solidFill>
              <a:effectLst/>
              <a:latin typeface="+mn-lt"/>
              <a:ea typeface="+mn-ea"/>
              <a:cs typeface="+mn-cs"/>
            </a:endParaRPr>
          </a:p>
          <a:p>
            <a:r>
              <a:rPr lang="en-US" altLang="ko-KR" sz="1200" b="1" i="0" kern="1200" dirty="0" smtClean="0">
                <a:solidFill>
                  <a:schemeClr val="tx1"/>
                </a:solidFill>
                <a:effectLst/>
                <a:latin typeface="+mn-lt"/>
                <a:ea typeface="+mn-ea"/>
                <a:cs typeface="+mn-cs"/>
              </a:rPr>
              <a:t>&lt;assertion&gt;</a:t>
            </a:r>
          </a:p>
          <a:p>
            <a:r>
              <a:rPr lang="en-US" altLang="ko-KR" sz="1200" b="1" i="0" kern="1200" dirty="0" err="1" smtClean="0">
                <a:solidFill>
                  <a:schemeClr val="tx1"/>
                </a:solidFill>
                <a:effectLst/>
                <a:latin typeface="+mn-lt"/>
                <a:ea typeface="+mn-ea"/>
                <a:cs typeface="+mn-cs"/>
              </a:rPr>
              <a:t>Sinon</a:t>
            </a:r>
            <a:r>
              <a:rPr lang="en-US" altLang="ko-KR" sz="1200" b="1" i="0" kern="1200" dirty="0" smtClean="0">
                <a:solidFill>
                  <a:schemeClr val="tx1"/>
                </a:solidFill>
                <a:effectLst/>
                <a:latin typeface="+mn-lt"/>
                <a:ea typeface="+mn-ea"/>
                <a:cs typeface="+mn-cs"/>
              </a:rPr>
              <a:t>–Chai</a:t>
            </a:r>
            <a:r>
              <a:rPr lang="en-US" altLang="ko-KR" sz="1200" b="0" i="0" kern="1200" dirty="0" smtClean="0">
                <a:solidFill>
                  <a:schemeClr val="tx1"/>
                </a:solidFill>
                <a:effectLst/>
                <a:latin typeface="+mn-lt"/>
                <a:ea typeface="+mn-ea"/>
                <a:cs typeface="+mn-cs"/>
              </a:rPr>
              <a:t> provides a set of custom assertions for using the </a:t>
            </a:r>
            <a:r>
              <a:rPr lang="en-US" altLang="ko-KR" sz="1200" b="0" i="0" u="none" strike="noStrike" kern="1200" dirty="0" smtClean="0">
                <a:solidFill>
                  <a:schemeClr val="tx1"/>
                </a:solidFill>
                <a:effectLst/>
                <a:latin typeface="+mn-lt"/>
                <a:ea typeface="+mn-ea"/>
                <a:cs typeface="+mn-cs"/>
                <a:hlinkClick r:id="rId3"/>
              </a:rPr>
              <a:t>Sinon.JS</a:t>
            </a:r>
            <a:r>
              <a:rPr lang="en-US" altLang="ko-KR" sz="1200" b="0" i="0" kern="1200" dirty="0" smtClean="0">
                <a:solidFill>
                  <a:schemeClr val="tx1"/>
                </a:solidFill>
                <a:effectLst/>
                <a:latin typeface="+mn-lt"/>
                <a:ea typeface="+mn-ea"/>
                <a:cs typeface="+mn-cs"/>
              </a:rPr>
              <a:t> spy, stub, and mocking framework with the </a:t>
            </a:r>
            <a:r>
              <a:rPr lang="en-US" altLang="ko-KR" sz="1200" b="0" i="0" u="none" strike="noStrike" kern="1200" dirty="0" smtClean="0">
                <a:solidFill>
                  <a:schemeClr val="tx1"/>
                </a:solidFill>
                <a:effectLst/>
                <a:latin typeface="+mn-lt"/>
                <a:ea typeface="+mn-ea"/>
                <a:cs typeface="+mn-cs"/>
                <a:hlinkClick r:id="rId4"/>
              </a:rPr>
              <a:t>Chai</a:t>
            </a:r>
            <a:r>
              <a:rPr lang="en-US" altLang="ko-KR" sz="1200" b="0" i="0" kern="1200" dirty="0" smtClean="0">
                <a:solidFill>
                  <a:schemeClr val="tx1"/>
                </a:solidFill>
                <a:effectLst/>
                <a:latin typeface="+mn-lt"/>
                <a:ea typeface="+mn-ea"/>
                <a:cs typeface="+mn-cs"/>
              </a:rPr>
              <a:t> assertion library. You get all the benefits of Chai with all the powerful tools of </a:t>
            </a:r>
            <a:r>
              <a:rPr lang="en-US" altLang="ko-KR" sz="1200" b="0" i="0" kern="1200" dirty="0" err="1" smtClean="0">
                <a:solidFill>
                  <a:schemeClr val="tx1"/>
                </a:solidFill>
                <a:effectLst/>
                <a:latin typeface="+mn-lt"/>
                <a:ea typeface="+mn-ea"/>
                <a:cs typeface="+mn-cs"/>
              </a:rPr>
              <a:t>Sinon.JS</a:t>
            </a:r>
            <a:r>
              <a:rPr lang="en-US" altLang="ko-KR" sz="1200" b="0" i="0" kern="120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endParaRPr kumimoji="1" lang="en-US" altLang="ko-KR" sz="1200" b="0" i="0" kern="1200" dirty="0" smtClean="0">
              <a:solidFill>
                <a:schemeClr val="tx1"/>
              </a:solidFill>
              <a:effectLst/>
              <a:latin typeface="+mn-lt"/>
              <a:ea typeface="+mn-ea"/>
              <a:cs typeface="+mn-cs"/>
            </a:endParaRPr>
          </a:p>
          <a:p>
            <a:r>
              <a:rPr kumimoji="1" lang="en-US" altLang="ko-KR" sz="1200" b="1" i="0" kern="1200" dirty="0" err="1" smtClean="0">
                <a:solidFill>
                  <a:schemeClr val="tx1"/>
                </a:solidFill>
                <a:effectLst/>
                <a:latin typeface="+mn-lt"/>
                <a:ea typeface="+mn-ea"/>
                <a:cs typeface="+mn-cs"/>
              </a:rPr>
              <a:t>PhantomJS</a:t>
            </a:r>
            <a:r>
              <a:rPr kumimoji="1" lang="en-US" altLang="ko-KR" sz="1200" b="1" i="0" kern="1200" dirty="0" smtClean="0">
                <a:solidFill>
                  <a:schemeClr val="tx1"/>
                </a:solidFill>
                <a:effectLst/>
                <a:latin typeface="+mn-lt"/>
                <a:ea typeface="+mn-ea"/>
                <a:cs typeface="+mn-cs"/>
              </a:rPr>
              <a:t>:</a:t>
            </a:r>
            <a:r>
              <a:rPr kumimoji="1" lang="ko-KR" altLang="en-US" sz="1200" b="0" i="0" kern="1200" dirty="0" smtClean="0">
                <a:solidFill>
                  <a:schemeClr val="tx1"/>
                </a:solidFill>
                <a:effectLst/>
                <a:latin typeface="+mn-lt"/>
                <a:ea typeface="+mn-ea"/>
                <a:cs typeface="+mn-cs"/>
              </a:rPr>
              <a:t> </a:t>
            </a:r>
            <a:r>
              <a:rPr kumimoji="1" lang="en-US" altLang="ko-KR" sz="1200" b="0" i="0" kern="1200" dirty="0" smtClean="0">
                <a:solidFill>
                  <a:schemeClr val="tx1"/>
                </a:solidFill>
                <a:effectLst/>
                <a:latin typeface="+mn-lt"/>
                <a:ea typeface="+mn-ea"/>
                <a:cs typeface="+mn-cs"/>
              </a:rPr>
              <a:t>(</a:t>
            </a:r>
            <a:r>
              <a:rPr kumimoji="1" lang="ko-KR" altLang="en-US" sz="1200" b="0" i="0" kern="1200" dirty="0" smtClean="0">
                <a:solidFill>
                  <a:schemeClr val="tx1"/>
                </a:solidFill>
                <a:effectLst/>
                <a:latin typeface="+mn-lt"/>
                <a:ea typeface="+mn-ea"/>
                <a:cs typeface="+mn-cs"/>
              </a:rPr>
              <a:t>팬텀</a:t>
            </a:r>
            <a:r>
              <a:rPr kumimoji="1" lang="en-US" altLang="ko-KR" sz="1200" b="0" i="0" kern="1200" dirty="0" smtClean="0">
                <a:solidFill>
                  <a:schemeClr val="tx1"/>
                </a:solidFill>
                <a:effectLst/>
                <a:latin typeface="+mn-lt"/>
                <a:ea typeface="+mn-ea"/>
                <a:cs typeface="+mn-cs"/>
              </a:rPr>
              <a:t>JS)</a:t>
            </a:r>
            <a:r>
              <a:rPr kumimoji="1" lang="ko-KR" altLang="en-US" sz="1200" b="0" i="0" kern="1200" dirty="0" smtClean="0">
                <a:solidFill>
                  <a:schemeClr val="tx1"/>
                </a:solidFill>
                <a:effectLst/>
                <a:latin typeface="+mn-lt"/>
                <a:ea typeface="+mn-ea"/>
                <a:cs typeface="+mn-cs"/>
              </a:rPr>
              <a:t>는 웹 페이지 상호작용을 자동화하기 위해 사용되는 헤드리스 브라우저이다</a:t>
            </a:r>
            <a:r>
              <a:rPr kumimoji="1" lang="en-US" altLang="ko-KR" sz="1200" b="0" i="0" kern="1200" dirty="0" smtClean="0">
                <a:solidFill>
                  <a:schemeClr val="tx1"/>
                </a:solidFill>
                <a:effectLst/>
                <a:latin typeface="+mn-lt"/>
                <a:ea typeface="+mn-ea"/>
                <a:cs typeface="+mn-cs"/>
              </a:rPr>
              <a:t>. </a:t>
            </a:r>
            <a:r>
              <a:rPr kumimoji="1" lang="en-US" altLang="ko-KR" sz="1200" b="0" i="0" kern="1200" dirty="0" err="1" smtClean="0">
                <a:solidFill>
                  <a:schemeClr val="tx1"/>
                </a:solidFill>
                <a:effectLst/>
                <a:latin typeface="+mn-lt"/>
                <a:ea typeface="+mn-ea"/>
                <a:cs typeface="+mn-cs"/>
              </a:rPr>
              <a:t>PhantomJS</a:t>
            </a:r>
            <a:r>
              <a:rPr kumimoji="1" lang="ko-KR" altLang="en-US" sz="1200" b="0" i="0" kern="1200" dirty="0" smtClean="0">
                <a:solidFill>
                  <a:schemeClr val="tx1"/>
                </a:solidFill>
                <a:effectLst/>
                <a:latin typeface="+mn-lt"/>
                <a:ea typeface="+mn-ea"/>
                <a:cs typeface="+mn-cs"/>
              </a:rPr>
              <a:t>는 자동화된 탐색</a:t>
            </a:r>
            <a:r>
              <a:rPr kumimoji="1" lang="en-US" altLang="ko-KR" sz="1200" b="0" i="0" kern="1200" dirty="0" smtClean="0">
                <a:solidFill>
                  <a:schemeClr val="tx1"/>
                </a:solidFill>
                <a:effectLst/>
                <a:latin typeface="+mn-lt"/>
                <a:ea typeface="+mn-ea"/>
                <a:cs typeface="+mn-cs"/>
              </a:rPr>
              <a:t>, </a:t>
            </a:r>
            <a:r>
              <a:rPr kumimoji="1" lang="ko-KR" altLang="en-US" sz="1200" b="0" i="0" kern="1200" dirty="0" smtClean="0">
                <a:solidFill>
                  <a:schemeClr val="tx1"/>
                </a:solidFill>
                <a:effectLst/>
                <a:latin typeface="+mn-lt"/>
                <a:ea typeface="+mn-ea"/>
                <a:cs typeface="+mn-cs"/>
              </a:rPr>
              <a:t>스크린샷</a:t>
            </a:r>
            <a:r>
              <a:rPr kumimoji="1" lang="en-US" altLang="ko-KR" sz="1200" b="0" i="0" kern="1200" dirty="0" smtClean="0">
                <a:solidFill>
                  <a:schemeClr val="tx1"/>
                </a:solidFill>
                <a:effectLst/>
                <a:latin typeface="+mn-lt"/>
                <a:ea typeface="+mn-ea"/>
                <a:cs typeface="+mn-cs"/>
              </a:rPr>
              <a:t>, </a:t>
            </a:r>
            <a:r>
              <a:rPr kumimoji="1" lang="ko-KR" altLang="en-US" sz="1200" b="0" i="0" kern="1200" dirty="0" smtClean="0">
                <a:solidFill>
                  <a:schemeClr val="tx1"/>
                </a:solidFill>
                <a:effectLst/>
                <a:latin typeface="+mn-lt"/>
                <a:ea typeface="+mn-ea"/>
                <a:cs typeface="+mn-cs"/>
              </a:rPr>
              <a:t>사용자 동작</a:t>
            </a:r>
            <a:r>
              <a:rPr kumimoji="1" lang="en-US" altLang="ko-KR" sz="1200" b="0" i="0" kern="1200" dirty="0" smtClean="0">
                <a:solidFill>
                  <a:schemeClr val="tx1"/>
                </a:solidFill>
                <a:effectLst/>
                <a:latin typeface="+mn-lt"/>
                <a:ea typeface="+mn-ea"/>
                <a:cs typeface="+mn-cs"/>
              </a:rPr>
              <a:t>, </a:t>
            </a:r>
            <a:r>
              <a:rPr kumimoji="1" lang="ko-KR" altLang="en-US" sz="1200" b="0" i="0" kern="1200" dirty="0" smtClean="0">
                <a:solidFill>
                  <a:schemeClr val="tx1"/>
                </a:solidFill>
                <a:effectLst/>
                <a:latin typeface="+mn-lt"/>
                <a:ea typeface="+mn-ea"/>
                <a:cs typeface="+mn-cs"/>
              </a:rPr>
              <a:t>어서션을 가능케 하므로 지속적 통합 환경과 같은 헤드리스 시스템 내에서 브라우저 기반 유닛 테스트를 수행하기 위한 도구로 이용이 가능하다</a:t>
            </a:r>
            <a:r>
              <a:rPr kumimoji="1" lang="en-US" altLang="ko-KR" sz="1200" b="0" i="0" kern="120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baseline="0" dirty="0" smtClean="0">
                <a:solidFill>
                  <a:schemeClr val="tx1"/>
                </a:solidFill>
                <a:effectLst/>
                <a:latin typeface="+mn-lt"/>
                <a:ea typeface="+mn-ea"/>
                <a:cs typeface="+mn-cs"/>
              </a:rPr>
              <a:t>A shim is a small piece of software that fits between to layers of software that communicate with each other. Typically used to adapt one interface to another. One example would be in client side JS programs to normalize the different browsers API differences so you write to one interface and let the shim handle the differences for each browser.</a:t>
            </a:r>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심은 서로 통신하는 소프트웨어 계층에 적합한 작은 소프트웨어입니다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일반적으로 한 인터페이스를 다른 인터페이스에 적용하는 데 사용됩니다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클라이언트 측 </a:t>
            </a:r>
            <a:r>
              <a:rPr lang="en-US" altLang="ko-KR" sz="1200" b="0" i="0" kern="1200" dirty="0" smtClean="0">
                <a:solidFill>
                  <a:schemeClr val="tx1"/>
                </a:solidFill>
                <a:effectLst/>
                <a:latin typeface="+mn-lt"/>
                <a:ea typeface="+mn-ea"/>
                <a:cs typeface="+mn-cs"/>
              </a:rPr>
              <a:t>JS </a:t>
            </a:r>
            <a:r>
              <a:rPr lang="ko-KR" altLang="en-US" sz="1200" b="0" i="0" kern="1200" dirty="0" smtClean="0">
                <a:solidFill>
                  <a:schemeClr val="tx1"/>
                </a:solidFill>
                <a:effectLst/>
                <a:latin typeface="+mn-lt"/>
                <a:ea typeface="+mn-ea"/>
                <a:cs typeface="+mn-cs"/>
              </a:rPr>
              <a:t>프로그램에서 다른 브라우저 </a:t>
            </a:r>
            <a:r>
              <a:rPr lang="en-US" altLang="ko-KR" sz="1200" b="0" i="0" kern="1200" dirty="0" smtClean="0">
                <a:solidFill>
                  <a:schemeClr val="tx1"/>
                </a:solidFill>
                <a:effectLst/>
                <a:latin typeface="+mn-lt"/>
                <a:ea typeface="+mn-ea"/>
                <a:cs typeface="+mn-cs"/>
              </a:rPr>
              <a:t>API </a:t>
            </a:r>
            <a:r>
              <a:rPr lang="ko-KR" altLang="en-US" sz="1200" b="0" i="0" kern="1200" dirty="0" smtClean="0">
                <a:solidFill>
                  <a:schemeClr val="tx1"/>
                </a:solidFill>
                <a:effectLst/>
                <a:latin typeface="+mn-lt"/>
                <a:ea typeface="+mn-ea"/>
                <a:cs typeface="+mn-cs"/>
              </a:rPr>
              <a:t>차이를 표준화하여 한 인터페이스에 쓰고 심이 각 브라우저의 차이점을 처리하게하는 한 가지 예가 있습니다</a:t>
            </a:r>
            <a:r>
              <a:rPr lang="en-US" altLang="ko-KR" sz="1200" b="0" i="0" kern="1200" dirty="0" smtClean="0">
                <a:solidFill>
                  <a:schemeClr val="tx1"/>
                </a:solidFill>
                <a:effectLst/>
                <a:latin typeface="+mn-lt"/>
                <a:ea typeface="+mn-ea"/>
                <a:cs typeface="+mn-cs"/>
              </a:rPr>
              <a:t>.</a:t>
            </a:r>
            <a:endParaRPr lang="en-US" altLang="ko-KR" sz="1200" b="0" i="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10</a:t>
            </a:fld>
            <a:endParaRPr kumimoji="1" lang="ko-KR" altLang="en-US"/>
          </a:p>
        </p:txBody>
      </p:sp>
    </p:spTree>
    <p:extLst>
      <p:ext uri="{BB962C8B-B14F-4D97-AF65-F5344CB8AC3E}">
        <p14:creationId xmlns:p14="http://schemas.microsoft.com/office/powerpoint/2010/main" val="56302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karma-spec-reporter: </a:t>
            </a:r>
            <a:r>
              <a:rPr lang="en-US" altLang="ko-KR" sz="1200" b="0" i="0" kern="1200" dirty="0" smtClean="0">
                <a:solidFill>
                  <a:schemeClr val="tx1"/>
                </a:solidFill>
                <a:effectLst/>
                <a:latin typeface="+mn-lt"/>
                <a:ea typeface="+mn-ea"/>
                <a:cs typeface="+mn-cs"/>
              </a:rPr>
              <a:t>Test reporter, that prints detailed results to console (similar to mocha's spec reporter).</a:t>
            </a:r>
          </a:p>
          <a:p>
            <a:endParaRPr kumimoji="1" lang="en-US" altLang="ko-KR" sz="1200" b="0" i="0" kern="1200" baseline="0" dirty="0" smtClean="0">
              <a:solidFill>
                <a:schemeClr val="tx1"/>
              </a:solidFill>
              <a:effectLst/>
              <a:latin typeface="+mn-lt"/>
              <a:ea typeface="+mn-ea"/>
              <a:cs typeface="+mn-cs"/>
            </a:endParaRPr>
          </a:p>
          <a:p>
            <a:r>
              <a:rPr kumimoji="1" lang="en-US" altLang="ko-KR" sz="1200" b="1" i="0" kern="1200" baseline="0" dirty="0" smtClean="0">
                <a:solidFill>
                  <a:schemeClr val="tx1"/>
                </a:solidFill>
                <a:effectLst/>
                <a:latin typeface="+mn-lt"/>
                <a:ea typeface="+mn-ea"/>
                <a:cs typeface="+mn-cs"/>
              </a:rPr>
              <a:t>Coverage: it </a:t>
            </a:r>
            <a:r>
              <a:rPr kumimoji="1" lang="en-US" altLang="ko-KR" sz="1200" b="0" i="0" kern="1200" baseline="0" dirty="0" smtClean="0">
                <a:solidFill>
                  <a:schemeClr val="tx1"/>
                </a:solidFill>
                <a:effectLst/>
                <a:latin typeface="+mn-lt"/>
                <a:ea typeface="+mn-ea"/>
                <a:cs typeface="+mn-cs"/>
              </a:rPr>
              <a:t>works together with the coverage pre-processor to generate an HTML Coverage report of your </a:t>
            </a:r>
            <a:r>
              <a:rPr kumimoji="1" lang="en-US" altLang="ko-KR" sz="1200" b="0" i="0" kern="1200" baseline="0" dirty="0" err="1" smtClean="0">
                <a:solidFill>
                  <a:schemeClr val="tx1"/>
                </a:solidFill>
                <a:effectLst/>
                <a:latin typeface="+mn-lt"/>
                <a:ea typeface="+mn-ea"/>
                <a:cs typeface="+mn-cs"/>
              </a:rPr>
              <a:t>Javascript</a:t>
            </a:r>
            <a:r>
              <a:rPr kumimoji="1" lang="en-US" altLang="ko-KR" sz="1200" b="0" i="0" kern="1200" baseline="0" dirty="0" smtClean="0">
                <a:solidFill>
                  <a:schemeClr val="tx1"/>
                </a:solidFill>
                <a:effectLst/>
                <a:latin typeface="+mn-lt"/>
                <a:ea typeface="+mn-ea"/>
                <a:cs typeface="+mn-cs"/>
              </a:rPr>
              <a:t> files. Note: you need to install the plugin to use this guy.</a:t>
            </a:r>
          </a:p>
          <a:p>
            <a:r>
              <a:rPr lang="ko-KR" altLang="ko-KR" dirty="0" smtClean="0"/>
              <a:t>커버리지는 커버리지 프리 프로세서와 함께 작동하여 자바 스크립트 파일의 HTML 커버리지 보고서를 생성합니다. 참고 :이 사람을 사용하려면 플러그인을 설치해야합니다.</a:t>
            </a:r>
            <a:endParaRPr lang="en-US" altLang="ko-KR" dirty="0" smtClean="0"/>
          </a:p>
          <a:p>
            <a:endParaRPr kumimoji="1" lang="en-US" altLang="ko-KR" sz="1200" b="0" i="0" kern="1200" baseline="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kumimoji="1" lang="en-US" altLang="ko-KR" sz="1200" b="0" i="0" kern="1200" baseline="0" dirty="0" smtClean="0">
                <a:solidFill>
                  <a:schemeClr val="tx1"/>
                </a:solidFill>
                <a:effectLst/>
                <a:latin typeface="+mn-lt"/>
                <a:ea typeface="+mn-ea"/>
                <a:cs typeface="+mn-cs"/>
              </a:rPr>
              <a:t>karma-coverage</a:t>
            </a:r>
            <a:r>
              <a:rPr kumimoji="1" lang="ko-KR" altLang="en-US" sz="1200" b="0" i="0" kern="1200" baseline="0" dirty="0" smtClean="0">
                <a:solidFill>
                  <a:schemeClr val="tx1"/>
                </a:solidFill>
                <a:effectLst/>
                <a:latin typeface="+mn-lt"/>
                <a:ea typeface="+mn-ea"/>
                <a:cs typeface="+mn-cs"/>
              </a:rPr>
              <a:t>는 테스트 커버리지를 측정할 수 있는 </a:t>
            </a:r>
            <a:r>
              <a:rPr kumimoji="1" lang="en-US" altLang="ko-KR" sz="1200" b="0" i="0" kern="1200" baseline="0" dirty="0" smtClean="0">
                <a:solidFill>
                  <a:schemeClr val="tx1"/>
                </a:solidFill>
                <a:effectLst/>
                <a:latin typeface="+mn-lt"/>
                <a:ea typeface="+mn-ea"/>
                <a:cs typeface="+mn-cs"/>
              </a:rPr>
              <a:t>Karma </a:t>
            </a:r>
            <a:r>
              <a:rPr kumimoji="1" lang="ko-KR" altLang="en-US" sz="1200" b="0" i="0" kern="1200" baseline="0" dirty="0" smtClean="0">
                <a:solidFill>
                  <a:schemeClr val="tx1"/>
                </a:solidFill>
                <a:effectLst/>
                <a:latin typeface="+mn-lt"/>
                <a:ea typeface="+mn-ea"/>
                <a:cs typeface="+mn-cs"/>
              </a:rPr>
              <a:t>플러그인이다</a:t>
            </a:r>
            <a:r>
              <a:rPr kumimoji="1" lang="en-US" altLang="ko-KR" sz="1200" b="0" i="0" kern="1200" baseline="0" dirty="0" smtClean="0">
                <a:solidFill>
                  <a:schemeClr val="tx1"/>
                </a:solidFill>
                <a:effectLst/>
                <a:latin typeface="+mn-lt"/>
                <a:ea typeface="+mn-ea"/>
                <a:cs typeface="+mn-cs"/>
              </a:rPr>
              <a:t>. karma-coverage</a:t>
            </a:r>
            <a:r>
              <a:rPr kumimoji="1" lang="ko-KR" altLang="en-US" sz="1200" b="0" i="0" kern="1200" baseline="0" dirty="0" smtClean="0">
                <a:solidFill>
                  <a:schemeClr val="tx1"/>
                </a:solidFill>
                <a:effectLst/>
                <a:latin typeface="+mn-lt"/>
                <a:ea typeface="+mn-ea"/>
                <a:cs typeface="+mn-cs"/>
              </a:rPr>
              <a:t>는 자바스크립트 코드 커버리지 도구인 </a:t>
            </a:r>
            <a:r>
              <a:rPr kumimoji="1" lang="en-US" altLang="ko-KR" sz="1200" b="0" i="0" kern="1200" baseline="0" dirty="0" smtClean="0">
                <a:solidFill>
                  <a:schemeClr val="tx1"/>
                </a:solidFill>
                <a:effectLst/>
                <a:latin typeface="+mn-lt"/>
                <a:ea typeface="+mn-ea"/>
                <a:cs typeface="+mn-cs"/>
              </a:rPr>
              <a:t>Istanbul</a:t>
            </a:r>
            <a:r>
              <a:rPr kumimoji="1" lang="ko-KR" altLang="en-US" sz="1200" b="0" i="0" kern="1200" baseline="0" dirty="0" smtClean="0">
                <a:solidFill>
                  <a:schemeClr val="tx1"/>
                </a:solidFill>
                <a:effectLst/>
                <a:latin typeface="+mn-lt"/>
                <a:ea typeface="+mn-ea"/>
                <a:cs typeface="+mn-cs"/>
              </a:rPr>
              <a:t>을 기반으로 테스트 커버리지를 측정한다</a:t>
            </a:r>
            <a:r>
              <a:rPr kumimoji="1" lang="en-US" altLang="ko-KR" sz="1200" b="0" i="0" kern="1200" baseline="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11</a:t>
            </a:fld>
            <a:endParaRPr kumimoji="1" lang="ko-KR" altLang="en-US"/>
          </a:p>
        </p:txBody>
      </p:sp>
    </p:spTree>
    <p:extLst>
      <p:ext uri="{BB962C8B-B14F-4D97-AF65-F5344CB8AC3E}">
        <p14:creationId xmlns:p14="http://schemas.microsoft.com/office/powerpoint/2010/main" val="2111370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sz="1200" b="0" i="0" kern="1200" baseline="0" dirty="0" smtClean="0">
              <a:solidFill>
                <a:schemeClr val="tx1"/>
              </a:solidFill>
              <a:effectLst/>
              <a:latin typeface="+mn-lt"/>
              <a:ea typeface="+mn-ea"/>
              <a:cs typeface="+mn-cs"/>
            </a:endParaRPr>
          </a:p>
          <a:p>
            <a:r>
              <a:rPr lang="en-US" altLang="ko-KR" sz="1200" b="1" i="0" kern="1200" dirty="0" err="1" smtClean="0">
                <a:solidFill>
                  <a:schemeClr val="tx1"/>
                </a:solidFill>
                <a:effectLst/>
                <a:latin typeface="+mn-lt"/>
                <a:ea typeface="+mn-ea"/>
                <a:cs typeface="+mn-cs"/>
              </a:rPr>
              <a:t>Sourcemap</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소스맵은 이 원본 소스와 최종소스를 매핑해서 추적할 수 있는 방법이다</a:t>
            </a:r>
            <a:r>
              <a:rPr lang="en-US" altLang="ko-KR" sz="1200" b="0" i="0" kern="1200" dirty="0" smtClean="0">
                <a:solidFill>
                  <a:schemeClr val="tx1"/>
                </a:solidFill>
                <a:effectLst/>
                <a:latin typeface="+mn-lt"/>
                <a:ea typeface="+mn-ea"/>
                <a:cs typeface="+mn-cs"/>
              </a:rPr>
              <a:t>.</a:t>
            </a:r>
          </a:p>
          <a:p>
            <a:endParaRPr kumimoji="1" lang="en-US" altLang="ko-KR" sz="1200" b="0" i="0" kern="1200" dirty="0" smtClean="0">
              <a:solidFill>
                <a:schemeClr val="tx1"/>
              </a:solidFill>
              <a:effectLst/>
              <a:latin typeface="+mn-lt"/>
              <a:ea typeface="+mn-ea"/>
              <a:cs typeface="+mn-cs"/>
            </a:endParaRPr>
          </a:p>
          <a:p>
            <a:endParaRPr kumimoji="1" lang="ko-KR" altLang="en-US" dirty="0"/>
          </a:p>
        </p:txBody>
      </p:sp>
      <p:sp>
        <p:nvSpPr>
          <p:cNvPr id="4" name="슬라이드 번호 개체 틀 3"/>
          <p:cNvSpPr>
            <a:spLocks noGrp="1"/>
          </p:cNvSpPr>
          <p:nvPr>
            <p:ph type="sldNum" sz="quarter" idx="10"/>
          </p:nvPr>
        </p:nvSpPr>
        <p:spPr/>
        <p:txBody>
          <a:bodyPr/>
          <a:lstStyle/>
          <a:p>
            <a:fld id="{7B1CBF1E-85A7-D14A-8463-C069D63C92B8}" type="slidenum">
              <a:rPr kumimoji="1" lang="ko-KR" altLang="en-US" smtClean="0"/>
              <a:t>12</a:t>
            </a:fld>
            <a:endParaRPr kumimoji="1" lang="ko-KR" altLang="en-US"/>
          </a:p>
        </p:txBody>
      </p:sp>
    </p:spTree>
    <p:extLst>
      <p:ext uri="{BB962C8B-B14F-4D97-AF65-F5344CB8AC3E}">
        <p14:creationId xmlns:p14="http://schemas.microsoft.com/office/powerpoint/2010/main" val="41669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smtClean="0"/>
              <a:t>마스터 제목 스타일 편집</a:t>
            </a:r>
            <a:endParaRPr kumimoji="1" lang="ko-KR" altLang="en-US"/>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smtClean="0"/>
              <a:t>마스터 부제목 스타일 편집</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43597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9883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23712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23659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smtClean="0"/>
              <a:t>마스터 텍스트 스타일을 편집하려면 클릭</a:t>
            </a:r>
          </a:p>
        </p:txBody>
      </p:sp>
      <p:sp>
        <p:nvSpPr>
          <p:cNvPr id="4" name="날짜 개체 틀 3"/>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48580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날짜 개체 틀 4"/>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90707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7" name="날짜 개체 틀 6"/>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7464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날짜 개체 틀 2"/>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77163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99709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4334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0049B3DB-ADE6-A04A-A70D-DF370AD863F7}" type="datetimeFigureOut">
              <a:rPr kumimoji="1" lang="ko-KR" altLang="en-US" smtClean="0"/>
              <a:t>2018. 11. 22.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8051575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B3DB-ADE6-A04A-A70D-DF370AD863F7}" type="datetimeFigureOut">
              <a:rPr kumimoji="1" lang="ko-KR" altLang="en-US" smtClean="0"/>
              <a:t>2018. 11. 22.</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A8CCA-AF40-D848-9BEE-E78FD4D19CB5}" type="slidenum">
              <a:rPr kumimoji="1" lang="ko-KR" altLang="en-US" smtClean="0"/>
              <a:t>‹#›</a:t>
            </a:fld>
            <a:endParaRPr kumimoji="1" lang="ko-KR" altLang="en-US"/>
          </a:p>
        </p:txBody>
      </p:sp>
    </p:spTree>
    <p:extLst>
      <p:ext uri="{BB962C8B-B14F-4D97-AF65-F5344CB8AC3E}">
        <p14:creationId xmlns:p14="http://schemas.microsoft.com/office/powerpoint/2010/main" val="187100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chaijs.com/api/bd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32022" y="1585141"/>
            <a:ext cx="10400270" cy="2387600"/>
          </a:xfrm>
        </p:spPr>
        <p:txBody>
          <a:bodyPr>
            <a:normAutofit/>
          </a:bodyPr>
          <a:lstStyle/>
          <a:p>
            <a:r>
              <a:rPr kumimoji="1" lang="en-US" altLang="ko-KR" sz="5400" dirty="0" smtClean="0"/>
              <a:t>Unit Test </a:t>
            </a:r>
            <a:r>
              <a:rPr kumimoji="1" lang="en-US" altLang="ko-KR" sz="5400" dirty="0" err="1" smtClean="0"/>
              <a:t>Vue.js</a:t>
            </a:r>
            <a:r>
              <a:rPr kumimoji="1" lang="en-US" altLang="ko-KR" sz="5400" dirty="0"/>
              <a:t> </a:t>
            </a:r>
            <a:r>
              <a:rPr kumimoji="1" lang="en-US" altLang="ko-KR" sz="5400" dirty="0" smtClean="0"/>
              <a:t/>
            </a:r>
            <a:br>
              <a:rPr kumimoji="1" lang="en-US" altLang="ko-KR" sz="5400" dirty="0" smtClean="0"/>
            </a:br>
            <a:r>
              <a:rPr kumimoji="1" lang="en-US" altLang="ko-KR" sz="5400" dirty="0" smtClean="0"/>
              <a:t>with Karma &amp; Mocha</a:t>
            </a:r>
            <a:endParaRPr kumimoji="1" lang="ko-KR" altLang="en-US" sz="5400" dirty="0"/>
          </a:p>
        </p:txBody>
      </p:sp>
      <p:sp>
        <p:nvSpPr>
          <p:cNvPr id="3" name="부제 2"/>
          <p:cNvSpPr>
            <a:spLocks noGrp="1"/>
          </p:cNvSpPr>
          <p:nvPr>
            <p:ph type="subTitle" idx="1"/>
          </p:nvPr>
        </p:nvSpPr>
        <p:spPr>
          <a:xfrm>
            <a:off x="8876271" y="6308168"/>
            <a:ext cx="3455773" cy="463335"/>
          </a:xfrm>
        </p:spPr>
        <p:txBody>
          <a:bodyPr/>
          <a:lstStyle/>
          <a:p>
            <a:r>
              <a:rPr kumimoji="1" lang="en-US" altLang="ko-KR" dirty="0" smtClean="0"/>
              <a:t>by WANZARGEN</a:t>
            </a:r>
            <a:endParaRPr kumimoji="1" lang="ko-KR" altLang="en-US" dirty="0"/>
          </a:p>
        </p:txBody>
      </p:sp>
    </p:spTree>
    <p:extLst>
      <p:ext uri="{BB962C8B-B14F-4D97-AF65-F5344CB8AC3E}">
        <p14:creationId xmlns:p14="http://schemas.microsoft.com/office/powerpoint/2010/main" val="44557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a:off x="1688123" y="2098088"/>
            <a:ext cx="5936565"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90244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flipV="1">
            <a:off x="1730328" y="2377439"/>
            <a:ext cx="3545058" cy="309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p:cNvSpPr/>
          <p:nvPr/>
        </p:nvSpPr>
        <p:spPr>
          <a:xfrm flipV="1">
            <a:off x="1615442" y="4234665"/>
            <a:ext cx="5502810" cy="16737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74261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flipV="1">
            <a:off x="1758463" y="2692987"/>
            <a:ext cx="5134706" cy="1611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79370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8" name="직사각형 7"/>
          <p:cNvSpPr/>
          <p:nvPr/>
        </p:nvSpPr>
        <p:spPr>
          <a:xfrm flipV="1">
            <a:off x="1800667" y="2546546"/>
            <a:ext cx="2363371" cy="3376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05940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index.js</a:t>
            </a:r>
            <a:endParaRPr kumimoji="1" lang="ko-KR" altLang="en-US" dirty="0"/>
          </a:p>
        </p:txBody>
      </p:sp>
      <p:sp>
        <p:nvSpPr>
          <p:cNvPr id="4" name="직사각형 3"/>
          <p:cNvSpPr/>
          <p:nvPr/>
        </p:nvSpPr>
        <p:spPr>
          <a:xfrm>
            <a:off x="838200" y="2459994"/>
            <a:ext cx="7206049" cy="3170099"/>
          </a:xfrm>
          <a:prstGeom prst="rect">
            <a:avLst/>
          </a:prstGeom>
          <a:solidFill>
            <a:schemeClr val="tx1"/>
          </a:solidFill>
        </p:spPr>
        <p:txBody>
          <a:bodyPr wrap="square">
            <a:spAutoFit/>
          </a:bodyPr>
          <a:lstStyle/>
          <a:p>
            <a:r>
              <a:rPr lang="en-US" altLang="ko-KR" sz="1400" b="0" dirty="0" smtClean="0">
                <a:solidFill>
                  <a:srgbClr val="C586C0"/>
                </a:solidFill>
                <a:effectLst/>
                <a:latin typeface="Menlo" charset="0"/>
              </a:rPr>
              <a:t>import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Vue</a:t>
            </a:r>
            <a:r>
              <a:rPr lang="en-US" altLang="ko-KR" sz="1400" b="0" dirty="0" smtClean="0">
                <a:solidFill>
                  <a:srgbClr val="D4D4D4"/>
                </a:solidFill>
                <a:effectLst/>
                <a:latin typeface="Menlo" charset="0"/>
              </a:rPr>
              <a:t> </a:t>
            </a:r>
            <a:r>
              <a:rPr lang="en-US" altLang="ko-KR" sz="1400" b="0" dirty="0" smtClean="0">
                <a:solidFill>
                  <a:srgbClr val="C586C0"/>
                </a:solidFill>
                <a:effectLst/>
                <a:latin typeface="Menlo" charset="0"/>
              </a:rPr>
              <a:t>from</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vue</a:t>
            </a:r>
            <a:r>
              <a:rPr lang="en-US" altLang="ko-KR" sz="1400" b="0" dirty="0" smtClean="0">
                <a:solidFill>
                  <a:srgbClr val="CE9178"/>
                </a:solidFill>
                <a:effectLst/>
                <a:latin typeface="Menlo" charset="0"/>
              </a:rPr>
              <a:t>'</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r>
              <a:rPr lang="en-US" altLang="ko-KR" sz="1400" b="0" dirty="0" err="1" smtClean="0">
                <a:solidFill>
                  <a:srgbClr val="9CDCFE"/>
                </a:solidFill>
                <a:effectLst/>
                <a:latin typeface="Menlo" charset="0"/>
              </a:rPr>
              <a:t>Vue</a:t>
            </a:r>
            <a:r>
              <a:rPr lang="en-US" altLang="ko-KR" sz="1400" b="0" dirty="0" err="1" smtClean="0">
                <a:solidFill>
                  <a:srgbClr val="D4D4D4"/>
                </a:solidFill>
                <a:effectLst/>
                <a:latin typeface="Menlo" charset="0"/>
              </a:rPr>
              <a:t>.</a:t>
            </a:r>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9CDCFE"/>
                </a:solidFill>
                <a:effectLst/>
                <a:latin typeface="Menlo" charset="0"/>
              </a:rPr>
              <a:t>productionTip</a:t>
            </a:r>
            <a:r>
              <a:rPr lang="en-US" altLang="ko-KR" sz="1400" b="0" dirty="0" smtClean="0">
                <a:solidFill>
                  <a:srgbClr val="D4D4D4"/>
                </a:solidFill>
                <a:effectLst/>
                <a:latin typeface="Menlo" charset="0"/>
              </a:rPr>
              <a:t> = </a:t>
            </a:r>
            <a:r>
              <a:rPr lang="en-US" altLang="ko-KR" sz="1400" b="0" dirty="0" smtClean="0">
                <a:solidFill>
                  <a:srgbClr val="569CD6"/>
                </a:solidFill>
                <a:effectLst/>
                <a:latin typeface="Menlo" charset="0"/>
              </a:rPr>
              <a:t>false</a:t>
            </a:r>
            <a:endParaRPr lang="en-US" altLang="ko-KR" sz="1400" b="0" dirty="0" smtClean="0">
              <a:solidFill>
                <a:srgbClr val="D4D4D4"/>
              </a:solidFill>
              <a:effectLst/>
              <a:latin typeface="Menlo" charset="0"/>
            </a:endParaRPr>
          </a:p>
          <a:p>
            <a:endParaRPr lang="en-US" altLang="ko-KR" sz="1400" b="0" dirty="0" smtClean="0">
              <a:solidFill>
                <a:srgbClr val="6A9955"/>
              </a:solidFill>
              <a:effectLst/>
              <a:latin typeface="Menlo" charset="0"/>
            </a:endParaRPr>
          </a:p>
          <a:p>
            <a:r>
              <a:rPr lang="en-US" altLang="ko-KR" sz="1600" dirty="0" smtClean="0">
                <a:solidFill>
                  <a:schemeClr val="bg1"/>
                </a:solidFill>
                <a:latin typeface="Menlo" charset="0"/>
              </a:rPr>
              <a:t>//.</a:t>
            </a:r>
            <a:r>
              <a:rPr lang="en-US" altLang="ko-KR" sz="1600" dirty="0" err="1" smtClean="0">
                <a:solidFill>
                  <a:schemeClr val="bg1"/>
                </a:solidFill>
                <a:latin typeface="Menlo" charset="0"/>
              </a:rPr>
              <a:t>spec.js</a:t>
            </a:r>
            <a:r>
              <a:rPr lang="en-US" altLang="ko-KR" sz="1600" dirty="0" smtClean="0">
                <a:solidFill>
                  <a:schemeClr val="bg1"/>
                </a:solidFill>
                <a:latin typeface="Menlo" charset="0"/>
              </a:rPr>
              <a:t> </a:t>
            </a:r>
            <a:r>
              <a:rPr lang="ko-KR" altLang="en-US" sz="1600" dirty="0" smtClean="0">
                <a:solidFill>
                  <a:schemeClr val="bg1"/>
                </a:solidFill>
                <a:latin typeface="Menlo" charset="0"/>
              </a:rPr>
              <a:t>로 끝나는 모든 테스트 파일 </a:t>
            </a:r>
            <a:r>
              <a:rPr lang="en-US" altLang="ko-KR" sz="1600" dirty="0" smtClean="0">
                <a:solidFill>
                  <a:schemeClr val="bg1"/>
                </a:solidFill>
                <a:latin typeface="Menlo" charset="0"/>
              </a:rPr>
              <a:t>require </a:t>
            </a:r>
            <a:r>
              <a:rPr lang="ko-KR" altLang="en-US" sz="1600" dirty="0" smtClean="0">
                <a:solidFill>
                  <a:schemeClr val="bg1"/>
                </a:solidFill>
                <a:latin typeface="Menlo" charset="0"/>
              </a:rPr>
              <a:t>해라</a:t>
            </a:r>
            <a:endParaRPr lang="en-US" altLang="ko-KR" sz="1600" b="0" dirty="0" smtClean="0">
              <a:solidFill>
                <a:schemeClr val="bg1"/>
              </a:solidFill>
              <a:effectLst/>
              <a:latin typeface="Menlo" charset="0"/>
            </a:endParaRPr>
          </a:p>
          <a:p>
            <a:r>
              <a:rPr lang="en-US" altLang="ko-KR" sz="1400" b="0" dirty="0" err="1" smtClean="0">
                <a:solidFill>
                  <a:srgbClr val="569CD6"/>
                </a:solidFill>
                <a:effectLst/>
                <a:latin typeface="Menlo" charset="0"/>
              </a:rPr>
              <a:t>const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testsContext</a:t>
            </a:r>
            <a:r>
              <a:rPr lang="en-US" altLang="ko-KR" sz="1400" b="0" dirty="0" smtClean="0">
                <a:solidFill>
                  <a:srgbClr val="D4D4D4"/>
                </a:solidFill>
                <a:effectLst/>
                <a:latin typeface="Menlo" charset="0"/>
              </a:rPr>
              <a:t> = </a:t>
            </a:r>
            <a:r>
              <a:rPr lang="en-US" altLang="ko-KR" sz="1400" b="0" dirty="0" err="1" smtClean="0">
                <a:solidFill>
                  <a:srgbClr val="9CDCFE"/>
                </a:solidFill>
                <a:effectLst/>
                <a:latin typeface="Menlo" charset="0"/>
              </a:rPr>
              <a:t>require</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context</a:t>
            </a:r>
            <a:r>
              <a:rPr lang="en-US" altLang="ko-KR" sz="1400" b="0" dirty="0" smtClean="0">
                <a:solidFill>
                  <a:srgbClr val="D4D4D4"/>
                </a:solidFill>
                <a:effectLst/>
                <a:latin typeface="Menlo" charset="0"/>
              </a:rPr>
              <a:t>(</a:t>
            </a:r>
            <a:r>
              <a:rPr lang="en-US" altLang="ko-KR" sz="1400" b="0" dirty="0" smtClean="0">
                <a:solidFill>
                  <a:srgbClr val="CE9178"/>
                </a:solidFill>
                <a:effectLst/>
                <a:latin typeface="Menlo" charset="0"/>
              </a:rPr>
              <a:t>'./specs'</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r>
              <a:rPr lang="en-US" altLang="ko-KR" sz="1400" b="0" dirty="0" smtClean="0">
                <a:solidFill>
                  <a:srgbClr val="D4D4D4"/>
                </a:solidFill>
                <a:effectLst/>
                <a:latin typeface="Menlo" charset="0"/>
              </a:rPr>
              <a:t>,</a:t>
            </a:r>
            <a:r>
              <a:rPr lang="en-US" altLang="ko-KR" sz="1400" b="0" dirty="0" smtClean="0">
                <a:solidFill>
                  <a:srgbClr val="D16969"/>
                </a:solidFill>
                <a:effectLst/>
                <a:latin typeface="Menlo" charset="0"/>
              </a:rPr>
              <a:t> /</a:t>
            </a:r>
            <a:r>
              <a:rPr lang="en-US" altLang="ko-KR" sz="1400" b="0" dirty="0" smtClean="0">
                <a:solidFill>
                  <a:srgbClr val="D7BA7D"/>
                </a:solidFill>
                <a:effectLst/>
                <a:latin typeface="Menlo" charset="0"/>
              </a:rPr>
              <a:t>\.</a:t>
            </a:r>
            <a:r>
              <a:rPr lang="en-US" altLang="ko-KR" sz="1400" b="0" dirty="0" smtClean="0">
                <a:solidFill>
                  <a:srgbClr val="D16969"/>
                </a:solidFill>
                <a:effectLst/>
                <a:latin typeface="Menlo" charset="0"/>
              </a:rPr>
              <a:t>spec</a:t>
            </a:r>
            <a:r>
              <a:rPr lang="en-US" altLang="ko-KR" sz="1400" b="0" dirty="0" smtClean="0">
                <a:solidFill>
                  <a:srgbClr val="DCDCAA"/>
                </a:solidFill>
                <a:effectLst/>
                <a:latin typeface="Menlo" charset="0"/>
              </a:rPr>
              <a:t>$</a:t>
            </a:r>
            <a:r>
              <a:rPr lang="en-US" altLang="ko-KR" sz="1400" b="0" dirty="0" smtClean="0">
                <a:solidFill>
                  <a:srgbClr val="D16969"/>
                </a:solidFill>
                <a:effectLst/>
                <a:latin typeface="Menlo" charset="0"/>
              </a:rPr>
              <a:t>/</a:t>
            </a:r>
            <a:r>
              <a:rPr lang="en-US" altLang="ko-KR" sz="1400" b="0" dirty="0" smtClean="0">
                <a:solidFill>
                  <a:srgbClr val="D4D4D4"/>
                </a:solidFill>
                <a:effectLst/>
                <a:latin typeface="Menlo" charset="0"/>
              </a:rPr>
              <a:t>)</a:t>
            </a:r>
          </a:p>
          <a:p>
            <a:r>
              <a:rPr lang="en-US" altLang="ko-KR" sz="1400" b="0" dirty="0" err="1" smtClean="0">
                <a:solidFill>
                  <a:srgbClr val="9CDCFE"/>
                </a:solidFill>
                <a:effectLst/>
                <a:latin typeface="Menlo" charset="0"/>
              </a:rPr>
              <a:t>testsContext</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keys</a:t>
            </a:r>
            <a:r>
              <a:rPr lang="en-US" altLang="ko-KR" sz="1400" b="0" dirty="0" smtClean="0">
                <a:solidFill>
                  <a:srgbClr val="D4D4D4"/>
                </a:solidFill>
                <a:effectLst/>
                <a:latin typeface="Menlo" charset="0"/>
              </a:rPr>
              <a:t>().</a:t>
            </a:r>
            <a:r>
              <a:rPr lang="en-US" altLang="ko-KR" sz="1400" b="0" dirty="0" err="1" smtClean="0">
                <a:solidFill>
                  <a:srgbClr val="DCDCAA"/>
                </a:solidFill>
                <a:effectLst/>
                <a:latin typeface="Menlo" charset="0"/>
              </a:rPr>
              <a:t>forEach</a:t>
            </a:r>
            <a:r>
              <a:rPr lang="en-US" altLang="ko-KR" sz="1400" b="0" dirty="0" smtClean="0">
                <a:solidFill>
                  <a:srgbClr val="D4D4D4"/>
                </a:solidFill>
                <a:effectLst/>
                <a:latin typeface="Menlo" charset="0"/>
              </a:rPr>
              <a:t>(</a:t>
            </a:r>
            <a:r>
              <a:rPr lang="en-US" altLang="ko-KR" sz="1400" b="0" dirty="0" err="1" smtClean="0">
                <a:solidFill>
                  <a:srgbClr val="9CDCFE"/>
                </a:solidFill>
                <a:effectLst/>
                <a:latin typeface="Menlo" charset="0"/>
              </a:rPr>
              <a:t>testsContext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r>
              <a:rPr lang="en-US" altLang="ko-KR" sz="1600" dirty="0" smtClean="0">
                <a:solidFill>
                  <a:schemeClr val="bg1"/>
                </a:solidFill>
                <a:latin typeface="Menlo" charset="0"/>
              </a:rPr>
              <a:t>//</a:t>
            </a:r>
            <a:r>
              <a:rPr lang="ko-KR" altLang="en-US" sz="1600" dirty="0" smtClean="0">
                <a:solidFill>
                  <a:schemeClr val="bg1"/>
                </a:solidFill>
                <a:latin typeface="Menlo" charset="0"/>
              </a:rPr>
              <a:t> </a:t>
            </a:r>
            <a:r>
              <a:rPr lang="en-US" altLang="ko-KR" sz="1600" dirty="0" err="1" smtClean="0">
                <a:solidFill>
                  <a:schemeClr val="bg1"/>
                </a:solidFill>
                <a:latin typeface="Menlo" charset="0"/>
              </a:rPr>
              <a:t>main.js</a:t>
            </a:r>
            <a:r>
              <a:rPr lang="en-US" altLang="ko-KR" sz="1600" dirty="0" smtClean="0">
                <a:solidFill>
                  <a:schemeClr val="bg1"/>
                </a:solidFill>
                <a:latin typeface="Menlo" charset="0"/>
              </a:rPr>
              <a:t> </a:t>
            </a:r>
            <a:r>
              <a:rPr lang="ko-KR" altLang="en-US" sz="1600" dirty="0" smtClean="0">
                <a:solidFill>
                  <a:schemeClr val="bg1"/>
                </a:solidFill>
                <a:latin typeface="Menlo" charset="0"/>
              </a:rPr>
              <a:t>빼고 모든 </a:t>
            </a:r>
            <a:r>
              <a:rPr lang="en-US" altLang="ko-KR" sz="1600" dirty="0" err="1" smtClean="0">
                <a:solidFill>
                  <a:schemeClr val="bg1"/>
                </a:solidFill>
                <a:latin typeface="Menlo" charset="0"/>
              </a:rPr>
              <a:t>src</a:t>
            </a:r>
            <a:r>
              <a:rPr lang="en-US" altLang="ko-KR" sz="1600" dirty="0" smtClean="0">
                <a:solidFill>
                  <a:schemeClr val="bg1"/>
                </a:solidFill>
                <a:latin typeface="Menlo" charset="0"/>
              </a:rPr>
              <a:t> </a:t>
            </a:r>
            <a:r>
              <a:rPr lang="ko-KR" altLang="en-US" sz="1600" dirty="0" smtClean="0">
                <a:solidFill>
                  <a:schemeClr val="bg1"/>
                </a:solidFill>
                <a:latin typeface="Menlo" charset="0"/>
              </a:rPr>
              <a:t>파일을 </a:t>
            </a:r>
            <a:r>
              <a:rPr lang="en-US" altLang="ko-KR" sz="1600" dirty="0" smtClean="0">
                <a:solidFill>
                  <a:schemeClr val="bg1"/>
                </a:solidFill>
                <a:latin typeface="Menlo" charset="0"/>
              </a:rPr>
              <a:t>require </a:t>
            </a:r>
            <a:r>
              <a:rPr lang="ko-KR" altLang="en-US" sz="1600" dirty="0" smtClean="0">
                <a:solidFill>
                  <a:schemeClr val="bg1"/>
                </a:solidFill>
                <a:latin typeface="Menlo" charset="0"/>
              </a:rPr>
              <a:t>해라</a:t>
            </a:r>
            <a:endParaRPr lang="en-US" altLang="ko-KR" sz="1400" b="0" dirty="0" smtClean="0">
              <a:solidFill>
                <a:schemeClr val="bg1"/>
              </a:solidFill>
              <a:effectLst/>
              <a:latin typeface="Menlo" charset="0"/>
            </a:endParaRPr>
          </a:p>
          <a:p>
            <a:r>
              <a:rPr lang="en-US" altLang="ko-KR" sz="1400" b="0" dirty="0" err="1" smtClean="0">
                <a:solidFill>
                  <a:srgbClr val="569CD6"/>
                </a:solidFill>
                <a:effectLst/>
                <a:latin typeface="Menlo" charset="0"/>
              </a:rPr>
              <a:t>const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srcContext</a:t>
            </a:r>
            <a:r>
              <a:rPr lang="en-US" altLang="ko-KR" sz="1400" b="0" dirty="0" smtClean="0">
                <a:solidFill>
                  <a:srgbClr val="D4D4D4"/>
                </a:solidFill>
                <a:effectLst/>
                <a:latin typeface="Menlo" charset="0"/>
              </a:rPr>
              <a:t> = </a:t>
            </a:r>
            <a:r>
              <a:rPr lang="en-US" altLang="ko-KR" sz="1400" b="0" dirty="0" err="1" smtClean="0">
                <a:solidFill>
                  <a:srgbClr val="9CDCFE"/>
                </a:solidFill>
                <a:effectLst/>
                <a:latin typeface="Menlo" charset="0"/>
              </a:rPr>
              <a:t>require</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context</a:t>
            </a:r>
            <a:r>
              <a:rPr lang="en-US" altLang="ko-KR" sz="1400" b="0" dirty="0" smtClean="0">
                <a:solidFill>
                  <a:srgbClr val="D4D4D4"/>
                </a:solidFill>
                <a:effectLst/>
                <a:latin typeface="Menlo" charset="0"/>
              </a:rPr>
              <a:t>(</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src</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r>
              <a:rPr lang="en-US" altLang="ko-KR" sz="1400" b="0" dirty="0" smtClean="0">
                <a:solidFill>
                  <a:srgbClr val="D4D4D4"/>
                </a:solidFill>
                <a:effectLst/>
                <a:latin typeface="Menlo" charset="0"/>
              </a:rPr>
              <a:t>,</a:t>
            </a:r>
            <a:r>
              <a:rPr lang="en-US" altLang="ko-KR" sz="1400" b="0" dirty="0" smtClean="0">
                <a:solidFill>
                  <a:srgbClr val="D16969"/>
                </a:solidFill>
                <a:effectLst/>
                <a:latin typeface="Menlo" charset="0"/>
              </a:rPr>
              <a:t> /</a:t>
            </a:r>
            <a:r>
              <a:rPr lang="en-US" altLang="ko-KR" sz="1400" b="0" dirty="0" smtClean="0">
                <a:solidFill>
                  <a:srgbClr val="DCDCAA"/>
                </a:solidFill>
                <a:effectLst/>
                <a:latin typeface="Menlo" charset="0"/>
              </a:rPr>
              <a:t>^</a:t>
            </a:r>
            <a:r>
              <a:rPr lang="en-US" altLang="ko-KR" sz="1400" b="0" dirty="0" smtClean="0">
                <a:solidFill>
                  <a:srgbClr val="D7BA7D"/>
                </a:solidFill>
                <a:effectLst/>
                <a:latin typeface="Menlo" charset="0"/>
              </a:rPr>
              <a:t>\.\/</a:t>
            </a:r>
            <a:r>
              <a:rPr lang="en-US" altLang="ko-KR" sz="1400" b="0" dirty="0" smtClean="0">
                <a:solidFill>
                  <a:srgbClr val="CE9178"/>
                </a:solidFill>
                <a:effectLst/>
                <a:latin typeface="Menlo" charset="0"/>
              </a:rPr>
              <a:t>(?!</a:t>
            </a:r>
            <a:r>
              <a:rPr lang="en-US" altLang="ko-KR" sz="1400" b="0" dirty="0" smtClean="0">
                <a:solidFill>
                  <a:srgbClr val="D16969"/>
                </a:solidFill>
                <a:effectLst/>
                <a:latin typeface="Menlo" charset="0"/>
              </a:rPr>
              <a:t>main</a:t>
            </a:r>
            <a:r>
              <a:rPr lang="en-US" altLang="ko-KR" sz="1400" b="0" dirty="0" smtClean="0">
                <a:solidFill>
                  <a:srgbClr val="CE9178"/>
                </a:solidFill>
                <a:effectLst/>
                <a:latin typeface="Menlo" charset="0"/>
              </a:rPr>
              <a:t>(</a:t>
            </a:r>
            <a:r>
              <a:rPr lang="en-US" altLang="ko-KR" sz="1400" b="0" dirty="0" smtClean="0">
                <a:solidFill>
                  <a:srgbClr val="D7BA7D"/>
                </a:solidFill>
                <a:effectLst/>
                <a:latin typeface="Menlo" charset="0"/>
              </a:rPr>
              <a:t>\.</a:t>
            </a:r>
            <a:r>
              <a:rPr lang="en-US" altLang="ko-KR" sz="1400" b="0" dirty="0" err="1" smtClean="0">
                <a:solidFill>
                  <a:srgbClr val="D16969"/>
                </a:solidFill>
                <a:effectLst/>
                <a:latin typeface="Menlo" charset="0"/>
              </a:rPr>
              <a:t>js</a:t>
            </a:r>
            <a:r>
              <a:rPr lang="en-US" altLang="ko-KR" sz="1400" b="0" dirty="0" smtClean="0">
                <a:solidFill>
                  <a:srgbClr val="CE9178"/>
                </a:solidFill>
                <a:effectLst/>
                <a:latin typeface="Menlo" charset="0"/>
              </a:rPr>
              <a:t>)</a:t>
            </a:r>
            <a:r>
              <a:rPr lang="en-US" altLang="ko-KR" sz="1400" b="0" dirty="0" smtClean="0">
                <a:solidFill>
                  <a:srgbClr val="D7BA7D"/>
                </a:solidFill>
                <a:effectLst/>
                <a:latin typeface="Menlo" charset="0"/>
              </a:rPr>
              <a:t>?</a:t>
            </a:r>
            <a:r>
              <a:rPr lang="en-US" altLang="ko-KR" sz="1400" b="0" dirty="0" smtClean="0">
                <a:solidFill>
                  <a:srgbClr val="DCDCAA"/>
                </a:solidFill>
                <a:effectLst/>
                <a:latin typeface="Menlo" charset="0"/>
              </a:rPr>
              <a:t>$</a:t>
            </a:r>
            <a:r>
              <a:rPr lang="en-US" altLang="ko-KR" sz="1400" b="0" dirty="0" smtClean="0">
                <a:solidFill>
                  <a:srgbClr val="CE9178"/>
                </a:solidFill>
                <a:effectLst/>
                <a:latin typeface="Menlo" charset="0"/>
              </a:rPr>
              <a:t>)</a:t>
            </a:r>
            <a:r>
              <a:rPr lang="en-US" altLang="ko-KR" sz="1400" b="0" dirty="0" smtClean="0">
                <a:solidFill>
                  <a:srgbClr val="D16969"/>
                </a:solidFill>
                <a:effectLst/>
                <a:latin typeface="Menlo" charset="0"/>
              </a:rPr>
              <a:t>/</a:t>
            </a:r>
            <a:r>
              <a:rPr lang="en-US" altLang="ko-KR" sz="1400" b="0" dirty="0" smtClean="0">
                <a:solidFill>
                  <a:srgbClr val="D4D4D4"/>
                </a:solidFill>
                <a:effectLst/>
                <a:latin typeface="Menlo" charset="0"/>
              </a:rPr>
              <a:t>)</a:t>
            </a:r>
          </a:p>
          <a:p>
            <a:r>
              <a:rPr lang="en-US" altLang="ko-KR" sz="1400" b="0" dirty="0" err="1" smtClean="0">
                <a:solidFill>
                  <a:srgbClr val="9CDCFE"/>
                </a:solidFill>
                <a:effectLst/>
                <a:latin typeface="Menlo" charset="0"/>
              </a:rPr>
              <a:t>srcContext</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keys</a:t>
            </a:r>
            <a:r>
              <a:rPr lang="en-US" altLang="ko-KR" sz="1400" b="0" dirty="0" smtClean="0">
                <a:solidFill>
                  <a:srgbClr val="D4D4D4"/>
                </a:solidFill>
                <a:effectLst/>
                <a:latin typeface="Menlo" charset="0"/>
              </a:rPr>
              <a:t>().</a:t>
            </a:r>
            <a:r>
              <a:rPr lang="en-US" altLang="ko-KR" sz="1400" b="0" dirty="0" err="1" smtClean="0">
                <a:solidFill>
                  <a:srgbClr val="DCDCAA"/>
                </a:solidFill>
                <a:effectLst/>
                <a:latin typeface="Menlo" charset="0"/>
              </a:rPr>
              <a:t>forEach</a:t>
            </a:r>
            <a:r>
              <a:rPr lang="en-US" altLang="ko-KR" sz="1400" b="0" dirty="0" smtClean="0">
                <a:solidFill>
                  <a:srgbClr val="D4D4D4"/>
                </a:solidFill>
                <a:effectLst/>
                <a:latin typeface="Menlo" charset="0"/>
              </a:rPr>
              <a:t>(</a:t>
            </a:r>
            <a:r>
              <a:rPr lang="en-US" altLang="ko-KR" sz="1400" b="0" dirty="0" err="1" smtClean="0">
                <a:solidFill>
                  <a:srgbClr val="9CDCFE"/>
                </a:solidFill>
                <a:effectLst/>
                <a:latin typeface="Menlo" charset="0"/>
              </a:rPr>
              <a:t>srcContext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endParaRPr lang="en-US" altLang="ko-KR" sz="1400" b="0" dirty="0">
              <a:solidFill>
                <a:srgbClr val="D4D4D4"/>
              </a:solidFill>
              <a:effectLst/>
              <a:latin typeface="Menlo" charset="0"/>
            </a:endParaRPr>
          </a:p>
        </p:txBody>
      </p:sp>
      <p:pic>
        <p:nvPicPr>
          <p:cNvPr id="5" name="그림 4"/>
          <p:cNvPicPr>
            <a:picLocks noChangeAspect="1"/>
          </p:cNvPicPr>
          <p:nvPr/>
        </p:nvPicPr>
        <p:blipFill>
          <a:blip r:embed="rId2"/>
          <a:stretch>
            <a:fillRect/>
          </a:stretch>
        </p:blipFill>
        <p:spPr>
          <a:xfrm>
            <a:off x="8482644" y="2712059"/>
            <a:ext cx="3263900" cy="3035300"/>
          </a:xfrm>
          <a:prstGeom prst="rect">
            <a:avLst/>
          </a:prstGeom>
        </p:spPr>
      </p:pic>
    </p:spTree>
    <p:extLst>
      <p:ext uri="{BB962C8B-B14F-4D97-AF65-F5344CB8AC3E}">
        <p14:creationId xmlns:p14="http://schemas.microsoft.com/office/powerpoint/2010/main" val="212182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Unit Test Result</a:t>
            </a:r>
            <a:r>
              <a:rPr kumimoji="1" lang="ko-KR" altLang="en-US" dirty="0" smtClean="0"/>
              <a:t> </a:t>
            </a:r>
            <a:r>
              <a:rPr kumimoji="1" lang="en-US" altLang="ko-KR" dirty="0" smtClean="0"/>
              <a:t>-</a:t>
            </a:r>
            <a:r>
              <a:rPr kumimoji="1" lang="ko-KR" altLang="en-US" dirty="0" smtClean="0"/>
              <a:t> </a:t>
            </a:r>
            <a:r>
              <a:rPr kumimoji="1" lang="en-US" altLang="ko-KR" dirty="0" smtClean="0"/>
              <a:t>spec</a:t>
            </a:r>
            <a:endParaRPr kumimoji="1" lang="ko-KR" altLang="en-US" dirty="0"/>
          </a:p>
        </p:txBody>
      </p:sp>
      <p:pic>
        <p:nvPicPr>
          <p:cNvPr id="4" name="그림 3"/>
          <p:cNvPicPr>
            <a:picLocks noChangeAspect="1"/>
          </p:cNvPicPr>
          <p:nvPr/>
        </p:nvPicPr>
        <p:blipFill>
          <a:blip r:embed="rId2"/>
          <a:stretch>
            <a:fillRect/>
          </a:stretch>
        </p:blipFill>
        <p:spPr>
          <a:xfrm>
            <a:off x="0" y="2000811"/>
            <a:ext cx="12192000" cy="3792550"/>
          </a:xfrm>
          <a:prstGeom prst="rect">
            <a:avLst/>
          </a:prstGeom>
        </p:spPr>
      </p:pic>
    </p:spTree>
    <p:extLst>
      <p:ext uri="{BB962C8B-B14F-4D97-AF65-F5344CB8AC3E}">
        <p14:creationId xmlns:p14="http://schemas.microsoft.com/office/powerpoint/2010/main" val="52078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Unit Test Result - coverage</a:t>
            </a:r>
            <a:endParaRPr kumimoji="1" lang="ko-KR" altLang="en-US" dirty="0"/>
          </a:p>
        </p:txBody>
      </p:sp>
      <p:pic>
        <p:nvPicPr>
          <p:cNvPr id="3" name="그림 2"/>
          <p:cNvPicPr>
            <a:picLocks noChangeAspect="1"/>
          </p:cNvPicPr>
          <p:nvPr/>
        </p:nvPicPr>
        <p:blipFill>
          <a:blip r:embed="rId2"/>
          <a:stretch>
            <a:fillRect/>
          </a:stretch>
        </p:blipFill>
        <p:spPr>
          <a:xfrm>
            <a:off x="459810" y="2707152"/>
            <a:ext cx="7690724" cy="2779248"/>
          </a:xfrm>
          <a:prstGeom prst="rect">
            <a:avLst/>
          </a:prstGeom>
        </p:spPr>
      </p:pic>
      <p:pic>
        <p:nvPicPr>
          <p:cNvPr id="7" name="그림 6"/>
          <p:cNvPicPr>
            <a:picLocks noChangeAspect="1"/>
          </p:cNvPicPr>
          <p:nvPr/>
        </p:nvPicPr>
        <p:blipFill>
          <a:blip r:embed="rId3"/>
          <a:stretch>
            <a:fillRect/>
          </a:stretch>
        </p:blipFill>
        <p:spPr>
          <a:xfrm>
            <a:off x="8294174" y="2302040"/>
            <a:ext cx="3594100" cy="3441700"/>
          </a:xfrm>
          <a:prstGeom prst="rect">
            <a:avLst/>
          </a:prstGeom>
        </p:spPr>
      </p:pic>
    </p:spTree>
    <p:extLst>
      <p:ext uri="{BB962C8B-B14F-4D97-AF65-F5344CB8AC3E}">
        <p14:creationId xmlns:p14="http://schemas.microsoft.com/office/powerpoint/2010/main" val="17272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141783" y="2883877"/>
            <a:ext cx="5636457" cy="851169"/>
          </a:xfrm>
        </p:spPr>
        <p:txBody>
          <a:bodyPr>
            <a:normAutofit fontScale="90000"/>
          </a:bodyPr>
          <a:lstStyle/>
          <a:p>
            <a:r>
              <a:rPr kumimoji="1" lang="en-US" altLang="ko-KR" sz="4000" dirty="0" smtClean="0"/>
              <a:t>Writing Test </a:t>
            </a:r>
            <a:r>
              <a:rPr kumimoji="1" lang="en-US" altLang="ko-KR" sz="4000" dirty="0"/>
              <a:t>S</a:t>
            </a:r>
            <a:r>
              <a:rPr kumimoji="1" lang="en-US" altLang="ko-KR" sz="4000" dirty="0" smtClean="0"/>
              <a:t>tatements</a:t>
            </a:r>
            <a:endParaRPr kumimoji="1" lang="ko-KR" altLang="en-US" sz="4000" dirty="0"/>
          </a:p>
        </p:txBody>
      </p:sp>
    </p:spTree>
    <p:extLst>
      <p:ext uri="{BB962C8B-B14F-4D97-AF65-F5344CB8AC3E}">
        <p14:creationId xmlns:p14="http://schemas.microsoft.com/office/powerpoint/2010/main" val="177605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HelloWorld.spec.js</a:t>
            </a:r>
            <a:endParaRPr kumimoji="1" lang="ko-KR" altLang="en-US" dirty="0"/>
          </a:p>
        </p:txBody>
      </p:sp>
      <p:sp>
        <p:nvSpPr>
          <p:cNvPr id="4" name="직사각형 3"/>
          <p:cNvSpPr/>
          <p:nvPr/>
        </p:nvSpPr>
        <p:spPr>
          <a:xfrm>
            <a:off x="925285" y="1779687"/>
            <a:ext cx="9851571" cy="3693319"/>
          </a:xfrm>
          <a:prstGeom prst="rect">
            <a:avLst/>
          </a:prstGeom>
          <a:solidFill>
            <a:schemeClr val="tx1"/>
          </a:solidFill>
        </p:spPr>
        <p:txBody>
          <a:bodyPr wrap="square">
            <a:spAutoFit/>
          </a:bodyPr>
          <a:lstStyle/>
          <a:p>
            <a:r>
              <a:rPr lang="en-US" altLang="ko-KR" b="0" dirty="0" smtClean="0">
                <a:solidFill>
                  <a:srgbClr val="C586C0"/>
                </a:solidFill>
                <a:effectLst/>
                <a:latin typeface="Menlo" charset="0"/>
              </a:rPr>
              <a:t>import</a:t>
            </a:r>
            <a:r>
              <a:rPr lang="en-US" altLang="ko-KR" b="0" dirty="0" smtClean="0">
                <a:solidFill>
                  <a:srgbClr val="D4D4D4"/>
                </a:solidFill>
                <a:effectLst/>
                <a:latin typeface="Menlo" charset="0"/>
              </a:rPr>
              <a:t> </a:t>
            </a:r>
            <a:r>
              <a:rPr lang="en-US" altLang="ko-KR" b="0" dirty="0" err="1" smtClean="0">
                <a:solidFill>
                  <a:srgbClr val="9CDCFE"/>
                </a:solidFill>
                <a:effectLst/>
                <a:latin typeface="Menlo" charset="0"/>
              </a:rPr>
              <a:t>Vue</a:t>
            </a:r>
            <a:r>
              <a:rPr lang="en-US" altLang="ko-KR" b="0" dirty="0" smtClean="0">
                <a:solidFill>
                  <a:srgbClr val="D4D4D4"/>
                </a:solidFill>
                <a:effectLst/>
                <a:latin typeface="Menlo" charset="0"/>
              </a:rPr>
              <a:t> </a:t>
            </a:r>
            <a:r>
              <a:rPr lang="en-US" altLang="ko-KR" b="0" dirty="0" smtClean="0">
                <a:solidFill>
                  <a:srgbClr val="C586C0"/>
                </a:solidFill>
                <a:effectLst/>
                <a:latin typeface="Menlo" charset="0"/>
              </a:rPr>
              <a:t>from</a:t>
            </a:r>
            <a:r>
              <a:rPr lang="en-US" altLang="ko-KR" b="0" dirty="0" smtClean="0">
                <a:solidFill>
                  <a:srgbClr val="D4D4D4"/>
                </a:solidFill>
                <a:effectLst/>
                <a:latin typeface="Menlo" charset="0"/>
              </a:rPr>
              <a:t> </a:t>
            </a:r>
            <a:r>
              <a:rPr lang="en-US" altLang="ko-KR" b="0" dirty="0" smtClean="0">
                <a:solidFill>
                  <a:srgbClr val="CE9178"/>
                </a:solidFill>
                <a:effectLst/>
                <a:latin typeface="Menlo" charset="0"/>
              </a:rPr>
              <a:t>'</a:t>
            </a:r>
            <a:r>
              <a:rPr lang="en-US" altLang="ko-KR" b="0" dirty="0" err="1" smtClean="0">
                <a:solidFill>
                  <a:srgbClr val="CE9178"/>
                </a:solidFill>
                <a:effectLst/>
                <a:latin typeface="Menlo" charset="0"/>
              </a:rPr>
              <a:t>vue</a:t>
            </a:r>
            <a:r>
              <a:rPr lang="en-US" altLang="ko-KR" b="0" dirty="0" smtClean="0">
                <a:solidFill>
                  <a:srgbClr val="CE9178"/>
                </a:solidFill>
                <a:effectLst/>
                <a:latin typeface="Menlo" charset="0"/>
              </a:rPr>
              <a:t>'</a:t>
            </a:r>
            <a:endParaRPr lang="en-US" altLang="ko-KR" b="0" dirty="0" smtClean="0">
              <a:solidFill>
                <a:srgbClr val="D4D4D4"/>
              </a:solidFill>
              <a:effectLst/>
              <a:latin typeface="Menlo" charset="0"/>
            </a:endParaRPr>
          </a:p>
          <a:p>
            <a:r>
              <a:rPr lang="en-US" altLang="ko-KR" b="0" dirty="0" smtClean="0">
                <a:solidFill>
                  <a:srgbClr val="C586C0"/>
                </a:solidFill>
                <a:effectLst/>
                <a:latin typeface="Menlo" charset="0"/>
              </a:rPr>
              <a:t>import</a:t>
            </a:r>
            <a:r>
              <a:rPr lang="en-US" altLang="ko-KR" b="0" dirty="0" smtClean="0">
                <a:solidFill>
                  <a:srgbClr val="D4D4D4"/>
                </a:solidFill>
                <a:effectLst/>
                <a:latin typeface="Menlo" charset="0"/>
              </a:rPr>
              <a:t> </a:t>
            </a:r>
            <a:r>
              <a:rPr lang="en-US" altLang="ko-KR" b="0" dirty="0" smtClean="0">
                <a:solidFill>
                  <a:srgbClr val="9CDCFE"/>
                </a:solidFill>
                <a:effectLst/>
                <a:latin typeface="Menlo" charset="0"/>
              </a:rPr>
              <a:t>HelloWorld</a:t>
            </a:r>
            <a:r>
              <a:rPr lang="en-US" altLang="ko-KR" b="0" dirty="0" smtClean="0">
                <a:solidFill>
                  <a:srgbClr val="D4D4D4"/>
                </a:solidFill>
                <a:effectLst/>
                <a:latin typeface="Menlo" charset="0"/>
              </a:rPr>
              <a:t> </a:t>
            </a:r>
            <a:r>
              <a:rPr lang="en-US" altLang="ko-KR" b="0" dirty="0" smtClean="0">
                <a:solidFill>
                  <a:srgbClr val="C586C0"/>
                </a:solidFill>
                <a:effectLst/>
                <a:latin typeface="Menlo" charset="0"/>
              </a:rPr>
              <a:t>from</a:t>
            </a:r>
            <a:r>
              <a:rPr lang="en-US" altLang="ko-KR" b="0" dirty="0" smtClean="0">
                <a:solidFill>
                  <a:srgbClr val="D4D4D4"/>
                </a:solidFill>
                <a:effectLst/>
                <a:latin typeface="Menlo" charset="0"/>
              </a:rPr>
              <a:t> </a:t>
            </a:r>
            <a:r>
              <a:rPr lang="en-US" altLang="ko-KR" b="0" dirty="0" smtClean="0">
                <a:solidFill>
                  <a:srgbClr val="CE9178"/>
                </a:solidFill>
                <a:effectLst/>
                <a:latin typeface="Menlo" charset="0"/>
              </a:rPr>
              <a:t>'@/components/HelloWorld'</a:t>
            </a:r>
            <a:endParaRPr lang="en-US" altLang="ko-KR" b="0" dirty="0" smtClean="0">
              <a:solidFill>
                <a:srgbClr val="D4D4D4"/>
              </a:solidFill>
              <a:effectLst/>
              <a:latin typeface="Menlo" charset="0"/>
            </a:endParaRPr>
          </a:p>
          <a:p>
            <a:r>
              <a:rPr lang="en-US" altLang="ko-KR" b="0" dirty="0" smtClean="0">
                <a:solidFill>
                  <a:srgbClr val="D4D4D4"/>
                </a:solidFill>
                <a:effectLst/>
                <a:latin typeface="Menlo" charset="0"/>
              </a:rPr>
              <a:t/>
            </a:r>
            <a:br>
              <a:rPr lang="en-US" altLang="ko-KR" b="0" dirty="0" smtClean="0">
                <a:solidFill>
                  <a:srgbClr val="D4D4D4"/>
                </a:solidFill>
                <a:effectLst/>
                <a:latin typeface="Menlo" charset="0"/>
              </a:rPr>
            </a:br>
            <a:r>
              <a:rPr lang="en-US" altLang="ko-KR" b="0" dirty="0" smtClean="0">
                <a:solidFill>
                  <a:srgbClr val="DCDCAA"/>
                </a:solidFill>
                <a:effectLst/>
                <a:latin typeface="Menlo" charset="0"/>
              </a:rPr>
              <a:t>describe</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a:t>
            </a:r>
            <a:r>
              <a:rPr lang="en-US" altLang="ko-KR" b="0" dirty="0" err="1" smtClean="0">
                <a:solidFill>
                  <a:srgbClr val="CE9178"/>
                </a:solidFill>
                <a:effectLst/>
                <a:latin typeface="Menlo" charset="0"/>
              </a:rPr>
              <a:t>HelloWorld.vue</a:t>
            </a:r>
            <a:r>
              <a:rPr lang="en-US" altLang="ko-KR" b="0" dirty="0" smtClean="0">
                <a:solidFill>
                  <a:srgbClr val="CE9178"/>
                </a:solidFill>
                <a:effectLst/>
                <a:latin typeface="Menlo" charset="0"/>
              </a:rPr>
              <a:t>'</a:t>
            </a:r>
            <a:r>
              <a:rPr lang="en-US" altLang="ko-KR" b="0" dirty="0" smtClean="0">
                <a:solidFill>
                  <a:srgbClr val="D4D4D4"/>
                </a:solidFill>
                <a:effectLst/>
                <a:latin typeface="Menlo" charset="0"/>
              </a:rPr>
              <a:t>, () </a:t>
            </a:r>
            <a:r>
              <a:rPr lang="en-US" altLang="ko-KR" b="0" dirty="0" smtClean="0">
                <a:solidFill>
                  <a:srgbClr val="569CD6"/>
                </a:solidFill>
                <a:effectLst/>
                <a:latin typeface="Menlo" charset="0"/>
              </a:rPr>
              <a:t>=&gt;</a:t>
            </a:r>
            <a:r>
              <a:rPr lang="en-US" altLang="ko-KR" b="0" dirty="0" smtClean="0">
                <a:solidFill>
                  <a:srgbClr val="D4D4D4"/>
                </a:solidFill>
                <a:effectLst/>
                <a:latin typeface="Menlo" charset="0"/>
              </a:rPr>
              <a:t> {</a:t>
            </a:r>
          </a:p>
          <a:p>
            <a:r>
              <a:rPr lang="en-US" altLang="ko-KR" b="0" dirty="0" smtClean="0">
                <a:solidFill>
                  <a:srgbClr val="DCDCAA"/>
                </a:solidFill>
                <a:effectLst/>
                <a:latin typeface="Menlo" charset="0"/>
              </a:rPr>
              <a:t>	it</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'should render correct contents'</a:t>
            </a:r>
            <a:r>
              <a:rPr lang="en-US" altLang="ko-KR" b="0" dirty="0" smtClean="0">
                <a:solidFill>
                  <a:srgbClr val="D4D4D4"/>
                </a:solidFill>
                <a:effectLst/>
                <a:latin typeface="Menlo" charset="0"/>
              </a:rPr>
              <a:t>, () </a:t>
            </a:r>
            <a:r>
              <a:rPr lang="en-US" altLang="ko-KR" b="0" dirty="0" smtClean="0">
                <a:solidFill>
                  <a:srgbClr val="569CD6"/>
                </a:solidFill>
                <a:effectLst/>
                <a:latin typeface="Menlo" charset="0"/>
              </a:rPr>
              <a:t>=&gt;</a:t>
            </a:r>
            <a:r>
              <a:rPr lang="en-US" altLang="ko-KR" b="0" dirty="0" smtClean="0">
                <a:solidFill>
                  <a:srgbClr val="D4D4D4"/>
                </a:solidFill>
                <a:effectLst/>
                <a:latin typeface="Menlo" charset="0"/>
              </a:rPr>
              <a:t> {</a:t>
            </a:r>
          </a:p>
          <a:p>
            <a:r>
              <a:rPr lang="en-US" altLang="ko-KR" b="0" dirty="0" smtClean="0">
                <a:solidFill>
                  <a:srgbClr val="569CD6"/>
                </a:solidFill>
                <a:effectLst/>
                <a:latin typeface="Menlo" charset="0"/>
              </a:rPr>
              <a:t>		</a:t>
            </a:r>
            <a:r>
              <a:rPr lang="en-US" altLang="ko-KR" b="0" dirty="0" err="1" smtClean="0">
                <a:solidFill>
                  <a:srgbClr val="569CD6"/>
                </a:solidFill>
                <a:effectLst/>
                <a:latin typeface="Menlo" charset="0"/>
              </a:rPr>
              <a:t>const</a:t>
            </a:r>
            <a:r>
              <a:rPr lang="en-US" altLang="ko-KR" b="0" dirty="0" smtClean="0">
                <a:solidFill>
                  <a:srgbClr val="D4D4D4"/>
                </a:solidFill>
                <a:effectLst/>
                <a:latin typeface="Menlo" charset="0"/>
              </a:rPr>
              <a:t> </a:t>
            </a:r>
            <a:r>
              <a:rPr lang="en-US" altLang="ko-KR" b="0" dirty="0" smtClean="0">
                <a:solidFill>
                  <a:srgbClr val="9CDCFE"/>
                </a:solidFill>
                <a:effectLst/>
                <a:latin typeface="Menlo" charset="0"/>
              </a:rPr>
              <a:t>Constructor</a:t>
            </a:r>
            <a:r>
              <a:rPr lang="en-US" altLang="ko-KR" b="0" dirty="0" smtClean="0">
                <a:solidFill>
                  <a:srgbClr val="D4D4D4"/>
                </a:solidFill>
                <a:effectLst/>
                <a:latin typeface="Menlo" charset="0"/>
              </a:rPr>
              <a:t> = </a:t>
            </a:r>
            <a:r>
              <a:rPr lang="en-US" altLang="ko-KR" b="0" dirty="0" err="1" smtClean="0">
                <a:solidFill>
                  <a:srgbClr val="9CDCFE"/>
                </a:solidFill>
                <a:effectLst/>
                <a:latin typeface="Menlo" charset="0"/>
              </a:rPr>
              <a:t>Vue</a:t>
            </a:r>
            <a:r>
              <a:rPr lang="en-US" altLang="ko-KR" b="0" dirty="0" err="1" smtClean="0">
                <a:solidFill>
                  <a:srgbClr val="D4D4D4"/>
                </a:solidFill>
                <a:effectLst/>
                <a:latin typeface="Menlo" charset="0"/>
              </a:rPr>
              <a:t>.</a:t>
            </a:r>
            <a:r>
              <a:rPr lang="en-US" altLang="ko-KR" b="0" dirty="0" err="1" smtClean="0">
                <a:solidFill>
                  <a:srgbClr val="DCDCAA"/>
                </a:solidFill>
                <a:effectLst/>
                <a:latin typeface="Menlo" charset="0"/>
              </a:rPr>
              <a:t>extend</a:t>
            </a:r>
            <a:r>
              <a:rPr lang="en-US" altLang="ko-KR" b="0" dirty="0" smtClean="0">
                <a:solidFill>
                  <a:srgbClr val="D4D4D4"/>
                </a:solidFill>
                <a:effectLst/>
                <a:latin typeface="Menlo" charset="0"/>
              </a:rPr>
              <a:t>(</a:t>
            </a:r>
            <a:r>
              <a:rPr lang="en-US" altLang="ko-KR" b="0" dirty="0" smtClean="0">
                <a:solidFill>
                  <a:srgbClr val="9CDCFE"/>
                </a:solidFill>
                <a:effectLst/>
                <a:latin typeface="Menlo" charset="0"/>
              </a:rPr>
              <a:t>HelloWorld</a:t>
            </a:r>
            <a:r>
              <a:rPr lang="en-US" altLang="ko-KR" b="0" dirty="0" smtClean="0">
                <a:solidFill>
                  <a:srgbClr val="D4D4D4"/>
                </a:solidFill>
                <a:effectLst/>
                <a:latin typeface="Menlo" charset="0"/>
              </a:rPr>
              <a:t>)</a:t>
            </a:r>
          </a:p>
          <a:p>
            <a:r>
              <a:rPr lang="en-US" altLang="ko-KR" b="0" dirty="0" smtClean="0">
                <a:solidFill>
                  <a:srgbClr val="569CD6"/>
                </a:solidFill>
                <a:effectLst/>
                <a:latin typeface="Menlo" charset="0"/>
              </a:rPr>
              <a:t>		</a:t>
            </a:r>
            <a:r>
              <a:rPr lang="en-US" altLang="ko-KR" b="0" dirty="0" err="1" smtClean="0">
                <a:solidFill>
                  <a:srgbClr val="569CD6"/>
                </a:solidFill>
                <a:effectLst/>
                <a:latin typeface="Menlo" charset="0"/>
              </a:rPr>
              <a:t>const</a:t>
            </a:r>
            <a:r>
              <a:rPr lang="en-US" altLang="ko-KR" b="0" dirty="0" smtClean="0">
                <a:solidFill>
                  <a:srgbClr val="D4D4D4"/>
                </a:solidFill>
                <a:effectLst/>
                <a:latin typeface="Menlo" charset="0"/>
              </a:rPr>
              <a:t> </a:t>
            </a:r>
            <a:r>
              <a:rPr lang="en-US" altLang="ko-KR" b="0" dirty="0" err="1" smtClean="0">
                <a:solidFill>
                  <a:srgbClr val="9CDCFE"/>
                </a:solidFill>
                <a:effectLst/>
                <a:latin typeface="Menlo" charset="0"/>
              </a:rPr>
              <a:t>vm</a:t>
            </a:r>
            <a:r>
              <a:rPr lang="en-US" altLang="ko-KR" b="0" dirty="0" smtClean="0">
                <a:solidFill>
                  <a:srgbClr val="D4D4D4"/>
                </a:solidFill>
                <a:effectLst/>
                <a:latin typeface="Menlo" charset="0"/>
              </a:rPr>
              <a:t> = </a:t>
            </a:r>
            <a:r>
              <a:rPr lang="en-US" altLang="ko-KR" b="0" dirty="0" smtClean="0">
                <a:solidFill>
                  <a:srgbClr val="569CD6"/>
                </a:solidFill>
                <a:effectLst/>
                <a:latin typeface="Menlo" charset="0"/>
              </a:rPr>
              <a:t>new</a:t>
            </a:r>
            <a:r>
              <a:rPr lang="en-US" altLang="ko-KR" b="0" dirty="0" smtClean="0">
                <a:solidFill>
                  <a:srgbClr val="D4D4D4"/>
                </a:solidFill>
                <a:effectLst/>
                <a:latin typeface="Menlo" charset="0"/>
              </a:rPr>
              <a:t> </a:t>
            </a:r>
            <a:r>
              <a:rPr lang="en-US" altLang="ko-KR" b="0" dirty="0" smtClean="0">
                <a:solidFill>
                  <a:srgbClr val="4EC9B0"/>
                </a:solidFill>
                <a:effectLst/>
                <a:latin typeface="Menlo" charset="0"/>
              </a:rPr>
              <a:t>Constructor</a:t>
            </a:r>
            <a:r>
              <a:rPr lang="en-US" altLang="ko-KR" b="0" dirty="0" smtClean="0">
                <a:solidFill>
                  <a:srgbClr val="D4D4D4"/>
                </a:solidFill>
                <a:effectLst/>
                <a:latin typeface="Menlo" charset="0"/>
              </a:rPr>
              <a:t>().</a:t>
            </a:r>
            <a:r>
              <a:rPr lang="en-US" altLang="ko-KR" b="0" dirty="0" smtClean="0">
                <a:solidFill>
                  <a:srgbClr val="DCDCAA"/>
                </a:solidFill>
                <a:effectLst/>
                <a:latin typeface="Menlo" charset="0"/>
              </a:rPr>
              <a:t>$mount</a:t>
            </a:r>
            <a:r>
              <a:rPr lang="en-US" altLang="ko-KR" b="0" dirty="0" smtClean="0">
                <a:solidFill>
                  <a:srgbClr val="D4D4D4"/>
                </a:solidFill>
                <a:effectLst/>
                <a:latin typeface="Menlo" charset="0"/>
              </a:rPr>
              <a:t>()</a:t>
            </a:r>
          </a:p>
          <a:p>
            <a:r>
              <a:rPr lang="en-US" altLang="ko-KR" b="0" dirty="0" smtClean="0">
                <a:solidFill>
                  <a:srgbClr val="DCDCAA"/>
                </a:solidFill>
                <a:effectLst/>
                <a:latin typeface="Menlo" charset="0"/>
              </a:rPr>
              <a:t>		expect</a:t>
            </a:r>
            <a:r>
              <a:rPr lang="en-US" altLang="ko-KR" b="0" dirty="0" smtClean="0">
                <a:solidFill>
                  <a:srgbClr val="D4D4D4"/>
                </a:solidFill>
                <a:effectLst/>
                <a:latin typeface="Menlo" charset="0"/>
              </a:rPr>
              <a:t>(</a:t>
            </a:r>
            <a:r>
              <a:rPr lang="en-US" altLang="ko-KR" b="0" dirty="0" err="1" smtClean="0">
                <a:solidFill>
                  <a:srgbClr val="9CDCFE"/>
                </a:solidFill>
                <a:effectLst/>
                <a:latin typeface="Menlo" charset="0"/>
              </a:rPr>
              <a:t>vm</a:t>
            </a:r>
            <a:r>
              <a:rPr lang="en-US" altLang="ko-KR" b="0" dirty="0" smtClean="0">
                <a:solidFill>
                  <a:srgbClr val="D4D4D4"/>
                </a:solidFill>
                <a:effectLst/>
                <a:latin typeface="Menlo" charset="0"/>
              </a:rPr>
              <a:t>.</a:t>
            </a:r>
            <a:r>
              <a:rPr lang="en-US" altLang="ko-KR" b="0" dirty="0" smtClean="0">
                <a:solidFill>
                  <a:srgbClr val="9CDCFE"/>
                </a:solidFill>
                <a:effectLst/>
                <a:latin typeface="Menlo" charset="0"/>
              </a:rPr>
              <a:t>$</a:t>
            </a:r>
            <a:r>
              <a:rPr lang="en-US" altLang="ko-KR" b="0" dirty="0" err="1" smtClean="0">
                <a:solidFill>
                  <a:srgbClr val="9CDCFE"/>
                </a:solidFill>
                <a:effectLst/>
                <a:latin typeface="Menlo" charset="0"/>
              </a:rPr>
              <a:t>el</a:t>
            </a:r>
            <a:r>
              <a:rPr lang="en-US" altLang="ko-KR" b="0" dirty="0" err="1" smtClean="0">
                <a:solidFill>
                  <a:srgbClr val="D4D4D4"/>
                </a:solidFill>
                <a:effectLst/>
                <a:latin typeface="Menlo" charset="0"/>
              </a:rPr>
              <a:t>.</a:t>
            </a:r>
            <a:r>
              <a:rPr lang="en-US" altLang="ko-KR" b="0" dirty="0" err="1" smtClean="0">
                <a:solidFill>
                  <a:srgbClr val="DCDCAA"/>
                </a:solidFill>
                <a:effectLst/>
                <a:latin typeface="Menlo" charset="0"/>
              </a:rPr>
              <a:t>querySelector</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'.hello h1'</a:t>
            </a:r>
            <a:r>
              <a:rPr lang="en-US" altLang="ko-KR" b="0" dirty="0" smtClean="0">
                <a:solidFill>
                  <a:srgbClr val="D4D4D4"/>
                </a:solidFill>
                <a:effectLst/>
                <a:latin typeface="Menlo" charset="0"/>
              </a:rPr>
              <a:t>).</a:t>
            </a:r>
            <a:r>
              <a:rPr lang="en-US" altLang="ko-KR" b="0" dirty="0" err="1" smtClean="0">
                <a:solidFill>
                  <a:srgbClr val="9CDCFE"/>
                </a:solidFill>
                <a:effectLst/>
                <a:latin typeface="Menlo" charset="0"/>
              </a:rPr>
              <a:t>textContent</a:t>
            </a:r>
            <a:r>
              <a:rPr lang="en-US" altLang="ko-KR" b="0" dirty="0" smtClean="0">
                <a:solidFill>
                  <a:srgbClr val="D4D4D4"/>
                </a:solidFill>
                <a:effectLst/>
                <a:latin typeface="Menlo" charset="0"/>
              </a:rPr>
              <a:t>)</a:t>
            </a:r>
          </a:p>
          <a:p>
            <a:r>
              <a:rPr lang="en-US" altLang="ko-KR" b="0" dirty="0" smtClean="0">
                <a:solidFill>
                  <a:srgbClr val="D4D4D4"/>
                </a:solidFill>
                <a:effectLst/>
                <a:latin typeface="Menlo" charset="0"/>
              </a:rPr>
              <a:t>		.</a:t>
            </a:r>
            <a:r>
              <a:rPr lang="en-US" altLang="ko-KR" b="0" dirty="0" err="1" smtClean="0">
                <a:solidFill>
                  <a:srgbClr val="9CDCFE"/>
                </a:solidFill>
                <a:effectLst/>
                <a:latin typeface="Menlo" charset="0"/>
              </a:rPr>
              <a:t>to</a:t>
            </a:r>
            <a:r>
              <a:rPr lang="en-US" altLang="ko-KR" b="0" dirty="0" err="1" smtClean="0">
                <a:solidFill>
                  <a:srgbClr val="D4D4D4"/>
                </a:solidFill>
                <a:effectLst/>
                <a:latin typeface="Menlo" charset="0"/>
              </a:rPr>
              <a:t>.</a:t>
            </a:r>
            <a:r>
              <a:rPr lang="en-US" altLang="ko-KR" b="0" dirty="0" err="1" smtClean="0">
                <a:solidFill>
                  <a:srgbClr val="DCDCAA"/>
                </a:solidFill>
                <a:effectLst/>
                <a:latin typeface="Menlo" charset="0"/>
              </a:rPr>
              <a:t>equal</a:t>
            </a:r>
            <a:r>
              <a:rPr lang="en-US" altLang="ko-KR" b="0" dirty="0" smtClean="0">
                <a:solidFill>
                  <a:srgbClr val="D4D4D4"/>
                </a:solidFill>
                <a:effectLst/>
                <a:latin typeface="Menlo" charset="0"/>
              </a:rPr>
              <a:t>(</a:t>
            </a:r>
            <a:r>
              <a:rPr lang="en-US" altLang="ko-KR" b="0" dirty="0" smtClean="0">
                <a:solidFill>
                  <a:srgbClr val="CE9178"/>
                </a:solidFill>
                <a:effectLst/>
                <a:latin typeface="Menlo" charset="0"/>
              </a:rPr>
              <a:t>'Welcome to Your </a:t>
            </a:r>
            <a:r>
              <a:rPr lang="en-US" altLang="ko-KR" b="0" dirty="0" err="1" smtClean="0">
                <a:solidFill>
                  <a:srgbClr val="CE9178"/>
                </a:solidFill>
                <a:effectLst/>
                <a:latin typeface="Menlo" charset="0"/>
              </a:rPr>
              <a:t>Vue.js</a:t>
            </a:r>
            <a:r>
              <a:rPr lang="en-US" altLang="ko-KR" b="0" dirty="0" smtClean="0">
                <a:solidFill>
                  <a:srgbClr val="CE9178"/>
                </a:solidFill>
                <a:effectLst/>
                <a:latin typeface="Menlo" charset="0"/>
              </a:rPr>
              <a:t> App'</a:t>
            </a:r>
            <a:r>
              <a:rPr lang="en-US" altLang="ko-KR" b="0" dirty="0" smtClean="0">
                <a:solidFill>
                  <a:srgbClr val="D4D4D4"/>
                </a:solidFill>
                <a:effectLst/>
                <a:latin typeface="Menlo" charset="0"/>
              </a:rPr>
              <a:t>)</a:t>
            </a:r>
          </a:p>
          <a:p>
            <a:r>
              <a:rPr lang="en-US" altLang="ko-KR" b="0" dirty="0" smtClean="0">
                <a:solidFill>
                  <a:srgbClr val="D4D4D4"/>
                </a:solidFill>
                <a:effectLst/>
                <a:latin typeface="Menlo" charset="0"/>
              </a:rPr>
              <a:t>	})</a:t>
            </a:r>
          </a:p>
          <a:p>
            <a:r>
              <a:rPr lang="en-US" altLang="ko-KR" b="0" dirty="0" smtClean="0">
                <a:solidFill>
                  <a:srgbClr val="D4D4D4"/>
                </a:solidFill>
                <a:effectLst/>
                <a:latin typeface="Menlo" charset="0"/>
              </a:rPr>
              <a:t>})</a:t>
            </a:r>
          </a:p>
          <a:p>
            <a:r>
              <a:rPr lang="en-US" altLang="ko-KR" b="0" dirty="0" smtClean="0">
                <a:solidFill>
                  <a:srgbClr val="D4D4D4"/>
                </a:solidFill>
                <a:effectLst/>
                <a:latin typeface="Menlo" charset="0"/>
              </a:rPr>
              <a:t/>
            </a:r>
            <a:br>
              <a:rPr lang="en-US" altLang="ko-KR" b="0" dirty="0" smtClean="0">
                <a:solidFill>
                  <a:srgbClr val="D4D4D4"/>
                </a:solidFill>
                <a:effectLst/>
                <a:latin typeface="Menlo" charset="0"/>
              </a:rPr>
            </a:br>
            <a:endParaRPr lang="en-US" altLang="ko-KR" b="0" dirty="0">
              <a:solidFill>
                <a:srgbClr val="D4D4D4"/>
              </a:solidFill>
              <a:effectLst/>
              <a:latin typeface="Menlo" charset="0"/>
            </a:endParaRPr>
          </a:p>
        </p:txBody>
      </p:sp>
    </p:spTree>
    <p:extLst>
      <p:ext uri="{BB962C8B-B14F-4D97-AF65-F5344CB8AC3E}">
        <p14:creationId xmlns:p14="http://schemas.microsoft.com/office/powerpoint/2010/main" val="164912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Specs</a:t>
            </a:r>
            <a:endParaRPr kumimoji="1" lang="ko-KR" altLang="en-US" dirty="0"/>
          </a:p>
        </p:txBody>
      </p:sp>
      <p:sp>
        <p:nvSpPr>
          <p:cNvPr id="3" name="내용 개체 틀 2"/>
          <p:cNvSpPr>
            <a:spLocks noGrp="1"/>
          </p:cNvSpPr>
          <p:nvPr>
            <p:ph idx="1"/>
          </p:nvPr>
        </p:nvSpPr>
        <p:spPr>
          <a:xfrm>
            <a:off x="838200" y="1989438"/>
            <a:ext cx="10515600" cy="4436075"/>
          </a:xfrm>
        </p:spPr>
        <p:txBody>
          <a:bodyPr anchor="ctr">
            <a:normAutofit/>
          </a:bodyPr>
          <a:lstStyle/>
          <a:p>
            <a:r>
              <a:rPr lang="en-US" altLang="ko-KR" dirty="0" smtClean="0"/>
              <a:t>A </a:t>
            </a:r>
            <a:r>
              <a:rPr lang="en-US" altLang="ko-KR" dirty="0"/>
              <a:t>spec contains </a:t>
            </a:r>
            <a:r>
              <a:rPr lang="en-US" altLang="ko-KR" u="sng" dirty="0"/>
              <a:t>one or more expectations </a:t>
            </a:r>
            <a:r>
              <a:rPr lang="en-US" altLang="ko-KR" dirty="0"/>
              <a:t>that test the state of the code. </a:t>
            </a:r>
            <a:endParaRPr lang="en-US" altLang="ko-KR" dirty="0" smtClean="0"/>
          </a:p>
          <a:p>
            <a:endParaRPr lang="en-US" altLang="ko-KR" dirty="0" smtClean="0"/>
          </a:p>
          <a:p>
            <a:r>
              <a:rPr lang="en-US" altLang="ko-KR" dirty="0" smtClean="0"/>
              <a:t>An </a:t>
            </a:r>
            <a:r>
              <a:rPr lang="en-US" altLang="ko-KR" dirty="0"/>
              <a:t>expectation in Jasmine is </a:t>
            </a:r>
            <a:r>
              <a:rPr lang="en-US" altLang="ko-KR" u="sng" dirty="0"/>
              <a:t>an assertion </a:t>
            </a:r>
            <a:r>
              <a:rPr lang="en-US" altLang="ko-KR" dirty="0"/>
              <a:t>that is either true or false. </a:t>
            </a:r>
            <a:endParaRPr lang="en-US" altLang="ko-KR" dirty="0" smtClean="0"/>
          </a:p>
          <a:p>
            <a:endParaRPr lang="en-US" altLang="ko-KR" dirty="0" smtClean="0"/>
          </a:p>
          <a:p>
            <a:r>
              <a:rPr lang="en-US" altLang="ko-KR" dirty="0" smtClean="0"/>
              <a:t>A </a:t>
            </a:r>
            <a:r>
              <a:rPr lang="en-US" altLang="ko-KR" dirty="0"/>
              <a:t>spec with all true expectations is a passing spec. </a:t>
            </a:r>
            <a:br>
              <a:rPr lang="en-US" altLang="ko-KR" dirty="0"/>
            </a:br>
            <a:r>
              <a:rPr lang="en-US" altLang="ko-KR" dirty="0" smtClean="0"/>
              <a:t>A </a:t>
            </a:r>
            <a:r>
              <a:rPr lang="en-US" altLang="ko-KR" dirty="0"/>
              <a:t>spec with one or more false expectations is a failing spec.</a:t>
            </a:r>
            <a:endParaRPr kumimoji="1" lang="ko-KR" altLang="en-US" dirty="0"/>
          </a:p>
        </p:txBody>
      </p:sp>
    </p:spTree>
    <p:extLst>
      <p:ext uri="{BB962C8B-B14F-4D97-AF65-F5344CB8AC3E}">
        <p14:creationId xmlns:p14="http://schemas.microsoft.com/office/powerpoint/2010/main" val="213890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141783" y="2883877"/>
            <a:ext cx="5636457" cy="851169"/>
          </a:xfrm>
        </p:spPr>
        <p:txBody>
          <a:bodyPr>
            <a:normAutofit/>
          </a:bodyPr>
          <a:lstStyle/>
          <a:p>
            <a:r>
              <a:rPr kumimoji="1" lang="en-US" altLang="ko-KR" sz="4000" dirty="0" smtClean="0"/>
              <a:t>Settings </a:t>
            </a:r>
            <a:r>
              <a:rPr kumimoji="1" lang="en-US" altLang="ko-KR" sz="4000" smtClean="0"/>
              <a:t>&amp; Execution</a:t>
            </a:r>
            <a:endParaRPr kumimoji="1" lang="ko-KR" altLang="en-US" sz="4000" dirty="0"/>
          </a:p>
        </p:txBody>
      </p:sp>
    </p:spTree>
    <p:extLst>
      <p:ext uri="{BB962C8B-B14F-4D97-AF65-F5344CB8AC3E}">
        <p14:creationId xmlns:p14="http://schemas.microsoft.com/office/powerpoint/2010/main" val="26222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G</a:t>
            </a:r>
            <a:r>
              <a:rPr kumimoji="1" lang="en-US" altLang="ko-KR" dirty="0" smtClean="0"/>
              <a:t>rammar</a:t>
            </a:r>
            <a:endParaRPr kumimoji="1" lang="ko-KR" altLang="en-US" dirty="0"/>
          </a:p>
        </p:txBody>
      </p:sp>
      <p:sp>
        <p:nvSpPr>
          <p:cNvPr id="3" name="내용 개체 틀 2"/>
          <p:cNvSpPr>
            <a:spLocks noGrp="1"/>
          </p:cNvSpPr>
          <p:nvPr>
            <p:ph idx="1"/>
          </p:nvPr>
        </p:nvSpPr>
        <p:spPr>
          <a:xfrm>
            <a:off x="838200" y="1590847"/>
            <a:ext cx="10515600" cy="2696948"/>
          </a:xfrm>
        </p:spPr>
        <p:txBody>
          <a:bodyPr anchor="ctr">
            <a:normAutofit/>
          </a:bodyPr>
          <a:lstStyle/>
          <a:p>
            <a:r>
              <a:rPr lang="en-US" altLang="ko-KR" dirty="0" smtClean="0"/>
              <a:t>Since </a:t>
            </a:r>
            <a:r>
              <a:rPr lang="en-US" altLang="ko-KR" b="1" dirty="0" smtClean="0"/>
              <a:t>describe</a:t>
            </a:r>
            <a:r>
              <a:rPr lang="en-US" altLang="ko-KR" dirty="0" smtClean="0"/>
              <a:t> and </a:t>
            </a:r>
            <a:r>
              <a:rPr lang="en-US" altLang="ko-KR" b="1" dirty="0" smtClean="0"/>
              <a:t>it</a:t>
            </a:r>
            <a:r>
              <a:rPr lang="en-US" altLang="ko-KR" dirty="0" smtClean="0"/>
              <a:t> blocks are functions, </a:t>
            </a:r>
            <a:br>
              <a:rPr lang="en-US" altLang="ko-KR" dirty="0" smtClean="0"/>
            </a:br>
            <a:r>
              <a:rPr lang="en-US" altLang="ko-KR" dirty="0" smtClean="0"/>
              <a:t>they can </a:t>
            </a:r>
            <a:r>
              <a:rPr lang="en-US" altLang="ko-KR" u="sng" dirty="0" smtClean="0"/>
              <a:t>contain any executable code</a:t>
            </a:r>
            <a:r>
              <a:rPr lang="en-US" altLang="ko-KR" dirty="0" smtClean="0"/>
              <a:t> necessary to implement the test. </a:t>
            </a:r>
            <a:endParaRPr lang="en-US" altLang="ko-KR" dirty="0"/>
          </a:p>
          <a:p>
            <a:r>
              <a:rPr lang="en-US" altLang="ko-KR" dirty="0" smtClean="0"/>
              <a:t>JavaScript </a:t>
            </a:r>
            <a:r>
              <a:rPr lang="en-US" altLang="ko-KR" u="sng" dirty="0" smtClean="0"/>
              <a:t>scoping rules apply</a:t>
            </a:r>
            <a:r>
              <a:rPr lang="en-US" altLang="ko-KR" dirty="0" smtClean="0"/>
              <a:t>, so variables declared in a </a:t>
            </a:r>
            <a:r>
              <a:rPr lang="en-US" altLang="ko-KR" b="1" dirty="0" smtClean="0"/>
              <a:t>describe</a:t>
            </a:r>
            <a:r>
              <a:rPr lang="en-US" altLang="ko-KR" dirty="0" smtClean="0"/>
              <a:t> are available to any </a:t>
            </a:r>
            <a:r>
              <a:rPr lang="en-US" altLang="ko-KR" b="1" dirty="0" smtClean="0"/>
              <a:t>it</a:t>
            </a:r>
            <a:r>
              <a:rPr lang="en-US" altLang="ko-KR" dirty="0" smtClean="0"/>
              <a:t> block inside the suite.</a:t>
            </a:r>
          </a:p>
        </p:txBody>
      </p:sp>
      <p:sp>
        <p:nvSpPr>
          <p:cNvPr id="9" name="직사각형 8"/>
          <p:cNvSpPr/>
          <p:nvPr/>
        </p:nvSpPr>
        <p:spPr>
          <a:xfrm>
            <a:off x="838201" y="4287795"/>
            <a:ext cx="6773561" cy="1846659"/>
          </a:xfrm>
          <a:prstGeom prst="rect">
            <a:avLst/>
          </a:prstGeom>
          <a:solidFill>
            <a:schemeClr val="tx1"/>
          </a:solidFill>
        </p:spPr>
        <p:txBody>
          <a:bodyPr wrap="square">
            <a:spAutoFit/>
          </a:bodyPr>
          <a:lstStyle/>
          <a:p>
            <a:r>
              <a:rPr lang="en-US" altLang="ko-KR" sz="1600" b="0" dirty="0" smtClean="0">
                <a:solidFill>
                  <a:srgbClr val="D4D4D4"/>
                </a:solidFill>
                <a:effectLst/>
                <a:latin typeface="Menlo" charset="0"/>
              </a:rPr>
              <a:t/>
            </a:r>
            <a:br>
              <a:rPr lang="en-US" altLang="ko-KR" sz="1600" b="0" dirty="0" smtClean="0">
                <a:solidFill>
                  <a:srgbClr val="D4D4D4"/>
                </a:solidFill>
                <a:effectLst/>
                <a:latin typeface="Menlo" charset="0"/>
              </a:rPr>
            </a:br>
            <a:r>
              <a:rPr lang="en-US" altLang="ko-KR" sz="1600" b="0" dirty="0" smtClean="0">
                <a:solidFill>
                  <a:srgbClr val="DCDCAA"/>
                </a:solidFill>
                <a:effectLst/>
                <a:latin typeface="Menlo" charset="0"/>
              </a:rPr>
              <a:t>describe</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a:t>
            </a:r>
            <a:r>
              <a:rPr lang="en-US" altLang="ko-KR" sz="1600" b="0" dirty="0" err="1" smtClean="0">
                <a:solidFill>
                  <a:srgbClr val="CE9178"/>
                </a:solidFill>
                <a:effectLst/>
                <a:latin typeface="Menlo" charset="0"/>
              </a:rPr>
              <a:t>HelloWorld.vue</a:t>
            </a:r>
            <a:r>
              <a:rPr lang="en-US" altLang="ko-KR" sz="1600" b="0" dirty="0" smtClean="0">
                <a:solidFill>
                  <a:srgbClr val="CE9178"/>
                </a:solidFill>
                <a:effectLst/>
                <a:latin typeface="Menlo" charset="0"/>
              </a:rPr>
              <a:t>'</a:t>
            </a:r>
            <a:r>
              <a:rPr lang="en-US" altLang="ko-KR" sz="1600" b="0" dirty="0" smtClean="0">
                <a:solidFill>
                  <a:srgbClr val="D4D4D4"/>
                </a:solidFill>
                <a:effectLst/>
                <a:latin typeface="Menlo" charset="0"/>
              </a:rPr>
              <a:t>, () </a:t>
            </a:r>
            <a:r>
              <a:rPr lang="en-US" altLang="ko-KR" sz="1600" b="0" dirty="0" smtClean="0">
                <a:solidFill>
                  <a:srgbClr val="569CD6"/>
                </a:solidFill>
                <a:effectLst/>
                <a:latin typeface="Menlo" charset="0"/>
              </a:rPr>
              <a:t>=&gt;</a:t>
            </a:r>
            <a:r>
              <a:rPr lang="en-US" altLang="ko-KR" sz="1600" b="0" dirty="0" smtClean="0">
                <a:solidFill>
                  <a:srgbClr val="D4D4D4"/>
                </a:solidFill>
                <a:effectLst/>
                <a:latin typeface="Menlo" charset="0"/>
              </a:rPr>
              <a:t> {</a:t>
            </a:r>
          </a:p>
          <a:p>
            <a:r>
              <a:rPr lang="en-US" altLang="ko-KR" sz="1600" b="0" dirty="0" smtClean="0">
                <a:solidFill>
                  <a:srgbClr val="DCDCAA"/>
                </a:solidFill>
                <a:effectLst/>
                <a:latin typeface="Menlo" charset="0"/>
              </a:rPr>
              <a:t>	it</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'should render correct contents'</a:t>
            </a:r>
            <a:r>
              <a:rPr lang="en-US" altLang="ko-KR" sz="1600" b="0" dirty="0" smtClean="0">
                <a:solidFill>
                  <a:srgbClr val="D4D4D4"/>
                </a:solidFill>
                <a:effectLst/>
                <a:latin typeface="Menlo" charset="0"/>
              </a:rPr>
              <a:t>, () </a:t>
            </a:r>
            <a:r>
              <a:rPr lang="en-US" altLang="ko-KR" sz="1600" b="0" dirty="0" smtClean="0">
                <a:solidFill>
                  <a:srgbClr val="569CD6"/>
                </a:solidFill>
                <a:effectLst/>
                <a:latin typeface="Menlo" charset="0"/>
              </a:rPr>
              <a:t>=&gt;</a:t>
            </a:r>
            <a:r>
              <a:rPr lang="en-US" altLang="ko-KR" sz="1600" b="0" dirty="0" smtClean="0">
                <a:solidFill>
                  <a:srgbClr val="D4D4D4"/>
                </a:solidFill>
                <a:effectLst/>
                <a:latin typeface="Menlo" charset="0"/>
              </a:rPr>
              <a:t> {</a:t>
            </a:r>
          </a:p>
          <a:p>
            <a:r>
              <a:rPr lang="en-US" altLang="ko-KR" sz="1600" b="0" dirty="0" smtClean="0">
                <a:solidFill>
                  <a:srgbClr val="569CD6"/>
                </a:solidFill>
                <a:effectLst/>
                <a:latin typeface="Menlo" charset="0"/>
              </a:rPr>
              <a:t>		...</a:t>
            </a:r>
            <a:endParaRPr lang="en-US" altLang="ko-KR" sz="1600" b="0" dirty="0" smtClean="0">
              <a:solidFill>
                <a:srgbClr val="D4D4D4"/>
              </a:solidFill>
              <a:effectLst/>
              <a:latin typeface="Menlo" charset="0"/>
            </a:endParaRPr>
          </a:p>
          <a:p>
            <a:r>
              <a:rPr lang="en-US" altLang="ko-KR" sz="1600" b="0" dirty="0" smtClean="0">
                <a:solidFill>
                  <a:srgbClr val="D4D4D4"/>
                </a:solidFill>
                <a:effectLst/>
                <a:latin typeface="Menlo" charset="0"/>
              </a:rPr>
              <a:t>	})</a:t>
            </a:r>
          </a:p>
          <a:p>
            <a:r>
              <a:rPr lang="en-US" altLang="ko-KR" sz="1600" b="0" dirty="0" smtClean="0">
                <a:solidFill>
                  <a:srgbClr val="D4D4D4"/>
                </a:solidFill>
                <a:effectLst/>
                <a:latin typeface="Menlo" charset="0"/>
              </a:rPr>
              <a:t>})</a:t>
            </a:r>
          </a:p>
          <a:p>
            <a:endParaRPr lang="en-US" altLang="ko-KR" sz="1600" b="0" dirty="0">
              <a:solidFill>
                <a:srgbClr val="D4D4D4"/>
              </a:solidFill>
              <a:effectLst/>
              <a:latin typeface="Menlo" charset="0"/>
            </a:endParaRPr>
          </a:p>
        </p:txBody>
      </p:sp>
      <p:pic>
        <p:nvPicPr>
          <p:cNvPr id="10" name="그림 9"/>
          <p:cNvPicPr>
            <a:picLocks noChangeAspect="1"/>
          </p:cNvPicPr>
          <p:nvPr/>
        </p:nvPicPr>
        <p:blipFill rotWithShape="1">
          <a:blip r:embed="rId2"/>
          <a:srcRect t="28698" r="69594" b="55011"/>
          <a:stretch/>
        </p:blipFill>
        <p:spPr>
          <a:xfrm>
            <a:off x="7982466" y="5402311"/>
            <a:ext cx="3707027" cy="617838"/>
          </a:xfrm>
          <a:prstGeom prst="rect">
            <a:avLst/>
          </a:prstGeom>
        </p:spPr>
      </p:pic>
    </p:spTree>
    <p:extLst>
      <p:ext uri="{BB962C8B-B14F-4D97-AF65-F5344CB8AC3E}">
        <p14:creationId xmlns:p14="http://schemas.microsoft.com/office/powerpoint/2010/main" val="160841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Grammar - chai</a:t>
            </a:r>
            <a:endParaRPr kumimoji="1" lang="ko-KR" altLang="en-US" dirty="0"/>
          </a:p>
        </p:txBody>
      </p:sp>
      <p:sp>
        <p:nvSpPr>
          <p:cNvPr id="3" name="내용 개체 틀 2"/>
          <p:cNvSpPr>
            <a:spLocks noGrp="1"/>
          </p:cNvSpPr>
          <p:nvPr>
            <p:ph idx="1"/>
          </p:nvPr>
        </p:nvSpPr>
        <p:spPr>
          <a:xfrm>
            <a:off x="838200" y="1825625"/>
            <a:ext cx="10515600" cy="1807261"/>
          </a:xfrm>
        </p:spPr>
        <p:txBody>
          <a:bodyPr anchor="ctr">
            <a:normAutofit fontScale="92500"/>
          </a:bodyPr>
          <a:lstStyle/>
          <a:p>
            <a:r>
              <a:rPr lang="en-US" altLang="ko-KR" dirty="0" smtClean="0"/>
              <a:t>Expectation</a:t>
            </a:r>
            <a:r>
              <a:rPr lang="ko-KR" altLang="en-US" dirty="0" smtClean="0"/>
              <a:t> 문은 </a:t>
            </a:r>
            <a:r>
              <a:rPr lang="ko-KR" altLang="ko-KR" dirty="0" smtClean="0"/>
              <a:t>실제값을 취하는 </a:t>
            </a:r>
            <a:r>
              <a:rPr lang="ko-KR" altLang="ko-KR" b="1" dirty="0" smtClean="0"/>
              <a:t>expect</a:t>
            </a:r>
            <a:r>
              <a:rPr lang="ko-KR" altLang="ko-KR" dirty="0" smtClean="0"/>
              <a:t> 함수</a:t>
            </a:r>
            <a:r>
              <a:rPr lang="ko-KR" altLang="en-US" dirty="0" smtClean="0"/>
              <a:t>로 작성</a:t>
            </a:r>
            <a:endParaRPr lang="en-US" altLang="ko-KR" dirty="0" smtClean="0"/>
          </a:p>
          <a:p>
            <a:r>
              <a:rPr lang="ko-KR" altLang="en-US" dirty="0" smtClean="0"/>
              <a:t>기대</a:t>
            </a:r>
            <a:r>
              <a:rPr lang="en-US" altLang="ko-KR" dirty="0" smtClean="0"/>
              <a:t> </a:t>
            </a:r>
            <a:r>
              <a:rPr lang="ko-KR" altLang="en-US" dirty="0" smtClean="0"/>
              <a:t>값</a:t>
            </a:r>
            <a:r>
              <a:rPr lang="en-US" altLang="ko-KR" dirty="0" smtClean="0"/>
              <a:t>(</a:t>
            </a:r>
            <a:r>
              <a:rPr lang="ko-KR" altLang="en-US" dirty="0" smtClean="0"/>
              <a:t>예상 값</a:t>
            </a:r>
            <a:r>
              <a:rPr lang="en-US" altLang="ko-KR" dirty="0" smtClean="0"/>
              <a:t>)</a:t>
            </a:r>
            <a:r>
              <a:rPr lang="ko-KR" altLang="en-US" dirty="0" smtClean="0"/>
              <a:t>을 가지는 </a:t>
            </a:r>
            <a:r>
              <a:rPr lang="en-US" altLang="ko-KR" u="sng" dirty="0" smtClean="0"/>
              <a:t>assertion</a:t>
            </a:r>
            <a:r>
              <a:rPr lang="ko-KR" altLang="en-US" u="sng" dirty="0" smtClean="0"/>
              <a:t> </a:t>
            </a:r>
            <a:r>
              <a:rPr lang="en-US" altLang="ko-KR" u="sng" dirty="0" smtClean="0"/>
              <a:t>chain</a:t>
            </a:r>
            <a:r>
              <a:rPr lang="ko-KR" altLang="en-US" u="sng" dirty="0" smtClean="0"/>
              <a:t>문</a:t>
            </a:r>
            <a:r>
              <a:rPr lang="ko-KR" altLang="en-US" dirty="0" smtClean="0"/>
              <a:t>들과 연결됨</a:t>
            </a:r>
            <a:r>
              <a:rPr lang="en-US" altLang="ko-KR" dirty="0" smtClean="0"/>
              <a:t>(chained)</a:t>
            </a:r>
          </a:p>
          <a:p>
            <a:r>
              <a:rPr lang="ko-KR" altLang="en-US" dirty="0" smtClean="0"/>
              <a:t>각 </a:t>
            </a:r>
            <a:r>
              <a:rPr lang="en-US" altLang="ko-KR" dirty="0" smtClean="0"/>
              <a:t>chain</a:t>
            </a:r>
            <a:r>
              <a:rPr lang="ko-KR" altLang="en-US" dirty="0" smtClean="0"/>
              <a:t>들은 </a:t>
            </a:r>
            <a:r>
              <a:rPr lang="ko-KR" altLang="en-US" dirty="0"/>
              <a:t>실제 값과 예상 </a:t>
            </a:r>
            <a:r>
              <a:rPr lang="ko-KR" altLang="en-US" dirty="0" smtClean="0"/>
              <a:t>값을 비교 </a:t>
            </a:r>
            <a:r>
              <a:rPr lang="en-US" altLang="ko-KR" dirty="0" smtClean="0"/>
              <a:t>-&gt;</a:t>
            </a:r>
            <a:r>
              <a:rPr lang="ko-KR" altLang="en-US" dirty="0" smtClean="0"/>
              <a:t> </a:t>
            </a:r>
            <a:r>
              <a:rPr lang="en-US" altLang="ko-KR" dirty="0" smtClean="0"/>
              <a:t>report </a:t>
            </a:r>
            <a:r>
              <a:rPr lang="en-US" altLang="ko-KR" dirty="0" err="1" smtClean="0"/>
              <a:t>boolean</a:t>
            </a:r>
            <a:r>
              <a:rPr lang="ko-KR" altLang="en-US" dirty="0" smtClean="0"/>
              <a:t>값</a:t>
            </a:r>
            <a:r>
              <a:rPr lang="en-US" altLang="ko-KR" dirty="0" smtClean="0"/>
              <a:t> to mocha</a:t>
            </a:r>
          </a:p>
          <a:p>
            <a:endParaRPr lang="en-US" altLang="ko-KR" dirty="0"/>
          </a:p>
        </p:txBody>
      </p:sp>
      <p:sp>
        <p:nvSpPr>
          <p:cNvPr id="4" name="직사각형 3"/>
          <p:cNvSpPr/>
          <p:nvPr/>
        </p:nvSpPr>
        <p:spPr>
          <a:xfrm>
            <a:off x="1977079" y="3520687"/>
            <a:ext cx="4263083" cy="3077766"/>
          </a:xfrm>
          <a:prstGeom prst="rect">
            <a:avLst/>
          </a:prstGeom>
          <a:solidFill>
            <a:schemeClr val="tx1"/>
          </a:solidFill>
        </p:spPr>
        <p:txBody>
          <a:bodyPr wrap="square">
            <a:spAutoFit/>
          </a:bodyPr>
          <a:lstStyle/>
          <a:p>
            <a:endParaRPr lang="en-US" altLang="ko-KR" sz="1600" b="0" dirty="0" smtClean="0">
              <a:solidFill>
                <a:srgbClr val="D4D4D4"/>
              </a:solidFill>
              <a:effectLst/>
              <a:latin typeface="Menlo" charset="0"/>
            </a:endParaRPr>
          </a:p>
          <a:p>
            <a:r>
              <a:rPr lang="en-US" altLang="ko-KR" sz="1600" b="1" dirty="0" err="1" smtClean="0">
                <a:solidFill>
                  <a:srgbClr val="268BD2"/>
                </a:solidFill>
                <a:effectLst/>
              </a:rPr>
              <a:t>var</a:t>
            </a:r>
            <a:r>
              <a:rPr lang="en-US" altLang="ko-KR" sz="1600" dirty="0" smtClean="0"/>
              <a:t> </a:t>
            </a:r>
            <a:r>
              <a:rPr lang="en-US" altLang="ko-KR" sz="1600" dirty="0" smtClean="0">
                <a:solidFill>
                  <a:srgbClr val="93A1A1"/>
                </a:solidFill>
                <a:effectLst/>
              </a:rPr>
              <a:t>a</a:t>
            </a:r>
            <a:r>
              <a:rPr lang="en-US" altLang="ko-KR" sz="1600" dirty="0" smtClean="0"/>
              <a:t> </a:t>
            </a:r>
            <a:r>
              <a:rPr lang="en-US" altLang="ko-KR" sz="1600" b="1" dirty="0" smtClean="0">
                <a:solidFill>
                  <a:srgbClr val="93A1A1"/>
                </a:solidFill>
                <a:effectLst/>
              </a:rPr>
              <a:t>=</a:t>
            </a:r>
            <a:r>
              <a:rPr lang="en-US" altLang="ko-KR" sz="1600" dirty="0" smtClean="0"/>
              <a:t> </a:t>
            </a:r>
            <a:r>
              <a:rPr lang="en-US" altLang="ko-KR" sz="1600" dirty="0" smtClean="0">
                <a:solidFill>
                  <a:srgbClr val="2AA198"/>
                </a:solidFill>
                <a:effectLst/>
              </a:rPr>
              <a:t>12</a:t>
            </a:r>
            <a:r>
              <a:rPr lang="en-US" altLang="ko-KR" sz="1600" dirty="0" smtClean="0">
                <a:solidFill>
                  <a:srgbClr val="93A1A1"/>
                </a:solidFill>
                <a:effectLst/>
              </a:rPr>
              <a:t>;</a:t>
            </a:r>
            <a:r>
              <a:rPr lang="en-US" altLang="ko-KR" sz="1600" dirty="0" smtClean="0"/>
              <a:t> </a:t>
            </a:r>
          </a:p>
          <a:p>
            <a:r>
              <a:rPr lang="en-US" altLang="ko-KR" sz="1600" dirty="0" smtClean="0">
                <a:solidFill>
                  <a:srgbClr val="93A1A1"/>
                </a:solidFill>
                <a:effectLst/>
              </a:rPr>
              <a:t>expect(a).</a:t>
            </a:r>
            <a:r>
              <a:rPr lang="en-US" altLang="ko-KR" sz="1600" dirty="0" err="1" smtClean="0">
                <a:solidFill>
                  <a:srgbClr val="93A1A1"/>
                </a:solidFill>
                <a:effectLst/>
              </a:rPr>
              <a:t>to.equal</a:t>
            </a:r>
            <a:r>
              <a:rPr lang="en-US" altLang="ko-KR" sz="1600" dirty="0" smtClean="0">
                <a:solidFill>
                  <a:srgbClr val="93A1A1"/>
                </a:solidFill>
                <a:effectLst/>
              </a:rPr>
              <a:t>(</a:t>
            </a:r>
            <a:r>
              <a:rPr lang="en-US" altLang="ko-KR" sz="1600" dirty="0" smtClean="0">
                <a:solidFill>
                  <a:srgbClr val="2AA198"/>
                </a:solidFill>
                <a:effectLst/>
              </a:rPr>
              <a:t>12</a:t>
            </a:r>
            <a:r>
              <a:rPr lang="en-US" altLang="ko-KR" sz="1600" dirty="0" smtClean="0">
                <a:solidFill>
                  <a:srgbClr val="93A1A1"/>
                </a:solidFill>
                <a:effectLst/>
              </a:rPr>
              <a:t>);</a:t>
            </a:r>
          </a:p>
          <a:p>
            <a:endParaRPr lang="en-US" altLang="ko-KR" sz="1600" dirty="0" smtClean="0">
              <a:solidFill>
                <a:srgbClr val="D4D4D4"/>
              </a:solidFill>
              <a:latin typeface="Menlo" charset="0"/>
            </a:endParaRPr>
          </a:p>
          <a:p>
            <a:r>
              <a:rPr lang="en-US" altLang="ko-KR" sz="1600" dirty="0" smtClean="0">
                <a:solidFill>
                  <a:srgbClr val="93A1A1"/>
                </a:solidFill>
                <a:effectLst/>
              </a:rPr>
              <a:t>expect(</a:t>
            </a:r>
            <a:r>
              <a:rPr lang="en-US" altLang="ko-KR" sz="1600" b="1" dirty="0" smtClean="0">
                <a:solidFill>
                  <a:srgbClr val="859900"/>
                </a:solidFill>
                <a:effectLst/>
              </a:rPr>
              <a:t>true</a:t>
            </a:r>
            <a:r>
              <a:rPr lang="en-US" altLang="ko-KR" sz="1600" dirty="0" smtClean="0">
                <a:solidFill>
                  <a:srgbClr val="93A1A1"/>
                </a:solidFill>
                <a:effectLst/>
              </a:rPr>
              <a:t>).</a:t>
            </a:r>
            <a:r>
              <a:rPr lang="en-US" altLang="ko-KR" sz="1600" dirty="0" err="1" smtClean="0">
                <a:solidFill>
                  <a:srgbClr val="93A1A1"/>
                </a:solidFill>
                <a:effectLst/>
              </a:rPr>
              <a:t>to.be</a:t>
            </a:r>
            <a:r>
              <a:rPr lang="en-US" altLang="ko-KR" sz="1600" dirty="0" smtClean="0">
                <a:solidFill>
                  <a:srgbClr val="93A1A1"/>
                </a:solidFill>
                <a:effectLst/>
              </a:rPr>
              <a:t>(</a:t>
            </a:r>
            <a:r>
              <a:rPr lang="en-US" altLang="ko-KR" sz="1600" b="1" dirty="0" smtClean="0">
                <a:solidFill>
                  <a:srgbClr val="859900"/>
                </a:solidFill>
                <a:effectLst/>
              </a:rPr>
              <a:t>true</a:t>
            </a:r>
            <a:r>
              <a:rPr lang="en-US" altLang="ko-KR" sz="1600" dirty="0" smtClean="0">
                <a:solidFill>
                  <a:srgbClr val="93A1A1"/>
                </a:solidFill>
                <a:effectLst/>
              </a:rPr>
              <a:t>);</a:t>
            </a:r>
            <a:endParaRPr lang="en-US" altLang="ko-KR" sz="1600" dirty="0">
              <a:solidFill>
                <a:srgbClr val="D4D4D4"/>
              </a:solidFill>
              <a:latin typeface="Menlo" charset="0"/>
            </a:endParaRPr>
          </a:p>
          <a:p>
            <a:r>
              <a:rPr lang="en-US" altLang="ko-KR" sz="1600" dirty="0" smtClean="0">
                <a:solidFill>
                  <a:srgbClr val="93A1A1"/>
                </a:solidFill>
                <a:effectLst/>
              </a:rPr>
              <a:t>expect(</a:t>
            </a:r>
            <a:r>
              <a:rPr lang="en-US" altLang="ko-KR" sz="1600" b="1" dirty="0" smtClean="0">
                <a:solidFill>
                  <a:srgbClr val="859900"/>
                </a:solidFill>
                <a:effectLst/>
              </a:rPr>
              <a:t>false</a:t>
            </a:r>
            <a:r>
              <a:rPr lang="en-US" altLang="ko-KR" sz="1600" dirty="0" smtClean="0">
                <a:solidFill>
                  <a:srgbClr val="93A1A1"/>
                </a:solidFill>
                <a:effectLst/>
              </a:rPr>
              <a:t>).</a:t>
            </a:r>
            <a:r>
              <a:rPr lang="en-US" altLang="ko-KR" sz="1600" dirty="0" err="1" smtClean="0">
                <a:solidFill>
                  <a:srgbClr val="93A1A1"/>
                </a:solidFill>
                <a:effectLst/>
              </a:rPr>
              <a:t>to.not.be</a:t>
            </a:r>
            <a:r>
              <a:rPr lang="en-US" altLang="ko-KR" sz="1600" dirty="0" smtClean="0">
                <a:solidFill>
                  <a:srgbClr val="93A1A1"/>
                </a:solidFill>
                <a:effectLst/>
              </a:rPr>
              <a:t>(</a:t>
            </a:r>
            <a:r>
              <a:rPr lang="en-US" altLang="ko-KR" sz="1600" b="1" dirty="0" smtClean="0">
                <a:solidFill>
                  <a:srgbClr val="859900"/>
                </a:solidFill>
                <a:effectLst/>
              </a:rPr>
              <a:t>true</a:t>
            </a:r>
            <a:r>
              <a:rPr lang="en-US" altLang="ko-KR" sz="1600" dirty="0" smtClean="0">
                <a:solidFill>
                  <a:srgbClr val="93A1A1"/>
                </a:solidFill>
                <a:effectLst/>
              </a:rPr>
              <a:t>); </a:t>
            </a:r>
          </a:p>
          <a:p>
            <a:endParaRPr lang="en-US" altLang="ko-KR" sz="1600" b="0" dirty="0">
              <a:solidFill>
                <a:srgbClr val="93A1A1"/>
              </a:solidFill>
              <a:latin typeface="Menlo" charset="0"/>
            </a:endParaRPr>
          </a:p>
          <a:p>
            <a:r>
              <a:rPr lang="en-US" altLang="ko-KR" sz="1600" b="1" dirty="0" err="1" smtClean="0">
                <a:solidFill>
                  <a:srgbClr val="268BD2"/>
                </a:solidFill>
                <a:effectLst/>
              </a:rPr>
              <a:t>var</a:t>
            </a:r>
            <a:r>
              <a:rPr lang="en-US" altLang="ko-KR" sz="1600" dirty="0" smtClean="0"/>
              <a:t> </a:t>
            </a:r>
            <a:r>
              <a:rPr lang="en-US" altLang="ko-KR" sz="1600" dirty="0" smtClean="0">
                <a:solidFill>
                  <a:srgbClr val="93A1A1"/>
                </a:solidFill>
                <a:effectLst/>
              </a:rPr>
              <a:t>message</a:t>
            </a:r>
            <a:r>
              <a:rPr lang="en-US" altLang="ko-KR" sz="1600" dirty="0" smtClean="0"/>
              <a:t> </a:t>
            </a:r>
            <a:r>
              <a:rPr lang="en-US" altLang="ko-KR" sz="1600" b="1" dirty="0" smtClean="0">
                <a:solidFill>
                  <a:srgbClr val="93A1A1"/>
                </a:solidFill>
                <a:effectLst/>
              </a:rPr>
              <a:t>=</a:t>
            </a:r>
            <a:r>
              <a:rPr lang="en-US" altLang="ko-KR" sz="1600" dirty="0" smtClean="0"/>
              <a:t> </a:t>
            </a:r>
            <a:r>
              <a:rPr lang="en-US" altLang="ko-KR" sz="1600" dirty="0" smtClean="0">
                <a:solidFill>
                  <a:srgbClr val="2AA198"/>
                </a:solidFill>
                <a:effectLst/>
              </a:rPr>
              <a:t>"foo bar </a:t>
            </a:r>
            <a:r>
              <a:rPr lang="en-US" altLang="ko-KR" sz="1600" dirty="0" err="1" smtClean="0">
                <a:solidFill>
                  <a:srgbClr val="2AA198"/>
                </a:solidFill>
                <a:effectLst/>
              </a:rPr>
              <a:t>baz</a:t>
            </a:r>
            <a:r>
              <a:rPr lang="en-US" altLang="ko-KR" sz="1600" dirty="0" smtClean="0">
                <a:solidFill>
                  <a:srgbClr val="2AA198"/>
                </a:solidFill>
                <a:effectLst/>
              </a:rPr>
              <a:t>"</a:t>
            </a:r>
            <a:r>
              <a:rPr lang="en-US" altLang="ko-KR" sz="1600" dirty="0" smtClean="0">
                <a:solidFill>
                  <a:srgbClr val="93A1A1"/>
                </a:solidFill>
                <a:effectLst/>
              </a:rPr>
              <a:t>;</a:t>
            </a:r>
            <a:r>
              <a:rPr lang="en-US" altLang="ko-KR" sz="1600" dirty="0" smtClean="0"/>
              <a:t> </a:t>
            </a:r>
          </a:p>
          <a:p>
            <a:r>
              <a:rPr lang="en-US" altLang="ko-KR" sz="1600" dirty="0" smtClean="0">
                <a:solidFill>
                  <a:srgbClr val="93A1A1"/>
                </a:solidFill>
                <a:effectLst/>
              </a:rPr>
              <a:t>expect(message).</a:t>
            </a:r>
            <a:r>
              <a:rPr lang="en-US" altLang="ko-KR" sz="1600" dirty="0" err="1" smtClean="0">
                <a:solidFill>
                  <a:srgbClr val="93A1A1"/>
                </a:solidFill>
                <a:effectLst/>
              </a:rPr>
              <a:t>to.match</a:t>
            </a:r>
            <a:r>
              <a:rPr lang="en-US" altLang="ko-KR" sz="1600" dirty="0" smtClean="0">
                <a:solidFill>
                  <a:srgbClr val="93A1A1"/>
                </a:solidFill>
                <a:effectLst/>
              </a:rPr>
              <a:t>(</a:t>
            </a:r>
            <a:r>
              <a:rPr lang="en-US" altLang="ko-KR" sz="1600" dirty="0" smtClean="0">
                <a:solidFill>
                  <a:srgbClr val="E1403E"/>
                </a:solidFill>
                <a:effectLst/>
              </a:rPr>
              <a:t>/bar/</a:t>
            </a:r>
            <a:r>
              <a:rPr lang="en-US" altLang="ko-KR" sz="1600" dirty="0" smtClean="0">
                <a:solidFill>
                  <a:srgbClr val="93A1A1"/>
                </a:solidFill>
                <a:effectLst/>
              </a:rPr>
              <a:t>);</a:t>
            </a:r>
          </a:p>
          <a:p>
            <a:r>
              <a:rPr lang="en-US" altLang="ko-KR" sz="1600" dirty="0" smtClean="0">
                <a:solidFill>
                  <a:srgbClr val="93A1A1"/>
                </a:solidFill>
                <a:effectLst/>
              </a:rPr>
              <a:t>expect(message).</a:t>
            </a:r>
            <a:r>
              <a:rPr lang="en-US" altLang="ko-KR" sz="1600" dirty="0" err="1" smtClean="0">
                <a:solidFill>
                  <a:srgbClr val="93A1A1"/>
                </a:solidFill>
                <a:effectLst/>
              </a:rPr>
              <a:t>to.match</a:t>
            </a:r>
            <a:r>
              <a:rPr lang="en-US" altLang="ko-KR" sz="1600" dirty="0" smtClean="0">
                <a:solidFill>
                  <a:srgbClr val="93A1A1"/>
                </a:solidFill>
                <a:effectLst/>
              </a:rPr>
              <a:t>(</a:t>
            </a:r>
            <a:r>
              <a:rPr lang="en-US" altLang="ko-KR" sz="1600" dirty="0" smtClean="0">
                <a:solidFill>
                  <a:srgbClr val="2AA198"/>
                </a:solidFill>
                <a:effectLst/>
              </a:rPr>
              <a:t>"bar"</a:t>
            </a:r>
            <a:r>
              <a:rPr lang="en-US" altLang="ko-KR" sz="1600" dirty="0" smtClean="0">
                <a:solidFill>
                  <a:srgbClr val="93A1A1"/>
                </a:solidFill>
                <a:effectLst/>
              </a:rPr>
              <a:t>);</a:t>
            </a:r>
            <a:r>
              <a:rPr lang="en-US" altLang="ko-KR" sz="1600" dirty="0" smtClean="0"/>
              <a:t> </a:t>
            </a:r>
            <a:r>
              <a:rPr lang="en-US" altLang="ko-KR" sz="1600" dirty="0" smtClean="0">
                <a:solidFill>
                  <a:srgbClr val="93A1A1"/>
                </a:solidFill>
                <a:effectLst/>
              </a:rPr>
              <a:t>expect(message).</a:t>
            </a:r>
            <a:r>
              <a:rPr lang="en-US" altLang="ko-KR" sz="1600" dirty="0" err="1" smtClean="0">
                <a:solidFill>
                  <a:srgbClr val="93A1A1"/>
                </a:solidFill>
                <a:effectLst/>
              </a:rPr>
              <a:t>to.not.match</a:t>
            </a:r>
            <a:r>
              <a:rPr lang="en-US" altLang="ko-KR" sz="1600" dirty="0" smtClean="0">
                <a:solidFill>
                  <a:srgbClr val="93A1A1"/>
                </a:solidFill>
                <a:effectLst/>
              </a:rPr>
              <a:t>(</a:t>
            </a:r>
            <a:r>
              <a:rPr lang="en-US" altLang="ko-KR" sz="1600" dirty="0" smtClean="0">
                <a:solidFill>
                  <a:srgbClr val="E1403E"/>
                </a:solidFill>
                <a:effectLst/>
              </a:rPr>
              <a:t>/</a:t>
            </a:r>
            <a:r>
              <a:rPr lang="en-US" altLang="ko-KR" sz="1600" dirty="0" err="1" smtClean="0">
                <a:solidFill>
                  <a:srgbClr val="E1403E"/>
                </a:solidFill>
                <a:effectLst/>
              </a:rPr>
              <a:t>quux</a:t>
            </a:r>
            <a:r>
              <a:rPr lang="en-US" altLang="ko-KR" sz="1600" dirty="0" smtClean="0">
                <a:solidFill>
                  <a:srgbClr val="E1403E"/>
                </a:solidFill>
                <a:effectLst/>
              </a:rPr>
              <a:t>/</a:t>
            </a:r>
            <a:r>
              <a:rPr lang="en-US" altLang="ko-KR" sz="1600" dirty="0" smtClean="0">
                <a:solidFill>
                  <a:srgbClr val="93A1A1"/>
                </a:solidFill>
                <a:effectLst/>
              </a:rPr>
              <a:t>); </a:t>
            </a:r>
            <a:r>
              <a:rPr lang="en-US" altLang="ko-KR" sz="1600" b="0" dirty="0" smtClean="0">
                <a:solidFill>
                  <a:srgbClr val="D4D4D4"/>
                </a:solidFill>
                <a:effectLst/>
                <a:latin typeface="Menlo" charset="0"/>
              </a:rPr>
              <a:t/>
            </a:r>
            <a:br>
              <a:rPr lang="en-US" altLang="ko-KR" sz="1600" b="0" dirty="0" smtClean="0">
                <a:solidFill>
                  <a:srgbClr val="D4D4D4"/>
                </a:solidFill>
                <a:effectLst/>
                <a:latin typeface="Menlo" charset="0"/>
              </a:rPr>
            </a:br>
            <a:endParaRPr lang="en-US" altLang="ko-KR" sz="1600" b="0" dirty="0">
              <a:solidFill>
                <a:srgbClr val="D4D4D4"/>
              </a:solidFill>
              <a:effectLst/>
              <a:latin typeface="Menlo" charset="0"/>
            </a:endParaRPr>
          </a:p>
        </p:txBody>
      </p:sp>
      <p:sp>
        <p:nvSpPr>
          <p:cNvPr id="6" name="직사각형 5"/>
          <p:cNvSpPr/>
          <p:nvPr/>
        </p:nvSpPr>
        <p:spPr>
          <a:xfrm>
            <a:off x="7586616" y="4874904"/>
            <a:ext cx="2159566" cy="369332"/>
          </a:xfrm>
          <a:prstGeom prst="rect">
            <a:avLst/>
          </a:prstGeom>
        </p:spPr>
        <p:txBody>
          <a:bodyPr wrap="none">
            <a:spAutoFit/>
          </a:bodyPr>
          <a:lstStyle/>
          <a:p>
            <a:r>
              <a:rPr lang="en-US" altLang="ko-KR" dirty="0" smtClean="0">
                <a:hlinkClick r:id="rId3"/>
              </a:rPr>
              <a:t>Chai grammar</a:t>
            </a:r>
            <a:r>
              <a:rPr lang="en-US" altLang="ko-KR" dirty="0" smtClean="0"/>
              <a:t> =&gt; </a:t>
            </a:r>
            <a:endParaRPr lang="ko-KR" altLang="en-US" dirty="0"/>
          </a:p>
        </p:txBody>
      </p:sp>
    </p:spTree>
    <p:extLst>
      <p:ext uri="{BB962C8B-B14F-4D97-AF65-F5344CB8AC3E}">
        <p14:creationId xmlns:p14="http://schemas.microsoft.com/office/powerpoint/2010/main" val="206869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G</a:t>
            </a:r>
            <a:r>
              <a:rPr kumimoji="1" lang="en-US" altLang="ko-KR" dirty="0" smtClean="0"/>
              <a:t>rammar</a:t>
            </a:r>
            <a:endParaRPr kumimoji="1" lang="ko-KR" altLang="en-US" dirty="0"/>
          </a:p>
        </p:txBody>
      </p:sp>
      <p:sp>
        <p:nvSpPr>
          <p:cNvPr id="5" name="직사각형 4"/>
          <p:cNvSpPr/>
          <p:nvPr/>
        </p:nvSpPr>
        <p:spPr>
          <a:xfrm>
            <a:off x="5807674" y="2642955"/>
            <a:ext cx="6178379" cy="2800767"/>
          </a:xfrm>
          <a:prstGeom prst="rect">
            <a:avLst/>
          </a:prstGeom>
          <a:solidFill>
            <a:schemeClr val="tx1"/>
          </a:solidFill>
        </p:spPr>
        <p:txBody>
          <a:bodyPr wrap="square">
            <a:spAutoFit/>
          </a:bodyPr>
          <a:lstStyle/>
          <a:p>
            <a:r>
              <a:rPr lang="en-US" altLang="ko-KR" sz="1600" b="0" dirty="0" err="1" smtClean="0">
                <a:solidFill>
                  <a:srgbClr val="569CD6"/>
                </a:solidFill>
                <a:effectLst/>
                <a:latin typeface="Menlo" charset="0"/>
              </a:rPr>
              <a:t>const</a:t>
            </a:r>
            <a:r>
              <a:rPr lang="en-US" altLang="ko-KR" sz="1600" b="0" dirty="0" smtClean="0">
                <a:solidFill>
                  <a:srgbClr val="D4D4D4"/>
                </a:solidFill>
                <a:effectLst/>
                <a:latin typeface="Menlo" charset="0"/>
              </a:rPr>
              <a:t> </a:t>
            </a:r>
            <a:r>
              <a:rPr lang="en-US" altLang="ko-KR" sz="1600" b="0" dirty="0" smtClean="0">
                <a:solidFill>
                  <a:srgbClr val="9CDCFE"/>
                </a:solidFill>
                <a:effectLst/>
                <a:latin typeface="Menlo" charset="0"/>
              </a:rPr>
              <a:t>Constructor</a:t>
            </a:r>
            <a:r>
              <a:rPr lang="en-US" altLang="ko-KR" sz="1600" b="0" dirty="0" smtClean="0">
                <a:solidFill>
                  <a:srgbClr val="D4D4D4"/>
                </a:solidFill>
                <a:effectLst/>
                <a:latin typeface="Menlo" charset="0"/>
              </a:rPr>
              <a:t> = </a:t>
            </a:r>
            <a:r>
              <a:rPr lang="en-US" altLang="ko-KR" sz="1600" b="0" dirty="0" err="1" smtClean="0">
                <a:solidFill>
                  <a:srgbClr val="9CDCFE"/>
                </a:solidFill>
                <a:effectLst/>
                <a:latin typeface="Menlo" charset="0"/>
              </a:rPr>
              <a:t>Vue</a:t>
            </a:r>
            <a:r>
              <a:rPr lang="en-US" altLang="ko-KR" sz="1600" b="0" dirty="0" err="1" smtClean="0">
                <a:solidFill>
                  <a:srgbClr val="D4D4D4"/>
                </a:solidFill>
                <a:effectLst/>
                <a:latin typeface="Menlo" charset="0"/>
              </a:rPr>
              <a:t>.</a:t>
            </a:r>
            <a:r>
              <a:rPr lang="en-US" altLang="ko-KR" sz="1600" b="0" dirty="0" err="1" smtClean="0">
                <a:solidFill>
                  <a:srgbClr val="DCDCAA"/>
                </a:solidFill>
                <a:effectLst/>
                <a:latin typeface="Menlo" charset="0"/>
              </a:rPr>
              <a:t>extend</a:t>
            </a:r>
            <a:r>
              <a:rPr lang="en-US" altLang="ko-KR" sz="1600" b="0" dirty="0" smtClean="0">
                <a:solidFill>
                  <a:srgbClr val="D4D4D4"/>
                </a:solidFill>
                <a:effectLst/>
                <a:latin typeface="Menlo" charset="0"/>
              </a:rPr>
              <a:t>(</a:t>
            </a:r>
            <a:r>
              <a:rPr lang="en-US" altLang="ko-KR" sz="1600" b="0" dirty="0" smtClean="0">
                <a:solidFill>
                  <a:srgbClr val="9CDCFE"/>
                </a:solidFill>
                <a:effectLst/>
                <a:latin typeface="Menlo" charset="0"/>
              </a:rPr>
              <a:t>HelloWorld</a:t>
            </a:r>
            <a:r>
              <a:rPr lang="en-US" altLang="ko-KR" sz="1600" b="0" dirty="0" smtClean="0">
                <a:solidFill>
                  <a:srgbClr val="D4D4D4"/>
                </a:solidFill>
                <a:effectLst/>
                <a:latin typeface="Menlo" charset="0"/>
              </a:rPr>
              <a:t>) </a:t>
            </a:r>
          </a:p>
          <a:p>
            <a:r>
              <a:rPr lang="en-US" altLang="ko-KR" sz="1600" b="0" dirty="0" smtClean="0">
                <a:solidFill>
                  <a:srgbClr val="D4D4D4"/>
                </a:solidFill>
                <a:effectLst/>
                <a:latin typeface="Menlo" charset="0"/>
              </a:rPr>
              <a:t>//</a:t>
            </a:r>
            <a:r>
              <a:rPr lang="ko-KR" altLang="en-US" sz="1600" dirty="0" smtClean="0"/>
              <a:t> </a:t>
            </a:r>
            <a:r>
              <a:rPr lang="en-US" altLang="ko-KR" sz="1600" dirty="0" err="1" smtClean="0">
                <a:solidFill>
                  <a:schemeClr val="bg1"/>
                </a:solidFill>
              </a:rPr>
              <a:t>Vue</a:t>
            </a:r>
            <a:r>
              <a:rPr lang="ko-KR" altLang="en-US" sz="1600" dirty="0" smtClean="0">
                <a:solidFill>
                  <a:schemeClr val="bg1"/>
                </a:solidFill>
              </a:rPr>
              <a:t>를 상속받는 하위 클래스를 만듦</a:t>
            </a:r>
            <a:endParaRPr lang="en-US" altLang="ko-KR" sz="1600" dirty="0" smtClean="0">
              <a:solidFill>
                <a:schemeClr val="bg1"/>
              </a:solidFill>
            </a:endParaRPr>
          </a:p>
          <a:p>
            <a:endParaRPr lang="en-US" altLang="ko-KR" sz="1600" b="0" dirty="0" smtClean="0">
              <a:solidFill>
                <a:schemeClr val="bg1"/>
              </a:solidFill>
              <a:effectLst/>
              <a:latin typeface="Menlo" charset="0"/>
            </a:endParaRPr>
          </a:p>
          <a:p>
            <a:r>
              <a:rPr lang="en-US" altLang="ko-KR" sz="1600" b="0" dirty="0" err="1" smtClean="0">
                <a:solidFill>
                  <a:srgbClr val="569CD6"/>
                </a:solidFill>
                <a:effectLst/>
                <a:latin typeface="Menlo" charset="0"/>
              </a:rPr>
              <a:t>const</a:t>
            </a:r>
            <a:r>
              <a:rPr lang="en-US" altLang="ko-KR" sz="1600" b="0" dirty="0" smtClean="0">
                <a:solidFill>
                  <a:srgbClr val="D4D4D4"/>
                </a:solidFill>
                <a:effectLst/>
                <a:latin typeface="Menlo" charset="0"/>
              </a:rPr>
              <a:t> </a:t>
            </a:r>
            <a:r>
              <a:rPr lang="en-US" altLang="ko-KR" sz="1600" b="0" dirty="0" err="1" smtClean="0">
                <a:solidFill>
                  <a:srgbClr val="9CDCFE"/>
                </a:solidFill>
                <a:effectLst/>
                <a:latin typeface="Menlo" charset="0"/>
              </a:rPr>
              <a:t>vm</a:t>
            </a:r>
            <a:r>
              <a:rPr lang="en-US" altLang="ko-KR" sz="1600" b="0" dirty="0" smtClean="0">
                <a:solidFill>
                  <a:srgbClr val="D4D4D4"/>
                </a:solidFill>
                <a:effectLst/>
                <a:latin typeface="Menlo" charset="0"/>
              </a:rPr>
              <a:t> = </a:t>
            </a:r>
            <a:r>
              <a:rPr lang="en-US" altLang="ko-KR" sz="1600" b="0" dirty="0" smtClean="0">
                <a:solidFill>
                  <a:srgbClr val="569CD6"/>
                </a:solidFill>
                <a:effectLst/>
                <a:latin typeface="Menlo" charset="0"/>
              </a:rPr>
              <a:t>new</a:t>
            </a:r>
            <a:r>
              <a:rPr lang="en-US" altLang="ko-KR" sz="1600" b="0" dirty="0" smtClean="0">
                <a:solidFill>
                  <a:srgbClr val="D4D4D4"/>
                </a:solidFill>
                <a:effectLst/>
                <a:latin typeface="Menlo" charset="0"/>
              </a:rPr>
              <a:t> </a:t>
            </a:r>
            <a:r>
              <a:rPr lang="en-US" altLang="ko-KR" sz="1600" b="0" dirty="0" smtClean="0">
                <a:solidFill>
                  <a:srgbClr val="4EC9B0"/>
                </a:solidFill>
                <a:effectLst/>
                <a:latin typeface="Menlo" charset="0"/>
              </a:rPr>
              <a:t>Constructor</a:t>
            </a:r>
            <a:r>
              <a:rPr lang="en-US" altLang="ko-KR" sz="1600" b="0" dirty="0" smtClean="0">
                <a:solidFill>
                  <a:srgbClr val="D4D4D4"/>
                </a:solidFill>
                <a:effectLst/>
                <a:latin typeface="Menlo" charset="0"/>
              </a:rPr>
              <a:t>().</a:t>
            </a:r>
            <a:r>
              <a:rPr lang="en-US" altLang="ko-KR" sz="1600" b="0" dirty="0" smtClean="0">
                <a:solidFill>
                  <a:srgbClr val="DCDCAA"/>
                </a:solidFill>
                <a:effectLst/>
                <a:latin typeface="Menlo" charset="0"/>
              </a:rPr>
              <a:t>$mount</a:t>
            </a:r>
            <a:r>
              <a:rPr lang="en-US" altLang="ko-KR" sz="1600" b="0" dirty="0" smtClean="0">
                <a:solidFill>
                  <a:srgbClr val="D4D4D4"/>
                </a:solidFill>
                <a:effectLst/>
                <a:latin typeface="Menlo" charset="0"/>
              </a:rPr>
              <a:t>()</a:t>
            </a:r>
            <a:r>
              <a:rPr lang="ko-KR" altLang="en-US" sz="1600" b="0" dirty="0" smtClean="0">
                <a:solidFill>
                  <a:srgbClr val="D4D4D4"/>
                </a:solidFill>
                <a:effectLst/>
                <a:latin typeface="Menlo" charset="0"/>
              </a:rPr>
              <a:t> </a:t>
            </a:r>
            <a:endParaRPr lang="en-US" altLang="ko-KR" sz="1600" b="0" dirty="0" smtClean="0">
              <a:solidFill>
                <a:srgbClr val="D4D4D4"/>
              </a:solidFill>
              <a:effectLst/>
              <a:latin typeface="Menlo" charset="0"/>
            </a:endParaRPr>
          </a:p>
          <a:p>
            <a:r>
              <a:rPr lang="en-US" altLang="ko-KR" sz="1600" b="0" dirty="0" smtClean="0">
                <a:solidFill>
                  <a:srgbClr val="D4D4D4"/>
                </a:solidFill>
                <a:effectLst/>
                <a:latin typeface="Menlo" charset="0"/>
              </a:rPr>
              <a:t>//</a:t>
            </a:r>
            <a:r>
              <a:rPr lang="ko-KR" altLang="en-US" sz="1600" b="0" dirty="0" smtClean="0">
                <a:solidFill>
                  <a:srgbClr val="D4D4D4"/>
                </a:solidFill>
                <a:effectLst/>
                <a:latin typeface="Menlo" charset="0"/>
              </a:rPr>
              <a:t>인스턴스를 만들고</a:t>
            </a:r>
            <a:r>
              <a:rPr lang="en-US" altLang="ko-KR" sz="1600" b="0" dirty="0" smtClean="0">
                <a:solidFill>
                  <a:srgbClr val="D4D4D4"/>
                </a:solidFill>
                <a:effectLst/>
                <a:latin typeface="Menlo" charset="0"/>
              </a:rPr>
              <a:t>,</a:t>
            </a:r>
            <a:r>
              <a:rPr lang="ko-KR" altLang="en-US" sz="1600" b="0" dirty="0" smtClean="0">
                <a:solidFill>
                  <a:srgbClr val="D4D4D4"/>
                </a:solidFill>
                <a:effectLst/>
                <a:latin typeface="Menlo" charset="0"/>
              </a:rPr>
              <a:t> 엘리먼트에 마운트함</a:t>
            </a:r>
            <a:endParaRPr lang="en-US" altLang="ko-KR" sz="1600" b="0" dirty="0" smtClean="0">
              <a:solidFill>
                <a:srgbClr val="D4D4D4"/>
              </a:solidFill>
              <a:effectLst/>
              <a:latin typeface="Menlo" charset="0"/>
            </a:endParaRPr>
          </a:p>
          <a:p>
            <a:endParaRPr lang="en-US" altLang="ko-KR" sz="1600" b="0" dirty="0" smtClean="0">
              <a:solidFill>
                <a:srgbClr val="D4D4D4"/>
              </a:solidFill>
              <a:effectLst/>
              <a:latin typeface="Menlo" charset="0"/>
            </a:endParaRPr>
          </a:p>
          <a:p>
            <a:r>
              <a:rPr lang="en-US" altLang="ko-KR" sz="1600" b="0" dirty="0" smtClean="0">
                <a:solidFill>
                  <a:srgbClr val="DCDCAA"/>
                </a:solidFill>
                <a:effectLst/>
                <a:latin typeface="Menlo" charset="0"/>
              </a:rPr>
              <a:t>expect</a:t>
            </a:r>
            <a:r>
              <a:rPr lang="en-US" altLang="ko-KR" sz="1600" b="0" dirty="0" smtClean="0">
                <a:solidFill>
                  <a:srgbClr val="D4D4D4"/>
                </a:solidFill>
                <a:effectLst/>
                <a:latin typeface="Menlo" charset="0"/>
              </a:rPr>
              <a:t>(</a:t>
            </a:r>
            <a:r>
              <a:rPr lang="en-US" altLang="ko-KR" sz="1600" b="0" dirty="0" err="1" smtClean="0">
                <a:solidFill>
                  <a:srgbClr val="9CDCFE"/>
                </a:solidFill>
                <a:effectLst/>
                <a:latin typeface="Menlo" charset="0"/>
              </a:rPr>
              <a:t>vm</a:t>
            </a:r>
            <a:r>
              <a:rPr lang="en-US" altLang="ko-KR" sz="1600" b="0" dirty="0" smtClean="0">
                <a:solidFill>
                  <a:srgbClr val="D4D4D4"/>
                </a:solidFill>
                <a:effectLst/>
                <a:latin typeface="Menlo" charset="0"/>
              </a:rPr>
              <a:t>.</a:t>
            </a:r>
            <a:r>
              <a:rPr lang="en-US" altLang="ko-KR" sz="1600" b="0" dirty="0" smtClean="0">
                <a:solidFill>
                  <a:srgbClr val="9CDCFE"/>
                </a:solidFill>
                <a:effectLst/>
                <a:latin typeface="Menlo" charset="0"/>
              </a:rPr>
              <a:t>$</a:t>
            </a:r>
            <a:r>
              <a:rPr lang="en-US" altLang="ko-KR" sz="1600" b="0" dirty="0" err="1" smtClean="0">
                <a:solidFill>
                  <a:srgbClr val="9CDCFE"/>
                </a:solidFill>
                <a:effectLst/>
                <a:latin typeface="Menlo" charset="0"/>
              </a:rPr>
              <a:t>el</a:t>
            </a:r>
            <a:r>
              <a:rPr lang="en-US" altLang="ko-KR" sz="1600" b="0" dirty="0" err="1" smtClean="0">
                <a:solidFill>
                  <a:srgbClr val="D4D4D4"/>
                </a:solidFill>
                <a:effectLst/>
                <a:latin typeface="Menlo" charset="0"/>
              </a:rPr>
              <a:t>.</a:t>
            </a:r>
            <a:r>
              <a:rPr lang="en-US" altLang="ko-KR" sz="1600" b="0" dirty="0" err="1" smtClean="0">
                <a:solidFill>
                  <a:srgbClr val="DCDCAA"/>
                </a:solidFill>
                <a:effectLst/>
                <a:latin typeface="Menlo" charset="0"/>
              </a:rPr>
              <a:t>querySelector</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'.hello h1'</a:t>
            </a:r>
            <a:r>
              <a:rPr lang="en-US" altLang="ko-KR" sz="1600" b="0" dirty="0" smtClean="0">
                <a:solidFill>
                  <a:srgbClr val="D4D4D4"/>
                </a:solidFill>
                <a:effectLst/>
                <a:latin typeface="Menlo" charset="0"/>
              </a:rPr>
              <a:t>)</a:t>
            </a:r>
          </a:p>
          <a:p>
            <a:r>
              <a:rPr lang="en-US" altLang="ko-KR" sz="1600" b="0" dirty="0" smtClean="0">
                <a:solidFill>
                  <a:srgbClr val="D4D4D4"/>
                </a:solidFill>
                <a:effectLst/>
                <a:latin typeface="Menlo" charset="0"/>
              </a:rPr>
              <a:t>.</a:t>
            </a:r>
            <a:r>
              <a:rPr lang="en-US" altLang="ko-KR" sz="1600" b="0" dirty="0" err="1" smtClean="0">
                <a:solidFill>
                  <a:srgbClr val="9CDCFE"/>
                </a:solidFill>
                <a:effectLst/>
                <a:latin typeface="Menlo" charset="0"/>
              </a:rPr>
              <a:t>textContent</a:t>
            </a:r>
            <a:r>
              <a:rPr lang="en-US" altLang="ko-KR" sz="1600" b="0" dirty="0" smtClean="0">
                <a:solidFill>
                  <a:srgbClr val="D4D4D4"/>
                </a:solidFill>
                <a:effectLst/>
                <a:latin typeface="Menlo" charset="0"/>
              </a:rPr>
              <a:t>)</a:t>
            </a:r>
          </a:p>
          <a:p>
            <a:endParaRPr lang="en-US" altLang="ko-KR" sz="1600" b="0" dirty="0" smtClean="0">
              <a:solidFill>
                <a:srgbClr val="D4D4D4"/>
              </a:solidFill>
              <a:effectLst/>
              <a:latin typeface="Menlo" charset="0"/>
            </a:endParaRPr>
          </a:p>
          <a:p>
            <a:r>
              <a:rPr lang="en-US" altLang="ko-KR" sz="1600" b="0" dirty="0" smtClean="0">
                <a:solidFill>
                  <a:srgbClr val="D4D4D4"/>
                </a:solidFill>
                <a:effectLst/>
                <a:latin typeface="Menlo" charset="0"/>
              </a:rPr>
              <a:t>.</a:t>
            </a:r>
            <a:r>
              <a:rPr lang="en-US" altLang="ko-KR" sz="1600" b="0" dirty="0" err="1" smtClean="0">
                <a:solidFill>
                  <a:srgbClr val="9CDCFE"/>
                </a:solidFill>
                <a:effectLst/>
                <a:latin typeface="Menlo" charset="0"/>
              </a:rPr>
              <a:t>to</a:t>
            </a:r>
            <a:r>
              <a:rPr lang="en-US" altLang="ko-KR" sz="1600" b="0" dirty="0" err="1" smtClean="0">
                <a:solidFill>
                  <a:srgbClr val="D4D4D4"/>
                </a:solidFill>
                <a:effectLst/>
                <a:latin typeface="Menlo" charset="0"/>
              </a:rPr>
              <a:t>.</a:t>
            </a:r>
            <a:r>
              <a:rPr lang="en-US" altLang="ko-KR" sz="1600" b="0" dirty="0" err="1" smtClean="0">
                <a:solidFill>
                  <a:srgbClr val="DCDCAA"/>
                </a:solidFill>
                <a:effectLst/>
                <a:latin typeface="Menlo" charset="0"/>
              </a:rPr>
              <a:t>equal</a:t>
            </a:r>
            <a:r>
              <a:rPr lang="en-US" altLang="ko-KR" sz="1600" b="0" dirty="0" smtClean="0">
                <a:solidFill>
                  <a:srgbClr val="D4D4D4"/>
                </a:solidFill>
                <a:effectLst/>
                <a:latin typeface="Menlo" charset="0"/>
              </a:rPr>
              <a:t>(</a:t>
            </a:r>
            <a:r>
              <a:rPr lang="en-US" altLang="ko-KR" sz="1600" b="0" dirty="0" smtClean="0">
                <a:solidFill>
                  <a:srgbClr val="CE9178"/>
                </a:solidFill>
                <a:effectLst/>
                <a:latin typeface="Menlo" charset="0"/>
              </a:rPr>
              <a:t>'Welcome to Your </a:t>
            </a:r>
            <a:r>
              <a:rPr lang="en-US" altLang="ko-KR" sz="1600" b="0" dirty="0" err="1" smtClean="0">
                <a:solidFill>
                  <a:srgbClr val="CE9178"/>
                </a:solidFill>
                <a:effectLst/>
                <a:latin typeface="Menlo" charset="0"/>
              </a:rPr>
              <a:t>Vue.js</a:t>
            </a:r>
            <a:r>
              <a:rPr lang="en-US" altLang="ko-KR" sz="1600" b="0" dirty="0" smtClean="0">
                <a:solidFill>
                  <a:srgbClr val="CE9178"/>
                </a:solidFill>
                <a:effectLst/>
                <a:latin typeface="Menlo" charset="0"/>
              </a:rPr>
              <a:t> App'</a:t>
            </a:r>
            <a:r>
              <a:rPr lang="en-US" altLang="ko-KR" sz="1600" b="0" dirty="0" smtClean="0">
                <a:solidFill>
                  <a:srgbClr val="D4D4D4"/>
                </a:solidFill>
                <a:effectLst/>
                <a:latin typeface="Menlo" charset="0"/>
              </a:rPr>
              <a:t>)</a:t>
            </a:r>
            <a:br>
              <a:rPr lang="en-US" altLang="ko-KR" sz="1600" b="0" dirty="0" smtClean="0">
                <a:solidFill>
                  <a:srgbClr val="D4D4D4"/>
                </a:solidFill>
                <a:effectLst/>
                <a:latin typeface="Menlo" charset="0"/>
              </a:rPr>
            </a:br>
            <a:endParaRPr lang="en-US" altLang="ko-KR" sz="1600" b="0" dirty="0">
              <a:solidFill>
                <a:srgbClr val="D4D4D4"/>
              </a:solidFill>
              <a:effectLst/>
              <a:latin typeface="Menlo" charset="0"/>
            </a:endParaRPr>
          </a:p>
        </p:txBody>
      </p:sp>
      <p:sp>
        <p:nvSpPr>
          <p:cNvPr id="7" name="직사각형 6"/>
          <p:cNvSpPr/>
          <p:nvPr/>
        </p:nvSpPr>
        <p:spPr>
          <a:xfrm>
            <a:off x="729049" y="2143536"/>
            <a:ext cx="4843849" cy="4185761"/>
          </a:xfrm>
          <a:prstGeom prst="rect">
            <a:avLst/>
          </a:prstGeom>
          <a:solidFill>
            <a:schemeClr val="tx1"/>
          </a:solidFill>
        </p:spPr>
        <p:txBody>
          <a:bodyPr wrap="square">
            <a:spAutoFit/>
          </a:bodyPr>
          <a:lstStyle/>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template</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	&lt;</a:t>
            </a:r>
            <a:r>
              <a:rPr lang="en-US" altLang="ko-KR" sz="1400" b="0" dirty="0" smtClean="0">
                <a:solidFill>
                  <a:srgbClr val="569CD6"/>
                </a:solidFill>
                <a:effectLst/>
                <a:latin typeface="Menlo" charset="0"/>
              </a:rPr>
              <a:t>div</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class</a:t>
            </a:r>
            <a:r>
              <a:rPr lang="en-US" altLang="ko-KR" sz="1400" b="0" dirty="0" smtClean="0">
                <a:solidFill>
                  <a:srgbClr val="D4D4D4"/>
                </a:solidFill>
                <a:effectLst/>
                <a:latin typeface="Menlo" charset="0"/>
              </a:rPr>
              <a:t>=</a:t>
            </a:r>
            <a:r>
              <a:rPr lang="en-US" altLang="ko-KR" sz="1400" b="0" dirty="0" smtClean="0">
                <a:solidFill>
                  <a:srgbClr val="CE9178"/>
                </a:solidFill>
                <a:effectLst/>
                <a:latin typeface="Menlo" charset="0"/>
              </a:rPr>
              <a:t>"hello"</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		&lt;</a:t>
            </a:r>
            <a:r>
              <a:rPr lang="en-US" altLang="ko-KR" sz="1400" b="0" dirty="0" smtClean="0">
                <a:solidFill>
                  <a:srgbClr val="569CD6"/>
                </a:solidFill>
                <a:effectLst/>
                <a:latin typeface="Menlo" charset="0"/>
              </a:rPr>
              <a:t>h1</a:t>
            </a:r>
            <a:r>
              <a:rPr lang="en-US" altLang="ko-KR" sz="1400" b="0" dirty="0" smtClean="0">
                <a:solidFill>
                  <a:srgbClr val="808080"/>
                </a:solidFill>
                <a:effectLst/>
                <a:latin typeface="Menlo" charset="0"/>
              </a:rPr>
              <a:t>&gt;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msg</a:t>
            </a:r>
            <a:r>
              <a:rPr lang="en-US" altLang="ko-KR" sz="1400" b="0" dirty="0" smtClean="0">
                <a:solidFill>
                  <a:srgbClr val="D4D4D4"/>
                </a:solidFill>
                <a:effectLst/>
                <a:latin typeface="Menlo" charset="0"/>
              </a:rPr>
              <a:t> }}</a:t>
            </a:r>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h1</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	&lt;/</a:t>
            </a:r>
            <a:r>
              <a:rPr lang="en-US" altLang="ko-KR" sz="1400" b="0" dirty="0" smtClean="0">
                <a:solidFill>
                  <a:srgbClr val="569CD6"/>
                </a:solidFill>
                <a:effectLst/>
                <a:latin typeface="Menlo" charset="0"/>
              </a:rPr>
              <a:t>div</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template</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r>
            <a:br>
              <a:rPr lang="en-US" altLang="ko-KR" sz="1400" b="0" dirty="0" smtClean="0">
                <a:solidFill>
                  <a:srgbClr val="D4D4D4"/>
                </a:solidFill>
                <a:effectLst/>
                <a:latin typeface="Menlo" charset="0"/>
              </a:rPr>
            </a:br>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script</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r>
              <a:rPr lang="en-US" altLang="ko-KR" sz="1400" b="0" dirty="0" smtClean="0">
                <a:solidFill>
                  <a:srgbClr val="C586C0"/>
                </a:solidFill>
                <a:effectLst/>
                <a:latin typeface="Menlo" charset="0"/>
              </a:rPr>
              <a:t>export</a:t>
            </a:r>
            <a:r>
              <a:rPr lang="en-US" altLang="ko-KR" sz="1400" b="0" dirty="0" smtClean="0">
                <a:solidFill>
                  <a:srgbClr val="D4D4D4"/>
                </a:solidFill>
                <a:effectLst/>
                <a:latin typeface="Menlo" charset="0"/>
              </a:rPr>
              <a:t> </a:t>
            </a:r>
            <a:r>
              <a:rPr lang="en-US" altLang="ko-KR" sz="1400" b="0" dirty="0" smtClean="0">
                <a:solidFill>
                  <a:srgbClr val="C586C0"/>
                </a:solidFill>
                <a:effectLst/>
                <a:latin typeface="Menlo" charset="0"/>
              </a:rPr>
              <a:t>default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name: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'HelloWorld'</a:t>
            </a:r>
            <a:r>
              <a:rPr lang="en-US" altLang="ko-KR" sz="1400" b="0" dirty="0" smtClean="0">
                <a:solidFill>
                  <a:srgbClr val="D4D4D4"/>
                </a:solidFill>
                <a:effectLst/>
                <a:latin typeface="Menlo" charset="0"/>
              </a:rPr>
              <a:t>,</a:t>
            </a:r>
          </a:p>
          <a:p>
            <a:r>
              <a:rPr lang="en-US" altLang="ko-KR" sz="1400" b="0" dirty="0" smtClean="0">
                <a:solidFill>
                  <a:srgbClr val="DCDCAA"/>
                </a:solidFill>
                <a:effectLst/>
                <a:latin typeface="Menlo" charset="0"/>
              </a:rPr>
              <a:t>	data</a:t>
            </a:r>
            <a:r>
              <a:rPr lang="en-US" altLang="ko-KR" sz="1400" b="0" dirty="0" smtClean="0">
                <a:solidFill>
                  <a:srgbClr val="D4D4D4"/>
                </a:solidFill>
                <a:effectLst/>
                <a:latin typeface="Menlo" charset="0"/>
              </a:rPr>
              <a:t> () {</a:t>
            </a:r>
          </a:p>
          <a:p>
            <a:r>
              <a:rPr lang="en-US" altLang="ko-KR" sz="1400" b="0" dirty="0" smtClean="0">
                <a:solidFill>
                  <a:srgbClr val="C586C0"/>
                </a:solidFill>
                <a:effectLst/>
                <a:latin typeface="Menlo" charset="0"/>
              </a:rPr>
              <a:t>		return</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msg</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'Welcome to 				Your </a:t>
            </a:r>
            <a:r>
              <a:rPr lang="en-US" altLang="ko-KR" sz="1400" b="0" dirty="0" err="1" smtClean="0">
                <a:solidFill>
                  <a:srgbClr val="CE9178"/>
                </a:solidFill>
                <a:effectLst/>
                <a:latin typeface="Menlo" charset="0"/>
              </a:rPr>
              <a:t>Vue.js</a:t>
            </a:r>
            <a:r>
              <a:rPr lang="en-US" altLang="ko-KR" sz="1400" b="0" dirty="0" smtClean="0">
                <a:solidFill>
                  <a:srgbClr val="CE9178"/>
                </a:solidFill>
                <a:effectLst/>
                <a:latin typeface="Menlo" charset="0"/>
              </a:rPr>
              <a:t> App'</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script</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a:p>
            <a:endParaRPr lang="en-US" altLang="ko-KR" sz="1400" b="0" dirty="0" smtClean="0">
              <a:solidFill>
                <a:srgbClr val="D4D4D4"/>
              </a:solidFill>
              <a:effectLst/>
              <a:latin typeface="Menlo" charset="0"/>
            </a:endParaRPr>
          </a:p>
          <a:p>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style</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scoped</a:t>
            </a:r>
            <a:r>
              <a:rPr lang="en-US" altLang="ko-KR" sz="1400" b="0" dirty="0" smtClean="0">
                <a:solidFill>
                  <a:srgbClr val="808080"/>
                </a:solidFill>
                <a:effectLst/>
                <a:latin typeface="Menlo" charset="0"/>
              </a:rPr>
              <a:t>&gt;</a:t>
            </a:r>
            <a:r>
              <a:rPr lang="en-US" altLang="ko-KR" sz="1400" dirty="0">
                <a:solidFill>
                  <a:srgbClr val="D4D4D4"/>
                </a:solidFill>
                <a:latin typeface="Menlo" charset="0"/>
              </a:rPr>
              <a:t> </a:t>
            </a:r>
            <a:r>
              <a:rPr lang="en-US" altLang="ko-KR" sz="1400" b="0" dirty="0" smtClean="0">
                <a:solidFill>
                  <a:srgbClr val="808080"/>
                </a:solidFill>
                <a:effectLst/>
                <a:latin typeface="Menlo" charset="0"/>
              </a:rPr>
              <a:t>&lt;/</a:t>
            </a:r>
            <a:r>
              <a:rPr lang="en-US" altLang="ko-KR" sz="1400" b="0" dirty="0" smtClean="0">
                <a:solidFill>
                  <a:srgbClr val="569CD6"/>
                </a:solidFill>
                <a:effectLst/>
                <a:latin typeface="Menlo" charset="0"/>
              </a:rPr>
              <a:t>style</a:t>
            </a:r>
            <a:r>
              <a:rPr lang="en-US" altLang="ko-KR" sz="1400" b="0" dirty="0" smtClean="0">
                <a:solidFill>
                  <a:srgbClr val="808080"/>
                </a:solidFill>
                <a:effectLst/>
                <a:latin typeface="Menlo" charset="0"/>
              </a:rPr>
              <a:t>&gt;</a:t>
            </a:r>
            <a:endParaRPr lang="en-US" altLang="ko-KR" sz="1400" b="0" dirty="0" smtClean="0">
              <a:solidFill>
                <a:srgbClr val="D4D4D4"/>
              </a:solidFill>
              <a:effectLst/>
              <a:latin typeface="Menlo" charset="0"/>
            </a:endParaRPr>
          </a:p>
        </p:txBody>
      </p:sp>
      <p:sp>
        <p:nvSpPr>
          <p:cNvPr id="8" name="텍스트 상자 7"/>
          <p:cNvSpPr txBox="1"/>
          <p:nvPr/>
        </p:nvSpPr>
        <p:spPr>
          <a:xfrm>
            <a:off x="729049" y="1690688"/>
            <a:ext cx="1773884" cy="369332"/>
          </a:xfrm>
          <a:prstGeom prst="rect">
            <a:avLst/>
          </a:prstGeom>
          <a:noFill/>
        </p:spPr>
        <p:txBody>
          <a:bodyPr wrap="none" rtlCol="0">
            <a:spAutoFit/>
          </a:bodyPr>
          <a:lstStyle/>
          <a:p>
            <a:r>
              <a:rPr kumimoji="1" lang="en-US" altLang="ko-KR" smtClean="0"/>
              <a:t>HelloWorld.vue</a:t>
            </a:r>
            <a:endParaRPr kumimoji="1" lang="ko-KR" altLang="en-US" dirty="0"/>
          </a:p>
        </p:txBody>
      </p:sp>
      <p:sp>
        <p:nvSpPr>
          <p:cNvPr id="9" name="텍스트 상자 8"/>
          <p:cNvSpPr txBox="1"/>
          <p:nvPr/>
        </p:nvSpPr>
        <p:spPr>
          <a:xfrm>
            <a:off x="5721182" y="1690688"/>
            <a:ext cx="2081660" cy="369332"/>
          </a:xfrm>
          <a:prstGeom prst="rect">
            <a:avLst/>
          </a:prstGeom>
          <a:noFill/>
        </p:spPr>
        <p:txBody>
          <a:bodyPr wrap="none" rtlCol="0">
            <a:spAutoFit/>
          </a:bodyPr>
          <a:lstStyle/>
          <a:p>
            <a:r>
              <a:rPr kumimoji="1" lang="en-US" altLang="ko-KR" dirty="0" err="1" smtClean="0"/>
              <a:t>HelloWorld.spec.js</a:t>
            </a:r>
            <a:endParaRPr kumimoji="1" lang="ko-KR" altLang="en-US" dirty="0"/>
          </a:p>
        </p:txBody>
      </p:sp>
    </p:spTree>
    <p:extLst>
      <p:ext uri="{BB962C8B-B14F-4D97-AF65-F5344CB8AC3E}">
        <p14:creationId xmlns:p14="http://schemas.microsoft.com/office/powerpoint/2010/main" val="12151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Vue</a:t>
            </a:r>
            <a:r>
              <a:rPr kumimoji="1" lang="en-US" altLang="ko-KR" dirty="0" smtClean="0"/>
              <a:t> CLI</a:t>
            </a:r>
            <a:r>
              <a:rPr kumimoji="1" lang="ko-KR" altLang="en-US" dirty="0" smtClean="0"/>
              <a:t>를 이용한 세팅</a:t>
            </a:r>
            <a:endParaRPr kumimoji="1" lang="ko-KR" altLang="en-US" dirty="0"/>
          </a:p>
        </p:txBody>
      </p:sp>
      <p:pic>
        <p:nvPicPr>
          <p:cNvPr id="5" name="내용 개체 틀 4"/>
          <p:cNvPicPr>
            <a:picLocks noGrp="1" noChangeAspect="1"/>
          </p:cNvPicPr>
          <p:nvPr>
            <p:ph idx="1"/>
          </p:nvPr>
        </p:nvPicPr>
        <p:blipFill>
          <a:blip r:embed="rId3"/>
          <a:stretch>
            <a:fillRect/>
          </a:stretch>
        </p:blipFill>
        <p:spPr>
          <a:xfrm>
            <a:off x="838200" y="1773351"/>
            <a:ext cx="5918200" cy="406400"/>
          </a:xfrm>
          <a:prstGeom prst="rect">
            <a:avLst/>
          </a:prstGeom>
        </p:spPr>
      </p:pic>
      <p:pic>
        <p:nvPicPr>
          <p:cNvPr id="6" name="그림 5"/>
          <p:cNvPicPr>
            <a:picLocks noChangeAspect="1"/>
          </p:cNvPicPr>
          <p:nvPr/>
        </p:nvPicPr>
        <p:blipFill>
          <a:blip r:embed="rId4"/>
          <a:stretch>
            <a:fillRect/>
          </a:stretch>
        </p:blipFill>
        <p:spPr>
          <a:xfrm>
            <a:off x="838200" y="2454671"/>
            <a:ext cx="5168900" cy="444500"/>
          </a:xfrm>
          <a:prstGeom prst="rect">
            <a:avLst/>
          </a:prstGeom>
        </p:spPr>
      </p:pic>
      <p:pic>
        <p:nvPicPr>
          <p:cNvPr id="7" name="그림 6"/>
          <p:cNvPicPr>
            <a:picLocks noChangeAspect="1"/>
          </p:cNvPicPr>
          <p:nvPr/>
        </p:nvPicPr>
        <p:blipFill>
          <a:blip r:embed="rId5"/>
          <a:stretch>
            <a:fillRect/>
          </a:stretch>
        </p:blipFill>
        <p:spPr>
          <a:xfrm>
            <a:off x="838200" y="3293863"/>
            <a:ext cx="4356100" cy="1689100"/>
          </a:xfrm>
          <a:prstGeom prst="rect">
            <a:avLst/>
          </a:prstGeom>
        </p:spPr>
      </p:pic>
      <p:pic>
        <p:nvPicPr>
          <p:cNvPr id="8" name="그림 7"/>
          <p:cNvPicPr>
            <a:picLocks noChangeAspect="1"/>
          </p:cNvPicPr>
          <p:nvPr/>
        </p:nvPicPr>
        <p:blipFill>
          <a:blip r:embed="rId6"/>
          <a:stretch>
            <a:fillRect/>
          </a:stretch>
        </p:blipFill>
        <p:spPr>
          <a:xfrm>
            <a:off x="838200" y="5263355"/>
            <a:ext cx="3327400" cy="927100"/>
          </a:xfrm>
          <a:prstGeom prst="rect">
            <a:avLst/>
          </a:prstGeom>
        </p:spPr>
      </p:pic>
      <p:pic>
        <p:nvPicPr>
          <p:cNvPr id="9" name="그림 8"/>
          <p:cNvPicPr>
            <a:picLocks noChangeAspect="1"/>
          </p:cNvPicPr>
          <p:nvPr/>
        </p:nvPicPr>
        <p:blipFill>
          <a:blip r:embed="rId7"/>
          <a:stretch>
            <a:fillRect/>
          </a:stretch>
        </p:blipFill>
        <p:spPr>
          <a:xfrm>
            <a:off x="838200" y="6470847"/>
            <a:ext cx="4813300" cy="228600"/>
          </a:xfrm>
          <a:prstGeom prst="rect">
            <a:avLst/>
          </a:prstGeom>
        </p:spPr>
      </p:pic>
    </p:spTree>
    <p:extLst>
      <p:ext uri="{BB962C8B-B14F-4D97-AF65-F5344CB8AC3E}">
        <p14:creationId xmlns:p14="http://schemas.microsoft.com/office/powerpoint/2010/main" val="4617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smtClean="0"/>
              <a:t>Vue</a:t>
            </a:r>
            <a:r>
              <a:rPr kumimoji="1" lang="en-US" altLang="ko-KR" dirty="0" smtClean="0"/>
              <a:t> CLI</a:t>
            </a:r>
            <a:r>
              <a:rPr kumimoji="1" lang="ko-KR" altLang="en-US" dirty="0" smtClean="0"/>
              <a:t>를 이용한 세팅</a:t>
            </a:r>
            <a:endParaRPr kumimoji="1" lang="ko-KR" altLang="en-US" dirty="0"/>
          </a:p>
        </p:txBody>
      </p:sp>
      <p:pic>
        <p:nvPicPr>
          <p:cNvPr id="5" name="내용 개체 틀 4"/>
          <p:cNvPicPr>
            <a:picLocks noGrp="1" noChangeAspect="1"/>
          </p:cNvPicPr>
          <p:nvPr>
            <p:ph idx="1"/>
          </p:nvPr>
        </p:nvPicPr>
        <p:blipFill>
          <a:blip r:embed="rId3"/>
          <a:stretch>
            <a:fillRect/>
          </a:stretch>
        </p:blipFill>
        <p:spPr>
          <a:xfrm>
            <a:off x="838200" y="1773351"/>
            <a:ext cx="5918200" cy="406400"/>
          </a:xfrm>
          <a:prstGeom prst="rect">
            <a:avLst/>
          </a:prstGeom>
        </p:spPr>
      </p:pic>
      <p:pic>
        <p:nvPicPr>
          <p:cNvPr id="6" name="그림 5"/>
          <p:cNvPicPr>
            <a:picLocks noChangeAspect="1"/>
          </p:cNvPicPr>
          <p:nvPr/>
        </p:nvPicPr>
        <p:blipFill>
          <a:blip r:embed="rId4"/>
          <a:stretch>
            <a:fillRect/>
          </a:stretch>
        </p:blipFill>
        <p:spPr>
          <a:xfrm>
            <a:off x="838200" y="2454671"/>
            <a:ext cx="5168900" cy="444500"/>
          </a:xfrm>
          <a:prstGeom prst="rect">
            <a:avLst/>
          </a:prstGeom>
        </p:spPr>
      </p:pic>
      <p:pic>
        <p:nvPicPr>
          <p:cNvPr id="7" name="그림 6"/>
          <p:cNvPicPr>
            <a:picLocks noChangeAspect="1"/>
          </p:cNvPicPr>
          <p:nvPr/>
        </p:nvPicPr>
        <p:blipFill>
          <a:blip r:embed="rId5"/>
          <a:stretch>
            <a:fillRect/>
          </a:stretch>
        </p:blipFill>
        <p:spPr>
          <a:xfrm>
            <a:off x="838200" y="3293863"/>
            <a:ext cx="4356100" cy="1689100"/>
          </a:xfrm>
          <a:prstGeom prst="rect">
            <a:avLst/>
          </a:prstGeom>
        </p:spPr>
      </p:pic>
      <p:pic>
        <p:nvPicPr>
          <p:cNvPr id="8" name="그림 7"/>
          <p:cNvPicPr>
            <a:picLocks noChangeAspect="1"/>
          </p:cNvPicPr>
          <p:nvPr/>
        </p:nvPicPr>
        <p:blipFill>
          <a:blip r:embed="rId6"/>
          <a:stretch>
            <a:fillRect/>
          </a:stretch>
        </p:blipFill>
        <p:spPr>
          <a:xfrm>
            <a:off x="838200" y="5263355"/>
            <a:ext cx="3327400" cy="927100"/>
          </a:xfrm>
          <a:prstGeom prst="rect">
            <a:avLst/>
          </a:prstGeom>
        </p:spPr>
      </p:pic>
      <p:pic>
        <p:nvPicPr>
          <p:cNvPr id="9" name="그림 8"/>
          <p:cNvPicPr>
            <a:picLocks noChangeAspect="1"/>
          </p:cNvPicPr>
          <p:nvPr/>
        </p:nvPicPr>
        <p:blipFill>
          <a:blip r:embed="rId7"/>
          <a:stretch>
            <a:fillRect/>
          </a:stretch>
        </p:blipFill>
        <p:spPr>
          <a:xfrm>
            <a:off x="838200" y="6470847"/>
            <a:ext cx="4813300" cy="228600"/>
          </a:xfrm>
          <a:prstGeom prst="rect">
            <a:avLst/>
          </a:prstGeom>
        </p:spPr>
      </p:pic>
      <p:sp>
        <p:nvSpPr>
          <p:cNvPr id="10" name="직사각형 9"/>
          <p:cNvSpPr/>
          <p:nvPr/>
        </p:nvSpPr>
        <p:spPr>
          <a:xfrm>
            <a:off x="838200" y="4656405"/>
            <a:ext cx="3327400" cy="370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p:cNvSpPr/>
          <p:nvPr/>
        </p:nvSpPr>
        <p:spPr>
          <a:xfrm>
            <a:off x="838200" y="5622307"/>
            <a:ext cx="2045677" cy="370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99444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Test folder structure</a:t>
            </a:r>
            <a:endParaRPr kumimoji="1" lang="ko-KR" altLang="en-US" dirty="0"/>
          </a:p>
        </p:txBody>
      </p:sp>
      <p:pic>
        <p:nvPicPr>
          <p:cNvPr id="4" name="그림 3"/>
          <p:cNvPicPr>
            <a:picLocks noChangeAspect="1"/>
          </p:cNvPicPr>
          <p:nvPr/>
        </p:nvPicPr>
        <p:blipFill>
          <a:blip r:embed="rId2"/>
          <a:stretch>
            <a:fillRect/>
          </a:stretch>
        </p:blipFill>
        <p:spPr>
          <a:xfrm>
            <a:off x="969736" y="1965778"/>
            <a:ext cx="3263900" cy="3035300"/>
          </a:xfrm>
          <a:prstGeom prst="rect">
            <a:avLst/>
          </a:prstGeom>
        </p:spPr>
      </p:pic>
      <p:sp>
        <p:nvSpPr>
          <p:cNvPr id="6" name="직사각형 5"/>
          <p:cNvSpPr/>
          <p:nvPr/>
        </p:nvSpPr>
        <p:spPr>
          <a:xfrm>
            <a:off x="1175825" y="3967089"/>
            <a:ext cx="1947203" cy="30044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p:cNvSpPr/>
          <p:nvPr/>
        </p:nvSpPr>
        <p:spPr>
          <a:xfrm>
            <a:off x="1137356" y="2332892"/>
            <a:ext cx="1947203" cy="30044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45868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Run unit test</a:t>
            </a:r>
            <a:endParaRPr kumimoji="1" lang="ko-KR" altLang="en-US" dirty="0"/>
          </a:p>
        </p:txBody>
      </p:sp>
      <p:sp>
        <p:nvSpPr>
          <p:cNvPr id="3" name="내용 개체 틀 2"/>
          <p:cNvSpPr>
            <a:spLocks noGrp="1"/>
          </p:cNvSpPr>
          <p:nvPr>
            <p:ph idx="1"/>
          </p:nvPr>
        </p:nvSpPr>
        <p:spPr>
          <a:xfrm>
            <a:off x="838200" y="1847396"/>
            <a:ext cx="10515600" cy="4351338"/>
          </a:xfrm>
        </p:spPr>
        <p:txBody>
          <a:bodyPr/>
          <a:lstStyle/>
          <a:p>
            <a:r>
              <a:rPr kumimoji="1" lang="en-US" altLang="ko-KR" dirty="0" err="1" smtClean="0"/>
              <a:t>package.json</a:t>
            </a:r>
            <a:endParaRPr kumimoji="1" lang="ko-KR" altLang="en-US" dirty="0"/>
          </a:p>
        </p:txBody>
      </p:sp>
      <p:pic>
        <p:nvPicPr>
          <p:cNvPr id="6" name="그림 5"/>
          <p:cNvPicPr>
            <a:picLocks noChangeAspect="1"/>
          </p:cNvPicPr>
          <p:nvPr/>
        </p:nvPicPr>
        <p:blipFill>
          <a:blip r:embed="rId3"/>
          <a:stretch>
            <a:fillRect/>
          </a:stretch>
        </p:blipFill>
        <p:spPr>
          <a:xfrm>
            <a:off x="949778" y="2498158"/>
            <a:ext cx="9791700" cy="2070100"/>
          </a:xfrm>
          <a:prstGeom prst="rect">
            <a:avLst/>
          </a:prstGeom>
        </p:spPr>
      </p:pic>
      <p:pic>
        <p:nvPicPr>
          <p:cNvPr id="8" name="그림 7"/>
          <p:cNvPicPr>
            <a:picLocks noChangeAspect="1"/>
          </p:cNvPicPr>
          <p:nvPr/>
        </p:nvPicPr>
        <p:blipFill>
          <a:blip r:embed="rId4"/>
          <a:stretch>
            <a:fillRect/>
          </a:stretch>
        </p:blipFill>
        <p:spPr>
          <a:xfrm>
            <a:off x="949778" y="5802099"/>
            <a:ext cx="7924800" cy="279400"/>
          </a:xfrm>
          <a:prstGeom prst="rect">
            <a:avLst/>
          </a:prstGeom>
        </p:spPr>
      </p:pic>
      <p:pic>
        <p:nvPicPr>
          <p:cNvPr id="9" name="그림 8"/>
          <p:cNvPicPr>
            <a:picLocks noChangeAspect="1"/>
          </p:cNvPicPr>
          <p:nvPr/>
        </p:nvPicPr>
        <p:blipFill>
          <a:blip r:embed="rId5"/>
          <a:stretch>
            <a:fillRect/>
          </a:stretch>
        </p:blipFill>
        <p:spPr>
          <a:xfrm>
            <a:off x="949778" y="4854833"/>
            <a:ext cx="4521200" cy="558800"/>
          </a:xfrm>
          <a:prstGeom prst="rect">
            <a:avLst/>
          </a:prstGeom>
        </p:spPr>
      </p:pic>
      <p:sp>
        <p:nvSpPr>
          <p:cNvPr id="10" name="직사각형 9"/>
          <p:cNvSpPr/>
          <p:nvPr/>
        </p:nvSpPr>
        <p:spPr>
          <a:xfrm>
            <a:off x="1322363" y="3308125"/>
            <a:ext cx="9312812" cy="4501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59594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Run unit test</a:t>
            </a:r>
            <a:endParaRPr kumimoji="1" lang="ko-KR" altLang="en-US" dirty="0"/>
          </a:p>
        </p:txBody>
      </p:sp>
      <p:sp>
        <p:nvSpPr>
          <p:cNvPr id="3" name="내용 개체 틀 2"/>
          <p:cNvSpPr>
            <a:spLocks noGrp="1"/>
          </p:cNvSpPr>
          <p:nvPr>
            <p:ph idx="1"/>
          </p:nvPr>
        </p:nvSpPr>
        <p:spPr>
          <a:xfrm>
            <a:off x="838200" y="1847396"/>
            <a:ext cx="10515600" cy="4351338"/>
          </a:xfrm>
        </p:spPr>
        <p:txBody>
          <a:bodyPr/>
          <a:lstStyle/>
          <a:p>
            <a:r>
              <a:rPr kumimoji="1" lang="en-US" altLang="ko-KR" dirty="0" err="1" smtClean="0"/>
              <a:t>package.json</a:t>
            </a:r>
            <a:endParaRPr kumimoji="1" lang="ko-KR" altLang="en-US" dirty="0"/>
          </a:p>
        </p:txBody>
      </p:sp>
      <p:pic>
        <p:nvPicPr>
          <p:cNvPr id="6" name="그림 5"/>
          <p:cNvPicPr>
            <a:picLocks noChangeAspect="1"/>
          </p:cNvPicPr>
          <p:nvPr/>
        </p:nvPicPr>
        <p:blipFill>
          <a:blip r:embed="rId3"/>
          <a:stretch>
            <a:fillRect/>
          </a:stretch>
        </p:blipFill>
        <p:spPr>
          <a:xfrm>
            <a:off x="949778" y="2498158"/>
            <a:ext cx="9791700" cy="2070100"/>
          </a:xfrm>
          <a:prstGeom prst="rect">
            <a:avLst/>
          </a:prstGeom>
        </p:spPr>
      </p:pic>
      <p:pic>
        <p:nvPicPr>
          <p:cNvPr id="8" name="그림 7"/>
          <p:cNvPicPr>
            <a:picLocks noChangeAspect="1"/>
          </p:cNvPicPr>
          <p:nvPr/>
        </p:nvPicPr>
        <p:blipFill>
          <a:blip r:embed="rId4"/>
          <a:stretch>
            <a:fillRect/>
          </a:stretch>
        </p:blipFill>
        <p:spPr>
          <a:xfrm>
            <a:off x="949778" y="5802099"/>
            <a:ext cx="7924800" cy="279400"/>
          </a:xfrm>
          <a:prstGeom prst="rect">
            <a:avLst/>
          </a:prstGeom>
        </p:spPr>
      </p:pic>
      <p:pic>
        <p:nvPicPr>
          <p:cNvPr id="9" name="그림 8"/>
          <p:cNvPicPr>
            <a:picLocks noChangeAspect="1"/>
          </p:cNvPicPr>
          <p:nvPr/>
        </p:nvPicPr>
        <p:blipFill>
          <a:blip r:embed="rId5"/>
          <a:stretch>
            <a:fillRect/>
          </a:stretch>
        </p:blipFill>
        <p:spPr>
          <a:xfrm>
            <a:off x="949778" y="4854833"/>
            <a:ext cx="4521200" cy="558800"/>
          </a:xfrm>
          <a:prstGeom prst="rect">
            <a:avLst/>
          </a:prstGeom>
        </p:spPr>
      </p:pic>
      <p:sp>
        <p:nvSpPr>
          <p:cNvPr id="11" name="직사각형 10"/>
          <p:cNvSpPr/>
          <p:nvPr/>
        </p:nvSpPr>
        <p:spPr>
          <a:xfrm>
            <a:off x="1097280" y="5750084"/>
            <a:ext cx="1188929"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62276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smtClean="0"/>
              <a:t>.</a:t>
            </a:r>
            <a:r>
              <a:rPr kumimoji="1" lang="en-US" altLang="ko-KR" dirty="0" err="1" smtClean="0"/>
              <a:t>babelrc</a:t>
            </a:r>
            <a:endParaRPr kumimoji="1" lang="ko-KR" altLang="en-US" dirty="0"/>
          </a:p>
        </p:txBody>
      </p:sp>
      <p:sp>
        <p:nvSpPr>
          <p:cNvPr id="4" name="직사각형 3"/>
          <p:cNvSpPr/>
          <p:nvPr/>
        </p:nvSpPr>
        <p:spPr>
          <a:xfrm>
            <a:off x="838200" y="1507808"/>
            <a:ext cx="9937652" cy="4401205"/>
          </a:xfrm>
          <a:prstGeom prst="rect">
            <a:avLst/>
          </a:prstGeom>
          <a:solidFill>
            <a:schemeClr val="tx1"/>
          </a:solidFill>
        </p:spPr>
        <p:txBody>
          <a:bodyPr wrap="square">
            <a:spAutoFit/>
          </a:bodyPr>
          <a:lstStyle/>
          <a:p>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"presets"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env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dirty="0">
                <a:solidFill>
                  <a:srgbClr val="D4D4D4"/>
                </a:solidFill>
                <a:latin typeface="Menlo" charset="0"/>
              </a:rPr>
              <a:t>	</a:t>
            </a:r>
            <a:r>
              <a:rPr lang="en-US" altLang="ko-KR" sz="1400" dirty="0" smtClean="0">
                <a:solidFill>
                  <a:srgbClr val="D4D4D4"/>
                </a:solidFill>
                <a:latin typeface="Menlo" charset="0"/>
              </a:rPr>
              <a:t>	  </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"modules"</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false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"targets"</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"&gt; 1%"</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"last 2 versions"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"not </a:t>
            </a:r>
            <a:r>
              <a:rPr lang="en-US" altLang="ko-KR" sz="1400" b="0" dirty="0" err="1" smtClean="0">
                <a:solidFill>
                  <a:srgbClr val="CE9178"/>
                </a:solidFill>
                <a:effectLst/>
                <a:latin typeface="Menlo" charset="0"/>
              </a:rPr>
              <a:t>ie</a:t>
            </a:r>
            <a:r>
              <a:rPr lang="en-US" altLang="ko-KR" sz="1400" b="0" dirty="0" smtClean="0">
                <a:solidFill>
                  <a:srgbClr val="CE9178"/>
                </a:solidFill>
                <a:effectLst/>
                <a:latin typeface="Menlo" charset="0"/>
              </a:rPr>
              <a:t> &lt;= 8"</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p>
          <a:p>
            <a:r>
              <a:rPr lang="en-US" altLang="ko-KR" sz="1400" dirty="0">
                <a:solidFill>
                  <a:srgbClr val="D4D4D4"/>
                </a:solidFill>
                <a:latin typeface="Menlo" charset="0"/>
              </a:rPr>
              <a:t>	</a:t>
            </a:r>
            <a:r>
              <a:rPr lang="en-US" altLang="ko-KR" sz="1400" dirty="0" smtClean="0">
                <a:solidFill>
                  <a:srgbClr val="D4D4D4"/>
                </a:solidFill>
                <a:latin typeface="Menlo" charset="0"/>
              </a:rPr>
              <a:t>	</a:t>
            </a:r>
            <a:r>
              <a:rPr lang="en-US" altLang="ko-KR" sz="1400" b="0" dirty="0" smtClean="0">
                <a:solidFill>
                  <a:srgbClr val="D4D4D4"/>
                </a:solidFill>
                <a:effectLst/>
                <a:latin typeface="Menlo" charset="0"/>
              </a:rPr>
              <a:t>],</a:t>
            </a:r>
          </a:p>
          <a:p>
            <a:r>
              <a:rPr lang="en-US" altLang="ko-KR" sz="1400" b="0" dirty="0" smtClean="0">
                <a:solidFill>
                  <a:srgbClr val="CE9178"/>
                </a:solidFill>
                <a:effectLst/>
                <a:latin typeface="Menlo" charset="0"/>
              </a:rPr>
              <a:t>		"stage-2"</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"plugins"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"transform-</a:t>
            </a:r>
            <a:r>
              <a:rPr lang="en-US" altLang="ko-KR" sz="1400" b="0" dirty="0" err="1" smtClean="0">
                <a:solidFill>
                  <a:srgbClr val="CE9178"/>
                </a:solidFill>
                <a:effectLst/>
                <a:latin typeface="Menlo" charset="0"/>
              </a:rPr>
              <a:t>vue</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jsx</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"transform-runtime"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env</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"test"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"presets"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env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"stage-2"</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"plugins"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"transform-</a:t>
            </a:r>
            <a:r>
              <a:rPr lang="en-US" altLang="ko-KR" sz="1400" b="0" dirty="0" err="1" smtClean="0">
                <a:solidFill>
                  <a:srgbClr val="CE9178"/>
                </a:solidFill>
                <a:effectLst/>
                <a:latin typeface="Menlo" charset="0"/>
              </a:rPr>
              <a:t>vue</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jsx</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istanbul</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38200" y="6167859"/>
            <a:ext cx="7924800" cy="279400"/>
          </a:xfrm>
          <a:prstGeom prst="rect">
            <a:avLst/>
          </a:prstGeom>
        </p:spPr>
      </p:pic>
      <p:sp>
        <p:nvSpPr>
          <p:cNvPr id="7" name="직사각형 6"/>
          <p:cNvSpPr/>
          <p:nvPr/>
        </p:nvSpPr>
        <p:spPr>
          <a:xfrm>
            <a:off x="2124222" y="6128946"/>
            <a:ext cx="1533378"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2590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err="1"/>
              <a:t>k</a:t>
            </a:r>
            <a:r>
              <a:rPr kumimoji="1" lang="en-US" altLang="ko-KR" dirty="0" err="1" smtClean="0"/>
              <a:t>arma.conf.js</a:t>
            </a:r>
            <a:endParaRPr kumimoji="1" lang="ko-KR" altLang="en-US" dirty="0"/>
          </a:p>
        </p:txBody>
      </p:sp>
      <p:sp>
        <p:nvSpPr>
          <p:cNvPr id="4" name="직사각형 3"/>
          <p:cNvSpPr/>
          <p:nvPr/>
        </p:nvSpPr>
        <p:spPr>
          <a:xfrm>
            <a:off x="838200" y="1690688"/>
            <a:ext cx="7267832" cy="4401205"/>
          </a:xfrm>
          <a:prstGeom prst="rect">
            <a:avLst/>
          </a:prstGeom>
          <a:solidFill>
            <a:schemeClr val="tx1"/>
          </a:solidFill>
        </p:spPr>
        <p:txBody>
          <a:bodyPr wrap="square">
            <a:spAutoFit/>
          </a:bodyPr>
          <a:lstStyle/>
          <a:p>
            <a:r>
              <a:rPr lang="en-US" altLang="ko-KR" sz="1400" b="0" dirty="0" err="1" smtClean="0">
                <a:solidFill>
                  <a:srgbClr val="9CDCFE"/>
                </a:solidFill>
                <a:effectLst/>
                <a:latin typeface="Menlo" charset="0"/>
              </a:rPr>
              <a:t>config</a:t>
            </a:r>
            <a:r>
              <a:rPr lang="en-US" altLang="ko-KR" sz="1400" b="0" dirty="0" err="1" smtClean="0">
                <a:solidFill>
                  <a:srgbClr val="D4D4D4"/>
                </a:solidFill>
                <a:effectLst/>
                <a:latin typeface="Menlo" charset="0"/>
              </a:rPr>
              <a:t>.</a:t>
            </a:r>
            <a:r>
              <a:rPr lang="en-US" altLang="ko-KR" sz="1400" b="0" dirty="0" err="1" smtClean="0">
                <a:solidFill>
                  <a:srgbClr val="DCDCAA"/>
                </a:solidFill>
                <a:effectLst/>
                <a:latin typeface="Menlo" charset="0"/>
              </a:rPr>
              <a:t>set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browsers: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frameworks: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'mocha'</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sinon</a:t>
            </a:r>
            <a:r>
              <a:rPr lang="en-US" altLang="ko-KR" sz="1400" b="0" dirty="0" smtClean="0">
                <a:solidFill>
                  <a:srgbClr val="CE9178"/>
                </a:solidFill>
                <a:effectLst/>
                <a:latin typeface="Menlo" charset="0"/>
              </a:rPr>
              <a:t>-chai'</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phantomjs</a:t>
            </a:r>
            <a:r>
              <a:rPr lang="en-US" altLang="ko-KR" sz="1400" b="0" dirty="0" smtClean="0">
                <a:solidFill>
                  <a:srgbClr val="CE9178"/>
                </a:solidFill>
                <a:effectLst/>
                <a:latin typeface="Menlo" charset="0"/>
              </a:rPr>
              <a:t>-shim'</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'spec'</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files:</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preprocessors:</a:t>
            </a:r>
            <a:r>
              <a:rPr lang="en-US" altLang="ko-KR" sz="1400" b="0" dirty="0" smtClean="0">
                <a:solidFill>
                  <a:srgbClr val="D4D4D4"/>
                </a:solidFill>
                <a:effectLst/>
                <a:latin typeface="Menlo" charset="0"/>
              </a:rPr>
              <a:t> {</a:t>
            </a:r>
          </a:p>
          <a:p>
            <a:r>
              <a:rPr lang="en-US" altLang="ko-KR" sz="1400" b="0" dirty="0" smtClean="0">
                <a:solidFill>
                  <a:srgbClr val="CE9178"/>
                </a:solidFill>
                <a:effectLst/>
                <a:latin typeface="Menlo" charset="0"/>
              </a:rPr>
              <a:t>		'./</a:t>
            </a:r>
            <a:r>
              <a:rPr lang="en-US" altLang="ko-KR" sz="1400" b="0" dirty="0" err="1" smtClean="0">
                <a:solidFill>
                  <a:srgbClr val="CE9178"/>
                </a:solidFill>
                <a:effectLst/>
                <a:latin typeface="Menlo" charset="0"/>
              </a:rPr>
              <a:t>index.js</a:t>
            </a:r>
            <a:r>
              <a:rPr lang="en-US" altLang="ko-KR" sz="1400" b="0" dirty="0" smtClean="0">
                <a:solidFill>
                  <a:srgbClr val="CE9178"/>
                </a:solidFill>
                <a:effectLst/>
                <a:latin typeface="Menlo" charset="0"/>
              </a:rPr>
              <a:t>'</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webpack</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sourcemap</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a:t>
            </a: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err="1" smtClean="0">
                <a:solidFill>
                  <a:srgbClr val="9CDCFE"/>
                </a:solidFill>
                <a:effectLst/>
                <a:latin typeface="Menlo" charset="0"/>
              </a:rPr>
              <a:t>webpackConfig</a:t>
            </a:r>
            <a:r>
              <a:rPr lang="en-US" altLang="ko-KR" sz="1400" b="0" dirty="0" smtClean="0">
                <a:solidFill>
                  <a:srgbClr val="D4D4D4"/>
                </a:solidFill>
                <a:effectLst/>
                <a:latin typeface="Menlo" charset="0"/>
              </a:rPr>
              <a:t>,// NODE_ENV: '"testing"'</a:t>
            </a:r>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webpackMiddleware</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noInfo</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569CD6"/>
                </a:solidFill>
                <a:effectLst/>
                <a:latin typeface="Menlo" charset="0"/>
              </a:rPr>
              <a:t>true</a:t>
            </a:r>
            <a:endParaRPr lang="en-US" altLang="ko-KR" sz="1400" b="0" dirty="0" smtClean="0">
              <a:solidFill>
                <a:srgbClr val="D4D4D4"/>
              </a:solidFill>
              <a:effectLst/>
              <a:latin typeface="Menlo" charset="0"/>
            </a:endParaRPr>
          </a:p>
          <a:p>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coverageReporter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9CDCFE"/>
                </a:solidFill>
                <a:effectLst/>
                <a:latin typeface="Menlo" charset="0"/>
              </a:rPr>
              <a:t>		</a:t>
            </a:r>
            <a:r>
              <a:rPr lang="en-US" altLang="ko-KR" sz="1400" b="0" dirty="0" err="1" smtClean="0">
                <a:solidFill>
                  <a:srgbClr val="9CDCFE"/>
                </a:solidFill>
                <a:effectLst/>
                <a:latin typeface="Menlo" charset="0"/>
              </a:rPr>
              <a:t>dir</a:t>
            </a:r>
            <a:r>
              <a:rPr lang="en-US" altLang="ko-KR" sz="1400" b="0" dirty="0" smtClean="0">
                <a:solidFill>
                  <a:srgbClr val="9CDCFE"/>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'./coverage'</a:t>
            </a:r>
            <a:r>
              <a:rPr lang="en-US" altLang="ko-KR" sz="1400" b="0" dirty="0" smtClean="0">
                <a:solidFill>
                  <a:srgbClr val="D4D4D4"/>
                </a:solidFill>
                <a:effectLst/>
                <a:latin typeface="Menlo" charset="0"/>
              </a:rPr>
              <a:t>,</a:t>
            </a:r>
          </a:p>
          <a:p>
            <a:r>
              <a:rPr lang="en-US" altLang="ko-KR" sz="1400" b="0" dirty="0" smtClean="0">
                <a:solidFill>
                  <a:srgbClr val="9CDCFE"/>
                </a:solidFill>
                <a:effectLst/>
                <a:latin typeface="Menlo" charset="0"/>
              </a:rPr>
              <a:t>		reporters:</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err="1" smtClean="0">
                <a:solidFill>
                  <a:srgbClr val="CE9178"/>
                </a:solidFill>
                <a:effectLst/>
                <a:latin typeface="Menlo" charset="0"/>
              </a:rPr>
              <a:t>lcov</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r>
              <a:rPr lang="en-US" altLang="ko-KR" sz="1400" b="0" dirty="0" smtClean="0">
                <a:solidFill>
                  <a:srgbClr val="9CDCFE"/>
                </a:solidFill>
                <a:effectLst/>
                <a:latin typeface="Menlo" charset="0"/>
              </a:rPr>
              <a:t>subdir:</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 </a:t>
            </a:r>
            <a:r>
              <a:rPr lang="en-US" altLang="ko-KR" sz="1400" b="0" dirty="0" smtClean="0">
                <a:solidFill>
                  <a:srgbClr val="9CDCFE"/>
                </a:solidFill>
                <a:effectLst/>
                <a:latin typeface="Menlo" charset="0"/>
              </a:rPr>
              <a:t>type:</a:t>
            </a:r>
            <a:r>
              <a:rPr lang="en-US" altLang="ko-KR" sz="1400" b="0" dirty="0" smtClean="0">
                <a:solidFill>
                  <a:srgbClr val="D4D4D4"/>
                </a:solidFill>
                <a:effectLst/>
                <a:latin typeface="Menlo" charset="0"/>
              </a:rPr>
              <a:t> </a:t>
            </a:r>
            <a:r>
              <a:rPr lang="en-US" altLang="ko-KR" sz="1400" b="0" dirty="0" smtClean="0">
                <a:solidFill>
                  <a:srgbClr val="CE9178"/>
                </a:solidFill>
                <a:effectLst/>
                <a:latin typeface="Menlo" charset="0"/>
              </a:rPr>
              <a:t>'text-summary'</a:t>
            </a:r>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	}</a:t>
            </a:r>
          </a:p>
          <a:p>
            <a:r>
              <a:rPr lang="en-US" altLang="ko-KR" sz="1400" b="0" dirty="0" smtClean="0">
                <a:solidFill>
                  <a:srgbClr val="D4D4D4"/>
                </a:solidFill>
                <a:effectLst/>
                <a:latin typeface="Menlo" charset="0"/>
              </a:rPr>
              <a:t>})</a:t>
            </a:r>
          </a:p>
        </p:txBody>
      </p:sp>
      <p:pic>
        <p:nvPicPr>
          <p:cNvPr id="5" name="그림 4"/>
          <p:cNvPicPr>
            <a:picLocks noChangeAspect="1"/>
          </p:cNvPicPr>
          <p:nvPr/>
        </p:nvPicPr>
        <p:blipFill>
          <a:blip r:embed="rId3"/>
          <a:stretch>
            <a:fillRect/>
          </a:stretch>
        </p:blipFill>
        <p:spPr>
          <a:xfrm>
            <a:off x="8556785" y="2546546"/>
            <a:ext cx="3263900" cy="3035300"/>
          </a:xfrm>
          <a:prstGeom prst="rect">
            <a:avLst/>
          </a:prstGeom>
        </p:spPr>
      </p:pic>
      <p:pic>
        <p:nvPicPr>
          <p:cNvPr id="6" name="그림 5"/>
          <p:cNvPicPr>
            <a:picLocks noChangeAspect="1"/>
          </p:cNvPicPr>
          <p:nvPr/>
        </p:nvPicPr>
        <p:blipFill>
          <a:blip r:embed="rId4"/>
          <a:stretch>
            <a:fillRect/>
          </a:stretch>
        </p:blipFill>
        <p:spPr>
          <a:xfrm>
            <a:off x="838200" y="6167859"/>
            <a:ext cx="7924800" cy="279400"/>
          </a:xfrm>
          <a:prstGeom prst="rect">
            <a:avLst/>
          </a:prstGeom>
        </p:spPr>
      </p:pic>
      <p:sp>
        <p:nvSpPr>
          <p:cNvPr id="9" name="직사각형 8"/>
          <p:cNvSpPr/>
          <p:nvPr/>
        </p:nvSpPr>
        <p:spPr>
          <a:xfrm>
            <a:off x="3587262" y="6090034"/>
            <a:ext cx="5175738" cy="357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4088277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5100</TotalTime>
  <Words>470</Words>
  <Application>Microsoft Macintosh PowerPoint</Application>
  <PresentationFormat>와이드스크린</PresentationFormat>
  <Paragraphs>276</Paragraphs>
  <Slides>22</Slides>
  <Notes>12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Menlo</vt:lpstr>
      <vt:lpstr>Arial</vt:lpstr>
      <vt:lpstr>Office 테마</vt:lpstr>
      <vt:lpstr>Unit Test Vue.js  with Karma &amp; Mocha</vt:lpstr>
      <vt:lpstr>Settings &amp; Execution</vt:lpstr>
      <vt:lpstr>Vue CLI를 이용한 세팅</vt:lpstr>
      <vt:lpstr>Vue CLI를 이용한 세팅</vt:lpstr>
      <vt:lpstr>Test folder structure</vt:lpstr>
      <vt:lpstr>Run unit test</vt:lpstr>
      <vt:lpstr>Run unit test</vt:lpstr>
      <vt:lpstr>.babelrc</vt:lpstr>
      <vt:lpstr>karma.conf.js</vt:lpstr>
      <vt:lpstr>karma.conf.js</vt:lpstr>
      <vt:lpstr>karma.conf.js</vt:lpstr>
      <vt:lpstr>karma.conf.js</vt:lpstr>
      <vt:lpstr>karma.conf.js</vt:lpstr>
      <vt:lpstr>index.js</vt:lpstr>
      <vt:lpstr>Unit Test Result - spec</vt:lpstr>
      <vt:lpstr>Unit Test Result - coverage</vt:lpstr>
      <vt:lpstr>Writing Test Statements</vt:lpstr>
      <vt:lpstr>HelloWorld.spec.js</vt:lpstr>
      <vt:lpstr>Specs</vt:lpstr>
      <vt:lpstr>Grammar</vt:lpstr>
      <vt:lpstr>Grammar - chai</vt:lpstr>
      <vt:lpstr>Grammar</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 with Vue.js</dc:title>
  <dc:creator>Noh Wanjin</dc:creator>
  <cp:lastModifiedBy>Noh Wanjin</cp:lastModifiedBy>
  <cp:revision>33</cp:revision>
  <dcterms:created xsi:type="dcterms:W3CDTF">2018-11-22T11:18:02Z</dcterms:created>
  <dcterms:modified xsi:type="dcterms:W3CDTF">2018-11-26T00:18:41Z</dcterms:modified>
</cp:coreProperties>
</file>