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06" r:id="rId3"/>
    <p:sldId id="410" r:id="rId4"/>
    <p:sldId id="412" r:id="rId5"/>
    <p:sldId id="413" r:id="rId6"/>
    <p:sldId id="414" r:id="rId7"/>
    <p:sldId id="415" r:id="rId8"/>
    <p:sldId id="404" r:id="rId9"/>
    <p:sldId id="41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886F3-9F20-42F5-929C-CA0920CBA29A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59729-0725-40A8-8FDF-5126D1BEE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Statistical </a:t>
            </a:r>
            <a:r>
              <a:rPr lang="en-US" altLang="zh-CN" dirty="0" smtClean="0"/>
              <a:t>Pattern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Bo </a:t>
            </a:r>
            <a:r>
              <a:rPr lang="en-US" altLang="zh-CN" dirty="0" smtClean="0">
                <a:solidFill>
                  <a:schemeClr val="tx1"/>
                </a:solidFill>
              </a:rPr>
              <a:t>Ma,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Huijun</a:t>
            </a:r>
            <a:r>
              <a:rPr lang="en-US" altLang="zh-CN" b="1" dirty="0" smtClean="0">
                <a:solidFill>
                  <a:schemeClr val="tx1"/>
                </a:solidFill>
              </a:rPr>
              <a:t> Di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School of Computer </a:t>
            </a:r>
            <a:r>
              <a:rPr lang="en-US" altLang="zh-CN" dirty="0" smtClean="0">
                <a:solidFill>
                  <a:schemeClr val="tx1"/>
                </a:solidFill>
              </a:rPr>
              <a:t>Science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ajon@bit.edu.cn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Description</a:t>
            </a:r>
            <a:endParaRPr lang="en-US" altLang="zh-CN" dirty="0"/>
          </a:p>
          <a:p>
            <a:r>
              <a:rPr lang="en-US" altLang="zh-CN" dirty="0" smtClean="0"/>
              <a:t>Course Materials</a:t>
            </a:r>
          </a:p>
          <a:p>
            <a:r>
              <a:rPr lang="en-US" altLang="zh-CN" dirty="0" smtClean="0"/>
              <a:t>Grading Policy</a:t>
            </a:r>
          </a:p>
          <a:p>
            <a:r>
              <a:rPr lang="en-US" altLang="zh-CN" dirty="0"/>
              <a:t>Syllabus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9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Topics covered</a:t>
            </a:r>
          </a:p>
          <a:p>
            <a:pPr lvl="1"/>
            <a:r>
              <a:rPr lang="en-US" altLang="zh-CN" dirty="0" smtClean="0"/>
              <a:t>Supervised learning</a:t>
            </a:r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enerative/discriminative </a:t>
            </a:r>
            <a:r>
              <a:rPr lang="en-US" altLang="zh-CN" dirty="0"/>
              <a:t>learning, </a:t>
            </a:r>
            <a:r>
              <a:rPr lang="en-US" altLang="zh-CN" dirty="0" smtClean="0"/>
              <a:t>regression, support </a:t>
            </a:r>
            <a:r>
              <a:rPr lang="en-US" altLang="zh-CN" dirty="0"/>
              <a:t>vector </a:t>
            </a:r>
            <a:r>
              <a:rPr lang="en-US" altLang="zh-CN" dirty="0" smtClean="0"/>
              <a:t>machines, neural networks</a:t>
            </a:r>
            <a:endParaRPr lang="en-US" altLang="zh-CN" dirty="0"/>
          </a:p>
          <a:p>
            <a:pPr lvl="1"/>
            <a:r>
              <a:rPr lang="en-US" altLang="zh-CN" dirty="0" smtClean="0"/>
              <a:t>Unsupervised learning</a:t>
            </a:r>
          </a:p>
          <a:p>
            <a:pPr lvl="2"/>
            <a:r>
              <a:rPr lang="en-US" altLang="zh-CN" dirty="0" smtClean="0"/>
              <a:t>Density estimation, clustering, </a:t>
            </a:r>
            <a:r>
              <a:rPr lang="en-US" altLang="zh-CN" dirty="0"/>
              <a:t>neural networks</a:t>
            </a:r>
            <a:endParaRPr lang="en-US" altLang="zh-CN" dirty="0" smtClean="0"/>
          </a:p>
          <a:p>
            <a:pPr lvl="1"/>
            <a:r>
              <a:rPr lang="en-US" altLang="zh-CN" dirty="0"/>
              <a:t>Subspace learning</a:t>
            </a:r>
          </a:p>
          <a:p>
            <a:pPr lvl="1"/>
            <a:r>
              <a:rPr lang="en-US" altLang="zh-CN" dirty="0" smtClean="0"/>
              <a:t>Probabilistic </a:t>
            </a:r>
            <a:r>
              <a:rPr lang="en-US" altLang="zh-CN" dirty="0"/>
              <a:t>Graphical </a:t>
            </a:r>
            <a:r>
              <a:rPr lang="en-US" altLang="zh-CN" dirty="0" smtClean="0"/>
              <a:t>Models and Inference</a:t>
            </a:r>
          </a:p>
          <a:p>
            <a:pPr lvl="2"/>
            <a:r>
              <a:rPr lang="en-US" altLang="zh-CN" dirty="0"/>
              <a:t>Bayesian Network, MRF,  HMM, </a:t>
            </a:r>
            <a:r>
              <a:rPr lang="en-US" altLang="zh-CN" dirty="0" smtClean="0"/>
              <a:t>CRF</a:t>
            </a:r>
          </a:p>
          <a:p>
            <a:pPr lvl="2"/>
            <a:r>
              <a:rPr lang="en-US" altLang="zh-CN" dirty="0" smtClean="0"/>
              <a:t>BP, DP, EM,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method</a:t>
            </a:r>
            <a:endParaRPr lang="en-US" altLang="zh-CN" dirty="0"/>
          </a:p>
          <a:p>
            <a:pPr lvl="1"/>
            <a:r>
              <a:rPr lang="en-US" altLang="zh-CN" dirty="0" smtClean="0"/>
              <a:t>Ensemble </a:t>
            </a:r>
            <a:r>
              <a:rPr lang="en-US" altLang="zh-CN" dirty="0"/>
              <a:t>Learning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Boosting</a:t>
            </a:r>
          </a:p>
          <a:p>
            <a:r>
              <a:rPr lang="en-US" altLang="zh-CN" dirty="0" smtClean="0"/>
              <a:t>Prerequisites</a:t>
            </a:r>
          </a:p>
          <a:p>
            <a:pPr lvl="1"/>
            <a:r>
              <a:rPr lang="en-US" altLang="zh-CN" dirty="0"/>
              <a:t>Knowledge of basic </a:t>
            </a:r>
            <a:r>
              <a:rPr lang="en-US" altLang="zh-CN" dirty="0" smtClean="0"/>
              <a:t>programing </a:t>
            </a:r>
            <a:r>
              <a:rPr lang="en-US" altLang="zh-CN" dirty="0"/>
              <a:t>principles and </a:t>
            </a:r>
            <a:r>
              <a:rPr lang="en-US" altLang="zh-CN" dirty="0" smtClean="0"/>
              <a:t>skills</a:t>
            </a:r>
            <a:endParaRPr lang="en-US" altLang="zh-CN" dirty="0"/>
          </a:p>
          <a:p>
            <a:pPr lvl="1"/>
            <a:r>
              <a:rPr lang="en-US" altLang="zh-CN" dirty="0" smtClean="0"/>
              <a:t>Familiarity </a:t>
            </a:r>
            <a:r>
              <a:rPr lang="en-US" altLang="zh-CN" dirty="0"/>
              <a:t>with the basic probability </a:t>
            </a:r>
            <a:r>
              <a:rPr lang="en-US" altLang="zh-CN" dirty="0" smtClean="0"/>
              <a:t>theory</a:t>
            </a:r>
          </a:p>
          <a:p>
            <a:pPr lvl="1"/>
            <a:r>
              <a:rPr lang="en-US" altLang="zh-CN" dirty="0" smtClean="0"/>
              <a:t>Familiarity </a:t>
            </a:r>
            <a:r>
              <a:rPr lang="en-US" altLang="zh-CN" dirty="0"/>
              <a:t>with the basic linear </a:t>
            </a:r>
            <a:r>
              <a:rPr lang="en-US" altLang="zh-CN" dirty="0" smtClean="0"/>
              <a:t>algebra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068960"/>
            <a:ext cx="2270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Related disciplines: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Computer </a:t>
            </a:r>
            <a:r>
              <a:rPr lang="en-US" altLang="zh-CN" sz="2000" dirty="0">
                <a:solidFill>
                  <a:srgbClr val="00B050"/>
                </a:solidFill>
              </a:rPr>
              <a:t>vision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    Machine learning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    Data </a:t>
            </a:r>
            <a:r>
              <a:rPr lang="en-US" altLang="zh-CN" sz="2000" dirty="0">
                <a:solidFill>
                  <a:srgbClr val="00B050"/>
                </a:solidFill>
              </a:rPr>
              <a:t>mining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Materials</a:t>
            </a:r>
            <a:endParaRPr lang="zh-CN" altLang="en-US" dirty="0"/>
          </a:p>
        </p:txBody>
      </p:sp>
      <p:pic>
        <p:nvPicPr>
          <p:cNvPr id="4" name="Picture 2" descr="D:\06_BitWork\讲课\模式识别\模式识别课件\IMG_4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" y="1485534"/>
            <a:ext cx="2980046" cy="40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711" y="5796553"/>
            <a:ext cx="1744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Textbook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782816"/>
            <a:ext cx="4575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3200" b="1" dirty="0" smtClean="0"/>
              <a:t>omplementary</a:t>
            </a:r>
            <a:r>
              <a:rPr lang="en-US" altLang="zh-CN" sz="3200" b="1" dirty="0"/>
              <a:t> </a:t>
            </a:r>
            <a:r>
              <a:rPr lang="en-US" altLang="zh-CN" sz="3200" b="1" dirty="0" smtClean="0"/>
              <a:t>Textbook</a:t>
            </a:r>
            <a:endParaRPr lang="zh-CN" altLang="en-US" sz="3200" b="1" dirty="0"/>
          </a:p>
        </p:txBody>
      </p:sp>
      <p:pic>
        <p:nvPicPr>
          <p:cNvPr id="7" name="Picture 4" descr="D:\06_BitWork\讲课\模式识别\模式识别课件\t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r="13873"/>
          <a:stretch/>
        </p:blipFill>
        <p:spPr bwMode="auto">
          <a:xfrm>
            <a:off x="3203848" y="1485533"/>
            <a:ext cx="2983633" cy="408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6_BitWork\讲课\模式识别\参考课件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534"/>
            <a:ext cx="2695151" cy="40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Materials</a:t>
            </a:r>
            <a:endParaRPr lang="zh-CN" altLang="en-US" dirty="0"/>
          </a:p>
        </p:txBody>
      </p:sp>
      <p:pic>
        <p:nvPicPr>
          <p:cNvPr id="8" name="Picture 2" descr="D:\06_BitWork\讲课\模式识别\模式识别课件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3943"/>
            <a:ext cx="3942672" cy="47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06_BitWork\讲课\模式识别\模式识别课件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6" t="6241" r="19024" b="6055"/>
          <a:stretch/>
        </p:blipFill>
        <p:spPr bwMode="auto">
          <a:xfrm>
            <a:off x="5364088" y="1389923"/>
            <a:ext cx="289588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47664" y="6096862"/>
            <a:ext cx="624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Reference Books: Machine Learning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9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Materials</a:t>
            </a:r>
            <a:endParaRPr lang="zh-CN" altLang="en-US" dirty="0"/>
          </a:p>
        </p:txBody>
      </p:sp>
      <p:pic>
        <p:nvPicPr>
          <p:cNvPr id="6" name="Picture 3" descr="D:\06_BitWork\讲课\模式识别\模式识别课件\IMG_40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310715"/>
            <a:ext cx="343518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7664" y="6096862"/>
            <a:ext cx="583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Reference Book: Matrix Analysis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4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Grading </a:t>
            </a:r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Homework: 10x2%</a:t>
            </a:r>
          </a:p>
          <a:p>
            <a:r>
              <a:rPr lang="en-US" altLang="zh-CN" dirty="0" smtClean="0"/>
              <a:t>Project: 2x10%</a:t>
            </a:r>
          </a:p>
          <a:p>
            <a:r>
              <a:rPr lang="en-US" altLang="zh-CN" dirty="0" smtClean="0"/>
              <a:t>Final Exam: 60%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Syllabus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Introduction				(1)</a:t>
            </a:r>
          </a:p>
          <a:p>
            <a:r>
              <a:rPr lang="en-US" altLang="zh-CN" dirty="0"/>
              <a:t>Bayesian Decision </a:t>
            </a:r>
            <a:r>
              <a:rPr lang="en-US" altLang="zh-CN" dirty="0" smtClean="0"/>
              <a:t>Theory		(0.5)</a:t>
            </a:r>
            <a:endParaRPr lang="en-US" altLang="zh-CN" dirty="0"/>
          </a:p>
          <a:p>
            <a:r>
              <a:rPr lang="en-US" altLang="zh-CN" dirty="0"/>
              <a:t>Parametric Density Estimation </a:t>
            </a:r>
            <a:r>
              <a:rPr lang="en-US" altLang="zh-CN" dirty="0" smtClean="0"/>
              <a:t>	(1.5)</a:t>
            </a:r>
          </a:p>
          <a:p>
            <a:r>
              <a:rPr lang="en-US" altLang="zh-CN" dirty="0" smtClean="0"/>
              <a:t>Non-parametric Density Estimation	(1)</a:t>
            </a:r>
          </a:p>
          <a:p>
            <a:r>
              <a:rPr lang="en-US" altLang="zh-CN" dirty="0" smtClean="0"/>
              <a:t>Clustering				(1)</a:t>
            </a:r>
            <a:endParaRPr lang="en-US" altLang="zh-CN" dirty="0"/>
          </a:p>
          <a:p>
            <a:r>
              <a:rPr lang="en-US" altLang="zh-CN" dirty="0"/>
              <a:t>Subspace </a:t>
            </a:r>
            <a:r>
              <a:rPr lang="en-US" altLang="zh-CN" dirty="0" smtClean="0"/>
              <a:t>learning			(3)</a:t>
            </a:r>
            <a:endParaRPr lang="en-US" altLang="zh-CN" dirty="0"/>
          </a:p>
          <a:p>
            <a:r>
              <a:rPr lang="en-US" altLang="zh-CN" dirty="0" smtClean="0"/>
              <a:t>Classification				(1)</a:t>
            </a:r>
            <a:endParaRPr lang="en-US" altLang="zh-CN" dirty="0"/>
          </a:p>
          <a:p>
            <a:r>
              <a:rPr lang="en-US" altLang="zh-CN" dirty="0"/>
              <a:t>Regression				</a:t>
            </a:r>
            <a:r>
              <a:rPr lang="en-US" altLang="zh-CN" dirty="0" smtClean="0"/>
              <a:t>(1)</a:t>
            </a:r>
            <a:endParaRPr lang="en-US" altLang="zh-CN" dirty="0"/>
          </a:p>
          <a:p>
            <a:r>
              <a:rPr lang="en-US" altLang="zh-CN" dirty="0" smtClean="0"/>
              <a:t>Probabilistic </a:t>
            </a:r>
            <a:r>
              <a:rPr lang="en-US" altLang="zh-CN" dirty="0"/>
              <a:t>Graphical </a:t>
            </a:r>
            <a:r>
              <a:rPr lang="en-US" altLang="zh-CN" dirty="0" smtClean="0"/>
              <a:t>Models	(2)</a:t>
            </a:r>
          </a:p>
          <a:p>
            <a:r>
              <a:rPr lang="en-US" altLang="zh-CN" dirty="0" smtClean="0"/>
              <a:t>Inference				(2)</a:t>
            </a:r>
          </a:p>
          <a:p>
            <a:r>
              <a:rPr lang="en-US" altLang="zh-CN" dirty="0" smtClean="0"/>
              <a:t>Ensemble Learning			(1)</a:t>
            </a:r>
            <a:endParaRPr lang="en-US" altLang="zh-CN" dirty="0"/>
          </a:p>
          <a:p>
            <a:r>
              <a:rPr lang="en-US" altLang="zh-CN" dirty="0"/>
              <a:t>Deep </a:t>
            </a:r>
            <a:r>
              <a:rPr lang="en-US" altLang="zh-CN" dirty="0" smtClean="0"/>
              <a:t>Learning			(1)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104" y="216024"/>
            <a:ext cx="7596336" cy="659735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Introduction						(1)</a:t>
            </a:r>
          </a:p>
          <a:p>
            <a:r>
              <a:rPr lang="en-US" altLang="zh-CN" dirty="0"/>
              <a:t>Bayesian Decision </a:t>
            </a:r>
            <a:r>
              <a:rPr lang="en-US" altLang="zh-CN" dirty="0" smtClean="0"/>
              <a:t>Theory				(0.5)</a:t>
            </a:r>
            <a:endParaRPr lang="en-US" altLang="zh-CN" dirty="0"/>
          </a:p>
          <a:p>
            <a:r>
              <a:rPr lang="en-US" altLang="zh-CN" dirty="0"/>
              <a:t>Parametric Density Estimation </a:t>
            </a:r>
            <a:r>
              <a:rPr lang="en-US" altLang="zh-CN" dirty="0" smtClean="0"/>
              <a:t>				(1.5)</a:t>
            </a:r>
          </a:p>
          <a:p>
            <a:pPr lvl="1"/>
            <a:r>
              <a:rPr lang="en-US" altLang="zh-CN" dirty="0"/>
              <a:t>Parameter Estimation</a:t>
            </a:r>
          </a:p>
          <a:p>
            <a:pPr lvl="1"/>
            <a:r>
              <a:rPr lang="en-US" altLang="zh-CN" dirty="0"/>
              <a:t>Mixture models and </a:t>
            </a:r>
            <a:r>
              <a:rPr lang="en-US" altLang="zh-CN" dirty="0" smtClean="0"/>
              <a:t>EM</a:t>
            </a:r>
          </a:p>
          <a:p>
            <a:r>
              <a:rPr lang="en-US" altLang="zh-CN" dirty="0"/>
              <a:t>Non-parametric Density Estimation </a:t>
            </a:r>
            <a:r>
              <a:rPr lang="en-US" altLang="zh-CN" dirty="0" smtClean="0"/>
              <a:t>			(1)</a:t>
            </a:r>
          </a:p>
          <a:p>
            <a:pPr lvl="1"/>
            <a:r>
              <a:rPr lang="en-US" altLang="zh-CN" dirty="0"/>
              <a:t>KNN, </a:t>
            </a:r>
            <a:r>
              <a:rPr lang="en-US" altLang="zh-CN" dirty="0" smtClean="0"/>
              <a:t>KDE</a:t>
            </a:r>
          </a:p>
          <a:p>
            <a:r>
              <a:rPr lang="en-US" altLang="zh-CN" dirty="0" smtClean="0"/>
              <a:t>Clustering						(1)</a:t>
            </a:r>
          </a:p>
          <a:p>
            <a:pPr lvl="1"/>
            <a:r>
              <a:rPr lang="en-US" altLang="zh-CN" dirty="0"/>
              <a:t>K-means, DBSCAN, </a:t>
            </a:r>
            <a:r>
              <a:rPr lang="en-US" altLang="zh-CN" dirty="0">
                <a:ea typeface="宋体" charset="-122"/>
              </a:rPr>
              <a:t>Spectral </a:t>
            </a:r>
            <a:r>
              <a:rPr lang="en-US" altLang="zh-CN" dirty="0" smtClean="0">
                <a:ea typeface="宋体" charset="-122"/>
              </a:rPr>
              <a:t>Clustering</a:t>
            </a:r>
            <a:endParaRPr lang="en-US" altLang="zh-CN" dirty="0"/>
          </a:p>
          <a:p>
            <a:r>
              <a:rPr lang="en-US" altLang="zh-CN" dirty="0"/>
              <a:t>Subspace </a:t>
            </a:r>
            <a:r>
              <a:rPr lang="en-US" altLang="zh-CN" dirty="0" smtClean="0"/>
              <a:t>learning					(3)</a:t>
            </a:r>
          </a:p>
          <a:p>
            <a:pPr lvl="1"/>
            <a:r>
              <a:rPr lang="en-US" altLang="zh-CN" dirty="0"/>
              <a:t>PCA, Kernel PCA, ISOMAP, LLE, </a:t>
            </a:r>
            <a:r>
              <a:rPr lang="en-US" altLang="zh-CN" dirty="0" smtClean="0"/>
              <a:t>LDA</a:t>
            </a:r>
            <a:endParaRPr lang="en-US" altLang="zh-CN" dirty="0"/>
          </a:p>
          <a:p>
            <a:r>
              <a:rPr lang="en-US" altLang="zh-CN" dirty="0" smtClean="0"/>
              <a:t>Classification						(1)</a:t>
            </a:r>
          </a:p>
          <a:p>
            <a:pPr lvl="1"/>
            <a:r>
              <a:rPr lang="en-US" altLang="zh-CN" dirty="0" smtClean="0"/>
              <a:t>SVM</a:t>
            </a:r>
            <a:endParaRPr lang="en-US" altLang="zh-CN" dirty="0"/>
          </a:p>
          <a:p>
            <a:r>
              <a:rPr lang="en-US" altLang="zh-CN" dirty="0"/>
              <a:t>Regression				</a:t>
            </a:r>
            <a:r>
              <a:rPr lang="en-US" altLang="zh-CN" dirty="0" smtClean="0"/>
              <a:t>		(1)</a:t>
            </a:r>
          </a:p>
          <a:p>
            <a:pPr lvl="1"/>
            <a:r>
              <a:rPr lang="en-US" altLang="zh-CN" dirty="0" smtClean="0"/>
              <a:t>Linear </a:t>
            </a:r>
            <a:r>
              <a:rPr lang="en-US" altLang="zh-CN" dirty="0"/>
              <a:t>regression</a:t>
            </a:r>
            <a:r>
              <a:rPr lang="en-US" altLang="zh-CN" dirty="0" smtClean="0"/>
              <a:t>,   Regularization</a:t>
            </a:r>
          </a:p>
          <a:p>
            <a:pPr lvl="1"/>
            <a:r>
              <a:rPr lang="en-US" altLang="zh-CN" dirty="0" smtClean="0"/>
              <a:t>Logistic regression,   Robust regression,   SVR</a:t>
            </a:r>
            <a:endParaRPr lang="en-US" altLang="zh-CN" dirty="0"/>
          </a:p>
          <a:p>
            <a:r>
              <a:rPr lang="en-US" altLang="zh-CN" dirty="0" smtClean="0"/>
              <a:t>Probabilistic </a:t>
            </a:r>
            <a:r>
              <a:rPr lang="en-US" altLang="zh-CN" dirty="0"/>
              <a:t>Graphical </a:t>
            </a:r>
            <a:r>
              <a:rPr lang="en-US" altLang="zh-CN" dirty="0" smtClean="0"/>
              <a:t>Models				(2)</a:t>
            </a:r>
          </a:p>
          <a:p>
            <a:pPr lvl="1"/>
            <a:r>
              <a:rPr lang="en-US" altLang="zh-CN" dirty="0"/>
              <a:t>Bayesian </a:t>
            </a:r>
            <a:r>
              <a:rPr lang="en-US" altLang="zh-CN" dirty="0" smtClean="0"/>
              <a:t>Network, MRF,  HMM, DBN, CRF, Topic Models</a:t>
            </a:r>
          </a:p>
          <a:p>
            <a:r>
              <a:rPr lang="en-US" altLang="zh-CN" dirty="0" smtClean="0"/>
              <a:t>Inference						(2)</a:t>
            </a:r>
          </a:p>
          <a:p>
            <a:pPr lvl="1"/>
            <a:r>
              <a:rPr lang="en-US" altLang="zh-CN" dirty="0" smtClean="0"/>
              <a:t>BP, DP</a:t>
            </a:r>
            <a:r>
              <a:rPr lang="en-US" altLang="zh-CN" dirty="0"/>
              <a:t>, </a:t>
            </a:r>
            <a:r>
              <a:rPr lang="en-US" altLang="zh-CN" dirty="0" err="1"/>
              <a:t>Variational</a:t>
            </a:r>
            <a:r>
              <a:rPr lang="en-US" altLang="zh-CN" dirty="0"/>
              <a:t>  </a:t>
            </a:r>
            <a:r>
              <a:rPr lang="en-US" altLang="zh-CN" dirty="0" smtClean="0"/>
              <a:t>method(EM, Mean field, …)</a:t>
            </a:r>
          </a:p>
          <a:p>
            <a:r>
              <a:rPr lang="en-US" altLang="zh-CN" dirty="0" smtClean="0"/>
              <a:t>Ensemble Learning					(1)</a:t>
            </a:r>
            <a:endParaRPr lang="en-US" altLang="zh-CN" dirty="0"/>
          </a:p>
          <a:p>
            <a:r>
              <a:rPr lang="en-US" altLang="zh-CN" dirty="0"/>
              <a:t>Deep </a:t>
            </a:r>
            <a:r>
              <a:rPr lang="en-US" altLang="zh-CN" dirty="0" smtClean="0"/>
              <a:t>Learning					(1)</a:t>
            </a:r>
          </a:p>
        </p:txBody>
      </p:sp>
    </p:spTree>
    <p:extLst>
      <p:ext uri="{BB962C8B-B14F-4D97-AF65-F5344CB8AC3E}">
        <p14:creationId xmlns:p14="http://schemas.microsoft.com/office/powerpoint/2010/main" val="31974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142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Statistical Pattern Recognition</vt:lpstr>
      <vt:lpstr>Course Introduction</vt:lpstr>
      <vt:lpstr>Course Description</vt:lpstr>
      <vt:lpstr>Course Materials</vt:lpstr>
      <vt:lpstr>Course Materials</vt:lpstr>
      <vt:lpstr>Course Materials</vt:lpstr>
      <vt:lpstr>Grading Policy</vt:lpstr>
      <vt:lpstr>Syllabus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Clustering</dc:title>
  <cp:lastModifiedBy>BIT</cp:lastModifiedBy>
  <cp:revision>149</cp:revision>
  <dcterms:modified xsi:type="dcterms:W3CDTF">2018-09-21T10:41:08Z</dcterms:modified>
</cp:coreProperties>
</file>