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389" r:id="rId4"/>
    <p:sldId id="264" r:id="rId5"/>
    <p:sldId id="259" r:id="rId6"/>
    <p:sldId id="261" r:id="rId7"/>
    <p:sldId id="262" r:id="rId8"/>
    <p:sldId id="380" r:id="rId9"/>
    <p:sldId id="390" r:id="rId10"/>
    <p:sldId id="308" r:id="rId11"/>
    <p:sldId id="309" r:id="rId12"/>
    <p:sldId id="310" r:id="rId13"/>
    <p:sldId id="311" r:id="rId14"/>
    <p:sldId id="312" r:id="rId15"/>
    <p:sldId id="313" r:id="rId16"/>
    <p:sldId id="391" r:id="rId17"/>
    <p:sldId id="381" r:id="rId18"/>
    <p:sldId id="267" r:id="rId19"/>
    <p:sldId id="268" r:id="rId20"/>
    <p:sldId id="383" r:id="rId21"/>
    <p:sldId id="382" r:id="rId22"/>
    <p:sldId id="392" r:id="rId23"/>
    <p:sldId id="393" r:id="rId24"/>
    <p:sldId id="270" r:id="rId25"/>
    <p:sldId id="271" r:id="rId26"/>
    <p:sldId id="272" r:id="rId27"/>
    <p:sldId id="373" r:id="rId28"/>
    <p:sldId id="384" r:id="rId29"/>
    <p:sldId id="274" r:id="rId30"/>
    <p:sldId id="276" r:id="rId31"/>
    <p:sldId id="387" r:id="rId32"/>
    <p:sldId id="314" r:id="rId33"/>
    <p:sldId id="315" r:id="rId34"/>
    <p:sldId id="316" r:id="rId35"/>
    <p:sldId id="317" r:id="rId36"/>
    <p:sldId id="318" r:id="rId37"/>
    <p:sldId id="319" r:id="rId38"/>
    <p:sldId id="388" r:id="rId39"/>
    <p:sldId id="385" r:id="rId40"/>
    <p:sldId id="386" r:id="rId41"/>
    <p:sldId id="376" r:id="rId42"/>
    <p:sldId id="394" r:id="rId43"/>
    <p:sldId id="395" r:id="rId44"/>
    <p:sldId id="279" r:id="rId45"/>
    <p:sldId id="280" r:id="rId46"/>
    <p:sldId id="377" r:id="rId47"/>
    <p:sldId id="397" r:id="rId48"/>
    <p:sldId id="282" r:id="rId49"/>
    <p:sldId id="283" r:id="rId50"/>
    <p:sldId id="284" r:id="rId51"/>
    <p:sldId id="285" r:id="rId52"/>
    <p:sldId id="286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8" r:id="rId61"/>
    <p:sldId id="329" r:id="rId62"/>
    <p:sldId id="330" r:id="rId63"/>
    <p:sldId id="331" r:id="rId64"/>
    <p:sldId id="332" r:id="rId65"/>
    <p:sldId id="333" r:id="rId66"/>
    <p:sldId id="335" r:id="rId67"/>
    <p:sldId id="337" r:id="rId68"/>
    <p:sldId id="396" r:id="rId69"/>
    <p:sldId id="398" r:id="rId70"/>
    <p:sldId id="340" r:id="rId71"/>
    <p:sldId id="341" r:id="rId72"/>
    <p:sldId id="399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400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6" r:id="rId97"/>
    <p:sldId id="367" r:id="rId98"/>
    <p:sldId id="368" r:id="rId99"/>
    <p:sldId id="369" r:id="rId100"/>
    <p:sldId id="370" r:id="rId101"/>
    <p:sldId id="305" r:id="rId102"/>
    <p:sldId id="379" r:id="rId10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886F3-9F20-42F5-929C-CA0920CBA29A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59729-0725-40A8-8FDF-5126D1BEE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6DB852-1C22-4749-8D74-18635D46B983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AD448F4-969E-4471-A291-697D34A2B7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78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7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9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Unsupervised Learning: Clustering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Huijun</a:t>
            </a:r>
            <a:r>
              <a:rPr lang="en-US" altLang="zh-CN" dirty="0" smtClean="0"/>
              <a:t> Di</a:t>
            </a:r>
          </a:p>
          <a:p>
            <a:r>
              <a:rPr lang="en-US" altLang="zh-CN" dirty="0" smtClean="0"/>
              <a:t>ajon@bit.edu.cn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3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Types of Clusters</a:t>
            </a: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>
                <a:ea typeface="宋体" charset="-122"/>
              </a:rPr>
              <a:t> Well-separated clusters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 Center-based clusters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 Contiguous clusters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 Density-based clusters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Property or Conceptual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554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ea typeface="宋体" charset="-122"/>
              </a:rPr>
              <a:t>External Measures of Cluster Validity: Entropy and Purity</a:t>
            </a:r>
          </a:p>
        </p:txBody>
      </p:sp>
      <p:graphicFrame>
        <p:nvGraphicFramePr>
          <p:cNvPr id="1677315" name="Object 3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Bitmap Image" r:id="rId3" imgW="9304826" imgH="6119390" progId="Paint.Picture">
                  <p:embed/>
                </p:oleObj>
              </mc:Choice>
              <mc:Fallback>
                <p:oleObj name="Bitmap Image" r:id="rId3" imgW="9304826" imgH="61193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Tx/>
              <a:buNone/>
            </a:pPr>
            <a:r>
              <a:rPr lang="en-US" altLang="zh-CN">
                <a:ea typeface="宋体" charset="-122"/>
              </a:rPr>
              <a:t>   “</a:t>
            </a:r>
            <a:r>
              <a:rPr lang="en-US" altLang="zh-CN" sz="2400">
                <a:solidFill>
                  <a:srgbClr val="2A8487"/>
                </a:solidFill>
                <a:ea typeface="宋体" charset="-122"/>
              </a:rPr>
              <a:t>The validation of clustering structures is the most difficult and frustrating part of cluster analysis. </a:t>
            </a:r>
          </a:p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Tx/>
              <a:buNone/>
            </a:pPr>
            <a:r>
              <a:rPr lang="en-US" altLang="zh-CN" sz="2400">
                <a:solidFill>
                  <a:srgbClr val="2A8487"/>
                </a:solidFill>
                <a:ea typeface="宋体" charset="-122"/>
              </a:rPr>
              <a:t>   Without a strong effort in this direction, cluster analysis will remain a black art accessible only to those true believers who have experience and great courage</a:t>
            </a:r>
            <a:r>
              <a:rPr lang="en-US" altLang="zh-CN" sz="2400">
                <a:ea typeface="宋体" charset="-122"/>
              </a:rPr>
              <a:t>.”</a:t>
            </a:r>
          </a:p>
          <a:p>
            <a:pPr>
              <a:spcBef>
                <a:spcPct val="0"/>
              </a:spcBef>
              <a:buSzPct val="85000"/>
            </a:pPr>
            <a:endParaRPr lang="en-US" altLang="zh-CN" sz="2400">
              <a:ea typeface="宋体" charset="-122"/>
            </a:endParaRPr>
          </a:p>
          <a:p>
            <a:pPr>
              <a:spcBef>
                <a:spcPct val="0"/>
              </a:spcBef>
              <a:buSzPct val="85000"/>
              <a:buFontTx/>
              <a:buNone/>
            </a:pPr>
            <a:r>
              <a:rPr lang="en-US" altLang="zh-CN" sz="2400" i="1">
                <a:ea typeface="宋体" charset="-122"/>
              </a:rPr>
              <a:t>Algorithms for Clustering Data</a:t>
            </a:r>
            <a:r>
              <a:rPr lang="en-US" altLang="zh-CN" sz="2400">
                <a:ea typeface="宋体" charset="-122"/>
              </a:rPr>
              <a:t>, Jain and Dubes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Final Comment on Cluster Validity</a:t>
            </a:r>
          </a:p>
        </p:txBody>
      </p:sp>
    </p:spTree>
    <p:extLst>
      <p:ext uri="{BB962C8B-B14F-4D97-AF65-F5344CB8AC3E}">
        <p14:creationId xmlns:p14="http://schemas.microsoft.com/office/powerpoint/2010/main" val="2498039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574088" cy="5005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>
                <a:ea typeface="宋体" charset="-122"/>
              </a:rPr>
              <a:t>Clustering is has along history and still active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There are a huge number of clustering algorithms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More are still coming every year. </a:t>
            </a: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charset="-122"/>
              </a:rPr>
              <a:t>We only introduced several main algorithms. There are many others, e.g.,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smtClean="0">
                <a:ea typeface="宋体" charset="-122"/>
              </a:rPr>
              <a:t>sub-space </a:t>
            </a:r>
            <a:r>
              <a:rPr lang="en-US" altLang="zh-CN" sz="2200">
                <a:ea typeface="宋体" charset="-122"/>
              </a:rPr>
              <a:t>clustering, scale-up methods, neural networks based methods, fuzzy clustering, co-clustering, etc. </a:t>
            </a: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charset="-122"/>
              </a:rPr>
              <a:t>Clustering is hard to evaluate, but very useful in practice. This partially explains why there are still a large number of clustering algorithms being devised every year. </a:t>
            </a: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charset="-122"/>
              </a:rPr>
              <a:t>Clustering is highly application dependent and to some extent subjective. </a:t>
            </a:r>
          </a:p>
        </p:txBody>
      </p:sp>
    </p:spTree>
    <p:extLst>
      <p:ext uri="{BB962C8B-B14F-4D97-AF65-F5344CB8AC3E}">
        <p14:creationId xmlns:p14="http://schemas.microsoft.com/office/powerpoint/2010/main" val="32415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a typeface="宋体" charset="-122"/>
              </a:rPr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>
              <a:ea typeface="宋体" charset="-122"/>
            </a:endParaRPr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30223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a typeface="宋体" charset="-122"/>
              </a:rPr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The center of a cluster is often a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centroid</a:t>
            </a:r>
            <a:r>
              <a:rPr lang="en-US" altLang="zh-CN" sz="2000">
                <a:ea typeface="宋体" charset="-122"/>
              </a:rPr>
              <a:t>, the average of all the points in the cluster, or a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medoid</a:t>
            </a:r>
            <a:r>
              <a:rPr lang="en-US" altLang="zh-CN" sz="2000">
                <a:ea typeface="宋体" charset="-122"/>
              </a:rPr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7478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Types of Clusters: Contiguity-Based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a typeface="宋体" charset="-122"/>
              </a:rPr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>
              <a:ea typeface="宋体" charset="-122"/>
            </a:endParaRPr>
          </a:p>
        </p:txBody>
      </p:sp>
      <p:grpSp>
        <p:nvGrpSpPr>
          <p:cNvPr id="1544207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38027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a typeface="宋体" charset="-122"/>
              </a:rPr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905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Types of Clusters: Conceptual Clusters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a typeface="宋体" charset="-122"/>
              </a:rPr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ea typeface="宋体" charset="-122"/>
              </a:rPr>
              <a:t>. </a:t>
            </a: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2 Overlapping Circles</a:t>
            </a: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Basic concepts of clustering</a:t>
            </a:r>
            <a:endParaRPr lang="en-US" altLang="zh-CN" dirty="0" smtClean="0"/>
          </a:p>
          <a:p>
            <a:r>
              <a:rPr lang="en-US" altLang="zh-CN" dirty="0"/>
              <a:t>Types of clusters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Types of </a:t>
            </a:r>
            <a:r>
              <a:rPr lang="en-US" altLang="zh-CN" dirty="0" err="1">
                <a:solidFill>
                  <a:srgbClr val="FF0000"/>
                </a:solidFill>
              </a:rPr>
              <a:t>clusterings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/>
              <a:t>Hierarchical clustering</a:t>
            </a:r>
            <a:endParaRPr lang="en-US" altLang="zh-CN" dirty="0" smtClean="0"/>
          </a:p>
          <a:p>
            <a:r>
              <a:rPr lang="en-US" altLang="zh-CN" dirty="0" smtClean="0"/>
              <a:t>DBSCAN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Types of Clusterings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310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>
                <a:ea typeface="宋体" charset="-122"/>
              </a:rPr>
              <a:t>Partitional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Clustering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A division data objects into non-overlapping subsets (clusters) such that each data object is in exactly one </a:t>
            </a:r>
            <a:r>
              <a:rPr lang="en-US" altLang="zh-CN" sz="2000" dirty="0" smtClean="0">
                <a:ea typeface="宋体" charset="-122"/>
              </a:rPr>
              <a:t>subset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K-means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rgbClr val="FFCC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A set of nested clusters organized as a hierarchical tree</a:t>
            </a:r>
            <a:r>
              <a:rPr lang="en-US" altLang="zh-CN" sz="2400" dirty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Density-based clustering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DBSCAN</a:t>
            </a:r>
          </a:p>
          <a:p>
            <a:pPr lvl="1"/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Graph-based </a:t>
            </a:r>
            <a:r>
              <a:rPr lang="en-US" altLang="zh-CN" sz="2400" dirty="0">
                <a:ea typeface="宋体" charset="-122"/>
              </a:rPr>
              <a:t>clustering</a:t>
            </a:r>
            <a:endParaRPr lang="en-US" altLang="zh-CN" sz="2400" dirty="0" smtClean="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Spectral </a:t>
            </a:r>
            <a:r>
              <a:rPr lang="en-US" altLang="zh-CN" sz="2000" smtClean="0">
                <a:ea typeface="宋体" charset="-122"/>
              </a:rPr>
              <a:t>Clustering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Others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012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Partitional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ea typeface="宋体" charset="-122"/>
              </a:rPr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VISIO" r:id="rId3" imgW="1549800" imgH="2097000" progId="Visio.Drawing.6">
                    <p:embed/>
                  </p:oleObj>
                </mc:Choice>
                <mc:Fallback>
                  <p:oleObj name="VISIO" r:id="rId3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  <a:ea typeface="宋体" charset="-122"/>
                </a:rPr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223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charset="-122"/>
              </a:rPr>
              <a:t>Hierarchical Clustering</a:t>
            </a:r>
          </a:p>
        </p:txBody>
      </p:sp>
      <p:graphicFrame>
        <p:nvGraphicFramePr>
          <p:cNvPr id="1540100" name="Object 4"/>
          <p:cNvGraphicFramePr>
            <a:graphicFrameLocks noChangeAspect="1"/>
          </p:cNvGraphicFramePr>
          <p:nvPr/>
        </p:nvGraphicFramePr>
        <p:xfrm>
          <a:off x="1447800" y="24384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3" imgW="2761200" imgH="1794600" progId="Visio.Drawing.6">
                  <p:embed/>
                </p:oleObj>
              </mc:Choice>
              <mc:Fallback>
                <p:oleObj name="VISIO" r:id="rId3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/>
        </p:nvGraphicFramePr>
        <p:xfrm>
          <a:off x="5257800" y="23622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ISIO" r:id="rId5" imgW="1380960" imgH="1779120" progId="Visio.Drawing.6">
                  <p:embed/>
                </p:oleObj>
              </mc:Choice>
              <mc:Fallback>
                <p:oleObj name="VISIO" r:id="rId5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622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Traditional Hierarchical Clustering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5029200" y="48006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Arial" charset="0"/>
                <a:ea typeface="宋体" charset="-122"/>
              </a:rPr>
              <a:t>Traditional </a:t>
            </a:r>
            <a:r>
              <a:rPr lang="en-US" altLang="zh-CN" sz="1400" b="1" dirty="0" err="1">
                <a:latin typeface="Arial" charset="0"/>
                <a:ea typeface="宋体" charset="-122"/>
              </a:rPr>
              <a:t>Dendrogram</a:t>
            </a:r>
            <a:endParaRPr lang="en-US" altLang="zh-CN" sz="1400" b="1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28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Basic concepts of clustering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Types of clusters</a:t>
            </a:r>
          </a:p>
          <a:p>
            <a:r>
              <a:rPr lang="en-US" altLang="zh-CN" dirty="0" smtClean="0"/>
              <a:t>Types of </a:t>
            </a:r>
            <a:r>
              <a:rPr lang="en-US" altLang="zh-CN" dirty="0" err="1" smtClean="0"/>
              <a:t>clusterings</a:t>
            </a:r>
            <a:endParaRPr lang="en-US" altLang="zh-CN" dirty="0" smtClean="0"/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/>
              <a:t>Hierarchical clustering</a:t>
            </a:r>
            <a:endParaRPr lang="en-US" altLang="zh-CN" dirty="0" smtClean="0"/>
          </a:p>
          <a:p>
            <a:r>
              <a:rPr lang="en-US" altLang="zh-CN" dirty="0" smtClean="0"/>
              <a:t>DBSCAN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5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charset="-122"/>
              </a:rPr>
              <a:t>Density-based clustering</a:t>
            </a:r>
          </a:p>
        </p:txBody>
      </p:sp>
      <p:pic>
        <p:nvPicPr>
          <p:cNvPr id="6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56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0600" y="5434360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grpSp>
        <p:nvGrpSpPr>
          <p:cNvPr id="8" name="Group 2053"/>
          <p:cNvGrpSpPr>
            <a:grpSpLocks/>
          </p:cNvGrpSpPr>
          <p:nvPr/>
        </p:nvGrpSpPr>
        <p:grpSpPr bwMode="auto">
          <a:xfrm>
            <a:off x="4271963" y="2005360"/>
            <a:ext cx="4872037" cy="3871912"/>
            <a:chOff x="2691" y="633"/>
            <a:chExt cx="3069" cy="2439"/>
          </a:xfrm>
        </p:grpSpPr>
        <p:pic>
          <p:nvPicPr>
            <p:cNvPr id="9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ea typeface="宋体" charset="-122"/>
                </a:rPr>
                <a:t>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9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916832"/>
            <a:ext cx="70294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838200"/>
            <a:ext cx="82804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ea typeface="宋体" charset="-122"/>
              </a:rPr>
              <a:t>Graph-based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11839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Basic concepts of clustering</a:t>
            </a:r>
            <a:endParaRPr lang="en-US" altLang="zh-CN" dirty="0" smtClean="0"/>
          </a:p>
          <a:p>
            <a:r>
              <a:rPr lang="en-US" altLang="zh-CN" dirty="0"/>
              <a:t>Types of clusters</a:t>
            </a:r>
          </a:p>
          <a:p>
            <a:r>
              <a:rPr lang="en-US" altLang="zh-CN" dirty="0"/>
              <a:t>Types of </a:t>
            </a:r>
            <a:r>
              <a:rPr lang="en-US" altLang="zh-CN" dirty="0" err="1"/>
              <a:t>clusterings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K-means</a:t>
            </a:r>
          </a:p>
          <a:p>
            <a:r>
              <a:rPr lang="en-US" altLang="zh-CN" dirty="0"/>
              <a:t>Hierarchical clustering</a:t>
            </a:r>
            <a:endParaRPr lang="en-US" altLang="zh-CN" dirty="0" smtClean="0"/>
          </a:p>
          <a:p>
            <a:r>
              <a:rPr lang="en-US" altLang="zh-CN" dirty="0" smtClean="0"/>
              <a:t>DBSCAN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4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K-means Clustering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K-means algorithm</a:t>
            </a:r>
          </a:p>
          <a:p>
            <a:r>
              <a:rPr lang="en-US" altLang="zh-CN" smtClean="0"/>
              <a:t>Limitations and weaknesses of K-means</a:t>
            </a:r>
          </a:p>
          <a:p>
            <a:pPr lvl="1"/>
            <a:r>
              <a:rPr lang="en-US" altLang="zh-CN" smtClean="0"/>
              <a:t>Their solutions</a:t>
            </a:r>
          </a:p>
          <a:p>
            <a:r>
              <a:rPr lang="en-US" altLang="zh-CN" smtClean="0"/>
              <a:t>Summary of K-means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2590800"/>
          </a:xfrm>
        </p:spPr>
        <p:txBody>
          <a:bodyPr/>
          <a:lstStyle/>
          <a:p>
            <a:pPr marL="533400" indent="-533400"/>
            <a:r>
              <a:rPr lang="en-US" altLang="zh-CN" sz="2400" dirty="0" err="1">
                <a:ea typeface="宋体" charset="-122"/>
              </a:rPr>
              <a:t>Partitional</a:t>
            </a:r>
            <a:r>
              <a:rPr lang="en-US" altLang="zh-CN" sz="2400" dirty="0">
                <a:ea typeface="宋体" charset="-122"/>
              </a:rPr>
              <a:t> clustering approach </a:t>
            </a:r>
          </a:p>
          <a:p>
            <a:pPr marL="533400" indent="-533400"/>
            <a:r>
              <a:rPr lang="en-US" altLang="zh-CN" sz="2400" dirty="0">
                <a:ea typeface="宋体" charset="-122"/>
              </a:rPr>
              <a:t>Each cluster is associated with a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centroid </a:t>
            </a:r>
            <a:r>
              <a:rPr lang="en-US" altLang="zh-CN" sz="2400" dirty="0">
                <a:ea typeface="宋体" charset="-122"/>
              </a:rPr>
              <a:t>(center point) </a:t>
            </a:r>
          </a:p>
          <a:p>
            <a:pPr marL="533400" indent="-533400"/>
            <a:r>
              <a:rPr lang="en-US" altLang="zh-CN" sz="2400" dirty="0">
                <a:ea typeface="宋体" charset="-122"/>
              </a:rPr>
              <a:t>Each point is assigned to the cluster with the closest centroid</a:t>
            </a:r>
          </a:p>
          <a:p>
            <a:pPr marL="533400" indent="-533400"/>
            <a:r>
              <a:rPr lang="en-US" altLang="zh-CN" sz="2400" dirty="0">
                <a:ea typeface="宋体" charset="-122"/>
              </a:rPr>
              <a:t>Number of clusters, K, must be specified</a:t>
            </a:r>
          </a:p>
          <a:p>
            <a:pPr marL="533400" indent="-533400"/>
            <a:r>
              <a:rPr lang="en-US" altLang="zh-CN" sz="2400" dirty="0">
                <a:ea typeface="宋体" charset="-122"/>
              </a:rPr>
              <a:t>The basic algorithm is very simple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/>
        </p:nvGraphicFramePr>
        <p:xfrm>
          <a:off x="457200" y="426720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58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Illustration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400" b="1">
              <a:latin typeface="Arial" charset="0"/>
            </a:endParaRPr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66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Illustration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400" b="1">
              <a:latin typeface="Arial" charset="0"/>
            </a:endParaRPr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380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Limitations </a:t>
            </a:r>
            <a:r>
              <a:rPr lang="en-US" altLang="zh-CN">
                <a:ea typeface="宋体" charset="-122"/>
              </a:rPr>
              <a:t>of k-means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>
            <a:normAutofit/>
          </a:bodyPr>
          <a:lstStyle/>
          <a:p>
            <a:r>
              <a:rPr lang="en-US" altLang="ja-JP">
                <a:ea typeface="ＭＳ Ｐゴシック" pitchFamily="34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altLang="zh-CN">
                <a:ea typeface="宋体" charset="-122"/>
              </a:rPr>
              <a:t>For categorical data,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-mode - the centroid is represented by most frequent values. </a:t>
            </a:r>
          </a:p>
          <a:p>
            <a:r>
              <a:rPr lang="en-US" altLang="zh-CN">
                <a:ea typeface="宋体" charset="-122"/>
              </a:rPr>
              <a:t>The user needs to specify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K</a:t>
            </a:r>
          </a:p>
          <a:p>
            <a:pPr lvl="1"/>
            <a:r>
              <a:rPr lang="en-US" altLang="zh-CN">
                <a:ea typeface="宋体" charset="-122"/>
              </a:rPr>
              <a:t>The number of clusters (K) is difficult to </a:t>
            </a:r>
            <a:r>
              <a:rPr lang="en-US" altLang="zh-CN" smtClean="0">
                <a:ea typeface="宋体" charset="-122"/>
              </a:rPr>
              <a:t>determine</a:t>
            </a:r>
          </a:p>
          <a:p>
            <a:pPr lvl="1"/>
            <a:r>
              <a:rPr lang="en-US" altLang="zh-CN"/>
              <a:t>H</a:t>
            </a:r>
            <a:r>
              <a:rPr lang="en-US" altLang="zh-CN" smtClean="0"/>
              <a:t>ypothesis testing on K</a:t>
            </a:r>
            <a:endParaRPr lang="en-US" altLang="zh-CN">
              <a:ea typeface="宋体" charset="-122"/>
            </a:endParaRPr>
          </a:p>
          <a:p>
            <a:pPr lvl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8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W1: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 Initial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Centroids </a:t>
            </a:r>
            <a:r>
              <a:rPr lang="en-US" altLang="zh-CN" smtClean="0">
                <a:ea typeface="宋体" charset="-122"/>
              </a:rPr>
              <a:t>Problem</a:t>
            </a:r>
          </a:p>
          <a:p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W2:</a:t>
            </a:r>
            <a:r>
              <a:rPr lang="en-US" altLang="zh-CN" smtClean="0">
                <a:ea typeface="宋体" charset="-122"/>
              </a:rPr>
              <a:t> K-means </a:t>
            </a:r>
            <a:r>
              <a:rPr lang="en-US" altLang="zh-CN">
                <a:ea typeface="宋体" charset="-122"/>
              </a:rPr>
              <a:t>has problems when clusters are of differing </a:t>
            </a: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W2.1: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Sizes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W2.2: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Densities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W2.3: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Non-globular shapes</a:t>
            </a:r>
            <a:endParaRPr lang="en-US" altLang="zh-CN" sz="3200" smtClean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ja-JP" smtClean="0">
                <a:solidFill>
                  <a:srgbClr val="0070C0"/>
                </a:solidFill>
                <a:ea typeface="ＭＳ Ｐゴシック" pitchFamily="34" charset="-128"/>
              </a:rPr>
              <a:t>W3:</a:t>
            </a:r>
            <a:r>
              <a:rPr lang="en-US" altLang="ja-JP" smtClean="0">
                <a:ea typeface="ＭＳ Ｐゴシック" pitchFamily="34" charset="-128"/>
              </a:rPr>
              <a:t> The </a:t>
            </a:r>
            <a:r>
              <a:rPr lang="en-US" altLang="ja-JP">
                <a:ea typeface="ＭＳ Ｐゴシック" pitchFamily="34" charset="-128"/>
              </a:rPr>
              <a:t>algorithm is sensitive to </a:t>
            </a:r>
            <a:r>
              <a:rPr lang="en-US" altLang="ja-JP" b="1" smtClean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Weaknesses of k-means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556791"/>
            <a:ext cx="5400600" cy="477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 smtClean="0">
                <a:ea typeface="宋体" charset="-122"/>
              </a:rPr>
              <a:t>W1: Initial </a:t>
            </a:r>
            <a:r>
              <a:rPr lang="en-US" altLang="zh-CN" sz="3200">
                <a:ea typeface="宋体" charset="-122"/>
              </a:rPr>
              <a:t>Centroids Problem</a:t>
            </a:r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400" b="1">
              <a:latin typeface="Arial" charset="0"/>
            </a:endParaRPr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1" y="3660775"/>
            <a:ext cx="3043238" cy="2867025"/>
            <a:chOff x="3216" y="2306"/>
            <a:chExt cx="1917" cy="1806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625" y="3705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smtClean="0">
                  <a:latin typeface="Arial" charset="0"/>
                  <a:ea typeface="宋体" charset="-122"/>
                </a:rPr>
                <a:t>Clustering #2 (sub-optimal)</a:t>
              </a:r>
              <a:endParaRPr lang="en-US" altLang="zh-CN" b="1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867025"/>
            <a:chOff x="624" y="2306"/>
            <a:chExt cx="1917" cy="1806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smtClean="0">
                  <a:latin typeface="Arial" charset="0"/>
                  <a:ea typeface="宋体" charset="-122"/>
                </a:rPr>
                <a:t>Clustering #1 (optimal)</a:t>
              </a:r>
              <a:endParaRPr lang="en-US" altLang="zh-CN" b="1">
                <a:latin typeface="Arial" charset="0"/>
                <a:ea typeface="宋体" charset="-122"/>
              </a:endParaRP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ea typeface="宋体" charset="-122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3046942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Basic concepts of </a:t>
            </a:r>
            <a:r>
              <a:rPr lang="en-US" altLang="zh-CN" smtClean="0"/>
              <a:t>clustering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Supervised learning vs. unsupervised </a:t>
            </a:r>
            <a:r>
              <a:rPr lang="en-US" altLang="zh-CN" smtClean="0"/>
              <a:t>learning</a:t>
            </a:r>
          </a:p>
          <a:p>
            <a:r>
              <a:rPr lang="en-US" altLang="zh-CN" smtClean="0"/>
              <a:t>What is clustering?</a:t>
            </a:r>
          </a:p>
          <a:p>
            <a:r>
              <a:rPr lang="en-US" altLang="zh-CN">
                <a:ea typeface="宋体" charset="-122"/>
              </a:rPr>
              <a:t>What is clustering </a:t>
            </a:r>
            <a:r>
              <a:rPr lang="en-US" altLang="zh-CN" smtClean="0">
                <a:ea typeface="宋体" charset="-122"/>
              </a:rPr>
              <a:t>for?</a:t>
            </a:r>
          </a:p>
          <a:p>
            <a:r>
              <a:rPr lang="en-US" altLang="zh-CN">
                <a:ea typeface="宋体" pitchFamily="2" charset="-122"/>
              </a:rPr>
              <a:t>The Clustering Process</a:t>
            </a:r>
            <a:endParaRPr lang="en-US" altLang="zh-CN" smtClean="0">
              <a:ea typeface="宋体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Solutions to Initial Centroids Problem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18500" cy="51816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Multiple runs</a:t>
            </a:r>
          </a:p>
          <a:p>
            <a:pPr lvl="1"/>
            <a:r>
              <a:rPr lang="en-US" altLang="zh-CN" sz="2000" dirty="0">
                <a:ea typeface="宋体" charset="-122"/>
              </a:rPr>
              <a:t>Helps, but probability is not on your side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Sample and use hierarchical clustering to determine initial centroids</a:t>
            </a:r>
          </a:p>
          <a:p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Select more than k initial centroids and then select among these initial centroids</a:t>
            </a:r>
          </a:p>
          <a:p>
            <a:pPr lvl="1"/>
            <a:r>
              <a:rPr lang="en-US" altLang="zh-CN" sz="2000" dirty="0">
                <a:ea typeface="宋体" charset="-122"/>
              </a:rPr>
              <a:t>Select most widely separated</a:t>
            </a:r>
          </a:p>
          <a:p>
            <a:pPr marL="457200" lvl="1" indent="0"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953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W1: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 Initial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Centroids </a:t>
            </a:r>
            <a:r>
              <a:rPr lang="en-US" altLang="zh-CN" smtClean="0">
                <a:ea typeface="宋体" charset="-122"/>
              </a:rPr>
              <a:t>Problem</a:t>
            </a:r>
          </a:p>
          <a:p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W2:</a:t>
            </a:r>
            <a:r>
              <a:rPr lang="en-US" altLang="zh-CN" smtClean="0">
                <a:ea typeface="宋体" charset="-122"/>
              </a:rPr>
              <a:t> K-means </a:t>
            </a:r>
            <a:r>
              <a:rPr lang="en-US" altLang="zh-CN">
                <a:ea typeface="宋体" charset="-122"/>
              </a:rPr>
              <a:t>has problems when clusters are of differing </a:t>
            </a: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W2.1: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Sizes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W2.2: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Densities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W2.3: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Non-globular shapes</a:t>
            </a:r>
            <a:endParaRPr lang="en-US" altLang="zh-CN" sz="3200" smtClean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ja-JP" smtClean="0">
                <a:solidFill>
                  <a:srgbClr val="0070C0"/>
                </a:solidFill>
                <a:ea typeface="ＭＳ Ｐゴシック" pitchFamily="34" charset="-128"/>
              </a:rPr>
              <a:t>W3:</a:t>
            </a:r>
            <a:r>
              <a:rPr lang="en-US" altLang="ja-JP" smtClean="0">
                <a:ea typeface="ＭＳ Ｐゴシック" pitchFamily="34" charset="-128"/>
              </a:rPr>
              <a:t> The </a:t>
            </a:r>
            <a:r>
              <a:rPr lang="en-US" altLang="ja-JP">
                <a:ea typeface="ＭＳ Ｐゴシック" pitchFamily="34" charset="-128"/>
              </a:rPr>
              <a:t>algorithm is sensitive to </a:t>
            </a:r>
            <a:r>
              <a:rPr lang="en-US" altLang="ja-JP" b="1" smtClean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Weaknesses of k-means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2022161"/>
            <a:ext cx="8136904" cy="830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7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 smtClean="0">
                <a:ea typeface="宋体" charset="-122"/>
              </a:rPr>
              <a:t>W2.1: Differing </a:t>
            </a:r>
            <a:r>
              <a:rPr lang="en-US" altLang="zh-CN" sz="2800">
                <a:ea typeface="宋体" charset="-122"/>
              </a:rPr>
              <a:t>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4145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W2.2: </a:t>
            </a:r>
            <a:r>
              <a:rPr lang="en-US" altLang="zh-CN" sz="2800" smtClean="0">
                <a:ea typeface="宋体" charset="-122"/>
              </a:rPr>
              <a:t>Differing </a:t>
            </a:r>
            <a:r>
              <a:rPr lang="en-US" altLang="zh-CN" sz="2800">
                <a:ea typeface="宋体" charset="-122"/>
              </a:rPr>
              <a:t>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2396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W2.3: </a:t>
            </a:r>
            <a:r>
              <a:rPr lang="en-US" altLang="zh-CN" sz="2800" smtClean="0">
                <a:ea typeface="宋体" charset="-122"/>
              </a:rPr>
              <a:t>Non-globular </a:t>
            </a:r>
            <a:r>
              <a:rPr lang="en-US" altLang="zh-CN" sz="2800">
                <a:ea typeface="宋体" charset="-122"/>
              </a:rPr>
              <a:t>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5049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Overcoming K-means </a:t>
            </a:r>
            <a:r>
              <a:rPr lang="en-US" altLang="zh-CN" sz="2800" smtClean="0">
                <a:ea typeface="宋体" charset="-122"/>
              </a:rPr>
              <a:t>Weaknesses #2</a:t>
            </a:r>
            <a:endParaRPr lang="en-US" altLang="zh-CN" sz="2800">
              <a:ea typeface="宋体" charset="-122"/>
            </a:endParaRP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0">
                <a:ea typeface="宋体" charset="-122"/>
              </a:rPr>
              <a:t>One solution is to use many clusters.</a:t>
            </a:r>
          </a:p>
          <a:p>
            <a:pPr lvl="1"/>
            <a:r>
              <a:rPr lang="en-US" altLang="zh-CN" sz="2000" b="0">
                <a:ea typeface="宋体" charset="-122"/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8285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宋体" charset="-122"/>
              </a:rPr>
              <a:t>Overcoming K-means Weaknesses #2</a:t>
            </a:r>
            <a:endParaRPr lang="en-US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4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Overcoming K-means </a:t>
            </a:r>
            <a:r>
              <a:rPr lang="en-US" altLang="zh-CN" sz="2800" smtClean="0">
                <a:ea typeface="宋体" charset="-122"/>
              </a:rPr>
              <a:t>Weaknesses #2</a:t>
            </a:r>
            <a:endParaRPr lang="en-US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4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W1: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 Initial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Centroids </a:t>
            </a:r>
            <a:r>
              <a:rPr lang="en-US" altLang="zh-CN" smtClean="0">
                <a:ea typeface="宋体" charset="-122"/>
              </a:rPr>
              <a:t>Problem</a:t>
            </a:r>
          </a:p>
          <a:p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W2:</a:t>
            </a:r>
            <a:r>
              <a:rPr lang="en-US" altLang="zh-CN" smtClean="0">
                <a:ea typeface="宋体" charset="-122"/>
              </a:rPr>
              <a:t> K-means </a:t>
            </a:r>
            <a:r>
              <a:rPr lang="en-US" altLang="zh-CN">
                <a:ea typeface="宋体" charset="-122"/>
              </a:rPr>
              <a:t>has problems when clusters are of differing </a:t>
            </a: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W2.1: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Sizes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W2.2: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Densities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W2.3: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Non-globular shapes</a:t>
            </a:r>
            <a:endParaRPr lang="en-US" altLang="zh-CN" sz="3200" smtClean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ja-JP" smtClean="0">
                <a:solidFill>
                  <a:srgbClr val="0070C0"/>
                </a:solidFill>
                <a:ea typeface="ＭＳ Ｐゴシック" pitchFamily="34" charset="-128"/>
              </a:rPr>
              <a:t>W3:</a:t>
            </a:r>
            <a:r>
              <a:rPr lang="en-US" altLang="ja-JP" smtClean="0">
                <a:ea typeface="ＭＳ Ｐゴシック" pitchFamily="34" charset="-128"/>
              </a:rPr>
              <a:t> The </a:t>
            </a:r>
            <a:r>
              <a:rPr lang="en-US" altLang="ja-JP">
                <a:ea typeface="ＭＳ Ｐゴシック" pitchFamily="34" charset="-128"/>
              </a:rPr>
              <a:t>algorithm is sensitive to </a:t>
            </a:r>
            <a:r>
              <a:rPr lang="en-US" altLang="ja-JP" b="1" smtClean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Weaknesses of k-means</a:t>
            </a:r>
          </a:p>
        </p:txBody>
      </p:sp>
      <p:sp>
        <p:nvSpPr>
          <p:cNvPr id="5" name="矩形 4"/>
          <p:cNvSpPr/>
          <p:nvPr/>
        </p:nvSpPr>
        <p:spPr>
          <a:xfrm>
            <a:off x="370054" y="3861048"/>
            <a:ext cx="7082266" cy="470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4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ea typeface="宋体" charset="-122"/>
              </a:rPr>
              <a:t>W3: Problems </a:t>
            </a:r>
            <a:r>
              <a:rPr lang="en-US" altLang="zh-CN" sz="3800">
                <a:ea typeface="宋体" charset="-122"/>
              </a:rPr>
              <a:t>with outliers</a:t>
            </a:r>
          </a:p>
        </p:txBody>
      </p:sp>
      <p:pic>
        <p:nvPicPr>
          <p:cNvPr id="785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</p:spPr>
      </p:pic>
    </p:spTree>
    <p:extLst>
      <p:ext uri="{BB962C8B-B14F-4D97-AF65-F5344CB8AC3E}">
        <p14:creationId xmlns:p14="http://schemas.microsoft.com/office/powerpoint/2010/main" val="389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ea typeface="宋体" charset="-122"/>
              </a:rPr>
              <a:t>Supervised learning vs. unsupervised learning</a:t>
            </a:r>
            <a:endParaRPr lang="en-US" altLang="zh-CN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600200"/>
            <a:ext cx="8042275" cy="4859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Supervised learning </a:t>
            </a:r>
            <a:r>
              <a:rPr lang="en-US" altLang="zh-CN" sz="2800" dirty="0" smtClean="0"/>
              <a:t>used labeled data pairs (x, y) to learn a function f : X→Y.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But, what if we don</a:t>
            </a:r>
            <a:r>
              <a:rPr lang="ja-JP" altLang="en-US" sz="2800" dirty="0" smtClean="0">
                <a:latin typeface="Arial" pitchFamily="34" charset="0"/>
              </a:rPr>
              <a:t>’</a:t>
            </a:r>
            <a:r>
              <a:rPr lang="en-US" altLang="ja-JP" sz="2800" dirty="0" smtClean="0"/>
              <a:t>t have labels?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No labels = </a:t>
            </a:r>
            <a:r>
              <a:rPr lang="en-US" altLang="zh-CN" sz="2800" b="1" dirty="0" smtClean="0"/>
              <a:t>unsupervised learning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Clustering</a:t>
            </a:r>
            <a:r>
              <a:rPr lang="en-US" altLang="zh-CN" sz="2400" dirty="0"/>
              <a:t> is the unsupervised grouping of data points.  It can be used for </a:t>
            </a:r>
            <a:r>
              <a:rPr lang="en-US" altLang="zh-CN" sz="2400" b="1" dirty="0"/>
              <a:t>knowledge discovery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Only some points are labeled = </a:t>
            </a:r>
            <a:r>
              <a:rPr lang="en-US" altLang="zh-CN" sz="2800" b="1" dirty="0" smtClean="0"/>
              <a:t>semi-supervised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Labels may be expensive to obtain, so we only get a few.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945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ea typeface="宋体" charset="-122"/>
              </a:rPr>
              <a:t>To </a:t>
            </a:r>
            <a:r>
              <a:rPr lang="en-US" altLang="zh-CN" sz="3800">
                <a:ea typeface="宋体" charset="-122"/>
              </a:rPr>
              <a:t>deal with 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04925"/>
            <a:ext cx="8229600" cy="4645025"/>
          </a:xfrm>
        </p:spPr>
        <p:txBody>
          <a:bodyPr/>
          <a:lstStyle/>
          <a:p>
            <a:r>
              <a:rPr lang="en-US" altLang="ja-JP" sz="2600">
                <a:ea typeface="ＭＳ Ｐゴシック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altLang="zh-CN" sz="2200">
                <a:ea typeface="宋体" charset="-122"/>
              </a:rPr>
              <a:t>Assign the rest of the data points to the clusters by distance or similarity comparison,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646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K-means summary</a:t>
            </a:r>
          </a:p>
        </p:txBody>
      </p:sp>
      <p:sp>
        <p:nvSpPr>
          <p:cNvPr id="7936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016000"/>
            <a:ext cx="8229600" cy="5256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Despite </a:t>
            </a:r>
            <a:r>
              <a:rPr lang="en-US" altLang="ja-JP" dirty="0" smtClean="0">
                <a:ea typeface="ＭＳ Ｐゴシック" pitchFamily="34" charset="-128"/>
              </a:rPr>
              <a:t>limitations and weaknesses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i="1" dirty="0"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-means is still the most popular algorithm due to its simplicity, efficiency and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other clustering algorithms have their own lists of weaknesses.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No clear evidence that any other clustering algorithm performs better in general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although they may be more suitable for some specific types of data or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604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Basic concepts of clustering</a:t>
            </a:r>
            <a:endParaRPr lang="en-US" altLang="zh-CN" dirty="0" smtClean="0"/>
          </a:p>
          <a:p>
            <a:r>
              <a:rPr lang="en-US" altLang="zh-CN" dirty="0"/>
              <a:t>Types of clusters</a:t>
            </a:r>
          </a:p>
          <a:p>
            <a:r>
              <a:rPr lang="en-US" altLang="zh-CN" dirty="0"/>
              <a:t>Types of </a:t>
            </a:r>
            <a:r>
              <a:rPr lang="en-US" altLang="zh-CN" dirty="0" err="1"/>
              <a:t>clusterings</a:t>
            </a:r>
            <a:endParaRPr lang="en-US" altLang="zh-CN" dirty="0"/>
          </a:p>
          <a:p>
            <a:r>
              <a:rPr lang="en-US" altLang="zh-CN" dirty="0"/>
              <a:t>K-means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Hierarchical clustering</a:t>
            </a:r>
          </a:p>
          <a:p>
            <a:r>
              <a:rPr lang="en-US" altLang="zh-CN" dirty="0" smtClean="0"/>
              <a:t>DBSCAN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6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Hierarchical Clustering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Basic concept</a:t>
            </a:r>
          </a:p>
          <a:p>
            <a:r>
              <a:rPr lang="en-US" altLang="zh-CN">
                <a:ea typeface="宋体" charset="-122"/>
              </a:rPr>
              <a:t>Agglomerative </a:t>
            </a:r>
            <a:r>
              <a:rPr lang="en-US" altLang="zh-CN" smtClean="0">
                <a:ea typeface="宋体" charset="-122"/>
              </a:rPr>
              <a:t>clustering</a:t>
            </a:r>
          </a:p>
          <a:p>
            <a:r>
              <a:rPr lang="en-US" altLang="zh-CN">
                <a:ea typeface="宋体" charset="-122"/>
              </a:rPr>
              <a:t>Divisive clustering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Hierarchical Clustering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371600"/>
            <a:ext cx="8318500" cy="49530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Produces a set of nested clusters organized as a hierarchical tree</a:t>
            </a:r>
          </a:p>
          <a:p>
            <a:r>
              <a:rPr lang="en-US" altLang="zh-CN" sz="2400">
                <a:ea typeface="宋体" charset="-122"/>
              </a:rPr>
              <a:t>Can be visualized as a dendrogram</a:t>
            </a:r>
          </a:p>
          <a:p>
            <a:pPr lvl="1"/>
            <a:r>
              <a:rPr lang="en-US" altLang="zh-CN" sz="2000">
                <a:ea typeface="宋体" charset="-122"/>
              </a:rPr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VISIO" r:id="rId4" imgW="3168720" imgH="3227760" progId="Visio.Drawing.6">
                  <p:embed/>
                </p:oleObj>
              </mc:Choice>
              <mc:Fallback>
                <p:oleObj name="VISIO" r:id="rId4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8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185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63412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Types of hierarchical clustering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CN" sz="2600">
                <a:solidFill>
                  <a:srgbClr val="FF0000"/>
                </a:solidFill>
                <a:ea typeface="宋体" charset="-122"/>
              </a:rPr>
              <a:t>Agglomerative (bottom up) clustering</a:t>
            </a:r>
            <a:r>
              <a:rPr lang="en-US" altLang="zh-CN" sz="2600">
                <a:ea typeface="宋体" charset="-122"/>
              </a:rPr>
              <a:t>: It builds the dendrogram (tree) from the bottom level, and </a:t>
            </a:r>
          </a:p>
          <a:p>
            <a:pPr lvl="1"/>
            <a:r>
              <a:rPr lang="en-US" altLang="zh-CN" sz="2200">
                <a:ea typeface="宋体" charset="-122"/>
              </a:rPr>
              <a:t>merges the most similar (or nearest) pair of clusters </a:t>
            </a:r>
          </a:p>
          <a:p>
            <a:pPr lvl="1"/>
            <a:r>
              <a:rPr lang="en-US" altLang="zh-CN" sz="2200">
                <a:ea typeface="宋体" charset="-122"/>
              </a:rPr>
              <a:t>stops when all the data points are merged into a single cluster (i.e., the root cluster). </a:t>
            </a:r>
            <a:endParaRPr lang="en-US" altLang="zh-CN" sz="2200" b="1">
              <a:ea typeface="宋体" charset="-122"/>
            </a:endParaRPr>
          </a:p>
          <a:p>
            <a:r>
              <a:rPr lang="en-US" altLang="zh-CN" sz="2600">
                <a:solidFill>
                  <a:srgbClr val="FF0000"/>
                </a:solidFill>
                <a:ea typeface="宋体" charset="-122"/>
              </a:rPr>
              <a:t>Divisive (top down) clustering</a:t>
            </a:r>
            <a:r>
              <a:rPr lang="en-US" altLang="zh-CN" sz="2600">
                <a:ea typeface="宋体" charset="-122"/>
              </a:rPr>
              <a:t>: It starts with all data points in one cluster, the root. </a:t>
            </a:r>
          </a:p>
          <a:p>
            <a:pPr lvl="1"/>
            <a:r>
              <a:rPr lang="en-US" altLang="zh-CN" sz="2200">
                <a:ea typeface="宋体" charset="-122"/>
              </a:rPr>
              <a:t>Splits the root into a set of child clusters. Each child cluster is recursively divided further </a:t>
            </a:r>
          </a:p>
          <a:p>
            <a:pPr lvl="1"/>
            <a:r>
              <a:rPr lang="en-US" altLang="zh-CN" sz="2200">
                <a:ea typeface="宋体" charset="-122"/>
              </a:rPr>
              <a:t>stops when only singleton clusters of individual data points remain, i.e., each cluster with only a single point </a:t>
            </a:r>
          </a:p>
        </p:txBody>
      </p:sp>
    </p:spTree>
    <p:extLst>
      <p:ext uri="{BB962C8B-B14F-4D97-AF65-F5344CB8AC3E}">
        <p14:creationId xmlns:p14="http://schemas.microsoft.com/office/powerpoint/2010/main" val="29039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Hierarchical Clustering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Basic concept</a:t>
            </a:r>
          </a:p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Agglomerative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clustering</a:t>
            </a:r>
          </a:p>
          <a:p>
            <a:pPr lvl="1"/>
            <a:r>
              <a:rPr lang="en-US" altLang="zh-CN" smtClean="0">
                <a:ea typeface="宋体" charset="-122"/>
              </a:rPr>
              <a:t>Algorithm</a:t>
            </a:r>
          </a:p>
          <a:p>
            <a:pPr lvl="1"/>
            <a:r>
              <a:rPr lang="en-US" altLang="zh-CN">
                <a:ea typeface="宋体" charset="-122"/>
              </a:rPr>
              <a:t>How to Define Inter-Cluster </a:t>
            </a:r>
            <a:r>
              <a:rPr lang="en-US" altLang="zh-CN" smtClean="0">
                <a:ea typeface="宋体" charset="-122"/>
              </a:rPr>
              <a:t>Similarity</a:t>
            </a:r>
          </a:p>
          <a:p>
            <a:pPr lvl="1"/>
            <a:r>
              <a:rPr lang="en-US" altLang="zh-CN" smtClean="0">
                <a:ea typeface="宋体" charset="-122"/>
              </a:rPr>
              <a:t>Limitations</a:t>
            </a:r>
          </a:p>
          <a:p>
            <a:r>
              <a:rPr lang="en-US" altLang="zh-CN">
                <a:ea typeface="宋体" charset="-122"/>
              </a:rPr>
              <a:t>Divisive clustering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charset="-122"/>
              </a:rPr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It is more popular then divisive methods.</a:t>
            </a:r>
            <a:endParaRPr lang="en-US" altLang="zh-CN" sz="2400" dirty="0">
              <a:ea typeface="宋体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Basic algorithm is straightforward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000" dirty="0">
                <a:ea typeface="宋体" charset="-122"/>
              </a:rPr>
              <a:t>Compute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000" dirty="0">
                <a:ea typeface="宋体" charset="-122"/>
              </a:rPr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000" b="1" dirty="0">
                <a:ea typeface="宋体" charset="-122"/>
              </a:rPr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000" dirty="0">
                <a:ea typeface="宋体" charset="-122"/>
              </a:rPr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000" dirty="0">
                <a:ea typeface="宋体" charset="-122"/>
              </a:rPr>
              <a:t>	Update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000" b="1" dirty="0">
                <a:ea typeface="宋体" charset="-122"/>
              </a:rPr>
              <a:t>Until</a:t>
            </a:r>
            <a:r>
              <a:rPr lang="en-US" altLang="zh-CN" sz="2000" dirty="0">
                <a:ea typeface="宋体" charset="-122"/>
              </a:rPr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zh-CN" sz="1200" dirty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178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Starting Situation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Start with clusters of individual points and a proximity matrix</a:t>
            </a:r>
          </a:p>
          <a:p>
            <a:pPr lvl="1"/>
            <a:endParaRPr lang="en-US" altLang="zh-CN">
              <a:ea typeface="宋体" charset="-122"/>
            </a:endParaRPr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Arial" charset="0"/>
                  <a:ea typeface="宋体" charset="-122"/>
                </a:rPr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Arial" charset="0"/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Arial" charset="0"/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Arial" charset="0"/>
                  <a:ea typeface="宋体" charset="-122"/>
                </a:rPr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12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What is clustering</a:t>
            </a:r>
            <a:endParaRPr lang="en-US" altLang="zh-CN">
              <a:ea typeface="宋体" charset="-122"/>
            </a:endParaRP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54448"/>
            <a:ext cx="8394700" cy="5014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a technique for finding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similarity groups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sz="2600" dirty="0">
                <a:ea typeface="ＭＳ Ｐゴシック" pitchFamily="34" charset="-128"/>
              </a:rPr>
              <a:t>. I.e.,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marL="742950" lvl="1" indent="-285750">
              <a:lnSpc>
                <a:spcPct val="90000"/>
              </a:lnSpc>
            </a:pPr>
            <a:endParaRPr lang="en-US" altLang="ja-JP" sz="2200" dirty="0"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3789040"/>
            <a:ext cx="5715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37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After some merging steps, we have some clusters</a:t>
            </a:r>
            <a:r>
              <a:rPr lang="en-US" altLang="zh-CN" sz="2600">
                <a:ea typeface="宋体" charset="-122"/>
              </a:rPr>
              <a:t> </a:t>
            </a:r>
          </a:p>
          <a:p>
            <a:pPr lvl="1"/>
            <a:endParaRPr lang="en-US" altLang="zh-CN" sz="2400">
              <a:ea typeface="宋体" charset="-122"/>
            </a:endParaRPr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C3</a:t>
            </a:r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329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762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5257800" cy="1219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We want to merge the two closest clusters (C2 and C5)  and update the proximity matrix</a:t>
            </a:r>
            <a:r>
              <a:rPr lang="en-US" altLang="zh-CN" sz="2600">
                <a:ea typeface="宋体" charset="-122"/>
              </a:rPr>
              <a:t>. </a:t>
            </a:r>
          </a:p>
          <a:p>
            <a:pPr lvl="1"/>
            <a:endParaRPr lang="en-US" altLang="zh-CN" sz="2400">
              <a:ea typeface="宋体" charset="-122"/>
            </a:endParaRPr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C3</a:t>
            </a:r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562600" y="1143000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Arial" charset="0"/>
                  <a:ea typeface="宋体" charset="-122"/>
                </a:rPr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867400" y="3657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41910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910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25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The question is “How do we update the proximity matrix?”</a:t>
            </a:r>
            <a:r>
              <a:rPr lang="en-US" altLang="zh-CN" sz="2600">
                <a:ea typeface="宋体" charset="-122"/>
              </a:rPr>
              <a:t> </a:t>
            </a:r>
          </a:p>
          <a:p>
            <a:pPr lvl="1"/>
            <a:endParaRPr lang="en-US" altLang="zh-CN" sz="2400">
              <a:ea typeface="宋体" charset="-122"/>
            </a:endParaRPr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C4</a:t>
            </a: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C2 </a:t>
            </a:r>
            <a:r>
              <a:rPr lang="en-US" altLang="zh-CN" sz="1400">
                <a:latin typeface="Arial" charset="0"/>
                <a:ea typeface="宋体" charset="-122"/>
              </a:rPr>
              <a:t>U</a:t>
            </a:r>
            <a:r>
              <a:rPr lang="en-US" altLang="zh-CN" sz="1400" b="1">
                <a:latin typeface="Arial" charset="0"/>
                <a:ea typeface="宋体" charset="-122"/>
              </a:rPr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C3</a:t>
            </a: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?        ?        ?  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C2 </a:t>
            </a:r>
            <a:r>
              <a:rPr lang="en-US" altLang="zh-CN" sz="1400">
                <a:latin typeface="Arial" charset="0"/>
                <a:ea typeface="宋体" charset="-122"/>
              </a:rPr>
              <a:t>U </a:t>
            </a:r>
            <a:r>
              <a:rPr lang="en-US" altLang="zh-CN" sz="1400" b="1">
                <a:latin typeface="Arial" charset="0"/>
                <a:ea typeface="宋体" charset="-122"/>
              </a:rPr>
              <a:t>C5</a:t>
            </a: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C3</a:t>
            </a: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C2 </a:t>
            </a:r>
            <a:r>
              <a:rPr lang="en-US" altLang="zh-CN" sz="1400">
                <a:latin typeface="Arial" charset="0"/>
                <a:ea typeface="宋体" charset="-122"/>
              </a:rPr>
              <a:t>U </a:t>
            </a:r>
            <a:r>
              <a:rPr lang="en-US" altLang="zh-CN" sz="1400" b="1">
                <a:latin typeface="Arial" charset="0"/>
                <a:ea typeface="宋体" charset="-122"/>
              </a:rPr>
              <a:t>C5</a:t>
            </a: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Arial" charset="0"/>
                <a:ea typeface="宋体" charset="-122"/>
              </a:rPr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081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000">
                <a:ea typeface="宋体" charset="-122"/>
              </a:rPr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zh-CN" sz="2000" b="0">
                <a:ea typeface="宋体" charset="-122"/>
              </a:rPr>
              <a:t>Ward’s Method uses squared error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37874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000">
                <a:ea typeface="宋体" charset="-122"/>
              </a:rPr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solidFill>
                  <a:srgbClr val="FF0000"/>
                </a:solidFill>
                <a:ea typeface="宋体" charset="-122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zh-CN" sz="2000" b="0">
                <a:ea typeface="宋体" charset="-122"/>
              </a:rPr>
              <a:t>Ward’s Method uses squared error</a:t>
            </a:r>
            <a:endParaRPr lang="en-US" altLang="zh-CN" sz="2400" b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000">
                <a:ea typeface="宋体" charset="-122"/>
              </a:rPr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solidFill>
                  <a:srgbClr val="FF0000"/>
                </a:solidFill>
                <a:ea typeface="宋体" charset="-122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zh-CN" sz="2000" b="0">
                <a:ea typeface="宋体" charset="-122"/>
              </a:rPr>
              <a:t>Ward’s Method uses squared error</a:t>
            </a:r>
            <a:endParaRPr lang="en-US" altLang="zh-CN" sz="2400" b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000">
                <a:ea typeface="宋体" charset="-122"/>
              </a:rPr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solidFill>
                  <a:srgbClr val="FF0000"/>
                </a:solidFill>
                <a:ea typeface="宋体" charset="-122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zh-CN" sz="2000" b="0">
                <a:ea typeface="宋体" charset="-122"/>
              </a:rPr>
              <a:t>Ward’s Method uses squared error</a:t>
            </a:r>
            <a:endParaRPr lang="en-US" altLang="zh-CN" sz="2400" b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000">
                <a:ea typeface="宋体" charset="-122"/>
              </a:rPr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solidFill>
                  <a:srgbClr val="FF0000"/>
                </a:solidFill>
                <a:ea typeface="宋体" charset="-122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0">
                <a:ea typeface="宋体" charset="-122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zh-CN" sz="2000" b="0">
                <a:ea typeface="宋体" charset="-122"/>
              </a:rPr>
              <a:t>Ward’s Method uses squared error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9878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Cluster Similarity: MIN or Single Link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Similarity of two clusters is based on the two most similar (closest) points in the different clusters</a:t>
            </a:r>
          </a:p>
          <a:p>
            <a:pPr lvl="1"/>
            <a:r>
              <a:rPr lang="en-US" altLang="zh-CN">
                <a:ea typeface="宋体" charset="-122"/>
              </a:rPr>
              <a:t>Determined by one pair of points, i.e., by one link in the proximity graph.</a:t>
            </a:r>
          </a:p>
        </p:txBody>
      </p:sp>
    </p:spTree>
    <p:extLst>
      <p:ext uri="{BB962C8B-B14F-4D97-AF65-F5344CB8AC3E}">
        <p14:creationId xmlns:p14="http://schemas.microsoft.com/office/powerpoint/2010/main" val="2196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Agglomerative Clustering</a:t>
            </a:r>
            <a:r>
              <a:rPr lang="en-US" altLang="zh-CN" dirty="0">
                <a:ea typeface="宋体" charset="-122"/>
              </a:rPr>
              <a:t>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Dendrogram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7975" y="1547813"/>
            <a:ext cx="4003675" cy="3530600"/>
            <a:chOff x="307975" y="1547813"/>
            <a:chExt cx="4003675" cy="3530600"/>
          </a:xfrm>
        </p:grpSpPr>
        <p:grpSp>
          <p:nvGrpSpPr>
            <p:cNvPr id="1633285" name="Group 5"/>
            <p:cNvGrpSpPr>
              <a:grpSpLocks/>
            </p:cNvGrpSpPr>
            <p:nvPr/>
          </p:nvGrpSpPr>
          <p:grpSpPr bwMode="auto">
            <a:xfrm>
              <a:off x="747713" y="1773238"/>
              <a:ext cx="3175000" cy="2790825"/>
              <a:chOff x="471" y="1117"/>
              <a:chExt cx="2000" cy="1758"/>
            </a:xfrm>
          </p:grpSpPr>
          <p:sp>
            <p:nvSpPr>
              <p:cNvPr id="1633286" name="Freeform 6"/>
              <p:cNvSpPr>
                <a:spLocks/>
              </p:cNvSpPr>
              <p:nvPr/>
            </p:nvSpPr>
            <p:spPr bwMode="auto">
              <a:xfrm>
                <a:off x="1072" y="1810"/>
                <a:ext cx="89" cy="87"/>
              </a:xfrm>
              <a:custGeom>
                <a:avLst/>
                <a:gdLst>
                  <a:gd name="T0" fmla="*/ 0 w 89"/>
                  <a:gd name="T1" fmla="*/ 43 h 87"/>
                  <a:gd name="T2" fmla="*/ 4 w 89"/>
                  <a:gd name="T3" fmla="*/ 26 h 87"/>
                  <a:gd name="T4" fmla="*/ 13 w 89"/>
                  <a:gd name="T5" fmla="*/ 11 h 87"/>
                  <a:gd name="T6" fmla="*/ 28 w 89"/>
                  <a:gd name="T7" fmla="*/ 2 h 87"/>
                  <a:gd name="T8" fmla="*/ 43 w 89"/>
                  <a:gd name="T9" fmla="*/ 0 h 87"/>
                  <a:gd name="T10" fmla="*/ 61 w 89"/>
                  <a:gd name="T11" fmla="*/ 2 h 87"/>
                  <a:gd name="T12" fmla="*/ 76 w 89"/>
                  <a:gd name="T13" fmla="*/ 11 h 87"/>
                  <a:gd name="T14" fmla="*/ 84 w 89"/>
                  <a:gd name="T15" fmla="*/ 26 h 87"/>
                  <a:gd name="T16" fmla="*/ 89 w 89"/>
                  <a:gd name="T17" fmla="*/ 43 h 87"/>
                  <a:gd name="T18" fmla="*/ 84 w 89"/>
                  <a:gd name="T19" fmla="*/ 61 h 87"/>
                  <a:gd name="T20" fmla="*/ 76 w 89"/>
                  <a:gd name="T21" fmla="*/ 74 h 87"/>
                  <a:gd name="T22" fmla="*/ 61 w 89"/>
                  <a:gd name="T23" fmla="*/ 84 h 87"/>
                  <a:gd name="T24" fmla="*/ 43 w 89"/>
                  <a:gd name="T25" fmla="*/ 87 h 87"/>
                  <a:gd name="T26" fmla="*/ 28 w 89"/>
                  <a:gd name="T27" fmla="*/ 84 h 87"/>
                  <a:gd name="T28" fmla="*/ 13 w 89"/>
                  <a:gd name="T29" fmla="*/ 74 h 87"/>
                  <a:gd name="T30" fmla="*/ 4 w 89"/>
                  <a:gd name="T31" fmla="*/ 61 h 87"/>
                  <a:gd name="T32" fmla="*/ 0 w 89"/>
                  <a:gd name="T33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87">
                    <a:moveTo>
                      <a:pt x="0" y="43"/>
                    </a:moveTo>
                    <a:lnTo>
                      <a:pt x="4" y="26"/>
                    </a:lnTo>
                    <a:lnTo>
                      <a:pt x="13" y="11"/>
                    </a:lnTo>
                    <a:lnTo>
                      <a:pt x="28" y="2"/>
                    </a:lnTo>
                    <a:lnTo>
                      <a:pt x="43" y="0"/>
                    </a:lnTo>
                    <a:lnTo>
                      <a:pt x="61" y="2"/>
                    </a:lnTo>
                    <a:lnTo>
                      <a:pt x="76" y="11"/>
                    </a:lnTo>
                    <a:lnTo>
                      <a:pt x="84" y="26"/>
                    </a:lnTo>
                    <a:lnTo>
                      <a:pt x="89" y="43"/>
                    </a:lnTo>
                    <a:lnTo>
                      <a:pt x="84" y="61"/>
                    </a:lnTo>
                    <a:lnTo>
                      <a:pt x="76" y="74"/>
                    </a:lnTo>
                    <a:lnTo>
                      <a:pt x="61" y="84"/>
                    </a:lnTo>
                    <a:lnTo>
                      <a:pt x="43" y="87"/>
                    </a:lnTo>
                    <a:lnTo>
                      <a:pt x="28" y="84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287" name="Freeform 7"/>
              <p:cNvSpPr>
                <a:spLocks/>
              </p:cNvSpPr>
              <p:nvPr/>
            </p:nvSpPr>
            <p:spPr bwMode="auto">
              <a:xfrm>
                <a:off x="1894" y="1169"/>
                <a:ext cx="89" cy="86"/>
              </a:xfrm>
              <a:custGeom>
                <a:avLst/>
                <a:gdLst>
                  <a:gd name="T0" fmla="*/ 0 w 89"/>
                  <a:gd name="T1" fmla="*/ 43 h 86"/>
                  <a:gd name="T2" fmla="*/ 4 w 89"/>
                  <a:gd name="T3" fmla="*/ 26 h 86"/>
                  <a:gd name="T4" fmla="*/ 13 w 89"/>
                  <a:gd name="T5" fmla="*/ 13 h 86"/>
                  <a:gd name="T6" fmla="*/ 28 w 89"/>
                  <a:gd name="T7" fmla="*/ 2 h 86"/>
                  <a:gd name="T8" fmla="*/ 45 w 89"/>
                  <a:gd name="T9" fmla="*/ 0 h 86"/>
                  <a:gd name="T10" fmla="*/ 61 w 89"/>
                  <a:gd name="T11" fmla="*/ 2 h 86"/>
                  <a:gd name="T12" fmla="*/ 76 w 89"/>
                  <a:gd name="T13" fmla="*/ 13 h 86"/>
                  <a:gd name="T14" fmla="*/ 84 w 89"/>
                  <a:gd name="T15" fmla="*/ 26 h 86"/>
                  <a:gd name="T16" fmla="*/ 89 w 89"/>
                  <a:gd name="T17" fmla="*/ 43 h 86"/>
                  <a:gd name="T18" fmla="*/ 84 w 89"/>
                  <a:gd name="T19" fmla="*/ 60 h 86"/>
                  <a:gd name="T20" fmla="*/ 76 w 89"/>
                  <a:gd name="T21" fmla="*/ 73 h 86"/>
                  <a:gd name="T22" fmla="*/ 61 w 89"/>
                  <a:gd name="T23" fmla="*/ 84 h 86"/>
                  <a:gd name="T24" fmla="*/ 45 w 89"/>
                  <a:gd name="T25" fmla="*/ 86 h 86"/>
                  <a:gd name="T26" fmla="*/ 28 w 89"/>
                  <a:gd name="T27" fmla="*/ 84 h 86"/>
                  <a:gd name="T28" fmla="*/ 13 w 89"/>
                  <a:gd name="T29" fmla="*/ 73 h 86"/>
                  <a:gd name="T30" fmla="*/ 4 w 89"/>
                  <a:gd name="T31" fmla="*/ 60 h 86"/>
                  <a:gd name="T32" fmla="*/ 0 w 89"/>
                  <a:gd name="T33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86">
                    <a:moveTo>
                      <a:pt x="0" y="43"/>
                    </a:moveTo>
                    <a:lnTo>
                      <a:pt x="4" y="26"/>
                    </a:lnTo>
                    <a:lnTo>
                      <a:pt x="13" y="13"/>
                    </a:lnTo>
                    <a:lnTo>
                      <a:pt x="28" y="2"/>
                    </a:lnTo>
                    <a:lnTo>
                      <a:pt x="45" y="0"/>
                    </a:lnTo>
                    <a:lnTo>
                      <a:pt x="61" y="2"/>
                    </a:lnTo>
                    <a:lnTo>
                      <a:pt x="76" y="13"/>
                    </a:lnTo>
                    <a:lnTo>
                      <a:pt x="84" y="26"/>
                    </a:lnTo>
                    <a:lnTo>
                      <a:pt x="89" y="43"/>
                    </a:lnTo>
                    <a:lnTo>
                      <a:pt x="84" y="60"/>
                    </a:lnTo>
                    <a:lnTo>
                      <a:pt x="76" y="73"/>
                    </a:lnTo>
                    <a:lnTo>
                      <a:pt x="61" y="84"/>
                    </a:lnTo>
                    <a:lnTo>
                      <a:pt x="45" y="86"/>
                    </a:lnTo>
                    <a:lnTo>
                      <a:pt x="28" y="84"/>
                    </a:lnTo>
                    <a:lnTo>
                      <a:pt x="13" y="73"/>
                    </a:lnTo>
                    <a:lnTo>
                      <a:pt x="4" y="6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288" name="Freeform 8"/>
              <p:cNvSpPr>
                <a:spLocks/>
              </p:cNvSpPr>
              <p:nvPr/>
            </p:nvSpPr>
            <p:spPr bwMode="auto">
              <a:xfrm>
                <a:off x="1295" y="2683"/>
                <a:ext cx="89" cy="88"/>
              </a:xfrm>
              <a:custGeom>
                <a:avLst/>
                <a:gdLst>
                  <a:gd name="T0" fmla="*/ 0 w 89"/>
                  <a:gd name="T1" fmla="*/ 45 h 88"/>
                  <a:gd name="T2" fmla="*/ 4 w 89"/>
                  <a:gd name="T3" fmla="*/ 28 h 88"/>
                  <a:gd name="T4" fmla="*/ 13 w 89"/>
                  <a:gd name="T5" fmla="*/ 12 h 88"/>
                  <a:gd name="T6" fmla="*/ 28 w 89"/>
                  <a:gd name="T7" fmla="*/ 4 h 88"/>
                  <a:gd name="T8" fmla="*/ 45 w 89"/>
                  <a:gd name="T9" fmla="*/ 0 h 88"/>
                  <a:gd name="T10" fmla="*/ 60 w 89"/>
                  <a:gd name="T11" fmla="*/ 4 h 88"/>
                  <a:gd name="T12" fmla="*/ 76 w 89"/>
                  <a:gd name="T13" fmla="*/ 12 h 88"/>
                  <a:gd name="T14" fmla="*/ 86 w 89"/>
                  <a:gd name="T15" fmla="*/ 28 h 88"/>
                  <a:gd name="T16" fmla="*/ 89 w 89"/>
                  <a:gd name="T17" fmla="*/ 45 h 88"/>
                  <a:gd name="T18" fmla="*/ 86 w 89"/>
                  <a:gd name="T19" fmla="*/ 62 h 88"/>
                  <a:gd name="T20" fmla="*/ 76 w 89"/>
                  <a:gd name="T21" fmla="*/ 75 h 88"/>
                  <a:gd name="T22" fmla="*/ 60 w 89"/>
                  <a:gd name="T23" fmla="*/ 86 h 88"/>
                  <a:gd name="T24" fmla="*/ 45 w 89"/>
                  <a:gd name="T25" fmla="*/ 88 h 88"/>
                  <a:gd name="T26" fmla="*/ 28 w 89"/>
                  <a:gd name="T27" fmla="*/ 86 h 88"/>
                  <a:gd name="T28" fmla="*/ 13 w 89"/>
                  <a:gd name="T29" fmla="*/ 75 h 88"/>
                  <a:gd name="T30" fmla="*/ 4 w 89"/>
                  <a:gd name="T31" fmla="*/ 62 h 88"/>
                  <a:gd name="T32" fmla="*/ 0 w 89"/>
                  <a:gd name="T33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88">
                    <a:moveTo>
                      <a:pt x="0" y="45"/>
                    </a:moveTo>
                    <a:lnTo>
                      <a:pt x="4" y="28"/>
                    </a:lnTo>
                    <a:lnTo>
                      <a:pt x="13" y="12"/>
                    </a:lnTo>
                    <a:lnTo>
                      <a:pt x="28" y="4"/>
                    </a:lnTo>
                    <a:lnTo>
                      <a:pt x="45" y="0"/>
                    </a:lnTo>
                    <a:lnTo>
                      <a:pt x="60" y="4"/>
                    </a:lnTo>
                    <a:lnTo>
                      <a:pt x="76" y="12"/>
                    </a:lnTo>
                    <a:lnTo>
                      <a:pt x="86" y="28"/>
                    </a:lnTo>
                    <a:lnTo>
                      <a:pt x="89" y="45"/>
                    </a:lnTo>
                    <a:lnTo>
                      <a:pt x="86" y="62"/>
                    </a:lnTo>
                    <a:lnTo>
                      <a:pt x="76" y="75"/>
                    </a:lnTo>
                    <a:lnTo>
                      <a:pt x="60" y="86"/>
                    </a:lnTo>
                    <a:lnTo>
                      <a:pt x="45" y="88"/>
                    </a:lnTo>
                    <a:lnTo>
                      <a:pt x="28" y="86"/>
                    </a:lnTo>
                    <a:lnTo>
                      <a:pt x="13" y="75"/>
                    </a:lnTo>
                    <a:lnTo>
                      <a:pt x="4" y="6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289" name="Freeform 9"/>
              <p:cNvSpPr>
                <a:spLocks/>
              </p:cNvSpPr>
              <p:nvPr/>
            </p:nvSpPr>
            <p:spPr bwMode="auto">
              <a:xfrm>
                <a:off x="471" y="1683"/>
                <a:ext cx="88" cy="88"/>
              </a:xfrm>
              <a:custGeom>
                <a:avLst/>
                <a:gdLst>
                  <a:gd name="T0" fmla="*/ 0 w 88"/>
                  <a:gd name="T1" fmla="*/ 45 h 88"/>
                  <a:gd name="T2" fmla="*/ 4 w 88"/>
                  <a:gd name="T3" fmla="*/ 28 h 88"/>
                  <a:gd name="T4" fmla="*/ 13 w 88"/>
                  <a:gd name="T5" fmla="*/ 13 h 88"/>
                  <a:gd name="T6" fmla="*/ 28 w 88"/>
                  <a:gd name="T7" fmla="*/ 4 h 88"/>
                  <a:gd name="T8" fmla="*/ 45 w 88"/>
                  <a:gd name="T9" fmla="*/ 0 h 88"/>
                  <a:gd name="T10" fmla="*/ 60 w 88"/>
                  <a:gd name="T11" fmla="*/ 4 h 88"/>
                  <a:gd name="T12" fmla="*/ 75 w 88"/>
                  <a:gd name="T13" fmla="*/ 13 h 88"/>
                  <a:gd name="T14" fmla="*/ 84 w 88"/>
                  <a:gd name="T15" fmla="*/ 28 h 88"/>
                  <a:gd name="T16" fmla="*/ 88 w 88"/>
                  <a:gd name="T17" fmla="*/ 45 h 88"/>
                  <a:gd name="T18" fmla="*/ 84 w 88"/>
                  <a:gd name="T19" fmla="*/ 60 h 88"/>
                  <a:gd name="T20" fmla="*/ 75 w 88"/>
                  <a:gd name="T21" fmla="*/ 75 h 88"/>
                  <a:gd name="T22" fmla="*/ 60 w 88"/>
                  <a:gd name="T23" fmla="*/ 86 h 88"/>
                  <a:gd name="T24" fmla="*/ 45 w 88"/>
                  <a:gd name="T25" fmla="*/ 88 h 88"/>
                  <a:gd name="T26" fmla="*/ 28 w 88"/>
                  <a:gd name="T27" fmla="*/ 86 h 88"/>
                  <a:gd name="T28" fmla="*/ 13 w 88"/>
                  <a:gd name="T29" fmla="*/ 75 h 88"/>
                  <a:gd name="T30" fmla="*/ 4 w 88"/>
                  <a:gd name="T31" fmla="*/ 60 h 88"/>
                  <a:gd name="T32" fmla="*/ 0 w 88"/>
                  <a:gd name="T33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8">
                    <a:moveTo>
                      <a:pt x="0" y="45"/>
                    </a:moveTo>
                    <a:lnTo>
                      <a:pt x="4" y="28"/>
                    </a:lnTo>
                    <a:lnTo>
                      <a:pt x="13" y="13"/>
                    </a:lnTo>
                    <a:lnTo>
                      <a:pt x="28" y="4"/>
                    </a:lnTo>
                    <a:lnTo>
                      <a:pt x="45" y="0"/>
                    </a:lnTo>
                    <a:lnTo>
                      <a:pt x="60" y="4"/>
                    </a:lnTo>
                    <a:lnTo>
                      <a:pt x="75" y="13"/>
                    </a:lnTo>
                    <a:lnTo>
                      <a:pt x="84" y="28"/>
                    </a:lnTo>
                    <a:lnTo>
                      <a:pt x="88" y="45"/>
                    </a:lnTo>
                    <a:lnTo>
                      <a:pt x="84" y="60"/>
                    </a:lnTo>
                    <a:lnTo>
                      <a:pt x="75" y="75"/>
                    </a:lnTo>
                    <a:lnTo>
                      <a:pt x="60" y="86"/>
                    </a:lnTo>
                    <a:lnTo>
                      <a:pt x="45" y="88"/>
                    </a:lnTo>
                    <a:lnTo>
                      <a:pt x="28" y="86"/>
                    </a:lnTo>
                    <a:lnTo>
                      <a:pt x="13" y="75"/>
                    </a:lnTo>
                    <a:lnTo>
                      <a:pt x="4" y="6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290" name="Freeform 10"/>
              <p:cNvSpPr>
                <a:spLocks/>
              </p:cNvSpPr>
              <p:nvPr/>
            </p:nvSpPr>
            <p:spPr bwMode="auto">
              <a:xfrm>
                <a:off x="1652" y="2117"/>
                <a:ext cx="88" cy="88"/>
              </a:xfrm>
              <a:custGeom>
                <a:avLst/>
                <a:gdLst>
                  <a:gd name="T0" fmla="*/ 0 w 88"/>
                  <a:gd name="T1" fmla="*/ 45 h 88"/>
                  <a:gd name="T2" fmla="*/ 2 w 88"/>
                  <a:gd name="T3" fmla="*/ 28 h 88"/>
                  <a:gd name="T4" fmla="*/ 13 w 88"/>
                  <a:gd name="T5" fmla="*/ 13 h 88"/>
                  <a:gd name="T6" fmla="*/ 26 w 88"/>
                  <a:gd name="T7" fmla="*/ 4 h 88"/>
                  <a:gd name="T8" fmla="*/ 43 w 88"/>
                  <a:gd name="T9" fmla="*/ 0 h 88"/>
                  <a:gd name="T10" fmla="*/ 60 w 88"/>
                  <a:gd name="T11" fmla="*/ 4 h 88"/>
                  <a:gd name="T12" fmla="*/ 75 w 88"/>
                  <a:gd name="T13" fmla="*/ 13 h 88"/>
                  <a:gd name="T14" fmla="*/ 84 w 88"/>
                  <a:gd name="T15" fmla="*/ 28 h 88"/>
                  <a:gd name="T16" fmla="*/ 88 w 88"/>
                  <a:gd name="T17" fmla="*/ 45 h 88"/>
                  <a:gd name="T18" fmla="*/ 84 w 88"/>
                  <a:gd name="T19" fmla="*/ 62 h 88"/>
                  <a:gd name="T20" fmla="*/ 75 w 88"/>
                  <a:gd name="T21" fmla="*/ 75 h 88"/>
                  <a:gd name="T22" fmla="*/ 60 w 88"/>
                  <a:gd name="T23" fmla="*/ 86 h 88"/>
                  <a:gd name="T24" fmla="*/ 43 w 88"/>
                  <a:gd name="T25" fmla="*/ 88 h 88"/>
                  <a:gd name="T26" fmla="*/ 26 w 88"/>
                  <a:gd name="T27" fmla="*/ 86 h 88"/>
                  <a:gd name="T28" fmla="*/ 13 w 88"/>
                  <a:gd name="T29" fmla="*/ 75 h 88"/>
                  <a:gd name="T30" fmla="*/ 2 w 88"/>
                  <a:gd name="T31" fmla="*/ 62 h 88"/>
                  <a:gd name="T32" fmla="*/ 0 w 88"/>
                  <a:gd name="T33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8">
                    <a:moveTo>
                      <a:pt x="0" y="45"/>
                    </a:moveTo>
                    <a:lnTo>
                      <a:pt x="2" y="28"/>
                    </a:lnTo>
                    <a:lnTo>
                      <a:pt x="13" y="13"/>
                    </a:lnTo>
                    <a:lnTo>
                      <a:pt x="26" y="4"/>
                    </a:lnTo>
                    <a:lnTo>
                      <a:pt x="43" y="0"/>
                    </a:lnTo>
                    <a:lnTo>
                      <a:pt x="60" y="4"/>
                    </a:lnTo>
                    <a:lnTo>
                      <a:pt x="75" y="13"/>
                    </a:lnTo>
                    <a:lnTo>
                      <a:pt x="84" y="28"/>
                    </a:lnTo>
                    <a:lnTo>
                      <a:pt x="88" y="45"/>
                    </a:lnTo>
                    <a:lnTo>
                      <a:pt x="84" y="62"/>
                    </a:lnTo>
                    <a:lnTo>
                      <a:pt x="75" y="75"/>
                    </a:lnTo>
                    <a:lnTo>
                      <a:pt x="60" y="86"/>
                    </a:lnTo>
                    <a:lnTo>
                      <a:pt x="43" y="88"/>
                    </a:lnTo>
                    <a:lnTo>
                      <a:pt x="26" y="86"/>
                    </a:lnTo>
                    <a:lnTo>
                      <a:pt x="13" y="75"/>
                    </a:lnTo>
                    <a:lnTo>
                      <a:pt x="2" y="6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291" name="Freeform 11"/>
              <p:cNvSpPr>
                <a:spLocks/>
              </p:cNvSpPr>
              <p:nvPr/>
            </p:nvSpPr>
            <p:spPr bwMode="auto">
              <a:xfrm>
                <a:off x="2134" y="2177"/>
                <a:ext cx="89" cy="89"/>
              </a:xfrm>
              <a:custGeom>
                <a:avLst/>
                <a:gdLst>
                  <a:gd name="T0" fmla="*/ 0 w 89"/>
                  <a:gd name="T1" fmla="*/ 43 h 89"/>
                  <a:gd name="T2" fmla="*/ 4 w 89"/>
                  <a:gd name="T3" fmla="*/ 26 h 89"/>
                  <a:gd name="T4" fmla="*/ 13 w 89"/>
                  <a:gd name="T5" fmla="*/ 13 h 89"/>
                  <a:gd name="T6" fmla="*/ 28 w 89"/>
                  <a:gd name="T7" fmla="*/ 2 h 89"/>
                  <a:gd name="T8" fmla="*/ 46 w 89"/>
                  <a:gd name="T9" fmla="*/ 0 h 89"/>
                  <a:gd name="T10" fmla="*/ 63 w 89"/>
                  <a:gd name="T11" fmla="*/ 2 h 89"/>
                  <a:gd name="T12" fmla="*/ 76 w 89"/>
                  <a:gd name="T13" fmla="*/ 13 h 89"/>
                  <a:gd name="T14" fmla="*/ 87 w 89"/>
                  <a:gd name="T15" fmla="*/ 26 h 89"/>
                  <a:gd name="T16" fmla="*/ 89 w 89"/>
                  <a:gd name="T17" fmla="*/ 43 h 89"/>
                  <a:gd name="T18" fmla="*/ 87 w 89"/>
                  <a:gd name="T19" fmla="*/ 61 h 89"/>
                  <a:gd name="T20" fmla="*/ 76 w 89"/>
                  <a:gd name="T21" fmla="*/ 76 h 89"/>
                  <a:gd name="T22" fmla="*/ 63 w 89"/>
                  <a:gd name="T23" fmla="*/ 84 h 89"/>
                  <a:gd name="T24" fmla="*/ 46 w 89"/>
                  <a:gd name="T25" fmla="*/ 89 h 89"/>
                  <a:gd name="T26" fmla="*/ 28 w 89"/>
                  <a:gd name="T27" fmla="*/ 84 h 89"/>
                  <a:gd name="T28" fmla="*/ 13 w 89"/>
                  <a:gd name="T29" fmla="*/ 76 h 89"/>
                  <a:gd name="T30" fmla="*/ 4 w 89"/>
                  <a:gd name="T31" fmla="*/ 61 h 89"/>
                  <a:gd name="T32" fmla="*/ 0 w 89"/>
                  <a:gd name="T33" fmla="*/ 4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89">
                    <a:moveTo>
                      <a:pt x="0" y="43"/>
                    </a:moveTo>
                    <a:lnTo>
                      <a:pt x="4" y="26"/>
                    </a:lnTo>
                    <a:lnTo>
                      <a:pt x="13" y="13"/>
                    </a:lnTo>
                    <a:lnTo>
                      <a:pt x="28" y="2"/>
                    </a:lnTo>
                    <a:lnTo>
                      <a:pt x="46" y="0"/>
                    </a:lnTo>
                    <a:lnTo>
                      <a:pt x="63" y="2"/>
                    </a:lnTo>
                    <a:lnTo>
                      <a:pt x="76" y="13"/>
                    </a:lnTo>
                    <a:lnTo>
                      <a:pt x="87" y="26"/>
                    </a:lnTo>
                    <a:lnTo>
                      <a:pt x="89" y="43"/>
                    </a:lnTo>
                    <a:lnTo>
                      <a:pt x="87" y="61"/>
                    </a:lnTo>
                    <a:lnTo>
                      <a:pt x="76" y="76"/>
                    </a:lnTo>
                    <a:lnTo>
                      <a:pt x="63" y="84"/>
                    </a:lnTo>
                    <a:lnTo>
                      <a:pt x="46" y="89"/>
                    </a:lnTo>
                    <a:lnTo>
                      <a:pt x="28" y="84"/>
                    </a:lnTo>
                    <a:lnTo>
                      <a:pt x="13" y="76"/>
                    </a:lnTo>
                    <a:lnTo>
                      <a:pt x="4" y="6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292" name="Rectangle 12"/>
              <p:cNvSpPr>
                <a:spLocks noChangeArrowheads="1"/>
              </p:cNvSpPr>
              <p:nvPr/>
            </p:nvSpPr>
            <p:spPr bwMode="auto">
              <a:xfrm>
                <a:off x="2032" y="1117"/>
                <a:ext cx="1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3293" name="Rectangle 13"/>
              <p:cNvSpPr>
                <a:spLocks noChangeArrowheads="1"/>
              </p:cNvSpPr>
              <p:nvPr/>
            </p:nvSpPr>
            <p:spPr bwMode="auto">
              <a:xfrm>
                <a:off x="1256" y="1764"/>
                <a:ext cx="1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3294" name="Rectangle 14"/>
              <p:cNvSpPr>
                <a:spLocks noChangeArrowheads="1"/>
              </p:cNvSpPr>
              <p:nvPr/>
            </p:nvSpPr>
            <p:spPr bwMode="auto">
              <a:xfrm>
                <a:off x="1810" y="2069"/>
                <a:ext cx="1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3295" name="Rectangle 15"/>
              <p:cNvSpPr>
                <a:spLocks noChangeArrowheads="1"/>
              </p:cNvSpPr>
              <p:nvPr/>
            </p:nvSpPr>
            <p:spPr bwMode="auto">
              <a:xfrm>
                <a:off x="1422" y="2635"/>
                <a:ext cx="1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3296" name="Rectangle 16"/>
              <p:cNvSpPr>
                <a:spLocks noChangeArrowheads="1"/>
              </p:cNvSpPr>
              <p:nvPr/>
            </p:nvSpPr>
            <p:spPr bwMode="auto">
              <a:xfrm>
                <a:off x="648" y="1626"/>
                <a:ext cx="1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3297" name="Rectangle 17"/>
              <p:cNvSpPr>
                <a:spLocks noChangeArrowheads="1"/>
              </p:cNvSpPr>
              <p:nvPr/>
            </p:nvSpPr>
            <p:spPr bwMode="auto">
              <a:xfrm>
                <a:off x="2307" y="2125"/>
                <a:ext cx="1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3298" name="Group 18"/>
            <p:cNvGrpSpPr>
              <a:grpSpLocks/>
            </p:cNvGrpSpPr>
            <p:nvPr/>
          </p:nvGrpSpPr>
          <p:grpSpPr bwMode="auto">
            <a:xfrm>
              <a:off x="2495550" y="2863850"/>
              <a:ext cx="1423988" cy="914400"/>
              <a:chOff x="1572" y="1804"/>
              <a:chExt cx="897" cy="576"/>
            </a:xfrm>
          </p:grpSpPr>
          <p:sp>
            <p:nvSpPr>
              <p:cNvPr id="1633299" name="Freeform 19"/>
              <p:cNvSpPr>
                <a:spLocks/>
              </p:cNvSpPr>
              <p:nvPr/>
            </p:nvSpPr>
            <p:spPr bwMode="auto">
              <a:xfrm>
                <a:off x="1572" y="2005"/>
                <a:ext cx="897" cy="375"/>
              </a:xfrm>
              <a:custGeom>
                <a:avLst/>
                <a:gdLst>
                  <a:gd name="T0" fmla="*/ 450 w 897"/>
                  <a:gd name="T1" fmla="*/ 0 h 375"/>
                  <a:gd name="T2" fmla="*/ 510 w 897"/>
                  <a:gd name="T3" fmla="*/ 2 h 375"/>
                  <a:gd name="T4" fmla="*/ 571 w 897"/>
                  <a:gd name="T5" fmla="*/ 6 h 375"/>
                  <a:gd name="T6" fmla="*/ 629 w 897"/>
                  <a:gd name="T7" fmla="*/ 15 h 375"/>
                  <a:gd name="T8" fmla="*/ 683 w 897"/>
                  <a:gd name="T9" fmla="*/ 28 h 375"/>
                  <a:gd name="T10" fmla="*/ 733 w 897"/>
                  <a:gd name="T11" fmla="*/ 43 h 375"/>
                  <a:gd name="T12" fmla="*/ 778 w 897"/>
                  <a:gd name="T13" fmla="*/ 60 h 375"/>
                  <a:gd name="T14" fmla="*/ 817 w 897"/>
                  <a:gd name="T15" fmla="*/ 79 h 375"/>
                  <a:gd name="T16" fmla="*/ 850 w 897"/>
                  <a:gd name="T17" fmla="*/ 101 h 375"/>
                  <a:gd name="T18" fmla="*/ 874 w 897"/>
                  <a:gd name="T19" fmla="*/ 125 h 375"/>
                  <a:gd name="T20" fmla="*/ 891 w 897"/>
                  <a:gd name="T21" fmla="*/ 149 h 375"/>
                  <a:gd name="T22" fmla="*/ 897 w 897"/>
                  <a:gd name="T23" fmla="*/ 174 h 375"/>
                  <a:gd name="T24" fmla="*/ 897 w 897"/>
                  <a:gd name="T25" fmla="*/ 200 h 375"/>
                  <a:gd name="T26" fmla="*/ 891 w 897"/>
                  <a:gd name="T27" fmla="*/ 226 h 375"/>
                  <a:gd name="T28" fmla="*/ 874 w 897"/>
                  <a:gd name="T29" fmla="*/ 250 h 375"/>
                  <a:gd name="T30" fmla="*/ 850 w 897"/>
                  <a:gd name="T31" fmla="*/ 274 h 375"/>
                  <a:gd name="T32" fmla="*/ 817 w 897"/>
                  <a:gd name="T33" fmla="*/ 295 h 375"/>
                  <a:gd name="T34" fmla="*/ 778 w 897"/>
                  <a:gd name="T35" fmla="*/ 315 h 375"/>
                  <a:gd name="T36" fmla="*/ 733 w 897"/>
                  <a:gd name="T37" fmla="*/ 332 h 375"/>
                  <a:gd name="T38" fmla="*/ 683 w 897"/>
                  <a:gd name="T39" fmla="*/ 347 h 375"/>
                  <a:gd name="T40" fmla="*/ 629 w 897"/>
                  <a:gd name="T41" fmla="*/ 360 h 375"/>
                  <a:gd name="T42" fmla="*/ 571 w 897"/>
                  <a:gd name="T43" fmla="*/ 369 h 375"/>
                  <a:gd name="T44" fmla="*/ 510 w 897"/>
                  <a:gd name="T45" fmla="*/ 373 h 375"/>
                  <a:gd name="T46" fmla="*/ 450 w 897"/>
                  <a:gd name="T47" fmla="*/ 375 h 375"/>
                  <a:gd name="T48" fmla="*/ 387 w 897"/>
                  <a:gd name="T49" fmla="*/ 373 h 375"/>
                  <a:gd name="T50" fmla="*/ 329 w 897"/>
                  <a:gd name="T51" fmla="*/ 369 h 375"/>
                  <a:gd name="T52" fmla="*/ 270 w 897"/>
                  <a:gd name="T53" fmla="*/ 360 h 375"/>
                  <a:gd name="T54" fmla="*/ 216 w 897"/>
                  <a:gd name="T55" fmla="*/ 347 h 375"/>
                  <a:gd name="T56" fmla="*/ 164 w 897"/>
                  <a:gd name="T57" fmla="*/ 332 h 375"/>
                  <a:gd name="T58" fmla="*/ 121 w 897"/>
                  <a:gd name="T59" fmla="*/ 315 h 375"/>
                  <a:gd name="T60" fmla="*/ 82 w 897"/>
                  <a:gd name="T61" fmla="*/ 295 h 375"/>
                  <a:gd name="T62" fmla="*/ 49 w 897"/>
                  <a:gd name="T63" fmla="*/ 274 h 375"/>
                  <a:gd name="T64" fmla="*/ 26 w 897"/>
                  <a:gd name="T65" fmla="*/ 250 h 375"/>
                  <a:gd name="T66" fmla="*/ 8 w 897"/>
                  <a:gd name="T67" fmla="*/ 226 h 375"/>
                  <a:gd name="T68" fmla="*/ 0 w 897"/>
                  <a:gd name="T69" fmla="*/ 200 h 375"/>
                  <a:gd name="T70" fmla="*/ 0 w 897"/>
                  <a:gd name="T71" fmla="*/ 174 h 375"/>
                  <a:gd name="T72" fmla="*/ 8 w 897"/>
                  <a:gd name="T73" fmla="*/ 149 h 375"/>
                  <a:gd name="T74" fmla="*/ 26 w 897"/>
                  <a:gd name="T75" fmla="*/ 125 h 375"/>
                  <a:gd name="T76" fmla="*/ 49 w 897"/>
                  <a:gd name="T77" fmla="*/ 101 h 375"/>
                  <a:gd name="T78" fmla="*/ 82 w 897"/>
                  <a:gd name="T79" fmla="*/ 79 h 375"/>
                  <a:gd name="T80" fmla="*/ 121 w 897"/>
                  <a:gd name="T81" fmla="*/ 60 h 375"/>
                  <a:gd name="T82" fmla="*/ 164 w 897"/>
                  <a:gd name="T83" fmla="*/ 43 h 375"/>
                  <a:gd name="T84" fmla="*/ 216 w 897"/>
                  <a:gd name="T85" fmla="*/ 28 h 375"/>
                  <a:gd name="T86" fmla="*/ 270 w 897"/>
                  <a:gd name="T87" fmla="*/ 15 h 375"/>
                  <a:gd name="T88" fmla="*/ 329 w 897"/>
                  <a:gd name="T89" fmla="*/ 6 h 375"/>
                  <a:gd name="T90" fmla="*/ 387 w 897"/>
                  <a:gd name="T91" fmla="*/ 2 h 375"/>
                  <a:gd name="T92" fmla="*/ 450 w 897"/>
                  <a:gd name="T93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97" h="375">
                    <a:moveTo>
                      <a:pt x="450" y="0"/>
                    </a:moveTo>
                    <a:lnTo>
                      <a:pt x="510" y="2"/>
                    </a:lnTo>
                    <a:lnTo>
                      <a:pt x="571" y="6"/>
                    </a:lnTo>
                    <a:lnTo>
                      <a:pt x="629" y="15"/>
                    </a:lnTo>
                    <a:lnTo>
                      <a:pt x="683" y="28"/>
                    </a:lnTo>
                    <a:lnTo>
                      <a:pt x="733" y="43"/>
                    </a:lnTo>
                    <a:lnTo>
                      <a:pt x="778" y="60"/>
                    </a:lnTo>
                    <a:lnTo>
                      <a:pt x="817" y="79"/>
                    </a:lnTo>
                    <a:lnTo>
                      <a:pt x="850" y="101"/>
                    </a:lnTo>
                    <a:lnTo>
                      <a:pt x="874" y="125"/>
                    </a:lnTo>
                    <a:lnTo>
                      <a:pt x="891" y="149"/>
                    </a:lnTo>
                    <a:lnTo>
                      <a:pt x="897" y="174"/>
                    </a:lnTo>
                    <a:lnTo>
                      <a:pt x="897" y="200"/>
                    </a:lnTo>
                    <a:lnTo>
                      <a:pt x="891" y="226"/>
                    </a:lnTo>
                    <a:lnTo>
                      <a:pt x="874" y="250"/>
                    </a:lnTo>
                    <a:lnTo>
                      <a:pt x="850" y="274"/>
                    </a:lnTo>
                    <a:lnTo>
                      <a:pt x="817" y="295"/>
                    </a:lnTo>
                    <a:lnTo>
                      <a:pt x="778" y="315"/>
                    </a:lnTo>
                    <a:lnTo>
                      <a:pt x="733" y="332"/>
                    </a:lnTo>
                    <a:lnTo>
                      <a:pt x="683" y="347"/>
                    </a:lnTo>
                    <a:lnTo>
                      <a:pt x="629" y="360"/>
                    </a:lnTo>
                    <a:lnTo>
                      <a:pt x="571" y="369"/>
                    </a:lnTo>
                    <a:lnTo>
                      <a:pt x="510" y="373"/>
                    </a:lnTo>
                    <a:lnTo>
                      <a:pt x="450" y="375"/>
                    </a:lnTo>
                    <a:lnTo>
                      <a:pt x="387" y="373"/>
                    </a:lnTo>
                    <a:lnTo>
                      <a:pt x="329" y="369"/>
                    </a:lnTo>
                    <a:lnTo>
                      <a:pt x="270" y="360"/>
                    </a:lnTo>
                    <a:lnTo>
                      <a:pt x="216" y="347"/>
                    </a:lnTo>
                    <a:lnTo>
                      <a:pt x="164" y="332"/>
                    </a:lnTo>
                    <a:lnTo>
                      <a:pt x="121" y="315"/>
                    </a:lnTo>
                    <a:lnTo>
                      <a:pt x="82" y="295"/>
                    </a:lnTo>
                    <a:lnTo>
                      <a:pt x="49" y="274"/>
                    </a:lnTo>
                    <a:lnTo>
                      <a:pt x="26" y="250"/>
                    </a:lnTo>
                    <a:lnTo>
                      <a:pt x="8" y="226"/>
                    </a:lnTo>
                    <a:lnTo>
                      <a:pt x="0" y="200"/>
                    </a:lnTo>
                    <a:lnTo>
                      <a:pt x="0" y="174"/>
                    </a:lnTo>
                    <a:lnTo>
                      <a:pt x="8" y="149"/>
                    </a:lnTo>
                    <a:lnTo>
                      <a:pt x="26" y="125"/>
                    </a:lnTo>
                    <a:lnTo>
                      <a:pt x="49" y="101"/>
                    </a:lnTo>
                    <a:lnTo>
                      <a:pt x="82" y="79"/>
                    </a:lnTo>
                    <a:lnTo>
                      <a:pt x="121" y="60"/>
                    </a:lnTo>
                    <a:lnTo>
                      <a:pt x="164" y="43"/>
                    </a:lnTo>
                    <a:lnTo>
                      <a:pt x="216" y="28"/>
                    </a:lnTo>
                    <a:lnTo>
                      <a:pt x="270" y="15"/>
                    </a:lnTo>
                    <a:lnTo>
                      <a:pt x="329" y="6"/>
                    </a:lnTo>
                    <a:lnTo>
                      <a:pt x="387" y="2"/>
                    </a:lnTo>
                    <a:lnTo>
                      <a:pt x="45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300" name="Rectangle 20"/>
              <p:cNvSpPr>
                <a:spLocks noChangeArrowheads="1"/>
              </p:cNvSpPr>
              <p:nvPr/>
            </p:nvSpPr>
            <p:spPr bwMode="auto">
              <a:xfrm>
                <a:off x="1944" y="1804"/>
                <a:ext cx="18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FF0000"/>
                    </a:solidFill>
                    <a:ea typeface="宋体" charset="-122"/>
                  </a:rPr>
                  <a:t>1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3301" name="Group 21"/>
            <p:cNvGrpSpPr>
              <a:grpSpLocks/>
            </p:cNvGrpSpPr>
            <p:nvPr/>
          </p:nvGrpSpPr>
          <p:grpSpPr bwMode="auto">
            <a:xfrm>
              <a:off x="527050" y="2489200"/>
              <a:ext cx="1735138" cy="1158875"/>
              <a:chOff x="332" y="1568"/>
              <a:chExt cx="1093" cy="730"/>
            </a:xfrm>
          </p:grpSpPr>
          <p:sp>
            <p:nvSpPr>
              <p:cNvPr id="1633302" name="Freeform 22"/>
              <p:cNvSpPr>
                <a:spLocks/>
              </p:cNvSpPr>
              <p:nvPr/>
            </p:nvSpPr>
            <p:spPr bwMode="auto">
              <a:xfrm>
                <a:off x="332" y="1568"/>
                <a:ext cx="1093" cy="497"/>
              </a:xfrm>
              <a:custGeom>
                <a:avLst/>
                <a:gdLst>
                  <a:gd name="T0" fmla="*/ 547 w 1093"/>
                  <a:gd name="T1" fmla="*/ 0 h 497"/>
                  <a:gd name="T2" fmla="*/ 615 w 1093"/>
                  <a:gd name="T3" fmla="*/ 3 h 497"/>
                  <a:gd name="T4" fmla="*/ 684 w 1093"/>
                  <a:gd name="T5" fmla="*/ 7 h 497"/>
                  <a:gd name="T6" fmla="*/ 749 w 1093"/>
                  <a:gd name="T7" fmla="*/ 18 h 497"/>
                  <a:gd name="T8" fmla="*/ 811 w 1093"/>
                  <a:gd name="T9" fmla="*/ 31 h 497"/>
                  <a:gd name="T10" fmla="*/ 868 w 1093"/>
                  <a:gd name="T11" fmla="*/ 48 h 497"/>
                  <a:gd name="T12" fmla="*/ 922 w 1093"/>
                  <a:gd name="T13" fmla="*/ 67 h 497"/>
                  <a:gd name="T14" fmla="*/ 969 w 1093"/>
                  <a:gd name="T15" fmla="*/ 91 h 497"/>
                  <a:gd name="T16" fmla="*/ 1008 w 1093"/>
                  <a:gd name="T17" fmla="*/ 115 h 497"/>
                  <a:gd name="T18" fmla="*/ 1043 w 1093"/>
                  <a:gd name="T19" fmla="*/ 143 h 497"/>
                  <a:gd name="T20" fmla="*/ 1067 w 1093"/>
                  <a:gd name="T21" fmla="*/ 171 h 497"/>
                  <a:gd name="T22" fmla="*/ 1084 w 1093"/>
                  <a:gd name="T23" fmla="*/ 201 h 497"/>
                  <a:gd name="T24" fmla="*/ 1093 w 1093"/>
                  <a:gd name="T25" fmla="*/ 234 h 497"/>
                  <a:gd name="T26" fmla="*/ 1093 w 1093"/>
                  <a:gd name="T27" fmla="*/ 264 h 497"/>
                  <a:gd name="T28" fmla="*/ 1084 w 1093"/>
                  <a:gd name="T29" fmla="*/ 294 h 497"/>
                  <a:gd name="T30" fmla="*/ 1067 w 1093"/>
                  <a:gd name="T31" fmla="*/ 324 h 497"/>
                  <a:gd name="T32" fmla="*/ 1043 w 1093"/>
                  <a:gd name="T33" fmla="*/ 354 h 497"/>
                  <a:gd name="T34" fmla="*/ 1008 w 1093"/>
                  <a:gd name="T35" fmla="*/ 383 h 497"/>
                  <a:gd name="T36" fmla="*/ 969 w 1093"/>
                  <a:gd name="T37" fmla="*/ 406 h 497"/>
                  <a:gd name="T38" fmla="*/ 922 w 1093"/>
                  <a:gd name="T39" fmla="*/ 430 h 497"/>
                  <a:gd name="T40" fmla="*/ 868 w 1093"/>
                  <a:gd name="T41" fmla="*/ 449 h 497"/>
                  <a:gd name="T42" fmla="*/ 811 w 1093"/>
                  <a:gd name="T43" fmla="*/ 467 h 497"/>
                  <a:gd name="T44" fmla="*/ 749 w 1093"/>
                  <a:gd name="T45" fmla="*/ 480 h 497"/>
                  <a:gd name="T46" fmla="*/ 684 w 1093"/>
                  <a:gd name="T47" fmla="*/ 488 h 497"/>
                  <a:gd name="T48" fmla="*/ 615 w 1093"/>
                  <a:gd name="T49" fmla="*/ 495 h 497"/>
                  <a:gd name="T50" fmla="*/ 547 w 1093"/>
                  <a:gd name="T51" fmla="*/ 497 h 497"/>
                  <a:gd name="T52" fmla="*/ 478 w 1093"/>
                  <a:gd name="T53" fmla="*/ 495 h 497"/>
                  <a:gd name="T54" fmla="*/ 411 w 1093"/>
                  <a:gd name="T55" fmla="*/ 488 h 497"/>
                  <a:gd name="T56" fmla="*/ 346 w 1093"/>
                  <a:gd name="T57" fmla="*/ 480 h 497"/>
                  <a:gd name="T58" fmla="*/ 284 w 1093"/>
                  <a:gd name="T59" fmla="*/ 467 h 497"/>
                  <a:gd name="T60" fmla="*/ 225 w 1093"/>
                  <a:gd name="T61" fmla="*/ 449 h 497"/>
                  <a:gd name="T62" fmla="*/ 173 w 1093"/>
                  <a:gd name="T63" fmla="*/ 430 h 497"/>
                  <a:gd name="T64" fmla="*/ 126 w 1093"/>
                  <a:gd name="T65" fmla="*/ 406 h 497"/>
                  <a:gd name="T66" fmla="*/ 85 w 1093"/>
                  <a:gd name="T67" fmla="*/ 383 h 497"/>
                  <a:gd name="T68" fmla="*/ 52 w 1093"/>
                  <a:gd name="T69" fmla="*/ 354 h 497"/>
                  <a:gd name="T70" fmla="*/ 26 w 1093"/>
                  <a:gd name="T71" fmla="*/ 324 h 497"/>
                  <a:gd name="T72" fmla="*/ 9 w 1093"/>
                  <a:gd name="T73" fmla="*/ 294 h 497"/>
                  <a:gd name="T74" fmla="*/ 0 w 1093"/>
                  <a:gd name="T75" fmla="*/ 264 h 497"/>
                  <a:gd name="T76" fmla="*/ 0 w 1093"/>
                  <a:gd name="T77" fmla="*/ 234 h 497"/>
                  <a:gd name="T78" fmla="*/ 9 w 1093"/>
                  <a:gd name="T79" fmla="*/ 201 h 497"/>
                  <a:gd name="T80" fmla="*/ 26 w 1093"/>
                  <a:gd name="T81" fmla="*/ 171 h 497"/>
                  <a:gd name="T82" fmla="*/ 52 w 1093"/>
                  <a:gd name="T83" fmla="*/ 143 h 497"/>
                  <a:gd name="T84" fmla="*/ 85 w 1093"/>
                  <a:gd name="T85" fmla="*/ 115 h 497"/>
                  <a:gd name="T86" fmla="*/ 126 w 1093"/>
                  <a:gd name="T87" fmla="*/ 91 h 497"/>
                  <a:gd name="T88" fmla="*/ 173 w 1093"/>
                  <a:gd name="T89" fmla="*/ 67 h 497"/>
                  <a:gd name="T90" fmla="*/ 225 w 1093"/>
                  <a:gd name="T91" fmla="*/ 48 h 497"/>
                  <a:gd name="T92" fmla="*/ 284 w 1093"/>
                  <a:gd name="T93" fmla="*/ 31 h 497"/>
                  <a:gd name="T94" fmla="*/ 346 w 1093"/>
                  <a:gd name="T95" fmla="*/ 18 h 497"/>
                  <a:gd name="T96" fmla="*/ 411 w 1093"/>
                  <a:gd name="T97" fmla="*/ 7 h 497"/>
                  <a:gd name="T98" fmla="*/ 478 w 1093"/>
                  <a:gd name="T99" fmla="*/ 3 h 497"/>
                  <a:gd name="T100" fmla="*/ 547 w 1093"/>
                  <a:gd name="T101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93" h="497">
                    <a:moveTo>
                      <a:pt x="547" y="0"/>
                    </a:moveTo>
                    <a:lnTo>
                      <a:pt x="615" y="3"/>
                    </a:lnTo>
                    <a:lnTo>
                      <a:pt x="684" y="7"/>
                    </a:lnTo>
                    <a:lnTo>
                      <a:pt x="749" y="18"/>
                    </a:lnTo>
                    <a:lnTo>
                      <a:pt x="811" y="31"/>
                    </a:lnTo>
                    <a:lnTo>
                      <a:pt x="868" y="48"/>
                    </a:lnTo>
                    <a:lnTo>
                      <a:pt x="922" y="67"/>
                    </a:lnTo>
                    <a:lnTo>
                      <a:pt x="969" y="91"/>
                    </a:lnTo>
                    <a:lnTo>
                      <a:pt x="1008" y="115"/>
                    </a:lnTo>
                    <a:lnTo>
                      <a:pt x="1043" y="143"/>
                    </a:lnTo>
                    <a:lnTo>
                      <a:pt x="1067" y="171"/>
                    </a:lnTo>
                    <a:lnTo>
                      <a:pt x="1084" y="201"/>
                    </a:lnTo>
                    <a:lnTo>
                      <a:pt x="1093" y="234"/>
                    </a:lnTo>
                    <a:lnTo>
                      <a:pt x="1093" y="264"/>
                    </a:lnTo>
                    <a:lnTo>
                      <a:pt x="1084" y="294"/>
                    </a:lnTo>
                    <a:lnTo>
                      <a:pt x="1067" y="324"/>
                    </a:lnTo>
                    <a:lnTo>
                      <a:pt x="1043" y="354"/>
                    </a:lnTo>
                    <a:lnTo>
                      <a:pt x="1008" y="383"/>
                    </a:lnTo>
                    <a:lnTo>
                      <a:pt x="969" y="406"/>
                    </a:lnTo>
                    <a:lnTo>
                      <a:pt x="922" y="430"/>
                    </a:lnTo>
                    <a:lnTo>
                      <a:pt x="868" y="449"/>
                    </a:lnTo>
                    <a:lnTo>
                      <a:pt x="811" y="467"/>
                    </a:lnTo>
                    <a:lnTo>
                      <a:pt x="749" y="480"/>
                    </a:lnTo>
                    <a:lnTo>
                      <a:pt x="684" y="488"/>
                    </a:lnTo>
                    <a:lnTo>
                      <a:pt x="615" y="495"/>
                    </a:lnTo>
                    <a:lnTo>
                      <a:pt x="547" y="497"/>
                    </a:lnTo>
                    <a:lnTo>
                      <a:pt x="478" y="495"/>
                    </a:lnTo>
                    <a:lnTo>
                      <a:pt x="411" y="488"/>
                    </a:lnTo>
                    <a:lnTo>
                      <a:pt x="346" y="480"/>
                    </a:lnTo>
                    <a:lnTo>
                      <a:pt x="284" y="467"/>
                    </a:lnTo>
                    <a:lnTo>
                      <a:pt x="225" y="449"/>
                    </a:lnTo>
                    <a:lnTo>
                      <a:pt x="173" y="430"/>
                    </a:lnTo>
                    <a:lnTo>
                      <a:pt x="126" y="406"/>
                    </a:lnTo>
                    <a:lnTo>
                      <a:pt x="85" y="383"/>
                    </a:lnTo>
                    <a:lnTo>
                      <a:pt x="52" y="354"/>
                    </a:lnTo>
                    <a:lnTo>
                      <a:pt x="26" y="324"/>
                    </a:lnTo>
                    <a:lnTo>
                      <a:pt x="9" y="294"/>
                    </a:lnTo>
                    <a:lnTo>
                      <a:pt x="0" y="264"/>
                    </a:lnTo>
                    <a:lnTo>
                      <a:pt x="0" y="234"/>
                    </a:lnTo>
                    <a:lnTo>
                      <a:pt x="9" y="201"/>
                    </a:lnTo>
                    <a:lnTo>
                      <a:pt x="26" y="171"/>
                    </a:lnTo>
                    <a:lnTo>
                      <a:pt x="52" y="143"/>
                    </a:lnTo>
                    <a:lnTo>
                      <a:pt x="85" y="115"/>
                    </a:lnTo>
                    <a:lnTo>
                      <a:pt x="126" y="91"/>
                    </a:lnTo>
                    <a:lnTo>
                      <a:pt x="173" y="67"/>
                    </a:lnTo>
                    <a:lnTo>
                      <a:pt x="225" y="48"/>
                    </a:lnTo>
                    <a:lnTo>
                      <a:pt x="284" y="31"/>
                    </a:lnTo>
                    <a:lnTo>
                      <a:pt x="346" y="18"/>
                    </a:lnTo>
                    <a:lnTo>
                      <a:pt x="411" y="7"/>
                    </a:lnTo>
                    <a:lnTo>
                      <a:pt x="478" y="3"/>
                    </a:lnTo>
                    <a:lnTo>
                      <a:pt x="54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303" name="Rectangle 23"/>
              <p:cNvSpPr>
                <a:spLocks noChangeArrowheads="1"/>
              </p:cNvSpPr>
              <p:nvPr/>
            </p:nvSpPr>
            <p:spPr bwMode="auto">
              <a:xfrm>
                <a:off x="949" y="2052"/>
                <a:ext cx="18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FF0000"/>
                    </a:solidFill>
                    <a:ea typeface="宋体" charset="-122"/>
                  </a:rPr>
                  <a:t>2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3304" name="Group 24"/>
            <p:cNvGrpSpPr>
              <a:grpSpLocks/>
            </p:cNvGrpSpPr>
            <p:nvPr/>
          </p:nvGrpSpPr>
          <p:grpSpPr bwMode="auto">
            <a:xfrm>
              <a:off x="444500" y="2071688"/>
              <a:ext cx="3675063" cy="2097087"/>
              <a:chOff x="280" y="1305"/>
              <a:chExt cx="2315" cy="1321"/>
            </a:xfrm>
          </p:grpSpPr>
          <p:sp>
            <p:nvSpPr>
              <p:cNvPr id="1633305" name="Freeform 25"/>
              <p:cNvSpPr>
                <a:spLocks/>
              </p:cNvSpPr>
              <p:nvPr/>
            </p:nvSpPr>
            <p:spPr bwMode="auto">
              <a:xfrm>
                <a:off x="280" y="1314"/>
                <a:ext cx="2315" cy="1312"/>
              </a:xfrm>
              <a:custGeom>
                <a:avLst/>
                <a:gdLst>
                  <a:gd name="T0" fmla="*/ 1326 w 2315"/>
                  <a:gd name="T1" fmla="*/ 23 h 1312"/>
                  <a:gd name="T2" fmla="*/ 1519 w 2315"/>
                  <a:gd name="T3" fmla="*/ 64 h 1312"/>
                  <a:gd name="T4" fmla="*/ 1698 w 2315"/>
                  <a:gd name="T5" fmla="*/ 121 h 1312"/>
                  <a:gd name="T6" fmla="*/ 1865 w 2315"/>
                  <a:gd name="T7" fmla="*/ 194 h 1312"/>
                  <a:gd name="T8" fmla="*/ 2008 w 2315"/>
                  <a:gd name="T9" fmla="*/ 278 h 1312"/>
                  <a:gd name="T10" fmla="*/ 2129 w 2315"/>
                  <a:gd name="T11" fmla="*/ 375 h 1312"/>
                  <a:gd name="T12" fmla="*/ 2222 w 2315"/>
                  <a:gd name="T13" fmla="*/ 479 h 1312"/>
                  <a:gd name="T14" fmla="*/ 2282 w 2315"/>
                  <a:gd name="T15" fmla="*/ 589 h 1312"/>
                  <a:gd name="T16" fmla="*/ 2313 w 2315"/>
                  <a:gd name="T17" fmla="*/ 699 h 1312"/>
                  <a:gd name="T18" fmla="*/ 2308 w 2315"/>
                  <a:gd name="T19" fmla="*/ 809 h 1312"/>
                  <a:gd name="T20" fmla="*/ 2272 w 2315"/>
                  <a:gd name="T21" fmla="*/ 915 h 1312"/>
                  <a:gd name="T22" fmla="*/ 2202 w 2315"/>
                  <a:gd name="T23" fmla="*/ 1014 h 1312"/>
                  <a:gd name="T24" fmla="*/ 2105 w 2315"/>
                  <a:gd name="T25" fmla="*/ 1101 h 1312"/>
                  <a:gd name="T26" fmla="*/ 1977 w 2315"/>
                  <a:gd name="T27" fmla="*/ 1176 h 1312"/>
                  <a:gd name="T28" fmla="*/ 1828 w 2315"/>
                  <a:gd name="T29" fmla="*/ 1237 h 1312"/>
                  <a:gd name="T30" fmla="*/ 1659 w 2315"/>
                  <a:gd name="T31" fmla="*/ 1280 h 1312"/>
                  <a:gd name="T32" fmla="*/ 1476 w 2315"/>
                  <a:gd name="T33" fmla="*/ 1306 h 1312"/>
                  <a:gd name="T34" fmla="*/ 1283 w 2315"/>
                  <a:gd name="T35" fmla="*/ 1312 h 1312"/>
                  <a:gd name="T36" fmla="*/ 1086 w 2315"/>
                  <a:gd name="T37" fmla="*/ 1299 h 1312"/>
                  <a:gd name="T38" fmla="*/ 894 w 2315"/>
                  <a:gd name="T39" fmla="*/ 1269 h 1312"/>
                  <a:gd name="T40" fmla="*/ 705 w 2315"/>
                  <a:gd name="T41" fmla="*/ 1220 h 1312"/>
                  <a:gd name="T42" fmla="*/ 532 w 2315"/>
                  <a:gd name="T43" fmla="*/ 1155 h 1312"/>
                  <a:gd name="T44" fmla="*/ 377 w 2315"/>
                  <a:gd name="T45" fmla="*/ 1077 h 1312"/>
                  <a:gd name="T46" fmla="*/ 245 w 2315"/>
                  <a:gd name="T47" fmla="*/ 984 h 1312"/>
                  <a:gd name="T48" fmla="*/ 137 w 2315"/>
                  <a:gd name="T49" fmla="*/ 885 h 1312"/>
                  <a:gd name="T50" fmla="*/ 61 w 2315"/>
                  <a:gd name="T51" fmla="*/ 777 h 1312"/>
                  <a:gd name="T52" fmla="*/ 13 w 2315"/>
                  <a:gd name="T53" fmla="*/ 667 h 1312"/>
                  <a:gd name="T54" fmla="*/ 0 w 2315"/>
                  <a:gd name="T55" fmla="*/ 555 h 1312"/>
                  <a:gd name="T56" fmla="*/ 22 w 2315"/>
                  <a:gd name="T57" fmla="*/ 447 h 1312"/>
                  <a:gd name="T58" fmla="*/ 74 w 2315"/>
                  <a:gd name="T59" fmla="*/ 345 h 1312"/>
                  <a:gd name="T60" fmla="*/ 158 w 2315"/>
                  <a:gd name="T61" fmla="*/ 252 h 1312"/>
                  <a:gd name="T62" fmla="*/ 273 w 2315"/>
                  <a:gd name="T63" fmla="*/ 170 h 1312"/>
                  <a:gd name="T64" fmla="*/ 411 w 2315"/>
                  <a:gd name="T65" fmla="*/ 103 h 1312"/>
                  <a:gd name="T66" fmla="*/ 571 w 2315"/>
                  <a:gd name="T67" fmla="*/ 49 h 1312"/>
                  <a:gd name="T68" fmla="*/ 747 w 2315"/>
                  <a:gd name="T69" fmla="*/ 17 h 1312"/>
                  <a:gd name="T70" fmla="*/ 937 w 2315"/>
                  <a:gd name="T71" fmla="*/ 0 h 1312"/>
                  <a:gd name="T72" fmla="*/ 1132 w 2315"/>
                  <a:gd name="T73" fmla="*/ 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15" h="1312">
                    <a:moveTo>
                      <a:pt x="1229" y="10"/>
                    </a:moveTo>
                    <a:lnTo>
                      <a:pt x="1326" y="23"/>
                    </a:lnTo>
                    <a:lnTo>
                      <a:pt x="1424" y="43"/>
                    </a:lnTo>
                    <a:lnTo>
                      <a:pt x="1519" y="64"/>
                    </a:lnTo>
                    <a:lnTo>
                      <a:pt x="1610" y="90"/>
                    </a:lnTo>
                    <a:lnTo>
                      <a:pt x="1698" y="121"/>
                    </a:lnTo>
                    <a:lnTo>
                      <a:pt x="1783" y="155"/>
                    </a:lnTo>
                    <a:lnTo>
                      <a:pt x="1865" y="194"/>
                    </a:lnTo>
                    <a:lnTo>
                      <a:pt x="1938" y="235"/>
                    </a:lnTo>
                    <a:lnTo>
                      <a:pt x="2008" y="278"/>
                    </a:lnTo>
                    <a:lnTo>
                      <a:pt x="2073" y="326"/>
                    </a:lnTo>
                    <a:lnTo>
                      <a:pt x="2129" y="375"/>
                    </a:lnTo>
                    <a:lnTo>
                      <a:pt x="2179" y="425"/>
                    </a:lnTo>
                    <a:lnTo>
                      <a:pt x="2222" y="479"/>
                    </a:lnTo>
                    <a:lnTo>
                      <a:pt x="2256" y="533"/>
                    </a:lnTo>
                    <a:lnTo>
                      <a:pt x="2282" y="589"/>
                    </a:lnTo>
                    <a:lnTo>
                      <a:pt x="2302" y="643"/>
                    </a:lnTo>
                    <a:lnTo>
                      <a:pt x="2313" y="699"/>
                    </a:lnTo>
                    <a:lnTo>
                      <a:pt x="2315" y="755"/>
                    </a:lnTo>
                    <a:lnTo>
                      <a:pt x="2308" y="809"/>
                    </a:lnTo>
                    <a:lnTo>
                      <a:pt x="2295" y="863"/>
                    </a:lnTo>
                    <a:lnTo>
                      <a:pt x="2272" y="915"/>
                    </a:lnTo>
                    <a:lnTo>
                      <a:pt x="2241" y="965"/>
                    </a:lnTo>
                    <a:lnTo>
                      <a:pt x="2202" y="1014"/>
                    </a:lnTo>
                    <a:lnTo>
                      <a:pt x="2157" y="1060"/>
                    </a:lnTo>
                    <a:lnTo>
                      <a:pt x="2105" y="1101"/>
                    </a:lnTo>
                    <a:lnTo>
                      <a:pt x="2044" y="1140"/>
                    </a:lnTo>
                    <a:lnTo>
                      <a:pt x="1977" y="1176"/>
                    </a:lnTo>
                    <a:lnTo>
                      <a:pt x="1906" y="1209"/>
                    </a:lnTo>
                    <a:lnTo>
                      <a:pt x="1828" y="1237"/>
                    </a:lnTo>
                    <a:lnTo>
                      <a:pt x="1746" y="1261"/>
                    </a:lnTo>
                    <a:lnTo>
                      <a:pt x="1659" y="1280"/>
                    </a:lnTo>
                    <a:lnTo>
                      <a:pt x="1569" y="1295"/>
                    </a:lnTo>
                    <a:lnTo>
                      <a:pt x="1476" y="1306"/>
                    </a:lnTo>
                    <a:lnTo>
                      <a:pt x="1380" y="1310"/>
                    </a:lnTo>
                    <a:lnTo>
                      <a:pt x="1283" y="1312"/>
                    </a:lnTo>
                    <a:lnTo>
                      <a:pt x="1186" y="1308"/>
                    </a:lnTo>
                    <a:lnTo>
                      <a:pt x="1086" y="1299"/>
                    </a:lnTo>
                    <a:lnTo>
                      <a:pt x="989" y="1286"/>
                    </a:lnTo>
                    <a:lnTo>
                      <a:pt x="894" y="1269"/>
                    </a:lnTo>
                    <a:lnTo>
                      <a:pt x="798" y="1245"/>
                    </a:lnTo>
                    <a:lnTo>
                      <a:pt x="705" y="1220"/>
                    </a:lnTo>
                    <a:lnTo>
                      <a:pt x="617" y="1189"/>
                    </a:lnTo>
                    <a:lnTo>
                      <a:pt x="532" y="1155"/>
                    </a:lnTo>
                    <a:lnTo>
                      <a:pt x="452" y="1118"/>
                    </a:lnTo>
                    <a:lnTo>
                      <a:pt x="377" y="1077"/>
                    </a:lnTo>
                    <a:lnTo>
                      <a:pt x="307" y="1032"/>
                    </a:lnTo>
                    <a:lnTo>
                      <a:pt x="245" y="984"/>
                    </a:lnTo>
                    <a:lnTo>
                      <a:pt x="186" y="937"/>
                    </a:lnTo>
                    <a:lnTo>
                      <a:pt x="137" y="885"/>
                    </a:lnTo>
                    <a:lnTo>
                      <a:pt x="95" y="831"/>
                    </a:lnTo>
                    <a:lnTo>
                      <a:pt x="61" y="777"/>
                    </a:lnTo>
                    <a:lnTo>
                      <a:pt x="33" y="723"/>
                    </a:lnTo>
                    <a:lnTo>
                      <a:pt x="13" y="667"/>
                    </a:lnTo>
                    <a:lnTo>
                      <a:pt x="5" y="611"/>
                    </a:lnTo>
                    <a:lnTo>
                      <a:pt x="0" y="555"/>
                    </a:lnTo>
                    <a:lnTo>
                      <a:pt x="7" y="501"/>
                    </a:lnTo>
                    <a:lnTo>
                      <a:pt x="22" y="447"/>
                    </a:lnTo>
                    <a:lnTo>
                      <a:pt x="44" y="395"/>
                    </a:lnTo>
                    <a:lnTo>
                      <a:pt x="74" y="345"/>
                    </a:lnTo>
                    <a:lnTo>
                      <a:pt x="113" y="298"/>
                    </a:lnTo>
                    <a:lnTo>
                      <a:pt x="158" y="252"/>
                    </a:lnTo>
                    <a:lnTo>
                      <a:pt x="212" y="209"/>
                    </a:lnTo>
                    <a:lnTo>
                      <a:pt x="273" y="170"/>
                    </a:lnTo>
                    <a:lnTo>
                      <a:pt x="338" y="133"/>
                    </a:lnTo>
                    <a:lnTo>
                      <a:pt x="411" y="103"/>
                    </a:lnTo>
                    <a:lnTo>
                      <a:pt x="489" y="75"/>
                    </a:lnTo>
                    <a:lnTo>
                      <a:pt x="571" y="49"/>
                    </a:lnTo>
                    <a:lnTo>
                      <a:pt x="658" y="30"/>
                    </a:lnTo>
                    <a:lnTo>
                      <a:pt x="747" y="17"/>
                    </a:lnTo>
                    <a:lnTo>
                      <a:pt x="840" y="6"/>
                    </a:lnTo>
                    <a:lnTo>
                      <a:pt x="937" y="0"/>
                    </a:lnTo>
                    <a:lnTo>
                      <a:pt x="1034" y="0"/>
                    </a:lnTo>
                    <a:lnTo>
                      <a:pt x="1132" y="2"/>
                    </a:lnTo>
                    <a:lnTo>
                      <a:pt x="1229" y="1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306" name="Rectangle 26"/>
              <p:cNvSpPr>
                <a:spLocks noChangeArrowheads="1"/>
              </p:cNvSpPr>
              <p:nvPr/>
            </p:nvSpPr>
            <p:spPr bwMode="auto">
              <a:xfrm>
                <a:off x="1390" y="1305"/>
                <a:ext cx="18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FF0000"/>
                    </a:solidFill>
                    <a:ea typeface="宋体" charset="-122"/>
                  </a:rPr>
                  <a:t>3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3307" name="Group 27"/>
            <p:cNvGrpSpPr>
              <a:grpSpLocks/>
            </p:cNvGrpSpPr>
            <p:nvPr/>
          </p:nvGrpSpPr>
          <p:grpSpPr bwMode="auto">
            <a:xfrm>
              <a:off x="382588" y="1951038"/>
              <a:ext cx="3795712" cy="2924175"/>
              <a:chOff x="241" y="1229"/>
              <a:chExt cx="2391" cy="1842"/>
            </a:xfrm>
          </p:grpSpPr>
          <p:sp>
            <p:nvSpPr>
              <p:cNvPr id="1633308" name="Freeform 28"/>
              <p:cNvSpPr>
                <a:spLocks/>
              </p:cNvSpPr>
              <p:nvPr/>
            </p:nvSpPr>
            <p:spPr bwMode="auto">
              <a:xfrm>
                <a:off x="241" y="1229"/>
                <a:ext cx="2391" cy="1611"/>
              </a:xfrm>
              <a:custGeom>
                <a:avLst/>
                <a:gdLst>
                  <a:gd name="T0" fmla="*/ 1385 w 2391"/>
                  <a:gd name="T1" fmla="*/ 24 h 1611"/>
                  <a:gd name="T2" fmla="*/ 1582 w 2391"/>
                  <a:gd name="T3" fmla="*/ 69 h 1611"/>
                  <a:gd name="T4" fmla="*/ 1768 w 2391"/>
                  <a:gd name="T5" fmla="*/ 136 h 1611"/>
                  <a:gd name="T6" fmla="*/ 1936 w 2391"/>
                  <a:gd name="T7" fmla="*/ 221 h 1611"/>
                  <a:gd name="T8" fmla="*/ 2083 w 2391"/>
                  <a:gd name="T9" fmla="*/ 322 h 1611"/>
                  <a:gd name="T10" fmla="*/ 2207 w 2391"/>
                  <a:gd name="T11" fmla="*/ 439 h 1611"/>
                  <a:gd name="T12" fmla="*/ 2300 w 2391"/>
                  <a:gd name="T13" fmla="*/ 566 h 1611"/>
                  <a:gd name="T14" fmla="*/ 2360 w 2391"/>
                  <a:gd name="T15" fmla="*/ 698 h 1611"/>
                  <a:gd name="T16" fmla="*/ 2388 w 2391"/>
                  <a:gd name="T17" fmla="*/ 836 h 1611"/>
                  <a:gd name="T18" fmla="*/ 2382 w 2391"/>
                  <a:gd name="T19" fmla="*/ 970 h 1611"/>
                  <a:gd name="T20" fmla="*/ 2343 w 2391"/>
                  <a:gd name="T21" fmla="*/ 1102 h 1611"/>
                  <a:gd name="T22" fmla="*/ 2270 w 2391"/>
                  <a:gd name="T23" fmla="*/ 1225 h 1611"/>
                  <a:gd name="T24" fmla="*/ 2166 w 2391"/>
                  <a:gd name="T25" fmla="*/ 1335 h 1611"/>
                  <a:gd name="T26" fmla="*/ 2032 w 2391"/>
                  <a:gd name="T27" fmla="*/ 1430 h 1611"/>
                  <a:gd name="T28" fmla="*/ 1876 w 2391"/>
                  <a:gd name="T29" fmla="*/ 1508 h 1611"/>
                  <a:gd name="T30" fmla="*/ 1701 w 2391"/>
                  <a:gd name="T31" fmla="*/ 1564 h 1611"/>
                  <a:gd name="T32" fmla="*/ 1510 w 2391"/>
                  <a:gd name="T33" fmla="*/ 1598 h 1611"/>
                  <a:gd name="T34" fmla="*/ 1311 w 2391"/>
                  <a:gd name="T35" fmla="*/ 1611 h 1611"/>
                  <a:gd name="T36" fmla="*/ 1108 w 2391"/>
                  <a:gd name="T37" fmla="*/ 1600 h 1611"/>
                  <a:gd name="T38" fmla="*/ 907 w 2391"/>
                  <a:gd name="T39" fmla="*/ 1568 h 1611"/>
                  <a:gd name="T40" fmla="*/ 716 w 2391"/>
                  <a:gd name="T41" fmla="*/ 1512 h 1611"/>
                  <a:gd name="T42" fmla="*/ 537 w 2391"/>
                  <a:gd name="T43" fmla="*/ 1436 h 1611"/>
                  <a:gd name="T44" fmla="*/ 379 w 2391"/>
                  <a:gd name="T45" fmla="*/ 1341 h 1611"/>
                  <a:gd name="T46" fmla="*/ 243 w 2391"/>
                  <a:gd name="T47" fmla="*/ 1233 h 1611"/>
                  <a:gd name="T48" fmla="*/ 134 w 2391"/>
                  <a:gd name="T49" fmla="*/ 1110 h 1611"/>
                  <a:gd name="T50" fmla="*/ 57 w 2391"/>
                  <a:gd name="T51" fmla="*/ 981 h 1611"/>
                  <a:gd name="T52" fmla="*/ 11 w 2391"/>
                  <a:gd name="T53" fmla="*/ 845 h 1611"/>
                  <a:gd name="T54" fmla="*/ 0 w 2391"/>
                  <a:gd name="T55" fmla="*/ 709 h 1611"/>
                  <a:gd name="T56" fmla="*/ 24 w 2391"/>
                  <a:gd name="T57" fmla="*/ 575 h 1611"/>
                  <a:gd name="T58" fmla="*/ 83 w 2391"/>
                  <a:gd name="T59" fmla="*/ 447 h 1611"/>
                  <a:gd name="T60" fmla="*/ 171 w 2391"/>
                  <a:gd name="T61" fmla="*/ 331 h 1611"/>
                  <a:gd name="T62" fmla="*/ 290 w 2391"/>
                  <a:gd name="T63" fmla="*/ 227 h 1611"/>
                  <a:gd name="T64" fmla="*/ 435 w 2391"/>
                  <a:gd name="T65" fmla="*/ 141 h 1611"/>
                  <a:gd name="T66" fmla="*/ 602 w 2391"/>
                  <a:gd name="T67" fmla="*/ 74 h 1611"/>
                  <a:gd name="T68" fmla="*/ 786 w 2391"/>
                  <a:gd name="T69" fmla="*/ 28 h 1611"/>
                  <a:gd name="T70" fmla="*/ 980 w 2391"/>
                  <a:gd name="T71" fmla="*/ 3 h 1611"/>
                  <a:gd name="T72" fmla="*/ 1181 w 2391"/>
                  <a:gd name="T73" fmla="*/ 3 h 1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91" h="1611">
                    <a:moveTo>
                      <a:pt x="1283" y="11"/>
                    </a:moveTo>
                    <a:lnTo>
                      <a:pt x="1385" y="24"/>
                    </a:lnTo>
                    <a:lnTo>
                      <a:pt x="1484" y="46"/>
                    </a:lnTo>
                    <a:lnTo>
                      <a:pt x="1582" y="69"/>
                    </a:lnTo>
                    <a:lnTo>
                      <a:pt x="1675" y="100"/>
                    </a:lnTo>
                    <a:lnTo>
                      <a:pt x="1768" y="136"/>
                    </a:lnTo>
                    <a:lnTo>
                      <a:pt x="1854" y="175"/>
                    </a:lnTo>
                    <a:lnTo>
                      <a:pt x="1936" y="221"/>
                    </a:lnTo>
                    <a:lnTo>
                      <a:pt x="2012" y="270"/>
                    </a:lnTo>
                    <a:lnTo>
                      <a:pt x="2083" y="322"/>
                    </a:lnTo>
                    <a:lnTo>
                      <a:pt x="2148" y="380"/>
                    </a:lnTo>
                    <a:lnTo>
                      <a:pt x="2207" y="439"/>
                    </a:lnTo>
                    <a:lnTo>
                      <a:pt x="2257" y="501"/>
                    </a:lnTo>
                    <a:lnTo>
                      <a:pt x="2300" y="566"/>
                    </a:lnTo>
                    <a:lnTo>
                      <a:pt x="2334" y="631"/>
                    </a:lnTo>
                    <a:lnTo>
                      <a:pt x="2360" y="698"/>
                    </a:lnTo>
                    <a:lnTo>
                      <a:pt x="2380" y="767"/>
                    </a:lnTo>
                    <a:lnTo>
                      <a:pt x="2388" y="836"/>
                    </a:lnTo>
                    <a:lnTo>
                      <a:pt x="2391" y="903"/>
                    </a:lnTo>
                    <a:lnTo>
                      <a:pt x="2382" y="970"/>
                    </a:lnTo>
                    <a:lnTo>
                      <a:pt x="2367" y="1037"/>
                    </a:lnTo>
                    <a:lnTo>
                      <a:pt x="2343" y="1102"/>
                    </a:lnTo>
                    <a:lnTo>
                      <a:pt x="2311" y="1164"/>
                    </a:lnTo>
                    <a:lnTo>
                      <a:pt x="2270" y="1225"/>
                    </a:lnTo>
                    <a:lnTo>
                      <a:pt x="2220" y="1281"/>
                    </a:lnTo>
                    <a:lnTo>
                      <a:pt x="2166" y="1335"/>
                    </a:lnTo>
                    <a:lnTo>
                      <a:pt x="2101" y="1384"/>
                    </a:lnTo>
                    <a:lnTo>
                      <a:pt x="2032" y="1430"/>
                    </a:lnTo>
                    <a:lnTo>
                      <a:pt x="1958" y="1471"/>
                    </a:lnTo>
                    <a:lnTo>
                      <a:pt x="1876" y="1508"/>
                    </a:lnTo>
                    <a:lnTo>
                      <a:pt x="1789" y="1538"/>
                    </a:lnTo>
                    <a:lnTo>
                      <a:pt x="1701" y="1564"/>
                    </a:lnTo>
                    <a:lnTo>
                      <a:pt x="1608" y="1585"/>
                    </a:lnTo>
                    <a:lnTo>
                      <a:pt x="1510" y="1598"/>
                    </a:lnTo>
                    <a:lnTo>
                      <a:pt x="1411" y="1609"/>
                    </a:lnTo>
                    <a:lnTo>
                      <a:pt x="1311" y="1611"/>
                    </a:lnTo>
                    <a:lnTo>
                      <a:pt x="1210" y="1609"/>
                    </a:lnTo>
                    <a:lnTo>
                      <a:pt x="1108" y="1600"/>
                    </a:lnTo>
                    <a:lnTo>
                      <a:pt x="1006" y="1587"/>
                    </a:lnTo>
                    <a:lnTo>
                      <a:pt x="907" y="1568"/>
                    </a:lnTo>
                    <a:lnTo>
                      <a:pt x="809" y="1542"/>
                    </a:lnTo>
                    <a:lnTo>
                      <a:pt x="716" y="1512"/>
                    </a:lnTo>
                    <a:lnTo>
                      <a:pt x="626" y="1475"/>
                    </a:lnTo>
                    <a:lnTo>
                      <a:pt x="537" y="1436"/>
                    </a:lnTo>
                    <a:lnTo>
                      <a:pt x="455" y="1391"/>
                    </a:lnTo>
                    <a:lnTo>
                      <a:pt x="379" y="1341"/>
                    </a:lnTo>
                    <a:lnTo>
                      <a:pt x="308" y="1289"/>
                    </a:lnTo>
                    <a:lnTo>
                      <a:pt x="243" y="1233"/>
                    </a:lnTo>
                    <a:lnTo>
                      <a:pt x="184" y="1173"/>
                    </a:lnTo>
                    <a:lnTo>
                      <a:pt x="134" y="1110"/>
                    </a:lnTo>
                    <a:lnTo>
                      <a:pt x="91" y="1045"/>
                    </a:lnTo>
                    <a:lnTo>
                      <a:pt x="57" y="981"/>
                    </a:lnTo>
                    <a:lnTo>
                      <a:pt x="31" y="914"/>
                    </a:lnTo>
                    <a:lnTo>
                      <a:pt x="11" y="845"/>
                    </a:lnTo>
                    <a:lnTo>
                      <a:pt x="3" y="776"/>
                    </a:lnTo>
                    <a:lnTo>
                      <a:pt x="0" y="709"/>
                    </a:lnTo>
                    <a:lnTo>
                      <a:pt x="9" y="642"/>
                    </a:lnTo>
                    <a:lnTo>
                      <a:pt x="24" y="575"/>
                    </a:lnTo>
                    <a:lnTo>
                      <a:pt x="48" y="510"/>
                    </a:lnTo>
                    <a:lnTo>
                      <a:pt x="83" y="447"/>
                    </a:lnTo>
                    <a:lnTo>
                      <a:pt x="121" y="387"/>
                    </a:lnTo>
                    <a:lnTo>
                      <a:pt x="171" y="331"/>
                    </a:lnTo>
                    <a:lnTo>
                      <a:pt x="227" y="277"/>
                    </a:lnTo>
                    <a:lnTo>
                      <a:pt x="290" y="227"/>
                    </a:lnTo>
                    <a:lnTo>
                      <a:pt x="359" y="182"/>
                    </a:lnTo>
                    <a:lnTo>
                      <a:pt x="435" y="141"/>
                    </a:lnTo>
                    <a:lnTo>
                      <a:pt x="515" y="104"/>
                    </a:lnTo>
                    <a:lnTo>
                      <a:pt x="602" y="74"/>
                    </a:lnTo>
                    <a:lnTo>
                      <a:pt x="690" y="48"/>
                    </a:lnTo>
                    <a:lnTo>
                      <a:pt x="786" y="28"/>
                    </a:lnTo>
                    <a:lnTo>
                      <a:pt x="881" y="13"/>
                    </a:lnTo>
                    <a:lnTo>
                      <a:pt x="980" y="3"/>
                    </a:lnTo>
                    <a:lnTo>
                      <a:pt x="1082" y="0"/>
                    </a:lnTo>
                    <a:lnTo>
                      <a:pt x="1181" y="3"/>
                    </a:lnTo>
                    <a:lnTo>
                      <a:pt x="1283" y="1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3309" name="Rectangle 29"/>
              <p:cNvSpPr>
                <a:spLocks noChangeArrowheads="1"/>
              </p:cNvSpPr>
              <p:nvPr/>
            </p:nvSpPr>
            <p:spPr bwMode="auto">
              <a:xfrm>
                <a:off x="1239" y="2825"/>
                <a:ext cx="18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FF0000"/>
                    </a:solidFill>
                    <a:ea typeface="宋体" charset="-122"/>
                  </a:rPr>
                  <a:t>4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3310" name="Group 30"/>
            <p:cNvGrpSpPr>
              <a:grpSpLocks/>
            </p:cNvGrpSpPr>
            <p:nvPr/>
          </p:nvGrpSpPr>
          <p:grpSpPr bwMode="auto">
            <a:xfrm>
              <a:off x="307975" y="1547813"/>
              <a:ext cx="4003675" cy="3530600"/>
              <a:chOff x="194" y="975"/>
              <a:chExt cx="2522" cy="2224"/>
            </a:xfrm>
          </p:grpSpPr>
          <p:sp>
            <p:nvSpPr>
              <p:cNvPr id="1633311" name="Rectangle 31"/>
              <p:cNvSpPr>
                <a:spLocks noChangeArrowheads="1"/>
              </p:cNvSpPr>
              <p:nvPr/>
            </p:nvSpPr>
            <p:spPr bwMode="auto">
              <a:xfrm>
                <a:off x="2138" y="975"/>
                <a:ext cx="18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FF0000"/>
                    </a:solidFill>
                    <a:ea typeface="宋体" charset="-122"/>
                  </a:rPr>
                  <a:t>5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3312" name="Freeform 32"/>
              <p:cNvSpPr>
                <a:spLocks/>
              </p:cNvSpPr>
              <p:nvPr/>
            </p:nvSpPr>
            <p:spPr bwMode="auto">
              <a:xfrm>
                <a:off x="194" y="988"/>
                <a:ext cx="2522" cy="2211"/>
              </a:xfrm>
              <a:custGeom>
                <a:avLst/>
                <a:gdLst>
                  <a:gd name="T0" fmla="*/ 1363 w 2522"/>
                  <a:gd name="T1" fmla="*/ 4 h 2211"/>
                  <a:gd name="T2" fmla="*/ 1568 w 2522"/>
                  <a:gd name="T3" fmla="*/ 34 h 2211"/>
                  <a:gd name="T4" fmla="*/ 1765 w 2522"/>
                  <a:gd name="T5" fmla="*/ 92 h 2211"/>
                  <a:gd name="T6" fmla="*/ 1949 w 2522"/>
                  <a:gd name="T7" fmla="*/ 179 h 2211"/>
                  <a:gd name="T8" fmla="*/ 2113 w 2522"/>
                  <a:gd name="T9" fmla="*/ 291 h 2211"/>
                  <a:gd name="T10" fmla="*/ 2254 w 2522"/>
                  <a:gd name="T11" fmla="*/ 425 h 2211"/>
                  <a:gd name="T12" fmla="*/ 2368 w 2522"/>
                  <a:gd name="T13" fmla="*/ 578 h 2211"/>
                  <a:gd name="T14" fmla="*/ 2453 w 2522"/>
                  <a:gd name="T15" fmla="*/ 744 h 2211"/>
                  <a:gd name="T16" fmla="*/ 2505 w 2522"/>
                  <a:gd name="T17" fmla="*/ 922 h 2211"/>
                  <a:gd name="T18" fmla="*/ 2522 w 2522"/>
                  <a:gd name="T19" fmla="*/ 1103 h 2211"/>
                  <a:gd name="T20" fmla="*/ 2505 w 2522"/>
                  <a:gd name="T21" fmla="*/ 1284 h 2211"/>
                  <a:gd name="T22" fmla="*/ 2453 w 2522"/>
                  <a:gd name="T23" fmla="*/ 1461 h 2211"/>
                  <a:gd name="T24" fmla="*/ 2371 w 2522"/>
                  <a:gd name="T25" fmla="*/ 1630 h 2211"/>
                  <a:gd name="T26" fmla="*/ 2256 w 2522"/>
                  <a:gd name="T27" fmla="*/ 1783 h 2211"/>
                  <a:gd name="T28" fmla="*/ 2115 w 2522"/>
                  <a:gd name="T29" fmla="*/ 1917 h 2211"/>
                  <a:gd name="T30" fmla="*/ 1951 w 2522"/>
                  <a:gd name="T31" fmla="*/ 2029 h 2211"/>
                  <a:gd name="T32" fmla="*/ 1769 w 2522"/>
                  <a:gd name="T33" fmla="*/ 2118 h 2211"/>
                  <a:gd name="T34" fmla="*/ 1572 w 2522"/>
                  <a:gd name="T35" fmla="*/ 2176 h 2211"/>
                  <a:gd name="T36" fmla="*/ 1367 w 2522"/>
                  <a:gd name="T37" fmla="*/ 2206 h 2211"/>
                  <a:gd name="T38" fmla="*/ 1159 w 2522"/>
                  <a:gd name="T39" fmla="*/ 2206 h 2211"/>
                  <a:gd name="T40" fmla="*/ 954 w 2522"/>
                  <a:gd name="T41" fmla="*/ 2178 h 2211"/>
                  <a:gd name="T42" fmla="*/ 755 w 2522"/>
                  <a:gd name="T43" fmla="*/ 2118 h 2211"/>
                  <a:gd name="T44" fmla="*/ 573 w 2522"/>
                  <a:gd name="T45" fmla="*/ 2031 h 2211"/>
                  <a:gd name="T46" fmla="*/ 409 w 2522"/>
                  <a:gd name="T47" fmla="*/ 1919 h 2211"/>
                  <a:gd name="T48" fmla="*/ 266 w 2522"/>
                  <a:gd name="T49" fmla="*/ 1785 h 2211"/>
                  <a:gd name="T50" fmla="*/ 151 w 2522"/>
                  <a:gd name="T51" fmla="*/ 1634 h 2211"/>
                  <a:gd name="T52" fmla="*/ 69 w 2522"/>
                  <a:gd name="T53" fmla="*/ 1466 h 2211"/>
                  <a:gd name="T54" fmla="*/ 17 w 2522"/>
                  <a:gd name="T55" fmla="*/ 1289 h 2211"/>
                  <a:gd name="T56" fmla="*/ 0 w 2522"/>
                  <a:gd name="T57" fmla="*/ 1107 h 2211"/>
                  <a:gd name="T58" fmla="*/ 17 w 2522"/>
                  <a:gd name="T59" fmla="*/ 926 h 2211"/>
                  <a:gd name="T60" fmla="*/ 67 w 2522"/>
                  <a:gd name="T61" fmla="*/ 749 h 2211"/>
                  <a:gd name="T62" fmla="*/ 151 w 2522"/>
                  <a:gd name="T63" fmla="*/ 580 h 2211"/>
                  <a:gd name="T64" fmla="*/ 264 w 2522"/>
                  <a:gd name="T65" fmla="*/ 429 h 2211"/>
                  <a:gd name="T66" fmla="*/ 404 w 2522"/>
                  <a:gd name="T67" fmla="*/ 293 h 2211"/>
                  <a:gd name="T68" fmla="*/ 569 w 2522"/>
                  <a:gd name="T69" fmla="*/ 181 h 2211"/>
                  <a:gd name="T70" fmla="*/ 753 w 2522"/>
                  <a:gd name="T71" fmla="*/ 95 h 2211"/>
                  <a:gd name="T72" fmla="*/ 949 w 2522"/>
                  <a:gd name="T73" fmla="*/ 34 h 2211"/>
                  <a:gd name="T74" fmla="*/ 1155 w 2522"/>
                  <a:gd name="T75" fmla="*/ 4 h 2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22" h="2211">
                    <a:moveTo>
                      <a:pt x="1259" y="0"/>
                    </a:moveTo>
                    <a:lnTo>
                      <a:pt x="1363" y="4"/>
                    </a:lnTo>
                    <a:lnTo>
                      <a:pt x="1466" y="15"/>
                    </a:lnTo>
                    <a:lnTo>
                      <a:pt x="1568" y="34"/>
                    </a:lnTo>
                    <a:lnTo>
                      <a:pt x="1668" y="60"/>
                    </a:lnTo>
                    <a:lnTo>
                      <a:pt x="1765" y="92"/>
                    </a:lnTo>
                    <a:lnTo>
                      <a:pt x="1858" y="131"/>
                    </a:lnTo>
                    <a:lnTo>
                      <a:pt x="1949" y="179"/>
                    </a:lnTo>
                    <a:lnTo>
                      <a:pt x="2033" y="233"/>
                    </a:lnTo>
                    <a:lnTo>
                      <a:pt x="2113" y="291"/>
                    </a:lnTo>
                    <a:lnTo>
                      <a:pt x="2187" y="356"/>
                    </a:lnTo>
                    <a:lnTo>
                      <a:pt x="2254" y="425"/>
                    </a:lnTo>
                    <a:lnTo>
                      <a:pt x="2314" y="498"/>
                    </a:lnTo>
                    <a:lnTo>
                      <a:pt x="2368" y="578"/>
                    </a:lnTo>
                    <a:lnTo>
                      <a:pt x="2414" y="660"/>
                    </a:lnTo>
                    <a:lnTo>
                      <a:pt x="2453" y="744"/>
                    </a:lnTo>
                    <a:lnTo>
                      <a:pt x="2483" y="831"/>
                    </a:lnTo>
                    <a:lnTo>
                      <a:pt x="2505" y="922"/>
                    </a:lnTo>
                    <a:lnTo>
                      <a:pt x="2518" y="1012"/>
                    </a:lnTo>
                    <a:lnTo>
                      <a:pt x="2522" y="1103"/>
                    </a:lnTo>
                    <a:lnTo>
                      <a:pt x="2518" y="1194"/>
                    </a:lnTo>
                    <a:lnTo>
                      <a:pt x="2505" y="1284"/>
                    </a:lnTo>
                    <a:lnTo>
                      <a:pt x="2483" y="1375"/>
                    </a:lnTo>
                    <a:lnTo>
                      <a:pt x="2453" y="1461"/>
                    </a:lnTo>
                    <a:lnTo>
                      <a:pt x="2416" y="1548"/>
                    </a:lnTo>
                    <a:lnTo>
                      <a:pt x="2371" y="1630"/>
                    </a:lnTo>
                    <a:lnTo>
                      <a:pt x="2317" y="1707"/>
                    </a:lnTo>
                    <a:lnTo>
                      <a:pt x="2256" y="1783"/>
                    </a:lnTo>
                    <a:lnTo>
                      <a:pt x="2189" y="1852"/>
                    </a:lnTo>
                    <a:lnTo>
                      <a:pt x="2115" y="1917"/>
                    </a:lnTo>
                    <a:lnTo>
                      <a:pt x="2037" y="1975"/>
                    </a:lnTo>
                    <a:lnTo>
                      <a:pt x="1951" y="2029"/>
                    </a:lnTo>
                    <a:lnTo>
                      <a:pt x="1862" y="2077"/>
                    </a:lnTo>
                    <a:lnTo>
                      <a:pt x="1769" y="2118"/>
                    </a:lnTo>
                    <a:lnTo>
                      <a:pt x="1672" y="2150"/>
                    </a:lnTo>
                    <a:lnTo>
                      <a:pt x="1572" y="2176"/>
                    </a:lnTo>
                    <a:lnTo>
                      <a:pt x="1471" y="2195"/>
                    </a:lnTo>
                    <a:lnTo>
                      <a:pt x="1367" y="2206"/>
                    </a:lnTo>
                    <a:lnTo>
                      <a:pt x="1263" y="2211"/>
                    </a:lnTo>
                    <a:lnTo>
                      <a:pt x="1159" y="2206"/>
                    </a:lnTo>
                    <a:lnTo>
                      <a:pt x="1055" y="2195"/>
                    </a:lnTo>
                    <a:lnTo>
                      <a:pt x="954" y="2178"/>
                    </a:lnTo>
                    <a:lnTo>
                      <a:pt x="852" y="2152"/>
                    </a:lnTo>
                    <a:lnTo>
                      <a:pt x="755" y="2118"/>
                    </a:lnTo>
                    <a:lnTo>
                      <a:pt x="662" y="2079"/>
                    </a:lnTo>
                    <a:lnTo>
                      <a:pt x="573" y="2031"/>
                    </a:lnTo>
                    <a:lnTo>
                      <a:pt x="486" y="1980"/>
                    </a:lnTo>
                    <a:lnTo>
                      <a:pt x="409" y="1919"/>
                    </a:lnTo>
                    <a:lnTo>
                      <a:pt x="333" y="1856"/>
                    </a:lnTo>
                    <a:lnTo>
                      <a:pt x="266" y="1785"/>
                    </a:lnTo>
                    <a:lnTo>
                      <a:pt x="205" y="1712"/>
                    </a:lnTo>
                    <a:lnTo>
                      <a:pt x="151" y="1634"/>
                    </a:lnTo>
                    <a:lnTo>
                      <a:pt x="106" y="1552"/>
                    </a:lnTo>
                    <a:lnTo>
                      <a:pt x="69" y="1466"/>
                    </a:lnTo>
                    <a:lnTo>
                      <a:pt x="39" y="1379"/>
                    </a:lnTo>
                    <a:lnTo>
                      <a:pt x="17" y="1289"/>
                    </a:lnTo>
                    <a:lnTo>
                      <a:pt x="4" y="1198"/>
                    </a:lnTo>
                    <a:lnTo>
                      <a:pt x="0" y="1107"/>
                    </a:lnTo>
                    <a:lnTo>
                      <a:pt x="4" y="1017"/>
                    </a:lnTo>
                    <a:lnTo>
                      <a:pt x="17" y="926"/>
                    </a:lnTo>
                    <a:lnTo>
                      <a:pt x="37" y="835"/>
                    </a:lnTo>
                    <a:lnTo>
                      <a:pt x="67" y="749"/>
                    </a:lnTo>
                    <a:lnTo>
                      <a:pt x="106" y="662"/>
                    </a:lnTo>
                    <a:lnTo>
                      <a:pt x="151" y="580"/>
                    </a:lnTo>
                    <a:lnTo>
                      <a:pt x="203" y="503"/>
                    </a:lnTo>
                    <a:lnTo>
                      <a:pt x="264" y="429"/>
                    </a:lnTo>
                    <a:lnTo>
                      <a:pt x="331" y="358"/>
                    </a:lnTo>
                    <a:lnTo>
                      <a:pt x="404" y="293"/>
                    </a:lnTo>
                    <a:lnTo>
                      <a:pt x="484" y="235"/>
                    </a:lnTo>
                    <a:lnTo>
                      <a:pt x="569" y="181"/>
                    </a:lnTo>
                    <a:lnTo>
                      <a:pt x="660" y="133"/>
                    </a:lnTo>
                    <a:lnTo>
                      <a:pt x="753" y="95"/>
                    </a:lnTo>
                    <a:lnTo>
                      <a:pt x="850" y="60"/>
                    </a:lnTo>
                    <a:lnTo>
                      <a:pt x="949" y="34"/>
                    </a:lnTo>
                    <a:lnTo>
                      <a:pt x="1051" y="15"/>
                    </a:lnTo>
                    <a:lnTo>
                      <a:pt x="1155" y="4"/>
                    </a:lnTo>
                    <a:lnTo>
                      <a:pt x="125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What is clustering for? 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Let us see some real-life examples</a:t>
            </a:r>
          </a:p>
          <a:p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Example 1</a:t>
            </a:r>
            <a:r>
              <a:rPr lang="en-US" altLang="zh-CN" dirty="0">
                <a:ea typeface="宋体" charset="-122"/>
              </a:rPr>
              <a:t>: groups people of similar sizes together to make “small”, “medium” and “large” T-Shirts.</a:t>
            </a:r>
          </a:p>
          <a:p>
            <a:pPr lvl="1"/>
            <a:r>
              <a:rPr lang="en-US" altLang="zh-CN" dirty="0">
                <a:ea typeface="宋体" charset="-122"/>
              </a:rPr>
              <a:t>Tailor-made for each person: too expensive</a:t>
            </a:r>
          </a:p>
          <a:p>
            <a:pPr lvl="1"/>
            <a:r>
              <a:rPr lang="en-US" altLang="zh-CN" dirty="0">
                <a:ea typeface="宋体" charset="-122"/>
              </a:rPr>
              <a:t>One-size-fits-all: does not fit all. </a:t>
            </a:r>
          </a:p>
          <a:p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Example 2</a:t>
            </a:r>
            <a:r>
              <a:rPr lang="en-US" altLang="zh-CN" dirty="0">
                <a:ea typeface="宋体" charset="-122"/>
              </a:rPr>
              <a:t>: In marketing, segment customers according to their similarities</a:t>
            </a:r>
          </a:p>
          <a:p>
            <a:pPr lvl="1"/>
            <a:r>
              <a:rPr lang="en-US" altLang="zh-CN" dirty="0">
                <a:ea typeface="宋体" charset="-122"/>
              </a:rPr>
              <a:t>To do targeted marketing. </a:t>
            </a:r>
          </a:p>
        </p:txBody>
      </p:sp>
    </p:spTree>
    <p:extLst>
      <p:ext uri="{BB962C8B-B14F-4D97-AF65-F5344CB8AC3E}">
        <p14:creationId xmlns:p14="http://schemas.microsoft.com/office/powerpoint/2010/main" val="456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ea typeface="宋体" charset="-122"/>
                </a:rPr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>
                <a:ea typeface="宋体" charset="-122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25283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Similarity of two clusters is based on the two least similar (most distant) points in the different clusters</a:t>
            </a:r>
          </a:p>
          <a:p>
            <a:pPr lvl="1"/>
            <a:r>
              <a:rPr lang="en-US" altLang="zh-CN">
                <a:ea typeface="宋体" charset="-122"/>
              </a:rPr>
              <a:t>Determined by all pairs of points in the two clusters</a:t>
            </a: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Agglomerative Clustering</a:t>
            </a:r>
            <a:r>
              <a:rPr lang="en-US" altLang="zh-CN" dirty="0">
                <a:ea typeface="宋体" charset="-122"/>
              </a:rPr>
              <a:t>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60363" y="1582738"/>
            <a:ext cx="3935412" cy="3487737"/>
            <a:chOff x="360363" y="1582738"/>
            <a:chExt cx="3935412" cy="3487737"/>
          </a:xfrm>
        </p:grpSpPr>
        <p:grpSp>
          <p:nvGrpSpPr>
            <p:cNvPr id="1637382" name="Group 6"/>
            <p:cNvGrpSpPr>
              <a:grpSpLocks/>
            </p:cNvGrpSpPr>
            <p:nvPr/>
          </p:nvGrpSpPr>
          <p:grpSpPr bwMode="auto">
            <a:xfrm>
              <a:off x="792163" y="1824038"/>
              <a:ext cx="2998787" cy="2687637"/>
              <a:chOff x="383" y="1437"/>
              <a:chExt cx="1889" cy="1693"/>
            </a:xfrm>
          </p:grpSpPr>
          <p:sp>
            <p:nvSpPr>
              <p:cNvPr id="1637383" name="Freeform 7"/>
              <p:cNvSpPr>
                <a:spLocks/>
              </p:cNvSpPr>
              <p:nvPr/>
            </p:nvSpPr>
            <p:spPr bwMode="auto">
              <a:xfrm>
                <a:off x="974" y="2118"/>
                <a:ext cx="87" cy="87"/>
              </a:xfrm>
              <a:custGeom>
                <a:avLst/>
                <a:gdLst>
                  <a:gd name="T0" fmla="*/ 0 w 87"/>
                  <a:gd name="T1" fmla="*/ 43 h 87"/>
                  <a:gd name="T2" fmla="*/ 4 w 87"/>
                  <a:gd name="T3" fmla="*/ 26 h 87"/>
                  <a:gd name="T4" fmla="*/ 13 w 87"/>
                  <a:gd name="T5" fmla="*/ 13 h 87"/>
                  <a:gd name="T6" fmla="*/ 28 w 87"/>
                  <a:gd name="T7" fmla="*/ 2 h 87"/>
                  <a:gd name="T8" fmla="*/ 45 w 87"/>
                  <a:gd name="T9" fmla="*/ 0 h 87"/>
                  <a:gd name="T10" fmla="*/ 62 w 87"/>
                  <a:gd name="T11" fmla="*/ 2 h 87"/>
                  <a:gd name="T12" fmla="*/ 75 w 87"/>
                  <a:gd name="T13" fmla="*/ 13 h 87"/>
                  <a:gd name="T14" fmla="*/ 85 w 87"/>
                  <a:gd name="T15" fmla="*/ 26 h 87"/>
                  <a:gd name="T16" fmla="*/ 87 w 87"/>
                  <a:gd name="T17" fmla="*/ 43 h 87"/>
                  <a:gd name="T18" fmla="*/ 85 w 87"/>
                  <a:gd name="T19" fmla="*/ 60 h 87"/>
                  <a:gd name="T20" fmla="*/ 75 w 87"/>
                  <a:gd name="T21" fmla="*/ 75 h 87"/>
                  <a:gd name="T22" fmla="*/ 62 w 87"/>
                  <a:gd name="T23" fmla="*/ 83 h 87"/>
                  <a:gd name="T24" fmla="*/ 45 w 87"/>
                  <a:gd name="T25" fmla="*/ 87 h 87"/>
                  <a:gd name="T26" fmla="*/ 28 w 87"/>
                  <a:gd name="T27" fmla="*/ 83 h 87"/>
                  <a:gd name="T28" fmla="*/ 13 w 87"/>
                  <a:gd name="T29" fmla="*/ 75 h 87"/>
                  <a:gd name="T30" fmla="*/ 4 w 87"/>
                  <a:gd name="T31" fmla="*/ 60 h 87"/>
                  <a:gd name="T32" fmla="*/ 0 w 87"/>
                  <a:gd name="T33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lnTo>
                      <a:pt x="4" y="26"/>
                    </a:lnTo>
                    <a:lnTo>
                      <a:pt x="13" y="13"/>
                    </a:lnTo>
                    <a:lnTo>
                      <a:pt x="28" y="2"/>
                    </a:lnTo>
                    <a:lnTo>
                      <a:pt x="45" y="0"/>
                    </a:lnTo>
                    <a:lnTo>
                      <a:pt x="62" y="2"/>
                    </a:lnTo>
                    <a:lnTo>
                      <a:pt x="75" y="13"/>
                    </a:lnTo>
                    <a:lnTo>
                      <a:pt x="85" y="26"/>
                    </a:lnTo>
                    <a:lnTo>
                      <a:pt x="87" y="43"/>
                    </a:lnTo>
                    <a:lnTo>
                      <a:pt x="85" y="60"/>
                    </a:lnTo>
                    <a:lnTo>
                      <a:pt x="75" y="75"/>
                    </a:lnTo>
                    <a:lnTo>
                      <a:pt x="62" y="83"/>
                    </a:lnTo>
                    <a:lnTo>
                      <a:pt x="45" y="87"/>
                    </a:lnTo>
                    <a:lnTo>
                      <a:pt x="28" y="83"/>
                    </a:lnTo>
                    <a:lnTo>
                      <a:pt x="13" y="75"/>
                    </a:lnTo>
                    <a:lnTo>
                      <a:pt x="4" y="6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84" name="Freeform 8"/>
              <p:cNvSpPr>
                <a:spLocks/>
              </p:cNvSpPr>
              <p:nvPr/>
            </p:nvSpPr>
            <p:spPr bwMode="auto">
              <a:xfrm>
                <a:off x="1782" y="1488"/>
                <a:ext cx="87" cy="87"/>
              </a:xfrm>
              <a:custGeom>
                <a:avLst/>
                <a:gdLst>
                  <a:gd name="T0" fmla="*/ 0 w 87"/>
                  <a:gd name="T1" fmla="*/ 43 h 87"/>
                  <a:gd name="T2" fmla="*/ 4 w 87"/>
                  <a:gd name="T3" fmla="*/ 26 h 87"/>
                  <a:gd name="T4" fmla="*/ 13 w 87"/>
                  <a:gd name="T5" fmla="*/ 13 h 87"/>
                  <a:gd name="T6" fmla="*/ 28 w 87"/>
                  <a:gd name="T7" fmla="*/ 3 h 87"/>
                  <a:gd name="T8" fmla="*/ 45 w 87"/>
                  <a:gd name="T9" fmla="*/ 0 h 87"/>
                  <a:gd name="T10" fmla="*/ 60 w 87"/>
                  <a:gd name="T11" fmla="*/ 3 h 87"/>
                  <a:gd name="T12" fmla="*/ 74 w 87"/>
                  <a:gd name="T13" fmla="*/ 13 h 87"/>
                  <a:gd name="T14" fmla="*/ 85 w 87"/>
                  <a:gd name="T15" fmla="*/ 26 h 87"/>
                  <a:gd name="T16" fmla="*/ 87 w 87"/>
                  <a:gd name="T17" fmla="*/ 43 h 87"/>
                  <a:gd name="T18" fmla="*/ 85 w 87"/>
                  <a:gd name="T19" fmla="*/ 60 h 87"/>
                  <a:gd name="T20" fmla="*/ 74 w 87"/>
                  <a:gd name="T21" fmla="*/ 75 h 87"/>
                  <a:gd name="T22" fmla="*/ 60 w 87"/>
                  <a:gd name="T23" fmla="*/ 83 h 87"/>
                  <a:gd name="T24" fmla="*/ 45 w 87"/>
                  <a:gd name="T25" fmla="*/ 87 h 87"/>
                  <a:gd name="T26" fmla="*/ 28 w 87"/>
                  <a:gd name="T27" fmla="*/ 83 h 87"/>
                  <a:gd name="T28" fmla="*/ 13 w 87"/>
                  <a:gd name="T29" fmla="*/ 75 h 87"/>
                  <a:gd name="T30" fmla="*/ 4 w 87"/>
                  <a:gd name="T31" fmla="*/ 60 h 87"/>
                  <a:gd name="T32" fmla="*/ 0 w 87"/>
                  <a:gd name="T33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lnTo>
                      <a:pt x="4" y="26"/>
                    </a:lnTo>
                    <a:lnTo>
                      <a:pt x="13" y="13"/>
                    </a:lnTo>
                    <a:lnTo>
                      <a:pt x="28" y="3"/>
                    </a:lnTo>
                    <a:lnTo>
                      <a:pt x="45" y="0"/>
                    </a:lnTo>
                    <a:lnTo>
                      <a:pt x="60" y="3"/>
                    </a:lnTo>
                    <a:lnTo>
                      <a:pt x="74" y="13"/>
                    </a:lnTo>
                    <a:lnTo>
                      <a:pt x="85" y="26"/>
                    </a:lnTo>
                    <a:lnTo>
                      <a:pt x="87" y="43"/>
                    </a:lnTo>
                    <a:lnTo>
                      <a:pt x="85" y="60"/>
                    </a:lnTo>
                    <a:lnTo>
                      <a:pt x="74" y="75"/>
                    </a:lnTo>
                    <a:lnTo>
                      <a:pt x="60" y="83"/>
                    </a:lnTo>
                    <a:lnTo>
                      <a:pt x="45" y="87"/>
                    </a:lnTo>
                    <a:lnTo>
                      <a:pt x="28" y="83"/>
                    </a:lnTo>
                    <a:lnTo>
                      <a:pt x="13" y="75"/>
                    </a:lnTo>
                    <a:lnTo>
                      <a:pt x="4" y="6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85" name="Freeform 9"/>
              <p:cNvSpPr>
                <a:spLocks/>
              </p:cNvSpPr>
              <p:nvPr/>
            </p:nvSpPr>
            <p:spPr bwMode="auto">
              <a:xfrm>
                <a:off x="1193" y="2975"/>
                <a:ext cx="87" cy="87"/>
              </a:xfrm>
              <a:custGeom>
                <a:avLst/>
                <a:gdLst>
                  <a:gd name="T0" fmla="*/ 0 w 87"/>
                  <a:gd name="T1" fmla="*/ 45 h 87"/>
                  <a:gd name="T2" fmla="*/ 4 w 87"/>
                  <a:gd name="T3" fmla="*/ 28 h 87"/>
                  <a:gd name="T4" fmla="*/ 13 w 87"/>
                  <a:gd name="T5" fmla="*/ 13 h 87"/>
                  <a:gd name="T6" fmla="*/ 28 w 87"/>
                  <a:gd name="T7" fmla="*/ 4 h 87"/>
                  <a:gd name="T8" fmla="*/ 45 w 87"/>
                  <a:gd name="T9" fmla="*/ 0 h 87"/>
                  <a:gd name="T10" fmla="*/ 62 w 87"/>
                  <a:gd name="T11" fmla="*/ 4 h 87"/>
                  <a:gd name="T12" fmla="*/ 75 w 87"/>
                  <a:gd name="T13" fmla="*/ 13 h 87"/>
                  <a:gd name="T14" fmla="*/ 85 w 87"/>
                  <a:gd name="T15" fmla="*/ 28 h 87"/>
                  <a:gd name="T16" fmla="*/ 87 w 87"/>
                  <a:gd name="T17" fmla="*/ 45 h 87"/>
                  <a:gd name="T18" fmla="*/ 85 w 87"/>
                  <a:gd name="T19" fmla="*/ 62 h 87"/>
                  <a:gd name="T20" fmla="*/ 75 w 87"/>
                  <a:gd name="T21" fmla="*/ 74 h 87"/>
                  <a:gd name="T22" fmla="*/ 62 w 87"/>
                  <a:gd name="T23" fmla="*/ 85 h 87"/>
                  <a:gd name="T24" fmla="*/ 45 w 87"/>
                  <a:gd name="T25" fmla="*/ 87 h 87"/>
                  <a:gd name="T26" fmla="*/ 28 w 87"/>
                  <a:gd name="T27" fmla="*/ 85 h 87"/>
                  <a:gd name="T28" fmla="*/ 13 w 87"/>
                  <a:gd name="T29" fmla="*/ 74 h 87"/>
                  <a:gd name="T30" fmla="*/ 4 w 87"/>
                  <a:gd name="T31" fmla="*/ 62 h 87"/>
                  <a:gd name="T32" fmla="*/ 0 w 87"/>
                  <a:gd name="T33" fmla="*/ 4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7">
                    <a:moveTo>
                      <a:pt x="0" y="45"/>
                    </a:moveTo>
                    <a:lnTo>
                      <a:pt x="4" y="28"/>
                    </a:lnTo>
                    <a:lnTo>
                      <a:pt x="13" y="13"/>
                    </a:lnTo>
                    <a:lnTo>
                      <a:pt x="28" y="4"/>
                    </a:lnTo>
                    <a:lnTo>
                      <a:pt x="45" y="0"/>
                    </a:lnTo>
                    <a:lnTo>
                      <a:pt x="62" y="4"/>
                    </a:lnTo>
                    <a:lnTo>
                      <a:pt x="75" y="13"/>
                    </a:lnTo>
                    <a:lnTo>
                      <a:pt x="85" y="28"/>
                    </a:lnTo>
                    <a:lnTo>
                      <a:pt x="87" y="45"/>
                    </a:lnTo>
                    <a:lnTo>
                      <a:pt x="85" y="62"/>
                    </a:lnTo>
                    <a:lnTo>
                      <a:pt x="75" y="74"/>
                    </a:lnTo>
                    <a:lnTo>
                      <a:pt x="62" y="85"/>
                    </a:lnTo>
                    <a:lnTo>
                      <a:pt x="45" y="87"/>
                    </a:lnTo>
                    <a:lnTo>
                      <a:pt x="28" y="85"/>
                    </a:lnTo>
                    <a:lnTo>
                      <a:pt x="13" y="74"/>
                    </a:lnTo>
                    <a:lnTo>
                      <a:pt x="4" y="6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86" name="Freeform 10"/>
              <p:cNvSpPr>
                <a:spLocks/>
              </p:cNvSpPr>
              <p:nvPr/>
            </p:nvSpPr>
            <p:spPr bwMode="auto">
              <a:xfrm>
                <a:off x="383" y="1993"/>
                <a:ext cx="87" cy="87"/>
              </a:xfrm>
              <a:custGeom>
                <a:avLst/>
                <a:gdLst>
                  <a:gd name="T0" fmla="*/ 0 w 87"/>
                  <a:gd name="T1" fmla="*/ 45 h 87"/>
                  <a:gd name="T2" fmla="*/ 4 w 87"/>
                  <a:gd name="T3" fmla="*/ 28 h 87"/>
                  <a:gd name="T4" fmla="*/ 13 w 87"/>
                  <a:gd name="T5" fmla="*/ 13 h 87"/>
                  <a:gd name="T6" fmla="*/ 28 w 87"/>
                  <a:gd name="T7" fmla="*/ 4 h 87"/>
                  <a:gd name="T8" fmla="*/ 45 w 87"/>
                  <a:gd name="T9" fmla="*/ 0 h 87"/>
                  <a:gd name="T10" fmla="*/ 62 w 87"/>
                  <a:gd name="T11" fmla="*/ 4 h 87"/>
                  <a:gd name="T12" fmla="*/ 74 w 87"/>
                  <a:gd name="T13" fmla="*/ 13 h 87"/>
                  <a:gd name="T14" fmla="*/ 85 w 87"/>
                  <a:gd name="T15" fmla="*/ 28 h 87"/>
                  <a:gd name="T16" fmla="*/ 87 w 87"/>
                  <a:gd name="T17" fmla="*/ 45 h 87"/>
                  <a:gd name="T18" fmla="*/ 85 w 87"/>
                  <a:gd name="T19" fmla="*/ 62 h 87"/>
                  <a:gd name="T20" fmla="*/ 74 w 87"/>
                  <a:gd name="T21" fmla="*/ 74 h 87"/>
                  <a:gd name="T22" fmla="*/ 62 w 87"/>
                  <a:gd name="T23" fmla="*/ 85 h 87"/>
                  <a:gd name="T24" fmla="*/ 45 w 87"/>
                  <a:gd name="T25" fmla="*/ 87 h 87"/>
                  <a:gd name="T26" fmla="*/ 28 w 87"/>
                  <a:gd name="T27" fmla="*/ 85 h 87"/>
                  <a:gd name="T28" fmla="*/ 13 w 87"/>
                  <a:gd name="T29" fmla="*/ 74 h 87"/>
                  <a:gd name="T30" fmla="*/ 4 w 87"/>
                  <a:gd name="T31" fmla="*/ 62 h 87"/>
                  <a:gd name="T32" fmla="*/ 0 w 87"/>
                  <a:gd name="T33" fmla="*/ 4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7">
                    <a:moveTo>
                      <a:pt x="0" y="45"/>
                    </a:moveTo>
                    <a:lnTo>
                      <a:pt x="4" y="28"/>
                    </a:lnTo>
                    <a:lnTo>
                      <a:pt x="13" y="13"/>
                    </a:lnTo>
                    <a:lnTo>
                      <a:pt x="28" y="4"/>
                    </a:lnTo>
                    <a:lnTo>
                      <a:pt x="45" y="0"/>
                    </a:lnTo>
                    <a:lnTo>
                      <a:pt x="62" y="4"/>
                    </a:lnTo>
                    <a:lnTo>
                      <a:pt x="74" y="13"/>
                    </a:lnTo>
                    <a:lnTo>
                      <a:pt x="85" y="28"/>
                    </a:lnTo>
                    <a:lnTo>
                      <a:pt x="87" y="45"/>
                    </a:lnTo>
                    <a:lnTo>
                      <a:pt x="85" y="62"/>
                    </a:lnTo>
                    <a:lnTo>
                      <a:pt x="74" y="74"/>
                    </a:lnTo>
                    <a:lnTo>
                      <a:pt x="62" y="85"/>
                    </a:lnTo>
                    <a:lnTo>
                      <a:pt x="45" y="87"/>
                    </a:lnTo>
                    <a:lnTo>
                      <a:pt x="28" y="85"/>
                    </a:lnTo>
                    <a:lnTo>
                      <a:pt x="13" y="74"/>
                    </a:lnTo>
                    <a:lnTo>
                      <a:pt x="4" y="6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87" name="Freeform 11"/>
              <p:cNvSpPr>
                <a:spLocks/>
              </p:cNvSpPr>
              <p:nvPr/>
            </p:nvSpPr>
            <p:spPr bwMode="auto">
              <a:xfrm>
                <a:off x="1544" y="2419"/>
                <a:ext cx="87" cy="87"/>
              </a:xfrm>
              <a:custGeom>
                <a:avLst/>
                <a:gdLst>
                  <a:gd name="T0" fmla="*/ 0 w 87"/>
                  <a:gd name="T1" fmla="*/ 45 h 87"/>
                  <a:gd name="T2" fmla="*/ 4 w 87"/>
                  <a:gd name="T3" fmla="*/ 28 h 87"/>
                  <a:gd name="T4" fmla="*/ 13 w 87"/>
                  <a:gd name="T5" fmla="*/ 13 h 87"/>
                  <a:gd name="T6" fmla="*/ 28 w 87"/>
                  <a:gd name="T7" fmla="*/ 5 h 87"/>
                  <a:gd name="T8" fmla="*/ 42 w 87"/>
                  <a:gd name="T9" fmla="*/ 0 h 87"/>
                  <a:gd name="T10" fmla="*/ 59 w 87"/>
                  <a:gd name="T11" fmla="*/ 5 h 87"/>
                  <a:gd name="T12" fmla="*/ 74 w 87"/>
                  <a:gd name="T13" fmla="*/ 13 h 87"/>
                  <a:gd name="T14" fmla="*/ 83 w 87"/>
                  <a:gd name="T15" fmla="*/ 28 h 87"/>
                  <a:gd name="T16" fmla="*/ 87 w 87"/>
                  <a:gd name="T17" fmla="*/ 45 h 87"/>
                  <a:gd name="T18" fmla="*/ 83 w 87"/>
                  <a:gd name="T19" fmla="*/ 62 h 87"/>
                  <a:gd name="T20" fmla="*/ 74 w 87"/>
                  <a:gd name="T21" fmla="*/ 75 h 87"/>
                  <a:gd name="T22" fmla="*/ 59 w 87"/>
                  <a:gd name="T23" fmla="*/ 85 h 87"/>
                  <a:gd name="T24" fmla="*/ 42 w 87"/>
                  <a:gd name="T25" fmla="*/ 87 h 87"/>
                  <a:gd name="T26" fmla="*/ 28 w 87"/>
                  <a:gd name="T27" fmla="*/ 85 h 87"/>
                  <a:gd name="T28" fmla="*/ 13 w 87"/>
                  <a:gd name="T29" fmla="*/ 75 h 87"/>
                  <a:gd name="T30" fmla="*/ 4 w 87"/>
                  <a:gd name="T31" fmla="*/ 62 h 87"/>
                  <a:gd name="T32" fmla="*/ 0 w 87"/>
                  <a:gd name="T33" fmla="*/ 4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7">
                    <a:moveTo>
                      <a:pt x="0" y="45"/>
                    </a:moveTo>
                    <a:lnTo>
                      <a:pt x="4" y="28"/>
                    </a:lnTo>
                    <a:lnTo>
                      <a:pt x="13" y="13"/>
                    </a:lnTo>
                    <a:lnTo>
                      <a:pt x="28" y="5"/>
                    </a:lnTo>
                    <a:lnTo>
                      <a:pt x="42" y="0"/>
                    </a:lnTo>
                    <a:lnTo>
                      <a:pt x="59" y="5"/>
                    </a:lnTo>
                    <a:lnTo>
                      <a:pt x="74" y="13"/>
                    </a:lnTo>
                    <a:lnTo>
                      <a:pt x="83" y="28"/>
                    </a:lnTo>
                    <a:lnTo>
                      <a:pt x="87" y="45"/>
                    </a:lnTo>
                    <a:lnTo>
                      <a:pt x="83" y="62"/>
                    </a:lnTo>
                    <a:lnTo>
                      <a:pt x="74" y="75"/>
                    </a:lnTo>
                    <a:lnTo>
                      <a:pt x="59" y="85"/>
                    </a:lnTo>
                    <a:lnTo>
                      <a:pt x="42" y="87"/>
                    </a:lnTo>
                    <a:lnTo>
                      <a:pt x="28" y="85"/>
                    </a:lnTo>
                    <a:lnTo>
                      <a:pt x="13" y="75"/>
                    </a:lnTo>
                    <a:lnTo>
                      <a:pt x="4" y="6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88" name="Freeform 12"/>
              <p:cNvSpPr>
                <a:spLocks/>
              </p:cNvSpPr>
              <p:nvPr/>
            </p:nvSpPr>
            <p:spPr bwMode="auto">
              <a:xfrm>
                <a:off x="2018" y="2479"/>
                <a:ext cx="87" cy="87"/>
              </a:xfrm>
              <a:custGeom>
                <a:avLst/>
                <a:gdLst>
                  <a:gd name="T0" fmla="*/ 0 w 87"/>
                  <a:gd name="T1" fmla="*/ 42 h 87"/>
                  <a:gd name="T2" fmla="*/ 4 w 87"/>
                  <a:gd name="T3" fmla="*/ 25 h 87"/>
                  <a:gd name="T4" fmla="*/ 13 w 87"/>
                  <a:gd name="T5" fmla="*/ 13 h 87"/>
                  <a:gd name="T6" fmla="*/ 28 w 87"/>
                  <a:gd name="T7" fmla="*/ 2 h 87"/>
                  <a:gd name="T8" fmla="*/ 45 w 87"/>
                  <a:gd name="T9" fmla="*/ 0 h 87"/>
                  <a:gd name="T10" fmla="*/ 62 w 87"/>
                  <a:gd name="T11" fmla="*/ 2 h 87"/>
                  <a:gd name="T12" fmla="*/ 74 w 87"/>
                  <a:gd name="T13" fmla="*/ 13 h 87"/>
                  <a:gd name="T14" fmla="*/ 85 w 87"/>
                  <a:gd name="T15" fmla="*/ 25 h 87"/>
                  <a:gd name="T16" fmla="*/ 87 w 87"/>
                  <a:gd name="T17" fmla="*/ 42 h 87"/>
                  <a:gd name="T18" fmla="*/ 85 w 87"/>
                  <a:gd name="T19" fmla="*/ 59 h 87"/>
                  <a:gd name="T20" fmla="*/ 74 w 87"/>
                  <a:gd name="T21" fmla="*/ 74 h 87"/>
                  <a:gd name="T22" fmla="*/ 62 w 87"/>
                  <a:gd name="T23" fmla="*/ 83 h 87"/>
                  <a:gd name="T24" fmla="*/ 45 w 87"/>
                  <a:gd name="T25" fmla="*/ 87 h 87"/>
                  <a:gd name="T26" fmla="*/ 28 w 87"/>
                  <a:gd name="T27" fmla="*/ 83 h 87"/>
                  <a:gd name="T28" fmla="*/ 13 w 87"/>
                  <a:gd name="T29" fmla="*/ 74 h 87"/>
                  <a:gd name="T30" fmla="*/ 4 w 87"/>
                  <a:gd name="T31" fmla="*/ 59 h 87"/>
                  <a:gd name="T32" fmla="*/ 0 w 87"/>
                  <a:gd name="T3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7">
                    <a:moveTo>
                      <a:pt x="0" y="42"/>
                    </a:moveTo>
                    <a:lnTo>
                      <a:pt x="4" y="25"/>
                    </a:lnTo>
                    <a:lnTo>
                      <a:pt x="13" y="13"/>
                    </a:lnTo>
                    <a:lnTo>
                      <a:pt x="28" y="2"/>
                    </a:lnTo>
                    <a:lnTo>
                      <a:pt x="45" y="0"/>
                    </a:lnTo>
                    <a:lnTo>
                      <a:pt x="62" y="2"/>
                    </a:lnTo>
                    <a:lnTo>
                      <a:pt x="74" y="13"/>
                    </a:lnTo>
                    <a:lnTo>
                      <a:pt x="85" y="25"/>
                    </a:lnTo>
                    <a:lnTo>
                      <a:pt x="87" y="42"/>
                    </a:lnTo>
                    <a:lnTo>
                      <a:pt x="85" y="59"/>
                    </a:lnTo>
                    <a:lnTo>
                      <a:pt x="74" y="74"/>
                    </a:lnTo>
                    <a:lnTo>
                      <a:pt x="62" y="83"/>
                    </a:lnTo>
                    <a:lnTo>
                      <a:pt x="45" y="87"/>
                    </a:lnTo>
                    <a:lnTo>
                      <a:pt x="28" y="83"/>
                    </a:lnTo>
                    <a:lnTo>
                      <a:pt x="13" y="74"/>
                    </a:lnTo>
                    <a:lnTo>
                      <a:pt x="4" y="59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1A1A1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89" name="Rectangle 13"/>
              <p:cNvSpPr>
                <a:spLocks noChangeArrowheads="1"/>
              </p:cNvSpPr>
              <p:nvPr/>
            </p:nvSpPr>
            <p:spPr bwMode="auto">
              <a:xfrm>
                <a:off x="1890" y="1437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390" name="Rectangle 14"/>
              <p:cNvSpPr>
                <a:spLocks noChangeArrowheads="1"/>
              </p:cNvSpPr>
              <p:nvPr/>
            </p:nvSpPr>
            <p:spPr bwMode="auto">
              <a:xfrm>
                <a:off x="1089" y="206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391" name="Rectangle 15"/>
              <p:cNvSpPr>
                <a:spLocks noChangeArrowheads="1"/>
              </p:cNvSpPr>
              <p:nvPr/>
            </p:nvSpPr>
            <p:spPr bwMode="auto">
              <a:xfrm>
                <a:off x="1699" y="2373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392" name="Rectangle 16"/>
              <p:cNvSpPr>
                <a:spLocks noChangeArrowheads="1"/>
              </p:cNvSpPr>
              <p:nvPr/>
            </p:nvSpPr>
            <p:spPr bwMode="auto">
              <a:xfrm>
                <a:off x="1319" y="2928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393" name="Rectangle 17"/>
              <p:cNvSpPr>
                <a:spLocks noChangeArrowheads="1"/>
              </p:cNvSpPr>
              <p:nvPr/>
            </p:nvSpPr>
            <p:spPr bwMode="auto">
              <a:xfrm>
                <a:off x="517" y="1940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394" name="Rectangle 18"/>
              <p:cNvSpPr>
                <a:spLocks noChangeArrowheads="1"/>
              </p:cNvSpPr>
              <p:nvPr/>
            </p:nvSpPr>
            <p:spPr bwMode="auto">
              <a:xfrm>
                <a:off x="2188" y="2428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7395" name="Group 19"/>
            <p:cNvGrpSpPr>
              <a:grpSpLocks/>
            </p:cNvGrpSpPr>
            <p:nvPr/>
          </p:nvGrpSpPr>
          <p:grpSpPr bwMode="auto">
            <a:xfrm>
              <a:off x="2509838" y="3208338"/>
              <a:ext cx="1401762" cy="890587"/>
              <a:chOff x="1465" y="2309"/>
              <a:chExt cx="883" cy="561"/>
            </a:xfrm>
          </p:grpSpPr>
          <p:sp>
            <p:nvSpPr>
              <p:cNvPr id="1637396" name="Freeform 20"/>
              <p:cNvSpPr>
                <a:spLocks/>
              </p:cNvSpPr>
              <p:nvPr/>
            </p:nvSpPr>
            <p:spPr bwMode="auto">
              <a:xfrm>
                <a:off x="1465" y="2309"/>
                <a:ext cx="883" cy="369"/>
              </a:xfrm>
              <a:custGeom>
                <a:avLst/>
                <a:gdLst>
                  <a:gd name="T0" fmla="*/ 442 w 883"/>
                  <a:gd name="T1" fmla="*/ 0 h 369"/>
                  <a:gd name="T2" fmla="*/ 502 w 883"/>
                  <a:gd name="T3" fmla="*/ 2 h 369"/>
                  <a:gd name="T4" fmla="*/ 562 w 883"/>
                  <a:gd name="T5" fmla="*/ 7 h 369"/>
                  <a:gd name="T6" fmla="*/ 619 w 883"/>
                  <a:gd name="T7" fmla="*/ 15 h 369"/>
                  <a:gd name="T8" fmla="*/ 672 w 883"/>
                  <a:gd name="T9" fmla="*/ 28 h 369"/>
                  <a:gd name="T10" fmla="*/ 721 w 883"/>
                  <a:gd name="T11" fmla="*/ 43 h 369"/>
                  <a:gd name="T12" fmla="*/ 766 w 883"/>
                  <a:gd name="T13" fmla="*/ 60 h 369"/>
                  <a:gd name="T14" fmla="*/ 804 w 883"/>
                  <a:gd name="T15" fmla="*/ 79 h 369"/>
                  <a:gd name="T16" fmla="*/ 836 w 883"/>
                  <a:gd name="T17" fmla="*/ 100 h 369"/>
                  <a:gd name="T18" fmla="*/ 859 w 883"/>
                  <a:gd name="T19" fmla="*/ 123 h 369"/>
                  <a:gd name="T20" fmla="*/ 876 w 883"/>
                  <a:gd name="T21" fmla="*/ 147 h 369"/>
                  <a:gd name="T22" fmla="*/ 883 w 883"/>
                  <a:gd name="T23" fmla="*/ 172 h 369"/>
                  <a:gd name="T24" fmla="*/ 883 w 883"/>
                  <a:gd name="T25" fmla="*/ 197 h 369"/>
                  <a:gd name="T26" fmla="*/ 876 w 883"/>
                  <a:gd name="T27" fmla="*/ 223 h 369"/>
                  <a:gd name="T28" fmla="*/ 859 w 883"/>
                  <a:gd name="T29" fmla="*/ 246 h 369"/>
                  <a:gd name="T30" fmla="*/ 836 w 883"/>
                  <a:gd name="T31" fmla="*/ 270 h 369"/>
                  <a:gd name="T32" fmla="*/ 804 w 883"/>
                  <a:gd name="T33" fmla="*/ 291 h 369"/>
                  <a:gd name="T34" fmla="*/ 766 w 883"/>
                  <a:gd name="T35" fmla="*/ 310 h 369"/>
                  <a:gd name="T36" fmla="*/ 721 w 883"/>
                  <a:gd name="T37" fmla="*/ 327 h 369"/>
                  <a:gd name="T38" fmla="*/ 672 w 883"/>
                  <a:gd name="T39" fmla="*/ 342 h 369"/>
                  <a:gd name="T40" fmla="*/ 619 w 883"/>
                  <a:gd name="T41" fmla="*/ 354 h 369"/>
                  <a:gd name="T42" fmla="*/ 562 w 883"/>
                  <a:gd name="T43" fmla="*/ 363 h 369"/>
                  <a:gd name="T44" fmla="*/ 502 w 883"/>
                  <a:gd name="T45" fmla="*/ 367 h 369"/>
                  <a:gd name="T46" fmla="*/ 442 w 883"/>
                  <a:gd name="T47" fmla="*/ 369 h 369"/>
                  <a:gd name="T48" fmla="*/ 381 w 883"/>
                  <a:gd name="T49" fmla="*/ 367 h 369"/>
                  <a:gd name="T50" fmla="*/ 323 w 883"/>
                  <a:gd name="T51" fmla="*/ 363 h 369"/>
                  <a:gd name="T52" fmla="*/ 266 w 883"/>
                  <a:gd name="T53" fmla="*/ 354 h 369"/>
                  <a:gd name="T54" fmla="*/ 213 w 883"/>
                  <a:gd name="T55" fmla="*/ 342 h 369"/>
                  <a:gd name="T56" fmla="*/ 162 w 883"/>
                  <a:gd name="T57" fmla="*/ 327 h 369"/>
                  <a:gd name="T58" fmla="*/ 119 w 883"/>
                  <a:gd name="T59" fmla="*/ 310 h 369"/>
                  <a:gd name="T60" fmla="*/ 81 w 883"/>
                  <a:gd name="T61" fmla="*/ 291 h 369"/>
                  <a:gd name="T62" fmla="*/ 49 w 883"/>
                  <a:gd name="T63" fmla="*/ 270 h 369"/>
                  <a:gd name="T64" fmla="*/ 26 w 883"/>
                  <a:gd name="T65" fmla="*/ 246 h 369"/>
                  <a:gd name="T66" fmla="*/ 9 w 883"/>
                  <a:gd name="T67" fmla="*/ 223 h 369"/>
                  <a:gd name="T68" fmla="*/ 0 w 883"/>
                  <a:gd name="T69" fmla="*/ 197 h 369"/>
                  <a:gd name="T70" fmla="*/ 0 w 883"/>
                  <a:gd name="T71" fmla="*/ 172 h 369"/>
                  <a:gd name="T72" fmla="*/ 9 w 883"/>
                  <a:gd name="T73" fmla="*/ 147 h 369"/>
                  <a:gd name="T74" fmla="*/ 26 w 883"/>
                  <a:gd name="T75" fmla="*/ 123 h 369"/>
                  <a:gd name="T76" fmla="*/ 49 w 883"/>
                  <a:gd name="T77" fmla="*/ 100 h 369"/>
                  <a:gd name="T78" fmla="*/ 81 w 883"/>
                  <a:gd name="T79" fmla="*/ 79 h 369"/>
                  <a:gd name="T80" fmla="*/ 119 w 883"/>
                  <a:gd name="T81" fmla="*/ 60 h 369"/>
                  <a:gd name="T82" fmla="*/ 162 w 883"/>
                  <a:gd name="T83" fmla="*/ 43 h 369"/>
                  <a:gd name="T84" fmla="*/ 213 w 883"/>
                  <a:gd name="T85" fmla="*/ 28 h 369"/>
                  <a:gd name="T86" fmla="*/ 266 w 883"/>
                  <a:gd name="T87" fmla="*/ 15 h 369"/>
                  <a:gd name="T88" fmla="*/ 323 w 883"/>
                  <a:gd name="T89" fmla="*/ 7 h 369"/>
                  <a:gd name="T90" fmla="*/ 381 w 883"/>
                  <a:gd name="T91" fmla="*/ 2 h 369"/>
                  <a:gd name="T92" fmla="*/ 442 w 883"/>
                  <a:gd name="T93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83" h="369">
                    <a:moveTo>
                      <a:pt x="442" y="0"/>
                    </a:moveTo>
                    <a:lnTo>
                      <a:pt x="502" y="2"/>
                    </a:lnTo>
                    <a:lnTo>
                      <a:pt x="562" y="7"/>
                    </a:lnTo>
                    <a:lnTo>
                      <a:pt x="619" y="15"/>
                    </a:lnTo>
                    <a:lnTo>
                      <a:pt x="672" y="28"/>
                    </a:lnTo>
                    <a:lnTo>
                      <a:pt x="721" y="43"/>
                    </a:lnTo>
                    <a:lnTo>
                      <a:pt x="766" y="60"/>
                    </a:lnTo>
                    <a:lnTo>
                      <a:pt x="804" y="79"/>
                    </a:lnTo>
                    <a:lnTo>
                      <a:pt x="836" y="100"/>
                    </a:lnTo>
                    <a:lnTo>
                      <a:pt x="859" y="123"/>
                    </a:lnTo>
                    <a:lnTo>
                      <a:pt x="876" y="147"/>
                    </a:lnTo>
                    <a:lnTo>
                      <a:pt x="883" y="172"/>
                    </a:lnTo>
                    <a:lnTo>
                      <a:pt x="883" y="197"/>
                    </a:lnTo>
                    <a:lnTo>
                      <a:pt x="876" y="223"/>
                    </a:lnTo>
                    <a:lnTo>
                      <a:pt x="859" y="246"/>
                    </a:lnTo>
                    <a:lnTo>
                      <a:pt x="836" y="270"/>
                    </a:lnTo>
                    <a:lnTo>
                      <a:pt x="804" y="291"/>
                    </a:lnTo>
                    <a:lnTo>
                      <a:pt x="766" y="310"/>
                    </a:lnTo>
                    <a:lnTo>
                      <a:pt x="721" y="327"/>
                    </a:lnTo>
                    <a:lnTo>
                      <a:pt x="672" y="342"/>
                    </a:lnTo>
                    <a:lnTo>
                      <a:pt x="619" y="354"/>
                    </a:lnTo>
                    <a:lnTo>
                      <a:pt x="562" y="363"/>
                    </a:lnTo>
                    <a:lnTo>
                      <a:pt x="502" y="367"/>
                    </a:lnTo>
                    <a:lnTo>
                      <a:pt x="442" y="369"/>
                    </a:lnTo>
                    <a:lnTo>
                      <a:pt x="381" y="367"/>
                    </a:lnTo>
                    <a:lnTo>
                      <a:pt x="323" y="363"/>
                    </a:lnTo>
                    <a:lnTo>
                      <a:pt x="266" y="354"/>
                    </a:lnTo>
                    <a:lnTo>
                      <a:pt x="213" y="342"/>
                    </a:lnTo>
                    <a:lnTo>
                      <a:pt x="162" y="327"/>
                    </a:lnTo>
                    <a:lnTo>
                      <a:pt x="119" y="310"/>
                    </a:lnTo>
                    <a:lnTo>
                      <a:pt x="81" y="291"/>
                    </a:lnTo>
                    <a:lnTo>
                      <a:pt x="49" y="270"/>
                    </a:lnTo>
                    <a:lnTo>
                      <a:pt x="26" y="246"/>
                    </a:lnTo>
                    <a:lnTo>
                      <a:pt x="9" y="223"/>
                    </a:lnTo>
                    <a:lnTo>
                      <a:pt x="0" y="197"/>
                    </a:lnTo>
                    <a:lnTo>
                      <a:pt x="0" y="172"/>
                    </a:lnTo>
                    <a:lnTo>
                      <a:pt x="9" y="147"/>
                    </a:lnTo>
                    <a:lnTo>
                      <a:pt x="26" y="123"/>
                    </a:lnTo>
                    <a:lnTo>
                      <a:pt x="49" y="100"/>
                    </a:lnTo>
                    <a:lnTo>
                      <a:pt x="81" y="79"/>
                    </a:lnTo>
                    <a:lnTo>
                      <a:pt x="119" y="60"/>
                    </a:lnTo>
                    <a:lnTo>
                      <a:pt x="162" y="43"/>
                    </a:lnTo>
                    <a:lnTo>
                      <a:pt x="213" y="28"/>
                    </a:lnTo>
                    <a:lnTo>
                      <a:pt x="266" y="15"/>
                    </a:lnTo>
                    <a:lnTo>
                      <a:pt x="323" y="7"/>
                    </a:lnTo>
                    <a:lnTo>
                      <a:pt x="381" y="2"/>
                    </a:lnTo>
                    <a:lnTo>
                      <a:pt x="44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397" name="Rectangle 21"/>
              <p:cNvSpPr>
                <a:spLocks noChangeArrowheads="1"/>
              </p:cNvSpPr>
              <p:nvPr/>
            </p:nvSpPr>
            <p:spPr bwMode="auto">
              <a:xfrm>
                <a:off x="1831" y="2668"/>
                <a:ext cx="9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FF0000"/>
                    </a:solidFill>
                    <a:ea typeface="宋体" charset="-122"/>
                  </a:rPr>
                  <a:t>1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7398" name="Group 22"/>
            <p:cNvGrpSpPr>
              <a:grpSpLocks/>
            </p:cNvGrpSpPr>
            <p:nvPr/>
          </p:nvGrpSpPr>
          <p:grpSpPr bwMode="auto">
            <a:xfrm>
              <a:off x="704850" y="2249488"/>
              <a:ext cx="1579563" cy="889000"/>
              <a:chOff x="328" y="1705"/>
              <a:chExt cx="995" cy="560"/>
            </a:xfrm>
          </p:grpSpPr>
          <p:sp>
            <p:nvSpPr>
              <p:cNvPr id="1637399" name="Freeform 23"/>
              <p:cNvSpPr>
                <a:spLocks/>
              </p:cNvSpPr>
              <p:nvPr/>
            </p:nvSpPr>
            <p:spPr bwMode="auto">
              <a:xfrm>
                <a:off x="328" y="1881"/>
                <a:ext cx="995" cy="384"/>
              </a:xfrm>
              <a:custGeom>
                <a:avLst/>
                <a:gdLst>
                  <a:gd name="T0" fmla="*/ 514 w 995"/>
                  <a:gd name="T1" fmla="*/ 4 h 384"/>
                  <a:gd name="T2" fmla="*/ 576 w 995"/>
                  <a:gd name="T3" fmla="*/ 10 h 384"/>
                  <a:gd name="T4" fmla="*/ 638 w 995"/>
                  <a:gd name="T5" fmla="*/ 21 h 384"/>
                  <a:gd name="T6" fmla="*/ 695 w 995"/>
                  <a:gd name="T7" fmla="*/ 34 h 384"/>
                  <a:gd name="T8" fmla="*/ 752 w 995"/>
                  <a:gd name="T9" fmla="*/ 49 h 384"/>
                  <a:gd name="T10" fmla="*/ 803 w 995"/>
                  <a:gd name="T11" fmla="*/ 66 h 384"/>
                  <a:gd name="T12" fmla="*/ 850 w 995"/>
                  <a:gd name="T13" fmla="*/ 85 h 384"/>
                  <a:gd name="T14" fmla="*/ 891 w 995"/>
                  <a:gd name="T15" fmla="*/ 106 h 384"/>
                  <a:gd name="T16" fmla="*/ 927 w 995"/>
                  <a:gd name="T17" fmla="*/ 127 h 384"/>
                  <a:gd name="T18" fmla="*/ 954 w 995"/>
                  <a:gd name="T19" fmla="*/ 150 h 384"/>
                  <a:gd name="T20" fmla="*/ 976 w 995"/>
                  <a:gd name="T21" fmla="*/ 176 h 384"/>
                  <a:gd name="T22" fmla="*/ 988 w 995"/>
                  <a:gd name="T23" fmla="*/ 199 h 384"/>
                  <a:gd name="T24" fmla="*/ 995 w 995"/>
                  <a:gd name="T25" fmla="*/ 222 h 384"/>
                  <a:gd name="T26" fmla="*/ 993 w 995"/>
                  <a:gd name="T27" fmla="*/ 248 h 384"/>
                  <a:gd name="T28" fmla="*/ 982 w 995"/>
                  <a:gd name="T29" fmla="*/ 269 h 384"/>
                  <a:gd name="T30" fmla="*/ 965 w 995"/>
                  <a:gd name="T31" fmla="*/ 290 h 384"/>
                  <a:gd name="T32" fmla="*/ 940 w 995"/>
                  <a:gd name="T33" fmla="*/ 312 h 384"/>
                  <a:gd name="T34" fmla="*/ 908 w 995"/>
                  <a:gd name="T35" fmla="*/ 329 h 384"/>
                  <a:gd name="T36" fmla="*/ 869 w 995"/>
                  <a:gd name="T37" fmla="*/ 345 h 384"/>
                  <a:gd name="T38" fmla="*/ 827 w 995"/>
                  <a:gd name="T39" fmla="*/ 358 h 384"/>
                  <a:gd name="T40" fmla="*/ 776 w 995"/>
                  <a:gd name="T41" fmla="*/ 369 h 384"/>
                  <a:gd name="T42" fmla="*/ 723 w 995"/>
                  <a:gd name="T43" fmla="*/ 377 h 384"/>
                  <a:gd name="T44" fmla="*/ 665 w 995"/>
                  <a:gd name="T45" fmla="*/ 382 h 384"/>
                  <a:gd name="T46" fmla="*/ 606 w 995"/>
                  <a:gd name="T47" fmla="*/ 384 h 384"/>
                  <a:gd name="T48" fmla="*/ 544 w 995"/>
                  <a:gd name="T49" fmla="*/ 384 h 384"/>
                  <a:gd name="T50" fmla="*/ 480 w 995"/>
                  <a:gd name="T51" fmla="*/ 379 h 384"/>
                  <a:gd name="T52" fmla="*/ 419 w 995"/>
                  <a:gd name="T53" fmla="*/ 373 h 384"/>
                  <a:gd name="T54" fmla="*/ 357 w 995"/>
                  <a:gd name="T55" fmla="*/ 362 h 384"/>
                  <a:gd name="T56" fmla="*/ 300 w 995"/>
                  <a:gd name="T57" fmla="*/ 350 h 384"/>
                  <a:gd name="T58" fmla="*/ 242 w 995"/>
                  <a:gd name="T59" fmla="*/ 335 h 384"/>
                  <a:gd name="T60" fmla="*/ 191 w 995"/>
                  <a:gd name="T61" fmla="*/ 318 h 384"/>
                  <a:gd name="T62" fmla="*/ 144 w 995"/>
                  <a:gd name="T63" fmla="*/ 299 h 384"/>
                  <a:gd name="T64" fmla="*/ 104 w 995"/>
                  <a:gd name="T65" fmla="*/ 278 h 384"/>
                  <a:gd name="T66" fmla="*/ 68 w 995"/>
                  <a:gd name="T67" fmla="*/ 256 h 384"/>
                  <a:gd name="T68" fmla="*/ 40 w 995"/>
                  <a:gd name="T69" fmla="*/ 233 h 384"/>
                  <a:gd name="T70" fmla="*/ 19 w 995"/>
                  <a:gd name="T71" fmla="*/ 208 h 384"/>
                  <a:gd name="T72" fmla="*/ 6 w 995"/>
                  <a:gd name="T73" fmla="*/ 184 h 384"/>
                  <a:gd name="T74" fmla="*/ 0 w 995"/>
                  <a:gd name="T75" fmla="*/ 161 h 384"/>
                  <a:gd name="T76" fmla="*/ 2 w 995"/>
                  <a:gd name="T77" fmla="*/ 138 h 384"/>
                  <a:gd name="T78" fmla="*/ 13 w 995"/>
                  <a:gd name="T79" fmla="*/ 114 h 384"/>
                  <a:gd name="T80" fmla="*/ 30 w 995"/>
                  <a:gd name="T81" fmla="*/ 93 h 384"/>
                  <a:gd name="T82" fmla="*/ 55 w 995"/>
                  <a:gd name="T83" fmla="*/ 72 h 384"/>
                  <a:gd name="T84" fmla="*/ 87 w 995"/>
                  <a:gd name="T85" fmla="*/ 55 h 384"/>
                  <a:gd name="T86" fmla="*/ 125 w 995"/>
                  <a:gd name="T87" fmla="*/ 38 h 384"/>
                  <a:gd name="T88" fmla="*/ 168 w 995"/>
                  <a:gd name="T89" fmla="*/ 25 h 384"/>
                  <a:gd name="T90" fmla="*/ 219 w 995"/>
                  <a:gd name="T91" fmla="*/ 15 h 384"/>
                  <a:gd name="T92" fmla="*/ 272 w 995"/>
                  <a:gd name="T93" fmla="*/ 6 h 384"/>
                  <a:gd name="T94" fmla="*/ 329 w 995"/>
                  <a:gd name="T95" fmla="*/ 2 h 384"/>
                  <a:gd name="T96" fmla="*/ 389 w 995"/>
                  <a:gd name="T97" fmla="*/ 0 h 384"/>
                  <a:gd name="T98" fmla="*/ 450 w 995"/>
                  <a:gd name="T99" fmla="*/ 0 h 384"/>
                  <a:gd name="T100" fmla="*/ 514 w 995"/>
                  <a:gd name="T101" fmla="*/ 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" h="384">
                    <a:moveTo>
                      <a:pt x="514" y="4"/>
                    </a:moveTo>
                    <a:lnTo>
                      <a:pt x="576" y="10"/>
                    </a:lnTo>
                    <a:lnTo>
                      <a:pt x="638" y="21"/>
                    </a:lnTo>
                    <a:lnTo>
                      <a:pt x="695" y="34"/>
                    </a:lnTo>
                    <a:lnTo>
                      <a:pt x="752" y="49"/>
                    </a:lnTo>
                    <a:lnTo>
                      <a:pt x="803" y="66"/>
                    </a:lnTo>
                    <a:lnTo>
                      <a:pt x="850" y="85"/>
                    </a:lnTo>
                    <a:lnTo>
                      <a:pt x="891" y="106"/>
                    </a:lnTo>
                    <a:lnTo>
                      <a:pt x="927" y="127"/>
                    </a:lnTo>
                    <a:lnTo>
                      <a:pt x="954" y="150"/>
                    </a:lnTo>
                    <a:lnTo>
                      <a:pt x="976" y="176"/>
                    </a:lnTo>
                    <a:lnTo>
                      <a:pt x="988" y="199"/>
                    </a:lnTo>
                    <a:lnTo>
                      <a:pt x="995" y="222"/>
                    </a:lnTo>
                    <a:lnTo>
                      <a:pt x="993" y="248"/>
                    </a:lnTo>
                    <a:lnTo>
                      <a:pt x="982" y="269"/>
                    </a:lnTo>
                    <a:lnTo>
                      <a:pt x="965" y="290"/>
                    </a:lnTo>
                    <a:lnTo>
                      <a:pt x="940" y="312"/>
                    </a:lnTo>
                    <a:lnTo>
                      <a:pt x="908" y="329"/>
                    </a:lnTo>
                    <a:lnTo>
                      <a:pt x="869" y="345"/>
                    </a:lnTo>
                    <a:lnTo>
                      <a:pt x="827" y="358"/>
                    </a:lnTo>
                    <a:lnTo>
                      <a:pt x="776" y="369"/>
                    </a:lnTo>
                    <a:lnTo>
                      <a:pt x="723" y="377"/>
                    </a:lnTo>
                    <a:lnTo>
                      <a:pt x="665" y="382"/>
                    </a:lnTo>
                    <a:lnTo>
                      <a:pt x="606" y="384"/>
                    </a:lnTo>
                    <a:lnTo>
                      <a:pt x="544" y="384"/>
                    </a:lnTo>
                    <a:lnTo>
                      <a:pt x="480" y="379"/>
                    </a:lnTo>
                    <a:lnTo>
                      <a:pt x="419" y="373"/>
                    </a:lnTo>
                    <a:lnTo>
                      <a:pt x="357" y="362"/>
                    </a:lnTo>
                    <a:lnTo>
                      <a:pt x="300" y="350"/>
                    </a:lnTo>
                    <a:lnTo>
                      <a:pt x="242" y="335"/>
                    </a:lnTo>
                    <a:lnTo>
                      <a:pt x="191" y="318"/>
                    </a:lnTo>
                    <a:lnTo>
                      <a:pt x="144" y="299"/>
                    </a:lnTo>
                    <a:lnTo>
                      <a:pt x="104" y="278"/>
                    </a:lnTo>
                    <a:lnTo>
                      <a:pt x="68" y="256"/>
                    </a:lnTo>
                    <a:lnTo>
                      <a:pt x="40" y="233"/>
                    </a:lnTo>
                    <a:lnTo>
                      <a:pt x="19" y="208"/>
                    </a:lnTo>
                    <a:lnTo>
                      <a:pt x="6" y="184"/>
                    </a:lnTo>
                    <a:lnTo>
                      <a:pt x="0" y="161"/>
                    </a:lnTo>
                    <a:lnTo>
                      <a:pt x="2" y="138"/>
                    </a:lnTo>
                    <a:lnTo>
                      <a:pt x="13" y="114"/>
                    </a:lnTo>
                    <a:lnTo>
                      <a:pt x="30" y="93"/>
                    </a:lnTo>
                    <a:lnTo>
                      <a:pt x="55" y="72"/>
                    </a:lnTo>
                    <a:lnTo>
                      <a:pt x="87" y="55"/>
                    </a:lnTo>
                    <a:lnTo>
                      <a:pt x="125" y="38"/>
                    </a:lnTo>
                    <a:lnTo>
                      <a:pt x="168" y="25"/>
                    </a:lnTo>
                    <a:lnTo>
                      <a:pt x="219" y="15"/>
                    </a:lnTo>
                    <a:lnTo>
                      <a:pt x="272" y="6"/>
                    </a:lnTo>
                    <a:lnTo>
                      <a:pt x="329" y="2"/>
                    </a:lnTo>
                    <a:lnTo>
                      <a:pt x="389" y="0"/>
                    </a:lnTo>
                    <a:lnTo>
                      <a:pt x="450" y="0"/>
                    </a:lnTo>
                    <a:lnTo>
                      <a:pt x="514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7400" name="Rectangle 24"/>
              <p:cNvSpPr>
                <a:spLocks noChangeArrowheads="1"/>
              </p:cNvSpPr>
              <p:nvPr/>
            </p:nvSpPr>
            <p:spPr bwMode="auto">
              <a:xfrm>
                <a:off x="853" y="1705"/>
                <a:ext cx="9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FF0000"/>
                    </a:solidFill>
                    <a:ea typeface="宋体" charset="-122"/>
                  </a:rPr>
                  <a:t>2</a:t>
                </a:r>
                <a:endParaRPr lang="en-US" altLang="zh-CN">
                  <a:ea typeface="宋体" charset="-122"/>
                </a:endParaRPr>
              </a:p>
            </p:txBody>
          </p:sp>
        </p:grpSp>
        <p:grpSp>
          <p:nvGrpSpPr>
            <p:cNvPr id="1637401" name="Group 25"/>
            <p:cNvGrpSpPr>
              <a:grpSpLocks/>
            </p:cNvGrpSpPr>
            <p:nvPr/>
          </p:nvGrpSpPr>
          <p:grpSpPr bwMode="auto">
            <a:xfrm>
              <a:off x="360363" y="1582738"/>
              <a:ext cx="3935412" cy="3487737"/>
              <a:chOff x="111" y="1285"/>
              <a:chExt cx="2479" cy="2197"/>
            </a:xfrm>
          </p:grpSpPr>
          <p:sp>
            <p:nvSpPr>
              <p:cNvPr id="1637402" name="Rectangle 26"/>
              <p:cNvSpPr>
                <a:spLocks noChangeArrowheads="1"/>
              </p:cNvSpPr>
              <p:nvPr/>
            </p:nvSpPr>
            <p:spPr bwMode="auto">
              <a:xfrm>
                <a:off x="2484" y="1705"/>
                <a:ext cx="9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FF0000"/>
                    </a:solidFill>
                    <a:ea typeface="宋体" charset="-122"/>
                  </a:rPr>
                  <a:t>5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403" name="Freeform 27"/>
              <p:cNvSpPr>
                <a:spLocks/>
              </p:cNvSpPr>
              <p:nvPr/>
            </p:nvSpPr>
            <p:spPr bwMode="auto">
              <a:xfrm>
                <a:off x="111" y="1285"/>
                <a:ext cx="2479" cy="2197"/>
              </a:xfrm>
              <a:custGeom>
                <a:avLst/>
                <a:gdLst>
                  <a:gd name="T0" fmla="*/ 1339 w 2479"/>
                  <a:gd name="T1" fmla="*/ 2 h 2197"/>
                  <a:gd name="T2" fmla="*/ 1541 w 2479"/>
                  <a:gd name="T3" fmla="*/ 32 h 2197"/>
                  <a:gd name="T4" fmla="*/ 1735 w 2479"/>
                  <a:gd name="T5" fmla="*/ 91 h 2197"/>
                  <a:gd name="T6" fmla="*/ 1916 w 2479"/>
                  <a:gd name="T7" fmla="*/ 178 h 2197"/>
                  <a:gd name="T8" fmla="*/ 2077 w 2479"/>
                  <a:gd name="T9" fmla="*/ 288 h 2197"/>
                  <a:gd name="T10" fmla="*/ 2215 w 2479"/>
                  <a:gd name="T11" fmla="*/ 422 h 2197"/>
                  <a:gd name="T12" fmla="*/ 2328 w 2479"/>
                  <a:gd name="T13" fmla="*/ 572 h 2197"/>
                  <a:gd name="T14" fmla="*/ 2411 w 2479"/>
                  <a:gd name="T15" fmla="*/ 740 h 2197"/>
                  <a:gd name="T16" fmla="*/ 2462 w 2479"/>
                  <a:gd name="T17" fmla="*/ 916 h 2197"/>
                  <a:gd name="T18" fmla="*/ 2479 w 2479"/>
                  <a:gd name="T19" fmla="*/ 1096 h 2197"/>
                  <a:gd name="T20" fmla="*/ 2462 w 2479"/>
                  <a:gd name="T21" fmla="*/ 1277 h 2197"/>
                  <a:gd name="T22" fmla="*/ 2411 w 2479"/>
                  <a:gd name="T23" fmla="*/ 1453 h 2197"/>
                  <a:gd name="T24" fmla="*/ 2330 w 2479"/>
                  <a:gd name="T25" fmla="*/ 1620 h 2197"/>
                  <a:gd name="T26" fmla="*/ 2217 w 2479"/>
                  <a:gd name="T27" fmla="*/ 1771 h 2197"/>
                  <a:gd name="T28" fmla="*/ 2079 w 2479"/>
                  <a:gd name="T29" fmla="*/ 1904 h 2197"/>
                  <a:gd name="T30" fmla="*/ 1918 w 2479"/>
                  <a:gd name="T31" fmla="*/ 2017 h 2197"/>
                  <a:gd name="T32" fmla="*/ 1739 w 2479"/>
                  <a:gd name="T33" fmla="*/ 2104 h 2197"/>
                  <a:gd name="T34" fmla="*/ 1546 w 2479"/>
                  <a:gd name="T35" fmla="*/ 2163 h 2197"/>
                  <a:gd name="T36" fmla="*/ 1344 w 2479"/>
                  <a:gd name="T37" fmla="*/ 2193 h 2197"/>
                  <a:gd name="T38" fmla="*/ 1139 w 2479"/>
                  <a:gd name="T39" fmla="*/ 2193 h 2197"/>
                  <a:gd name="T40" fmla="*/ 938 w 2479"/>
                  <a:gd name="T41" fmla="*/ 2163 h 2197"/>
                  <a:gd name="T42" fmla="*/ 744 w 2479"/>
                  <a:gd name="T43" fmla="*/ 2106 h 2197"/>
                  <a:gd name="T44" fmla="*/ 563 w 2479"/>
                  <a:gd name="T45" fmla="*/ 2019 h 2197"/>
                  <a:gd name="T46" fmla="*/ 402 w 2479"/>
                  <a:gd name="T47" fmla="*/ 1909 h 2197"/>
                  <a:gd name="T48" fmla="*/ 264 w 2479"/>
                  <a:gd name="T49" fmla="*/ 1775 h 2197"/>
                  <a:gd name="T50" fmla="*/ 151 w 2479"/>
                  <a:gd name="T51" fmla="*/ 1622 h 2197"/>
                  <a:gd name="T52" fmla="*/ 68 w 2479"/>
                  <a:gd name="T53" fmla="*/ 1457 h 2197"/>
                  <a:gd name="T54" fmla="*/ 17 w 2479"/>
                  <a:gd name="T55" fmla="*/ 1281 h 2197"/>
                  <a:gd name="T56" fmla="*/ 0 w 2479"/>
                  <a:gd name="T57" fmla="*/ 1101 h 2197"/>
                  <a:gd name="T58" fmla="*/ 17 w 2479"/>
                  <a:gd name="T59" fmla="*/ 920 h 2197"/>
                  <a:gd name="T60" fmla="*/ 68 w 2479"/>
                  <a:gd name="T61" fmla="*/ 744 h 2197"/>
                  <a:gd name="T62" fmla="*/ 149 w 2479"/>
                  <a:gd name="T63" fmla="*/ 577 h 2197"/>
                  <a:gd name="T64" fmla="*/ 261 w 2479"/>
                  <a:gd name="T65" fmla="*/ 424 h 2197"/>
                  <a:gd name="T66" fmla="*/ 400 w 2479"/>
                  <a:gd name="T67" fmla="*/ 290 h 2197"/>
                  <a:gd name="T68" fmla="*/ 559 w 2479"/>
                  <a:gd name="T69" fmla="*/ 180 h 2197"/>
                  <a:gd name="T70" fmla="*/ 740 w 2479"/>
                  <a:gd name="T71" fmla="*/ 93 h 2197"/>
                  <a:gd name="T72" fmla="*/ 933 w 2479"/>
                  <a:gd name="T73" fmla="*/ 34 h 2197"/>
                  <a:gd name="T74" fmla="*/ 1135 w 2479"/>
                  <a:gd name="T75" fmla="*/ 4 h 2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79" h="2197">
                    <a:moveTo>
                      <a:pt x="1237" y="0"/>
                    </a:moveTo>
                    <a:lnTo>
                      <a:pt x="1339" y="2"/>
                    </a:lnTo>
                    <a:lnTo>
                      <a:pt x="1441" y="15"/>
                    </a:lnTo>
                    <a:lnTo>
                      <a:pt x="1541" y="32"/>
                    </a:lnTo>
                    <a:lnTo>
                      <a:pt x="1639" y="59"/>
                    </a:lnTo>
                    <a:lnTo>
                      <a:pt x="1735" y="91"/>
                    </a:lnTo>
                    <a:lnTo>
                      <a:pt x="1826" y="131"/>
                    </a:lnTo>
                    <a:lnTo>
                      <a:pt x="1916" y="178"/>
                    </a:lnTo>
                    <a:lnTo>
                      <a:pt x="1998" y="229"/>
                    </a:lnTo>
                    <a:lnTo>
                      <a:pt x="2077" y="288"/>
                    </a:lnTo>
                    <a:lnTo>
                      <a:pt x="2149" y="352"/>
                    </a:lnTo>
                    <a:lnTo>
                      <a:pt x="2215" y="422"/>
                    </a:lnTo>
                    <a:lnTo>
                      <a:pt x="2275" y="496"/>
                    </a:lnTo>
                    <a:lnTo>
                      <a:pt x="2328" y="572"/>
                    </a:lnTo>
                    <a:lnTo>
                      <a:pt x="2373" y="655"/>
                    </a:lnTo>
                    <a:lnTo>
                      <a:pt x="2411" y="740"/>
                    </a:lnTo>
                    <a:lnTo>
                      <a:pt x="2441" y="827"/>
                    </a:lnTo>
                    <a:lnTo>
                      <a:pt x="2462" y="916"/>
                    </a:lnTo>
                    <a:lnTo>
                      <a:pt x="2475" y="1005"/>
                    </a:lnTo>
                    <a:lnTo>
                      <a:pt x="2479" y="1096"/>
                    </a:lnTo>
                    <a:lnTo>
                      <a:pt x="2475" y="1188"/>
                    </a:lnTo>
                    <a:lnTo>
                      <a:pt x="2462" y="1277"/>
                    </a:lnTo>
                    <a:lnTo>
                      <a:pt x="2441" y="1366"/>
                    </a:lnTo>
                    <a:lnTo>
                      <a:pt x="2411" y="1453"/>
                    </a:lnTo>
                    <a:lnTo>
                      <a:pt x="2375" y="1537"/>
                    </a:lnTo>
                    <a:lnTo>
                      <a:pt x="2330" y="1620"/>
                    </a:lnTo>
                    <a:lnTo>
                      <a:pt x="2277" y="1697"/>
                    </a:lnTo>
                    <a:lnTo>
                      <a:pt x="2217" y="1771"/>
                    </a:lnTo>
                    <a:lnTo>
                      <a:pt x="2152" y="1841"/>
                    </a:lnTo>
                    <a:lnTo>
                      <a:pt x="2079" y="1904"/>
                    </a:lnTo>
                    <a:lnTo>
                      <a:pt x="2003" y="1964"/>
                    </a:lnTo>
                    <a:lnTo>
                      <a:pt x="1918" y="2017"/>
                    </a:lnTo>
                    <a:lnTo>
                      <a:pt x="1830" y="2063"/>
                    </a:lnTo>
                    <a:lnTo>
                      <a:pt x="1739" y="2104"/>
                    </a:lnTo>
                    <a:lnTo>
                      <a:pt x="1643" y="2136"/>
                    </a:lnTo>
                    <a:lnTo>
                      <a:pt x="1546" y="2163"/>
                    </a:lnTo>
                    <a:lnTo>
                      <a:pt x="1446" y="2182"/>
                    </a:lnTo>
                    <a:lnTo>
                      <a:pt x="1344" y="2193"/>
                    </a:lnTo>
                    <a:lnTo>
                      <a:pt x="1242" y="2197"/>
                    </a:lnTo>
                    <a:lnTo>
                      <a:pt x="1139" y="2193"/>
                    </a:lnTo>
                    <a:lnTo>
                      <a:pt x="1037" y="2182"/>
                    </a:lnTo>
                    <a:lnTo>
                      <a:pt x="938" y="2163"/>
                    </a:lnTo>
                    <a:lnTo>
                      <a:pt x="840" y="2138"/>
                    </a:lnTo>
                    <a:lnTo>
                      <a:pt x="744" y="2106"/>
                    </a:lnTo>
                    <a:lnTo>
                      <a:pt x="650" y="2066"/>
                    </a:lnTo>
                    <a:lnTo>
                      <a:pt x="563" y="2019"/>
                    </a:lnTo>
                    <a:lnTo>
                      <a:pt x="480" y="1966"/>
                    </a:lnTo>
                    <a:lnTo>
                      <a:pt x="402" y="1909"/>
                    </a:lnTo>
                    <a:lnTo>
                      <a:pt x="329" y="1843"/>
                    </a:lnTo>
                    <a:lnTo>
                      <a:pt x="264" y="1775"/>
                    </a:lnTo>
                    <a:lnTo>
                      <a:pt x="204" y="1701"/>
                    </a:lnTo>
                    <a:lnTo>
                      <a:pt x="151" y="1622"/>
                    </a:lnTo>
                    <a:lnTo>
                      <a:pt x="106" y="1542"/>
                    </a:lnTo>
                    <a:lnTo>
                      <a:pt x="68" y="1457"/>
                    </a:lnTo>
                    <a:lnTo>
                      <a:pt x="38" y="1370"/>
                    </a:lnTo>
                    <a:lnTo>
                      <a:pt x="17" y="1281"/>
                    </a:lnTo>
                    <a:lnTo>
                      <a:pt x="4" y="1192"/>
                    </a:lnTo>
                    <a:lnTo>
                      <a:pt x="0" y="1101"/>
                    </a:lnTo>
                    <a:lnTo>
                      <a:pt x="4" y="1009"/>
                    </a:lnTo>
                    <a:lnTo>
                      <a:pt x="17" y="920"/>
                    </a:lnTo>
                    <a:lnTo>
                      <a:pt x="38" y="831"/>
                    </a:lnTo>
                    <a:lnTo>
                      <a:pt x="68" y="744"/>
                    </a:lnTo>
                    <a:lnTo>
                      <a:pt x="104" y="659"/>
                    </a:lnTo>
                    <a:lnTo>
                      <a:pt x="149" y="577"/>
                    </a:lnTo>
                    <a:lnTo>
                      <a:pt x="202" y="498"/>
                    </a:lnTo>
                    <a:lnTo>
                      <a:pt x="261" y="424"/>
                    </a:lnTo>
                    <a:lnTo>
                      <a:pt x="327" y="356"/>
                    </a:lnTo>
                    <a:lnTo>
                      <a:pt x="400" y="290"/>
                    </a:lnTo>
                    <a:lnTo>
                      <a:pt x="476" y="233"/>
                    </a:lnTo>
                    <a:lnTo>
                      <a:pt x="559" y="180"/>
                    </a:lnTo>
                    <a:lnTo>
                      <a:pt x="648" y="133"/>
                    </a:lnTo>
                    <a:lnTo>
                      <a:pt x="740" y="93"/>
                    </a:lnTo>
                    <a:lnTo>
                      <a:pt x="835" y="59"/>
                    </a:lnTo>
                    <a:lnTo>
                      <a:pt x="933" y="34"/>
                    </a:lnTo>
                    <a:lnTo>
                      <a:pt x="1033" y="15"/>
                    </a:lnTo>
                    <a:lnTo>
                      <a:pt x="1135" y="4"/>
                    </a:lnTo>
                    <a:lnTo>
                      <a:pt x="123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7404" name="Group 28"/>
            <p:cNvGrpSpPr>
              <a:grpSpLocks/>
            </p:cNvGrpSpPr>
            <p:nvPr/>
          </p:nvGrpSpPr>
          <p:grpSpPr bwMode="auto">
            <a:xfrm>
              <a:off x="1882775" y="2982913"/>
              <a:ext cx="2160588" cy="1652587"/>
              <a:chOff x="1070" y="2167"/>
              <a:chExt cx="1361" cy="1041"/>
            </a:xfrm>
          </p:grpSpPr>
          <p:sp>
            <p:nvSpPr>
              <p:cNvPr id="1637405" name="Rectangle 29"/>
              <p:cNvSpPr>
                <a:spLocks noChangeArrowheads="1"/>
              </p:cNvSpPr>
              <p:nvPr/>
            </p:nvSpPr>
            <p:spPr bwMode="auto">
              <a:xfrm>
                <a:off x="1070" y="2560"/>
                <a:ext cx="9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FF0000"/>
                    </a:solidFill>
                    <a:ea typeface="宋体" charset="-122"/>
                  </a:rPr>
                  <a:t>3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406" name="Freeform 30"/>
              <p:cNvSpPr>
                <a:spLocks/>
              </p:cNvSpPr>
              <p:nvPr/>
            </p:nvSpPr>
            <p:spPr bwMode="auto">
              <a:xfrm>
                <a:off x="1114" y="2167"/>
                <a:ext cx="1317" cy="1041"/>
              </a:xfrm>
              <a:custGeom>
                <a:avLst/>
                <a:gdLst>
                  <a:gd name="T0" fmla="*/ 441 w 1317"/>
                  <a:gd name="T1" fmla="*/ 174 h 1041"/>
                  <a:gd name="T2" fmla="*/ 506 w 1317"/>
                  <a:gd name="T3" fmla="*/ 134 h 1041"/>
                  <a:gd name="T4" fmla="*/ 574 w 1317"/>
                  <a:gd name="T5" fmla="*/ 100 h 1041"/>
                  <a:gd name="T6" fmla="*/ 643 w 1317"/>
                  <a:gd name="T7" fmla="*/ 70 h 1041"/>
                  <a:gd name="T8" fmla="*/ 711 w 1317"/>
                  <a:gd name="T9" fmla="*/ 47 h 1041"/>
                  <a:gd name="T10" fmla="*/ 781 w 1317"/>
                  <a:gd name="T11" fmla="*/ 26 h 1041"/>
                  <a:gd name="T12" fmla="*/ 847 w 1317"/>
                  <a:gd name="T13" fmla="*/ 13 h 1041"/>
                  <a:gd name="T14" fmla="*/ 910 w 1317"/>
                  <a:gd name="T15" fmla="*/ 4 h 1041"/>
                  <a:gd name="T16" fmla="*/ 974 w 1317"/>
                  <a:gd name="T17" fmla="*/ 0 h 1041"/>
                  <a:gd name="T18" fmla="*/ 1032 w 1317"/>
                  <a:gd name="T19" fmla="*/ 4 h 1041"/>
                  <a:gd name="T20" fmla="*/ 1087 w 1317"/>
                  <a:gd name="T21" fmla="*/ 13 h 1041"/>
                  <a:gd name="T22" fmla="*/ 1136 w 1317"/>
                  <a:gd name="T23" fmla="*/ 26 h 1041"/>
                  <a:gd name="T24" fmla="*/ 1180 w 1317"/>
                  <a:gd name="T25" fmla="*/ 45 h 1041"/>
                  <a:gd name="T26" fmla="*/ 1219 w 1317"/>
                  <a:gd name="T27" fmla="*/ 70 h 1041"/>
                  <a:gd name="T28" fmla="*/ 1253 w 1317"/>
                  <a:gd name="T29" fmla="*/ 100 h 1041"/>
                  <a:gd name="T30" fmla="*/ 1278 w 1317"/>
                  <a:gd name="T31" fmla="*/ 134 h 1041"/>
                  <a:gd name="T32" fmla="*/ 1297 w 1317"/>
                  <a:gd name="T33" fmla="*/ 172 h 1041"/>
                  <a:gd name="T34" fmla="*/ 1310 w 1317"/>
                  <a:gd name="T35" fmla="*/ 214 h 1041"/>
                  <a:gd name="T36" fmla="*/ 1317 w 1317"/>
                  <a:gd name="T37" fmla="*/ 261 h 1041"/>
                  <a:gd name="T38" fmla="*/ 1314 w 1317"/>
                  <a:gd name="T39" fmla="*/ 310 h 1041"/>
                  <a:gd name="T40" fmla="*/ 1304 w 1317"/>
                  <a:gd name="T41" fmla="*/ 359 h 1041"/>
                  <a:gd name="T42" fmla="*/ 1289 w 1317"/>
                  <a:gd name="T43" fmla="*/ 412 h 1041"/>
                  <a:gd name="T44" fmla="*/ 1265 w 1317"/>
                  <a:gd name="T45" fmla="*/ 467 h 1041"/>
                  <a:gd name="T46" fmla="*/ 1236 w 1317"/>
                  <a:gd name="T47" fmla="*/ 520 h 1041"/>
                  <a:gd name="T48" fmla="*/ 1200 w 1317"/>
                  <a:gd name="T49" fmla="*/ 575 h 1041"/>
                  <a:gd name="T50" fmla="*/ 1157 w 1317"/>
                  <a:gd name="T51" fmla="*/ 628 h 1041"/>
                  <a:gd name="T52" fmla="*/ 1110 w 1317"/>
                  <a:gd name="T53" fmla="*/ 681 h 1041"/>
                  <a:gd name="T54" fmla="*/ 1057 w 1317"/>
                  <a:gd name="T55" fmla="*/ 732 h 1041"/>
                  <a:gd name="T56" fmla="*/ 1000 w 1317"/>
                  <a:gd name="T57" fmla="*/ 781 h 1041"/>
                  <a:gd name="T58" fmla="*/ 940 w 1317"/>
                  <a:gd name="T59" fmla="*/ 825 h 1041"/>
                  <a:gd name="T60" fmla="*/ 876 w 1317"/>
                  <a:gd name="T61" fmla="*/ 868 h 1041"/>
                  <a:gd name="T62" fmla="*/ 810 w 1317"/>
                  <a:gd name="T63" fmla="*/ 908 h 1041"/>
                  <a:gd name="T64" fmla="*/ 742 w 1317"/>
                  <a:gd name="T65" fmla="*/ 942 h 1041"/>
                  <a:gd name="T66" fmla="*/ 674 w 1317"/>
                  <a:gd name="T67" fmla="*/ 971 h 1041"/>
                  <a:gd name="T68" fmla="*/ 604 w 1317"/>
                  <a:gd name="T69" fmla="*/ 995 h 1041"/>
                  <a:gd name="T70" fmla="*/ 536 w 1317"/>
                  <a:gd name="T71" fmla="*/ 1016 h 1041"/>
                  <a:gd name="T72" fmla="*/ 470 w 1317"/>
                  <a:gd name="T73" fmla="*/ 1029 h 1041"/>
                  <a:gd name="T74" fmla="*/ 404 w 1317"/>
                  <a:gd name="T75" fmla="*/ 1037 h 1041"/>
                  <a:gd name="T76" fmla="*/ 343 w 1317"/>
                  <a:gd name="T77" fmla="*/ 1041 h 1041"/>
                  <a:gd name="T78" fmla="*/ 283 w 1317"/>
                  <a:gd name="T79" fmla="*/ 1037 h 1041"/>
                  <a:gd name="T80" fmla="*/ 230 w 1317"/>
                  <a:gd name="T81" fmla="*/ 1029 h 1041"/>
                  <a:gd name="T82" fmla="*/ 179 w 1317"/>
                  <a:gd name="T83" fmla="*/ 1016 h 1041"/>
                  <a:gd name="T84" fmla="*/ 134 w 1317"/>
                  <a:gd name="T85" fmla="*/ 997 h 1041"/>
                  <a:gd name="T86" fmla="*/ 96 w 1317"/>
                  <a:gd name="T87" fmla="*/ 971 h 1041"/>
                  <a:gd name="T88" fmla="*/ 64 w 1317"/>
                  <a:gd name="T89" fmla="*/ 942 h 1041"/>
                  <a:gd name="T90" fmla="*/ 37 w 1317"/>
                  <a:gd name="T91" fmla="*/ 908 h 1041"/>
                  <a:gd name="T92" fmla="*/ 17 w 1317"/>
                  <a:gd name="T93" fmla="*/ 870 h 1041"/>
                  <a:gd name="T94" fmla="*/ 7 w 1317"/>
                  <a:gd name="T95" fmla="*/ 827 h 1041"/>
                  <a:gd name="T96" fmla="*/ 0 w 1317"/>
                  <a:gd name="T97" fmla="*/ 781 h 1041"/>
                  <a:gd name="T98" fmla="*/ 3 w 1317"/>
                  <a:gd name="T99" fmla="*/ 732 h 1041"/>
                  <a:gd name="T100" fmla="*/ 11 w 1317"/>
                  <a:gd name="T101" fmla="*/ 681 h 1041"/>
                  <a:gd name="T102" fmla="*/ 28 w 1317"/>
                  <a:gd name="T103" fmla="*/ 630 h 1041"/>
                  <a:gd name="T104" fmla="*/ 51 w 1317"/>
                  <a:gd name="T105" fmla="*/ 575 h 1041"/>
                  <a:gd name="T106" fmla="*/ 81 w 1317"/>
                  <a:gd name="T107" fmla="*/ 522 h 1041"/>
                  <a:gd name="T108" fmla="*/ 117 w 1317"/>
                  <a:gd name="T109" fmla="*/ 467 h 1041"/>
                  <a:gd name="T110" fmla="*/ 160 w 1317"/>
                  <a:gd name="T111" fmla="*/ 414 h 1041"/>
                  <a:gd name="T112" fmla="*/ 207 w 1317"/>
                  <a:gd name="T113" fmla="*/ 361 h 1041"/>
                  <a:gd name="T114" fmla="*/ 260 w 1317"/>
                  <a:gd name="T115" fmla="*/ 310 h 1041"/>
                  <a:gd name="T116" fmla="*/ 315 w 1317"/>
                  <a:gd name="T117" fmla="*/ 261 h 1041"/>
                  <a:gd name="T118" fmla="*/ 377 w 1317"/>
                  <a:gd name="T119" fmla="*/ 216 h 1041"/>
                  <a:gd name="T120" fmla="*/ 441 w 1317"/>
                  <a:gd name="T121" fmla="*/ 174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17" h="1041">
                    <a:moveTo>
                      <a:pt x="441" y="174"/>
                    </a:moveTo>
                    <a:lnTo>
                      <a:pt x="506" y="134"/>
                    </a:lnTo>
                    <a:lnTo>
                      <a:pt x="574" y="100"/>
                    </a:lnTo>
                    <a:lnTo>
                      <a:pt x="643" y="70"/>
                    </a:lnTo>
                    <a:lnTo>
                      <a:pt x="711" y="47"/>
                    </a:lnTo>
                    <a:lnTo>
                      <a:pt x="781" y="26"/>
                    </a:lnTo>
                    <a:lnTo>
                      <a:pt x="847" y="13"/>
                    </a:lnTo>
                    <a:lnTo>
                      <a:pt x="910" y="4"/>
                    </a:lnTo>
                    <a:lnTo>
                      <a:pt x="974" y="0"/>
                    </a:lnTo>
                    <a:lnTo>
                      <a:pt x="1032" y="4"/>
                    </a:lnTo>
                    <a:lnTo>
                      <a:pt x="1087" y="13"/>
                    </a:lnTo>
                    <a:lnTo>
                      <a:pt x="1136" y="26"/>
                    </a:lnTo>
                    <a:lnTo>
                      <a:pt x="1180" y="45"/>
                    </a:lnTo>
                    <a:lnTo>
                      <a:pt x="1219" y="70"/>
                    </a:lnTo>
                    <a:lnTo>
                      <a:pt x="1253" y="100"/>
                    </a:lnTo>
                    <a:lnTo>
                      <a:pt x="1278" y="134"/>
                    </a:lnTo>
                    <a:lnTo>
                      <a:pt x="1297" y="172"/>
                    </a:lnTo>
                    <a:lnTo>
                      <a:pt x="1310" y="214"/>
                    </a:lnTo>
                    <a:lnTo>
                      <a:pt x="1317" y="261"/>
                    </a:lnTo>
                    <a:lnTo>
                      <a:pt x="1314" y="310"/>
                    </a:lnTo>
                    <a:lnTo>
                      <a:pt x="1304" y="359"/>
                    </a:lnTo>
                    <a:lnTo>
                      <a:pt x="1289" y="412"/>
                    </a:lnTo>
                    <a:lnTo>
                      <a:pt x="1265" y="467"/>
                    </a:lnTo>
                    <a:lnTo>
                      <a:pt x="1236" y="520"/>
                    </a:lnTo>
                    <a:lnTo>
                      <a:pt x="1200" y="575"/>
                    </a:lnTo>
                    <a:lnTo>
                      <a:pt x="1157" y="628"/>
                    </a:lnTo>
                    <a:lnTo>
                      <a:pt x="1110" y="681"/>
                    </a:lnTo>
                    <a:lnTo>
                      <a:pt x="1057" y="732"/>
                    </a:lnTo>
                    <a:lnTo>
                      <a:pt x="1000" y="781"/>
                    </a:lnTo>
                    <a:lnTo>
                      <a:pt x="940" y="825"/>
                    </a:lnTo>
                    <a:lnTo>
                      <a:pt x="876" y="868"/>
                    </a:lnTo>
                    <a:lnTo>
                      <a:pt x="810" y="908"/>
                    </a:lnTo>
                    <a:lnTo>
                      <a:pt x="742" y="942"/>
                    </a:lnTo>
                    <a:lnTo>
                      <a:pt x="674" y="971"/>
                    </a:lnTo>
                    <a:lnTo>
                      <a:pt x="604" y="995"/>
                    </a:lnTo>
                    <a:lnTo>
                      <a:pt x="536" y="1016"/>
                    </a:lnTo>
                    <a:lnTo>
                      <a:pt x="470" y="1029"/>
                    </a:lnTo>
                    <a:lnTo>
                      <a:pt x="404" y="1037"/>
                    </a:lnTo>
                    <a:lnTo>
                      <a:pt x="343" y="1041"/>
                    </a:lnTo>
                    <a:lnTo>
                      <a:pt x="283" y="1037"/>
                    </a:lnTo>
                    <a:lnTo>
                      <a:pt x="230" y="1029"/>
                    </a:lnTo>
                    <a:lnTo>
                      <a:pt x="179" y="1016"/>
                    </a:lnTo>
                    <a:lnTo>
                      <a:pt x="134" y="997"/>
                    </a:lnTo>
                    <a:lnTo>
                      <a:pt x="96" y="971"/>
                    </a:lnTo>
                    <a:lnTo>
                      <a:pt x="64" y="942"/>
                    </a:lnTo>
                    <a:lnTo>
                      <a:pt x="37" y="908"/>
                    </a:lnTo>
                    <a:lnTo>
                      <a:pt x="17" y="870"/>
                    </a:lnTo>
                    <a:lnTo>
                      <a:pt x="7" y="827"/>
                    </a:lnTo>
                    <a:lnTo>
                      <a:pt x="0" y="781"/>
                    </a:lnTo>
                    <a:lnTo>
                      <a:pt x="3" y="732"/>
                    </a:lnTo>
                    <a:lnTo>
                      <a:pt x="11" y="681"/>
                    </a:lnTo>
                    <a:lnTo>
                      <a:pt x="28" y="630"/>
                    </a:lnTo>
                    <a:lnTo>
                      <a:pt x="51" y="575"/>
                    </a:lnTo>
                    <a:lnTo>
                      <a:pt x="81" y="522"/>
                    </a:lnTo>
                    <a:lnTo>
                      <a:pt x="117" y="467"/>
                    </a:lnTo>
                    <a:lnTo>
                      <a:pt x="160" y="414"/>
                    </a:lnTo>
                    <a:lnTo>
                      <a:pt x="207" y="361"/>
                    </a:lnTo>
                    <a:lnTo>
                      <a:pt x="260" y="310"/>
                    </a:lnTo>
                    <a:lnTo>
                      <a:pt x="315" y="261"/>
                    </a:lnTo>
                    <a:lnTo>
                      <a:pt x="377" y="216"/>
                    </a:lnTo>
                    <a:lnTo>
                      <a:pt x="441" y="17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7407" name="Group 31"/>
            <p:cNvGrpSpPr>
              <a:grpSpLocks/>
            </p:cNvGrpSpPr>
            <p:nvPr/>
          </p:nvGrpSpPr>
          <p:grpSpPr bwMode="auto">
            <a:xfrm>
              <a:off x="615950" y="1720850"/>
              <a:ext cx="2906713" cy="1520825"/>
              <a:chOff x="272" y="1372"/>
              <a:chExt cx="1831" cy="958"/>
            </a:xfrm>
          </p:grpSpPr>
          <p:sp>
            <p:nvSpPr>
              <p:cNvPr id="1637408" name="Rectangle 32"/>
              <p:cNvSpPr>
                <a:spLocks noChangeArrowheads="1"/>
              </p:cNvSpPr>
              <p:nvPr/>
            </p:nvSpPr>
            <p:spPr bwMode="auto">
              <a:xfrm>
                <a:off x="1165" y="1380"/>
                <a:ext cx="9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FF0000"/>
                    </a:solidFill>
                    <a:ea typeface="宋体" charset="-122"/>
                  </a:rPr>
                  <a:t>4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1637409" name="Freeform 33"/>
              <p:cNvSpPr>
                <a:spLocks/>
              </p:cNvSpPr>
              <p:nvPr/>
            </p:nvSpPr>
            <p:spPr bwMode="auto">
              <a:xfrm>
                <a:off x="272" y="1372"/>
                <a:ext cx="1831" cy="958"/>
              </a:xfrm>
              <a:custGeom>
                <a:avLst/>
                <a:gdLst>
                  <a:gd name="T0" fmla="*/ 906 w 1831"/>
                  <a:gd name="T1" fmla="*/ 25 h 958"/>
                  <a:gd name="T2" fmla="*/ 1081 w 1831"/>
                  <a:gd name="T3" fmla="*/ 4 h 958"/>
                  <a:gd name="T4" fmla="*/ 1246 w 1831"/>
                  <a:gd name="T5" fmla="*/ 0 h 958"/>
                  <a:gd name="T6" fmla="*/ 1404 w 1831"/>
                  <a:gd name="T7" fmla="*/ 13 h 958"/>
                  <a:gd name="T8" fmla="*/ 1542 w 1831"/>
                  <a:gd name="T9" fmla="*/ 42 h 958"/>
                  <a:gd name="T10" fmla="*/ 1657 w 1831"/>
                  <a:gd name="T11" fmla="*/ 87 h 958"/>
                  <a:gd name="T12" fmla="*/ 1744 w 1831"/>
                  <a:gd name="T13" fmla="*/ 146 h 958"/>
                  <a:gd name="T14" fmla="*/ 1803 w 1831"/>
                  <a:gd name="T15" fmla="*/ 218 h 958"/>
                  <a:gd name="T16" fmla="*/ 1829 w 1831"/>
                  <a:gd name="T17" fmla="*/ 299 h 958"/>
                  <a:gd name="T18" fmla="*/ 1823 w 1831"/>
                  <a:gd name="T19" fmla="*/ 388 h 958"/>
                  <a:gd name="T20" fmla="*/ 1784 w 1831"/>
                  <a:gd name="T21" fmla="*/ 477 h 958"/>
                  <a:gd name="T22" fmla="*/ 1714 w 1831"/>
                  <a:gd name="T23" fmla="*/ 568 h 958"/>
                  <a:gd name="T24" fmla="*/ 1614 w 1831"/>
                  <a:gd name="T25" fmla="*/ 657 h 958"/>
                  <a:gd name="T26" fmla="*/ 1489 w 1831"/>
                  <a:gd name="T27" fmla="*/ 738 h 958"/>
                  <a:gd name="T28" fmla="*/ 1344 w 1831"/>
                  <a:gd name="T29" fmla="*/ 810 h 958"/>
                  <a:gd name="T30" fmla="*/ 1183 w 1831"/>
                  <a:gd name="T31" fmla="*/ 869 h 958"/>
                  <a:gd name="T32" fmla="*/ 1010 w 1831"/>
                  <a:gd name="T33" fmla="*/ 914 h 958"/>
                  <a:gd name="T34" fmla="*/ 838 w 1831"/>
                  <a:gd name="T35" fmla="*/ 946 h 958"/>
                  <a:gd name="T36" fmla="*/ 666 w 1831"/>
                  <a:gd name="T37" fmla="*/ 958 h 958"/>
                  <a:gd name="T38" fmla="*/ 504 w 1831"/>
                  <a:gd name="T39" fmla="*/ 954 h 958"/>
                  <a:gd name="T40" fmla="*/ 356 w 1831"/>
                  <a:gd name="T41" fmla="*/ 933 h 958"/>
                  <a:gd name="T42" fmla="*/ 228 w 1831"/>
                  <a:gd name="T43" fmla="*/ 895 h 958"/>
                  <a:gd name="T44" fmla="*/ 126 w 1831"/>
                  <a:gd name="T45" fmla="*/ 842 h 958"/>
                  <a:gd name="T46" fmla="*/ 51 w 1831"/>
                  <a:gd name="T47" fmla="*/ 776 h 958"/>
                  <a:gd name="T48" fmla="*/ 9 w 1831"/>
                  <a:gd name="T49" fmla="*/ 700 h 958"/>
                  <a:gd name="T50" fmla="*/ 0 w 1831"/>
                  <a:gd name="T51" fmla="*/ 615 h 958"/>
                  <a:gd name="T52" fmla="*/ 22 w 1831"/>
                  <a:gd name="T53" fmla="*/ 524 h 958"/>
                  <a:gd name="T54" fmla="*/ 77 w 1831"/>
                  <a:gd name="T55" fmla="*/ 432 h 958"/>
                  <a:gd name="T56" fmla="*/ 164 w 1831"/>
                  <a:gd name="T57" fmla="*/ 343 h 958"/>
                  <a:gd name="T58" fmla="*/ 277 w 1831"/>
                  <a:gd name="T59" fmla="*/ 259 h 958"/>
                  <a:gd name="T60" fmla="*/ 413 w 1831"/>
                  <a:gd name="T61" fmla="*/ 182 h 958"/>
                  <a:gd name="T62" fmla="*/ 566 w 1831"/>
                  <a:gd name="T63" fmla="*/ 116 h 958"/>
                  <a:gd name="T64" fmla="*/ 732 w 1831"/>
                  <a:gd name="T65" fmla="*/ 6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1" h="958">
                    <a:moveTo>
                      <a:pt x="819" y="42"/>
                    </a:moveTo>
                    <a:lnTo>
                      <a:pt x="906" y="25"/>
                    </a:lnTo>
                    <a:lnTo>
                      <a:pt x="993" y="13"/>
                    </a:lnTo>
                    <a:lnTo>
                      <a:pt x="1081" y="4"/>
                    </a:lnTo>
                    <a:lnTo>
                      <a:pt x="1166" y="0"/>
                    </a:lnTo>
                    <a:lnTo>
                      <a:pt x="1246" y="0"/>
                    </a:lnTo>
                    <a:lnTo>
                      <a:pt x="1327" y="4"/>
                    </a:lnTo>
                    <a:lnTo>
                      <a:pt x="1404" y="13"/>
                    </a:lnTo>
                    <a:lnTo>
                      <a:pt x="1474" y="25"/>
                    </a:lnTo>
                    <a:lnTo>
                      <a:pt x="1542" y="42"/>
                    </a:lnTo>
                    <a:lnTo>
                      <a:pt x="1601" y="63"/>
                    </a:lnTo>
                    <a:lnTo>
                      <a:pt x="1657" y="87"/>
                    </a:lnTo>
                    <a:lnTo>
                      <a:pt x="1704" y="116"/>
                    </a:lnTo>
                    <a:lnTo>
                      <a:pt x="1744" y="146"/>
                    </a:lnTo>
                    <a:lnTo>
                      <a:pt x="1778" y="182"/>
                    </a:lnTo>
                    <a:lnTo>
                      <a:pt x="1803" y="218"/>
                    </a:lnTo>
                    <a:lnTo>
                      <a:pt x="1820" y="259"/>
                    </a:lnTo>
                    <a:lnTo>
                      <a:pt x="1829" y="299"/>
                    </a:lnTo>
                    <a:lnTo>
                      <a:pt x="1831" y="343"/>
                    </a:lnTo>
                    <a:lnTo>
                      <a:pt x="1823" y="388"/>
                    </a:lnTo>
                    <a:lnTo>
                      <a:pt x="1808" y="432"/>
                    </a:lnTo>
                    <a:lnTo>
                      <a:pt x="1784" y="477"/>
                    </a:lnTo>
                    <a:lnTo>
                      <a:pt x="1752" y="524"/>
                    </a:lnTo>
                    <a:lnTo>
                      <a:pt x="1714" y="568"/>
                    </a:lnTo>
                    <a:lnTo>
                      <a:pt x="1667" y="613"/>
                    </a:lnTo>
                    <a:lnTo>
                      <a:pt x="1614" y="657"/>
                    </a:lnTo>
                    <a:lnTo>
                      <a:pt x="1555" y="698"/>
                    </a:lnTo>
                    <a:lnTo>
                      <a:pt x="1489" y="738"/>
                    </a:lnTo>
                    <a:lnTo>
                      <a:pt x="1419" y="774"/>
                    </a:lnTo>
                    <a:lnTo>
                      <a:pt x="1344" y="810"/>
                    </a:lnTo>
                    <a:lnTo>
                      <a:pt x="1263" y="842"/>
                    </a:lnTo>
                    <a:lnTo>
                      <a:pt x="1183" y="869"/>
                    </a:lnTo>
                    <a:lnTo>
                      <a:pt x="1098" y="895"/>
                    </a:lnTo>
                    <a:lnTo>
                      <a:pt x="1010" y="914"/>
                    </a:lnTo>
                    <a:lnTo>
                      <a:pt x="925" y="931"/>
                    </a:lnTo>
                    <a:lnTo>
                      <a:pt x="838" y="946"/>
                    </a:lnTo>
                    <a:lnTo>
                      <a:pt x="751" y="954"/>
                    </a:lnTo>
                    <a:lnTo>
                      <a:pt x="666" y="958"/>
                    </a:lnTo>
                    <a:lnTo>
                      <a:pt x="583" y="958"/>
                    </a:lnTo>
                    <a:lnTo>
                      <a:pt x="504" y="954"/>
                    </a:lnTo>
                    <a:lnTo>
                      <a:pt x="428" y="946"/>
                    </a:lnTo>
                    <a:lnTo>
                      <a:pt x="356" y="933"/>
                    </a:lnTo>
                    <a:lnTo>
                      <a:pt x="290" y="916"/>
                    </a:lnTo>
                    <a:lnTo>
                      <a:pt x="228" y="895"/>
                    </a:lnTo>
                    <a:lnTo>
                      <a:pt x="175" y="869"/>
                    </a:lnTo>
                    <a:lnTo>
                      <a:pt x="126" y="842"/>
                    </a:lnTo>
                    <a:lnTo>
                      <a:pt x="86" y="810"/>
                    </a:lnTo>
                    <a:lnTo>
                      <a:pt x="51" y="776"/>
                    </a:lnTo>
                    <a:lnTo>
                      <a:pt x="26" y="738"/>
                    </a:lnTo>
                    <a:lnTo>
                      <a:pt x="9" y="700"/>
                    </a:lnTo>
                    <a:lnTo>
                      <a:pt x="0" y="657"/>
                    </a:lnTo>
                    <a:lnTo>
                      <a:pt x="0" y="615"/>
                    </a:lnTo>
                    <a:lnTo>
                      <a:pt x="7" y="570"/>
                    </a:lnTo>
                    <a:lnTo>
                      <a:pt x="22" y="524"/>
                    </a:lnTo>
                    <a:lnTo>
                      <a:pt x="47" y="479"/>
                    </a:lnTo>
                    <a:lnTo>
                      <a:pt x="77" y="432"/>
                    </a:lnTo>
                    <a:lnTo>
                      <a:pt x="117" y="388"/>
                    </a:lnTo>
                    <a:lnTo>
                      <a:pt x="164" y="343"/>
                    </a:lnTo>
                    <a:lnTo>
                      <a:pt x="217" y="301"/>
                    </a:lnTo>
                    <a:lnTo>
                      <a:pt x="277" y="259"/>
                    </a:lnTo>
                    <a:lnTo>
                      <a:pt x="341" y="220"/>
                    </a:lnTo>
                    <a:lnTo>
                      <a:pt x="413" y="182"/>
                    </a:lnTo>
                    <a:lnTo>
                      <a:pt x="487" y="148"/>
                    </a:lnTo>
                    <a:lnTo>
                      <a:pt x="566" y="116"/>
                    </a:lnTo>
                    <a:lnTo>
                      <a:pt x="649" y="89"/>
                    </a:lnTo>
                    <a:lnTo>
                      <a:pt x="732" y="63"/>
                    </a:lnTo>
                    <a:lnTo>
                      <a:pt x="819" y="4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ea typeface="宋体" charset="-122"/>
                </a:rPr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>
                <a:ea typeface="宋体" charset="-122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4285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ea typeface="宋体" charset="-122"/>
                </a:rPr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>
                <a:ea typeface="宋体" charset="-122"/>
              </a:rPr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>
                <a:ea typeface="宋体" charset="-122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403204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zh-CN" sz="2200">
                <a:ea typeface="宋体" charset="-122"/>
              </a:rPr>
              <a:t>Proximity of two clusters is the average of pairwise proximity between points in the two clusters.</a:t>
            </a:r>
          </a:p>
          <a:p>
            <a:endParaRPr lang="en-US" altLang="zh-CN" sz="2200">
              <a:ea typeface="宋体" charset="-122"/>
            </a:endParaRPr>
          </a:p>
          <a:p>
            <a:endParaRPr lang="en-US" altLang="zh-CN" sz="2200">
              <a:ea typeface="宋体" charset="-122"/>
            </a:endParaRPr>
          </a:p>
          <a:p>
            <a:pPr lvl="4"/>
            <a:endParaRPr lang="en-US" altLang="zh-CN" sz="1800">
              <a:ea typeface="宋体" charset="-122"/>
            </a:endParaRPr>
          </a:p>
          <a:p>
            <a:r>
              <a:rPr lang="en-US" altLang="zh-CN" sz="2200">
                <a:ea typeface="宋体" charset="-122"/>
              </a:rPr>
              <a:t>Need to use average connectivity for scalability since total proximity favors large clusters</a:t>
            </a:r>
          </a:p>
          <a:p>
            <a:endParaRPr lang="en-US" altLang="zh-CN" sz="2200">
              <a:ea typeface="宋体" charset="-122"/>
            </a:endParaRPr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3873240" imgH="698400" progId="Equation.3">
                  <p:embed/>
                </p:oleObj>
              </mc:Choice>
              <mc:Fallback>
                <p:oleObj name="Equation" r:id="rId3" imgW="3873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宋体" charset="-122"/>
              </a:rPr>
              <a:t>Cluster Similarity: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3100">
                <a:ea typeface="宋体" charset="-122"/>
              </a:rPr>
              <a:t>Compromise between Single and Complete Link</a:t>
            </a:r>
          </a:p>
          <a:p>
            <a:pPr marL="533400" indent="-533400"/>
            <a:endParaRPr lang="en-US" altLang="zh-CN" sz="3100">
              <a:ea typeface="宋体" charset="-122"/>
            </a:endParaRPr>
          </a:p>
          <a:p>
            <a:pPr marL="533400" indent="-533400"/>
            <a:r>
              <a:rPr lang="en-US" altLang="zh-CN" sz="3100">
                <a:ea typeface="宋体" charset="-122"/>
              </a:rPr>
              <a:t>Strengths</a:t>
            </a:r>
          </a:p>
          <a:p>
            <a:pPr marL="914400" lvl="1" indent="-457200"/>
            <a:r>
              <a:rPr lang="en-US" altLang="zh-CN" sz="2700">
                <a:ea typeface="宋体" charset="-122"/>
              </a:rPr>
              <a:t>Less susceptible to noise and outliers</a:t>
            </a:r>
          </a:p>
          <a:p>
            <a:pPr marL="533400" indent="-533400"/>
            <a:endParaRPr lang="en-US" altLang="zh-CN" sz="3100">
              <a:ea typeface="宋体" charset="-122"/>
            </a:endParaRPr>
          </a:p>
          <a:p>
            <a:pPr marL="533400" indent="-533400"/>
            <a:r>
              <a:rPr lang="en-US" altLang="zh-CN" sz="3100">
                <a:ea typeface="宋体" charset="-122"/>
              </a:rPr>
              <a:t>Limitations</a:t>
            </a:r>
          </a:p>
          <a:p>
            <a:pPr marL="914400" lvl="1" indent="-457200"/>
            <a:r>
              <a:rPr lang="en-US" altLang="zh-CN" sz="2700">
                <a:ea typeface="宋体" charset="-122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42758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Agglomerative Clustering</a:t>
            </a:r>
            <a:r>
              <a:rPr lang="en-US" altLang="zh-CN" sz="2400" dirty="0">
                <a:ea typeface="宋体" charset="-122"/>
              </a:rPr>
              <a:t>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Group Average</a:t>
            </a:r>
          </a:p>
        </p:txBody>
      </p: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2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2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2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  <a:endParaRPr lang="en-US" altLang="zh-CN" sz="1600">
                <a:ea typeface="宋体" charset="-122"/>
              </a:endParaRPr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2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6870700" cy="9906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Agglomerative Clustering</a:t>
            </a:r>
            <a:r>
              <a:rPr lang="en-US" altLang="zh-CN" sz="3200" dirty="0">
                <a:ea typeface="宋体" charset="-122"/>
              </a:rPr>
              <a:t>:  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447800"/>
            <a:ext cx="8318500" cy="48768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Once a decision is made to combine two clusters, it cannot be undone</a:t>
            </a:r>
          </a:p>
          <a:p>
            <a:pPr lvl="4"/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No objective function is directly minimized</a:t>
            </a:r>
          </a:p>
          <a:p>
            <a:pPr lvl="4"/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Different schemes have problems with one or more of the following:</a:t>
            </a:r>
          </a:p>
          <a:p>
            <a:pPr lvl="1"/>
            <a:r>
              <a:rPr lang="en-US" altLang="zh-CN" sz="2000">
                <a:ea typeface="宋体" charset="-122"/>
              </a:rPr>
              <a:t>Sensitivity to noise and outliers (MIN)</a:t>
            </a:r>
          </a:p>
          <a:p>
            <a:pPr lvl="1"/>
            <a:r>
              <a:rPr lang="en-US" altLang="zh-CN" sz="2000">
                <a:ea typeface="宋体" charset="-122"/>
              </a:rPr>
              <a:t>Difficulty handling different sized clusters and non-convex shapes (Group average, MAX)</a:t>
            </a:r>
          </a:p>
          <a:p>
            <a:pPr lvl="1"/>
            <a:r>
              <a:rPr lang="en-US" altLang="zh-CN" sz="2000">
                <a:ea typeface="宋体" charset="-122"/>
              </a:rPr>
              <a:t>Breaking large clusters (MAX)</a:t>
            </a:r>
          </a:p>
        </p:txBody>
      </p:sp>
    </p:spTree>
    <p:extLst>
      <p:ext uri="{BB962C8B-B14F-4D97-AF65-F5344CB8AC3E}">
        <p14:creationId xmlns:p14="http://schemas.microsoft.com/office/powerpoint/2010/main" val="1643081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Hierarchical Clustering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Basic concept</a:t>
            </a:r>
          </a:p>
          <a:p>
            <a:r>
              <a:rPr lang="en-US" altLang="zh-CN">
                <a:ea typeface="宋体" charset="-122"/>
              </a:rPr>
              <a:t>Agglomerative </a:t>
            </a:r>
            <a:r>
              <a:rPr lang="en-US" altLang="zh-CN" smtClean="0">
                <a:ea typeface="宋体" charset="-122"/>
              </a:rPr>
              <a:t>clustering</a:t>
            </a:r>
          </a:p>
          <a:p>
            <a:pPr lvl="1"/>
            <a:r>
              <a:rPr lang="en-US" altLang="zh-CN" smtClean="0">
                <a:ea typeface="宋体" charset="-122"/>
              </a:rPr>
              <a:t>Algorithm</a:t>
            </a:r>
          </a:p>
          <a:p>
            <a:pPr lvl="1"/>
            <a:r>
              <a:rPr lang="en-US" altLang="zh-CN">
                <a:ea typeface="宋体" charset="-122"/>
              </a:rPr>
              <a:t>How to Define Inter-Cluster </a:t>
            </a:r>
            <a:r>
              <a:rPr lang="en-US" altLang="zh-CN" smtClean="0">
                <a:ea typeface="宋体" charset="-122"/>
              </a:rPr>
              <a:t>Similarity</a:t>
            </a:r>
          </a:p>
          <a:p>
            <a:pPr lvl="1"/>
            <a:r>
              <a:rPr lang="en-US" altLang="zh-CN" smtClean="0">
                <a:ea typeface="宋体" charset="-122"/>
              </a:rPr>
              <a:t>Limitations</a:t>
            </a:r>
          </a:p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Divisive clustering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What is clustering for? (</a:t>
            </a:r>
            <a:r>
              <a:rPr lang="en-US" altLang="zh-CN" dirty="0" err="1">
                <a:ea typeface="宋体" charset="-122"/>
              </a:rPr>
              <a:t>cont</a:t>
            </a:r>
            <a:r>
              <a:rPr lang="en-US" altLang="zh-CN" dirty="0">
                <a:ea typeface="宋体" charset="-122"/>
              </a:rPr>
              <a:t>…)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In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fact, clustering is one of the most utilized data mining techniques</a:t>
            </a:r>
            <a:r>
              <a:rPr lang="en-US" altLang="zh-CN" dirty="0">
                <a:ea typeface="宋体" charset="-12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It has a long history, and used in almost every field, e.g., medicine</a:t>
            </a:r>
            <a:r>
              <a:rPr lang="en-US" altLang="zh-CN" dirty="0">
                <a:ea typeface="宋体" charset="-122"/>
              </a:rPr>
              <a:t>, psychology, botany, sociology, biology, </a:t>
            </a:r>
            <a:r>
              <a:rPr lang="en-US" altLang="ja-JP" dirty="0">
                <a:ea typeface="ＭＳ Ｐゴシック" pitchFamily="34" charset="-128"/>
              </a:rPr>
              <a:t>archeology</a:t>
            </a:r>
            <a:r>
              <a:rPr lang="en-US" altLang="zh-CN" dirty="0">
                <a:ea typeface="宋体" charset="-122"/>
              </a:rPr>
              <a:t>, marketing, insurance, libraries, etc.</a:t>
            </a:r>
            <a:r>
              <a:rPr lang="en-US" altLang="ja-JP" dirty="0">
                <a:ea typeface="ＭＳ Ｐゴシック" pitchFamily="34" charset="-128"/>
              </a:rPr>
              <a:t> 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792088" y="4077072"/>
            <a:ext cx="8028384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ea typeface="宋体" charset="-122"/>
              </a:rPr>
              <a:t>Understanding</a:t>
            </a:r>
          </a:p>
          <a:p>
            <a:pPr lvl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   Group genes and proteins that have similar functionality</a:t>
            </a:r>
            <a:endParaRPr lang="en-US" altLang="zh-CN" sz="2000" b="1" dirty="0" smtClean="0">
              <a:ea typeface="宋体" charset="-122"/>
            </a:endParaRPr>
          </a:p>
          <a:p>
            <a:r>
              <a:rPr lang="en-US" altLang="zh-CN" sz="2400" b="1" dirty="0" smtClean="0">
                <a:ea typeface="宋体" charset="-122"/>
              </a:rPr>
              <a:t>Summarization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Reduce the size of large data sets</a:t>
            </a:r>
          </a:p>
          <a:p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4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MST: Divisive Hierarchical Clustering</a:t>
            </a: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Build MST (Minimum Spanning Tree)</a:t>
            </a:r>
          </a:p>
          <a:p>
            <a:pPr lvl="1"/>
            <a:r>
              <a:rPr lang="en-US" altLang="zh-CN" sz="2000">
                <a:ea typeface="宋体" charset="-122"/>
              </a:rPr>
              <a:t>Start with a tree that consists of any point</a:t>
            </a:r>
          </a:p>
          <a:p>
            <a:pPr lvl="1"/>
            <a:r>
              <a:rPr lang="en-US" altLang="zh-CN" sz="2000">
                <a:ea typeface="宋体" charset="-122"/>
              </a:rPr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altLang="zh-CN" sz="2000">
                <a:ea typeface="宋体" charset="-122"/>
              </a:rPr>
              <a:t>Add q to the tree and put an edge between p and q</a:t>
            </a:r>
          </a:p>
        </p:txBody>
      </p:sp>
      <p:pic>
        <p:nvPicPr>
          <p:cNvPr id="16476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>
          <a:xfrm>
            <a:off x="0" y="3573016"/>
            <a:ext cx="4311650" cy="30575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64762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4427984" y="3645024"/>
            <a:ext cx="3962400" cy="299243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MST: Divisive Hierarchical Clustering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Use MST for constructing hierarchy of clusters</a:t>
            </a:r>
          </a:p>
        </p:txBody>
      </p:sp>
      <p:pic>
        <p:nvPicPr>
          <p:cNvPr id="16486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8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Basic concepts of clustering</a:t>
            </a:r>
            <a:endParaRPr lang="en-US" altLang="zh-CN" dirty="0" smtClean="0"/>
          </a:p>
          <a:p>
            <a:r>
              <a:rPr lang="en-US" altLang="zh-CN" dirty="0"/>
              <a:t>Types of clusters</a:t>
            </a:r>
          </a:p>
          <a:p>
            <a:r>
              <a:rPr lang="en-US" altLang="zh-CN" dirty="0"/>
              <a:t>Types of </a:t>
            </a:r>
            <a:r>
              <a:rPr lang="en-US" altLang="zh-CN" dirty="0" err="1"/>
              <a:t>clusterings</a:t>
            </a:r>
            <a:endParaRPr lang="en-US" altLang="zh-CN" dirty="0"/>
          </a:p>
          <a:p>
            <a:r>
              <a:rPr lang="en-US" altLang="zh-CN" dirty="0"/>
              <a:t>K-means</a:t>
            </a:r>
          </a:p>
          <a:p>
            <a:r>
              <a:rPr lang="en-US" altLang="zh-CN" dirty="0"/>
              <a:t>Hierarchical clustering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DBSCAN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8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zh-CN" sz="4000">
                <a:ea typeface="宋体" charset="-122"/>
              </a:rPr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a typeface="宋体" charset="-122"/>
              </a:rPr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Density = number of points within a specified radius (Eps)</a:t>
            </a:r>
          </a:p>
          <a:p>
            <a:pPr marL="2171700" lvl="4" indent="-342900">
              <a:lnSpc>
                <a:spcPct val="90000"/>
              </a:lnSpc>
            </a:pPr>
            <a:endParaRPr lang="en-US" altLang="zh-CN" sz="18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A point is a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core point</a:t>
            </a:r>
            <a:r>
              <a:rPr lang="en-US" altLang="zh-CN" sz="2000">
                <a:ea typeface="宋体" charset="-122"/>
              </a:rPr>
              <a:t> if it has more than a specified number of points (MinPts) within Eps</a:t>
            </a:r>
            <a:r>
              <a:rPr lang="en-US" altLang="zh-CN">
                <a:ea typeface="宋体" charset="-122"/>
              </a:rPr>
              <a:t> </a:t>
            </a:r>
          </a:p>
          <a:p>
            <a:pPr marL="1295400" lvl="2" indent="-381000"/>
            <a:r>
              <a:rPr lang="en-US" altLang="zh-CN">
                <a:ea typeface="宋体" charset="-122"/>
              </a:rPr>
              <a:t>These are points that are at the interior of a cluster</a:t>
            </a:r>
          </a:p>
          <a:p>
            <a:pPr marL="2171700" lvl="4" indent="-342900"/>
            <a:endParaRPr lang="en-US" altLang="zh-CN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A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border point</a:t>
            </a:r>
            <a:r>
              <a:rPr lang="en-US" altLang="zh-CN" sz="2000">
                <a:ea typeface="宋体" charset="-122"/>
              </a:rPr>
              <a:t> has fewer than MinPts within Eps,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zh-CN" sz="1800">
              <a:ea typeface="宋体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A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noise point</a:t>
            </a:r>
            <a:r>
              <a:rPr lang="en-US" altLang="zh-CN" sz="2000">
                <a:ea typeface="宋体" charset="-122"/>
              </a:rPr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DBSCAN: 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DBSCAN Algorithm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Eliminate noise points</a:t>
            </a:r>
          </a:p>
          <a:p>
            <a:r>
              <a:rPr lang="en-US" altLang="zh-CN">
                <a:ea typeface="宋体" charset="-122"/>
              </a:rPr>
              <a:t>Perform clustering on the remaining points</a:t>
            </a:r>
          </a:p>
        </p:txBody>
      </p:sp>
      <p:pic>
        <p:nvPicPr>
          <p:cNvPr id="1651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2708920"/>
            <a:ext cx="7344816" cy="3926916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Point types: </a:t>
            </a:r>
            <a:r>
              <a:rPr lang="en-US" altLang="zh-CN" sz="1800">
                <a:solidFill>
                  <a:srgbClr val="00B050"/>
                </a:solidFill>
                <a:ea typeface="宋体" charset="-122"/>
              </a:rPr>
              <a:t>core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>
                <a:solidFill>
                  <a:srgbClr val="003399"/>
                </a:solidFill>
                <a:ea typeface="宋体" charset="-122"/>
              </a:rPr>
              <a:t>border</a:t>
            </a:r>
            <a:r>
              <a:rPr lang="en-US" altLang="zh-CN" sz="1800">
                <a:ea typeface="宋体" charset="-122"/>
              </a:rPr>
              <a:t> and </a:t>
            </a: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707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When DBSCAN Works Well</a:t>
            </a: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Original Points</a:t>
            </a:r>
          </a:p>
        </p:txBody>
      </p:sp>
      <p:grpSp>
        <p:nvGrpSpPr>
          <p:cNvPr id="1653765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ea typeface="宋体" charset="-122"/>
                </a:rPr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>
                <a:ea typeface="宋体" charset="-122"/>
              </a:rPr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>
                <a:ea typeface="宋体" charset="-122"/>
              </a:rPr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254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When DBSCAN Does NOT Work Well</a:t>
            </a: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83568" y="877362"/>
            <a:ext cx="8064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smtClean="0"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ensitive </a:t>
            </a:r>
            <a:r>
              <a:rPr lang="en-US" altLang="zh-CN">
                <a:ea typeface="宋体" charset="-122"/>
              </a:rPr>
              <a:t>to </a:t>
            </a:r>
            <a:r>
              <a:rPr lang="en-US" altLang="zh-CN" smtClean="0">
                <a:ea typeface="宋体" charset="-122"/>
              </a:rPr>
              <a:t>parameters, Varying </a:t>
            </a:r>
            <a:r>
              <a:rPr lang="en-US" altLang="zh-CN">
                <a:ea typeface="宋体" charset="-122"/>
              </a:rPr>
              <a:t>densities,  </a:t>
            </a:r>
            <a:r>
              <a:rPr lang="en-US" altLang="zh-CN" sz="1800">
                <a:ea typeface="宋体" charset="-122"/>
              </a:rPr>
              <a:t>High-dimensional </a:t>
            </a:r>
            <a:r>
              <a:rPr lang="en-US" altLang="zh-CN" sz="1800" smtClean="0">
                <a:ea typeface="宋体" charset="-122"/>
              </a:rPr>
              <a:t>data</a:t>
            </a:r>
            <a:endParaRPr lang="en-US" altLang="zh-CN" sz="1800">
              <a:ea typeface="宋体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305800" cy="3124200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55988"/>
            <a:ext cx="1524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DBSCAN: Determining EPS and MinPts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ea typeface="宋体" charset="-122"/>
              </a:rPr>
              <a:t>Idea is that for points in a cluster, their k</a:t>
            </a:r>
            <a:r>
              <a:rPr lang="en-US" altLang="zh-CN" sz="2400" baseline="30000">
                <a:ea typeface="宋体" charset="-122"/>
              </a:rPr>
              <a:t>th</a:t>
            </a:r>
            <a:r>
              <a:rPr lang="en-US" altLang="zh-CN" sz="2400">
                <a:ea typeface="宋体" charset="-122"/>
              </a:rPr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ea typeface="宋体" charset="-122"/>
              </a:rPr>
              <a:t>Noise points have the k</a:t>
            </a:r>
            <a:r>
              <a:rPr lang="en-US" altLang="zh-CN" sz="2400" baseline="30000">
                <a:ea typeface="宋体" charset="-122"/>
              </a:rPr>
              <a:t>th</a:t>
            </a:r>
            <a:r>
              <a:rPr lang="en-US" altLang="zh-CN" sz="2400">
                <a:ea typeface="宋体" charset="-122"/>
              </a:rPr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ea typeface="宋体" charset="-122"/>
              </a:rPr>
              <a:t>So, plot sorted distance of every point to its k</a:t>
            </a:r>
            <a:r>
              <a:rPr lang="en-US" altLang="zh-CN" sz="2400" baseline="30000">
                <a:ea typeface="宋体" charset="-122"/>
              </a:rPr>
              <a:t>th</a:t>
            </a:r>
            <a:r>
              <a:rPr lang="en-US" altLang="zh-CN" sz="2400">
                <a:ea typeface="宋体" charset="-122"/>
              </a:rPr>
              <a:t> nearest neighbor</a:t>
            </a:r>
            <a:endParaRPr lang="en-US" altLang="zh-CN">
              <a:ea typeface="宋体" charset="-122"/>
            </a:endParaRPr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D14C-DD82-4616-B76B-6A45E8BC67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Clustering Process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itchFamily="2" charset="-122"/>
              </a:rPr>
              <a:t>Pattern </a:t>
            </a:r>
            <a:r>
              <a:rPr lang="en-US" altLang="zh-CN" dirty="0" smtClean="0">
                <a:ea typeface="宋体" pitchFamily="2" charset="-122"/>
              </a:rPr>
              <a:t>representation</a:t>
            </a:r>
          </a:p>
          <a:p>
            <a:pPr lvl="1">
              <a:lnSpc>
                <a:spcPct val="140000"/>
              </a:lnSpc>
            </a:pPr>
            <a:r>
              <a:rPr lang="en-US" altLang="zh-CN" dirty="0" smtClean="0">
                <a:ea typeface="宋体" pitchFamily="2" charset="-122"/>
              </a:rPr>
              <a:t>Feature selection and extraction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itchFamily="2" charset="-122"/>
              </a:rPr>
              <a:t>Definition of pattern proximity </a:t>
            </a:r>
            <a:r>
              <a:rPr lang="en-US" altLang="zh-CN" dirty="0" smtClean="0">
                <a:ea typeface="宋体" pitchFamily="2" charset="-122"/>
              </a:rPr>
              <a:t>measure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itchFamily="2" charset="-122"/>
              </a:rPr>
              <a:t>A distance (similarity, or dissimilarity) </a:t>
            </a:r>
            <a:r>
              <a:rPr lang="en-US" altLang="zh-CN" dirty="0" smtClean="0">
                <a:ea typeface="宋体" pitchFamily="2" charset="-122"/>
              </a:rPr>
              <a:t>function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ea typeface="宋体" pitchFamily="2" charset="-122"/>
              </a:rPr>
              <a:t>Clustering : algorithm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ea typeface="宋体" pitchFamily="2" charset="-122"/>
              </a:rPr>
              <a:t>Cluster validation: the quality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Inter-clusters distance 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Intra-clusters distance 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minimized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quality</a:t>
            </a:r>
            <a:r>
              <a:rPr lang="en-US" altLang="zh-CN" dirty="0">
                <a:ea typeface="宋体" charset="-122"/>
              </a:rPr>
              <a:t> of a clustering result depends on the algorithm, the distance function, and the application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3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Basic concepts of clustering</a:t>
            </a:r>
            <a:endParaRPr lang="en-US" altLang="zh-CN" dirty="0" smtClean="0"/>
          </a:p>
          <a:p>
            <a:r>
              <a:rPr lang="en-US" altLang="zh-CN" dirty="0"/>
              <a:t>Types of clusters</a:t>
            </a:r>
          </a:p>
          <a:p>
            <a:r>
              <a:rPr lang="en-US" altLang="zh-CN" dirty="0"/>
              <a:t>Types of </a:t>
            </a:r>
            <a:r>
              <a:rPr lang="en-US" altLang="zh-CN" dirty="0" err="1"/>
              <a:t>clusterings</a:t>
            </a:r>
            <a:endParaRPr lang="en-US" altLang="zh-CN" dirty="0"/>
          </a:p>
          <a:p>
            <a:r>
              <a:rPr lang="en-US" altLang="zh-CN" dirty="0"/>
              <a:t>K-means</a:t>
            </a:r>
          </a:p>
          <a:p>
            <a:r>
              <a:rPr lang="en-US" altLang="zh-CN" dirty="0"/>
              <a:t>Hierarchical clustering</a:t>
            </a:r>
          </a:p>
          <a:p>
            <a:r>
              <a:rPr lang="en-US" altLang="zh-CN" dirty="0"/>
              <a:t>DBSCAN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Cluster 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Precision</a:t>
            </a:r>
            <a:r>
              <a:rPr lang="en-US" altLang="zh-CN" sz="2000">
                <a:ea typeface="宋体" charset="-122"/>
              </a:rPr>
              <a:t>, recall</a:t>
            </a:r>
          </a:p>
          <a:p>
            <a:pPr lvl="1">
              <a:lnSpc>
                <a:spcPct val="8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To compare two clusters</a:t>
            </a:r>
          </a:p>
        </p:txBody>
      </p:sp>
    </p:spTree>
    <p:extLst>
      <p:ext uri="{BB962C8B-B14F-4D97-AF65-F5344CB8AC3E}">
        <p14:creationId xmlns:p14="http://schemas.microsoft.com/office/powerpoint/2010/main" val="40916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Clusters found in Random Data</a:t>
            </a:r>
          </a:p>
        </p:txBody>
      </p:sp>
      <p:pic>
        <p:nvPicPr>
          <p:cNvPr id="1657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Random Points</a:t>
            </a:r>
          </a:p>
        </p:txBody>
      </p:sp>
      <p:grpSp>
        <p:nvGrpSpPr>
          <p:cNvPr id="1657861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16578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K-means</a:t>
              </a:r>
            </a:p>
          </p:txBody>
        </p:sp>
      </p:grpSp>
      <p:grpSp>
        <p:nvGrpSpPr>
          <p:cNvPr id="1657864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165786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6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DBSCAN</a:t>
              </a:r>
            </a:p>
          </p:txBody>
        </p:sp>
      </p:grpSp>
      <p:grpSp>
        <p:nvGrpSpPr>
          <p:cNvPr id="1657867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16578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Complete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2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156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zh-CN" sz="2000">
                <a:ea typeface="宋体" charset="-122"/>
              </a:rPr>
              <a:t>Determining the</a:t>
            </a:r>
            <a:r>
              <a:rPr lang="en-US" altLang="zh-CN" sz="2000">
                <a:solidFill>
                  <a:srgbClr val="FF9900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clustering tendency</a:t>
            </a:r>
            <a:r>
              <a:rPr lang="en-US" altLang="zh-CN" sz="2000">
                <a:ea typeface="宋体" charset="-122"/>
              </a:rPr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zh-CN" sz="2000">
                <a:ea typeface="宋体" charset="-122"/>
              </a:rPr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zh-CN" sz="2000">
                <a:ea typeface="宋体" charset="-122"/>
              </a:rPr>
              <a:t>Evaluating how well the results of a cluster analysis fit the data </a:t>
            </a:r>
            <a:r>
              <a:rPr lang="en-US" altLang="zh-CN" sz="2000" i="1">
                <a:ea typeface="宋体" charset="-122"/>
              </a:rPr>
              <a:t>without</a:t>
            </a:r>
            <a:r>
              <a:rPr lang="en-US" altLang="zh-CN" sz="2000">
                <a:ea typeface="宋体" charset="-122"/>
              </a:rPr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zh-CN" sz="1800">
                <a:ea typeface="宋体" charset="-122"/>
              </a:rPr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zh-CN" sz="2000">
                <a:ea typeface="宋体" charset="-122"/>
              </a:rPr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zh-CN" sz="2000">
                <a:ea typeface="宋体" charset="-122"/>
              </a:rPr>
              <a:t>Determining the ‘correct’ number of clusters.</a:t>
            </a:r>
          </a:p>
          <a:p>
            <a:pPr marL="533400" indent="-533400"/>
            <a:endParaRPr lang="en-US" altLang="zh-CN" sz="2000">
              <a:ea typeface="宋体" charset="-122"/>
            </a:endParaRPr>
          </a:p>
          <a:p>
            <a:pPr marL="533400" indent="-533400"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</a:t>
            </a:r>
            <a:r>
              <a:rPr lang="en-US" altLang="zh-CN" sz="2000">
                <a:ea typeface="宋体" charset="-122"/>
              </a:rPr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altLang="zh-CN" sz="2000">
              <a:ea typeface="宋体" charset="-122"/>
            </a:endParaRP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Different Aspects of Cluster Validation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8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3536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zh-CN" sz="2200">
                <a:ea typeface="宋体" charset="-122"/>
              </a:rPr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External Index:</a:t>
            </a:r>
            <a:r>
              <a:rPr lang="en-US" altLang="zh-CN" sz="2000">
                <a:ea typeface="宋体" charset="-122"/>
              </a:rPr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Entropy </a:t>
            </a:r>
          </a:p>
          <a:p>
            <a:pPr marL="742950" lvl="1" indent="-28575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Internal Index:</a:t>
            </a:r>
            <a:r>
              <a:rPr lang="en-US" altLang="zh-CN" sz="2000">
                <a:ea typeface="宋体" charset="-122"/>
              </a:rPr>
              <a:t>  Used to measure the goodness of a clustering structure </a:t>
            </a:r>
            <a:r>
              <a:rPr lang="en-US" altLang="zh-CN" sz="2000" i="1">
                <a:ea typeface="宋体" charset="-122"/>
              </a:rPr>
              <a:t>without</a:t>
            </a:r>
            <a:r>
              <a:rPr lang="en-US" altLang="zh-CN" sz="2000">
                <a:ea typeface="宋体" charset="-122"/>
              </a:rPr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Sum of Squared Error (SSE)</a:t>
            </a:r>
          </a:p>
          <a:p>
            <a:pPr marL="742950" lvl="1" indent="-28575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Relative Index:</a:t>
            </a:r>
            <a:r>
              <a:rPr lang="en-US" altLang="zh-CN" sz="2000">
                <a:ea typeface="宋体" charset="-122"/>
              </a:rPr>
              <a:t> Used to compare two different clusterings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Often an external or internal index is used for this function, e.g., SSE or entropy</a:t>
            </a:r>
          </a:p>
          <a:p>
            <a:pPr marL="342900" indent="-342900"/>
            <a:r>
              <a:rPr lang="en-US" altLang="zh-CN" sz="2200">
                <a:ea typeface="宋体" charset="-122"/>
              </a:rPr>
              <a:t>Sometimes these are referred to as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criteria</a:t>
            </a:r>
            <a:r>
              <a:rPr lang="en-US" altLang="zh-CN" sz="2200">
                <a:ea typeface="宋体" charset="-122"/>
              </a:rPr>
              <a:t> instead of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indices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However, sometimes criterion is the general strategy and index is the numerical measure that implements the criterion.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Measures of Cluster Validity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6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3536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zh-CN" sz="2400">
                <a:ea typeface="宋体" charset="-122"/>
              </a:rPr>
              <a:t>Two matrices 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Proximity Matrix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“Incidence” Matrix</a:t>
            </a:r>
          </a:p>
          <a:p>
            <a:pPr marL="1371600" lvl="2" indent="-457200"/>
            <a:r>
              <a:rPr lang="en-US" altLang="zh-CN" sz="1600">
                <a:ea typeface="宋体" charset="-122"/>
              </a:rPr>
              <a:t>One row and one column for each data point</a:t>
            </a:r>
          </a:p>
          <a:p>
            <a:pPr marL="1371600" lvl="2" indent="-457200"/>
            <a:r>
              <a:rPr lang="en-US" altLang="zh-CN" sz="1600">
                <a:ea typeface="宋体" charset="-122"/>
              </a:rPr>
              <a:t>An entry is 1 if the associated pair of points belong to the same cluster</a:t>
            </a:r>
          </a:p>
          <a:p>
            <a:pPr marL="1371600" lvl="2" indent="-457200"/>
            <a:r>
              <a:rPr lang="en-US" altLang="zh-CN" sz="1600">
                <a:ea typeface="宋体" charset="-122"/>
              </a:rPr>
              <a:t>An entry is 0 if the associated pair of points belongs to different clusters</a:t>
            </a:r>
          </a:p>
          <a:p>
            <a:pPr marL="533400" indent="-533400"/>
            <a:r>
              <a:rPr lang="en-US" altLang="zh-CN" sz="2400">
                <a:ea typeface="宋体" charset="-122"/>
              </a:rPr>
              <a:t>Compute the correlation between the two matrices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Since the matrices are symmetric, only the correlation between 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n(n-1) / 2 entries needs to be calculated.</a:t>
            </a:r>
          </a:p>
          <a:p>
            <a:pPr marL="533400" indent="-533400"/>
            <a:r>
              <a:rPr lang="en-US" altLang="zh-CN" sz="2400">
                <a:ea typeface="宋体" charset="-122"/>
              </a:rPr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altLang="zh-CN" sz="2400">
                <a:ea typeface="宋体" charset="-122"/>
              </a:rPr>
              <a:t>Not a good measure for some density or contiguity based clusters.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Measuring Cluster Validity Via Correlation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Measuring Cluster Validity Via Correlation</a:t>
            </a:r>
          </a:p>
        </p:txBody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Correlation of incidence and proximity matrices for the K-means clusterings of the following two data sets. 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1661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3134072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1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3134072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1958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Corr = </a:t>
            </a:r>
            <a:r>
              <a:rPr lang="en-US" altLang="zh-CN" smtClean="0">
                <a:ea typeface="宋体" charset="-122"/>
              </a:rPr>
              <a:t>0.9235</a:t>
            </a:r>
            <a:endParaRPr lang="en-US" altLang="zh-CN">
              <a:ea typeface="宋体" charset="-122"/>
            </a:endParaRPr>
          </a:p>
        </p:txBody>
      </p:sp>
      <p:sp>
        <p:nvSpPr>
          <p:cNvPr id="1661959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Corr = </a:t>
            </a:r>
            <a:r>
              <a:rPr lang="en-US" altLang="zh-CN" smtClean="0">
                <a:ea typeface="宋体" charset="-122"/>
              </a:rPr>
              <a:t>0.5810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0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zh-CN" sz="2600">
                <a:ea typeface="宋体" charset="-122"/>
              </a:rPr>
              <a:t>Order the similarity matrix with respect to cluster labels and inspect visually. </a:t>
            </a:r>
          </a:p>
          <a:p>
            <a:pPr marL="342900" indent="-342900"/>
            <a:endParaRPr lang="en-US" altLang="zh-CN" sz="2600">
              <a:ea typeface="宋体" charset="-122"/>
            </a:endParaRP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Using Similarity Matrix for Cluster Validation</a:t>
            </a:r>
          </a:p>
        </p:txBody>
      </p:sp>
      <p:pic>
        <p:nvPicPr>
          <p:cNvPr id="1662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29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Using Similarity Matrix for Cluster Validation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Clusters in random data are not so crisp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1664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4005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ea typeface="宋体" charset="-122"/>
              </a:rPr>
              <a:t>DBSCAN</a:t>
            </a:r>
          </a:p>
        </p:txBody>
      </p:sp>
      <p:pic>
        <p:nvPicPr>
          <p:cNvPr id="16640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2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341984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5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Using Similarity Matrix for Cluster Validation</a:t>
            </a:r>
          </a:p>
        </p:txBody>
      </p:sp>
      <p:sp>
        <p:nvSpPr>
          <p:cNvPr id="1665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Clusters in random data are not so crisp</a:t>
            </a: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ea typeface="宋体" charset="-122"/>
              </a:rPr>
              <a:t>K-means</a:t>
            </a:r>
          </a:p>
        </p:txBody>
      </p:sp>
      <p:pic>
        <p:nvPicPr>
          <p:cNvPr id="1665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337221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Basic concepts of clustering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Types of clusters</a:t>
            </a:r>
          </a:p>
          <a:p>
            <a:r>
              <a:rPr lang="en-US" altLang="zh-CN" dirty="0"/>
              <a:t>Types of </a:t>
            </a:r>
            <a:r>
              <a:rPr lang="en-US" altLang="zh-CN" dirty="0" err="1"/>
              <a:t>clusterings</a:t>
            </a:r>
            <a:endParaRPr lang="en-US" altLang="zh-CN" dirty="0"/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/>
              <a:t>Hierarchical clustering</a:t>
            </a:r>
            <a:endParaRPr lang="en-US" altLang="zh-CN" dirty="0" smtClean="0"/>
          </a:p>
          <a:p>
            <a:r>
              <a:rPr lang="en-US" altLang="zh-CN" dirty="0" smtClean="0"/>
              <a:t>DBSCAN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Validity</a:t>
            </a:r>
          </a:p>
          <a:p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</a:p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1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Using Similarity Matrix for Cluster Validation</a:t>
            </a: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Clusters in random data are not so crisp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1666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341984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6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341984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6054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ea typeface="宋体" charset="-122"/>
              </a:rPr>
              <a:t>Complete Link</a:t>
            </a:r>
          </a:p>
        </p:txBody>
      </p:sp>
    </p:spTree>
    <p:extLst>
      <p:ext uri="{BB962C8B-B14F-4D97-AF65-F5344CB8AC3E}">
        <p14:creationId xmlns:p14="http://schemas.microsoft.com/office/powerpoint/2010/main" val="6133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Using Similarity Matrix for Cluster Validation</a:t>
            </a:r>
            <a:endParaRPr lang="en-US" altLang="zh-CN">
              <a:ea typeface="宋体" charset="-122"/>
            </a:endParaRPr>
          </a:p>
        </p:txBody>
      </p:sp>
      <p:pic>
        <p:nvPicPr>
          <p:cNvPr id="1667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7076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ea typeface="宋体" charset="-122"/>
              </a:rPr>
              <a:t>DBSCAN</a:t>
            </a:r>
          </a:p>
        </p:txBody>
      </p:sp>
      <p:pic>
        <p:nvPicPr>
          <p:cNvPr id="1667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19336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zh-CN" sz="2400">
                <a:ea typeface="宋体" charset="-122"/>
              </a:rPr>
              <a:t>Clusters in more complicated figures aren’t well separated</a:t>
            </a:r>
          </a:p>
          <a:p>
            <a:pPr marL="342900" indent="-342900"/>
            <a:r>
              <a:rPr lang="en-US" altLang="zh-CN" sz="2200">
                <a:ea typeface="宋体" charset="-122"/>
              </a:rPr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zh-CN" sz="2000">
                <a:ea typeface="宋体" charset="-122"/>
              </a:rPr>
              <a:t>SSE</a:t>
            </a:r>
          </a:p>
          <a:p>
            <a:pPr marL="342900" indent="-342900"/>
            <a:r>
              <a:rPr lang="en-US" altLang="zh-CN" sz="2400">
                <a:ea typeface="宋体" charset="-122"/>
              </a:rPr>
              <a:t>SSE is good for comparing two clusterings or two clusters (average SSE).</a:t>
            </a:r>
          </a:p>
          <a:p>
            <a:pPr marL="342900" indent="-342900"/>
            <a:r>
              <a:rPr lang="en-US" altLang="zh-CN" sz="2400">
                <a:ea typeface="宋体" charset="-122"/>
              </a:rPr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CN" sz="2400">
              <a:ea typeface="宋体" charset="-122"/>
            </a:endParaRPr>
          </a:p>
          <a:p>
            <a:pPr marL="342900" indent="-342900"/>
            <a:endParaRPr lang="en-US" altLang="zh-CN" sz="2400">
              <a:ea typeface="宋体" charset="-122"/>
            </a:endParaRP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Internal Measures: SSE</a:t>
            </a:r>
          </a:p>
        </p:txBody>
      </p:sp>
      <p:pic>
        <p:nvPicPr>
          <p:cNvPr id="1668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04048" y="4077072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8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35260" y="4153272"/>
            <a:ext cx="36560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Internal Measures: SSE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SSE curve for a more complicated data set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1669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85864"/>
            <a:ext cx="434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25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SSE of clusters found using K-means</a:t>
            </a:r>
          </a:p>
        </p:txBody>
      </p:sp>
      <p:pic>
        <p:nvPicPr>
          <p:cNvPr id="1669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4864"/>
            <a:ext cx="4259263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3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3352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zh-CN" sz="2400">
                <a:ea typeface="宋体" charset="-122"/>
              </a:rPr>
              <a:t>Need a framework to interpret any measure. 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zh-CN" sz="2400">
                <a:ea typeface="宋体" charset="-122"/>
              </a:rPr>
              <a:t>Statistics provide a framework for cluster validity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altLang="zh-CN" sz="1600">
                <a:ea typeface="宋体" charset="-122"/>
              </a:rPr>
              <a:t>If the value of the index is unlikely, then the cluster results are valid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These approaches are more complicated and harder to understand.</a:t>
            </a:r>
          </a:p>
          <a:p>
            <a:pPr marL="533400" indent="-533400"/>
            <a:r>
              <a:rPr lang="en-US" altLang="zh-CN" sz="2400">
                <a:ea typeface="宋体" charset="-122"/>
              </a:rPr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altLang="zh-CN" sz="1800">
                <a:ea typeface="宋体" charset="-122"/>
              </a:rPr>
              <a:t>However, there is the question of whether the difference between two index values is significant</a:t>
            </a:r>
          </a:p>
          <a:p>
            <a:pPr marL="533400" indent="-533400"/>
            <a:endParaRPr lang="en-US" altLang="zh-CN" sz="2000">
              <a:ea typeface="宋体" charset="-122"/>
            </a:endParaRP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Framework for Cluster Validity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6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19336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zh-CN" sz="3200">
                <a:ea typeface="宋体" charset="-122"/>
              </a:rPr>
              <a:t>Example</a:t>
            </a:r>
          </a:p>
          <a:p>
            <a:pPr marL="742950" lvl="1" indent="-285750"/>
            <a:r>
              <a:rPr lang="en-US" altLang="zh-CN" sz="2000" smtClean="0">
                <a:ea typeface="宋体" charset="-122"/>
              </a:rPr>
              <a:t>Compare SSE of 0.005 against three clusters in random data</a:t>
            </a:r>
          </a:p>
          <a:p>
            <a:pPr marL="742950" lvl="1" indent="-285750"/>
            <a:r>
              <a:rPr lang="en-US" altLang="zh-CN" sz="2000" smtClean="0">
                <a:ea typeface="宋体" charset="-122"/>
              </a:rPr>
              <a:t>Histogram </a:t>
            </a:r>
            <a:r>
              <a:rPr lang="en-US" altLang="zh-CN" sz="2000">
                <a:ea typeface="宋体" charset="-122"/>
              </a:rPr>
              <a:t>shows SSE of three clusters in 500 sets of random data points of size 100 distributed over the range 0.2 – 0.8 for x and y values</a:t>
            </a:r>
          </a:p>
          <a:p>
            <a:pPr marL="742950" lvl="1" indent="-285750"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Statistical Framework for SSE</a:t>
            </a:r>
            <a:endParaRPr lang="en-US" altLang="zh-CN">
              <a:ea typeface="宋体" charset="-122"/>
            </a:endParaRPr>
          </a:p>
        </p:txBody>
      </p:sp>
      <p:grpSp>
        <p:nvGrpSpPr>
          <p:cNvPr id="1671172" name="Group 4"/>
          <p:cNvGrpSpPr>
            <a:grpSpLocks/>
          </p:cNvGrpSpPr>
          <p:nvPr/>
        </p:nvGrpSpPr>
        <p:grpSpPr bwMode="auto">
          <a:xfrm>
            <a:off x="457200" y="2852936"/>
            <a:ext cx="8219256" cy="3471664"/>
            <a:chOff x="288" y="1488"/>
            <a:chExt cx="4944" cy="1968"/>
          </a:xfrm>
        </p:grpSpPr>
        <p:pic>
          <p:nvPicPr>
            <p:cNvPr id="16711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1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71175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10952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Cluster Cohesion</a:t>
            </a:r>
            <a:r>
              <a:rPr lang="en-US" altLang="zh-CN">
                <a:solidFill>
                  <a:srgbClr val="FF9900"/>
                </a:solidFill>
                <a:ea typeface="宋体" charset="-122"/>
              </a:rPr>
              <a:t>:</a:t>
            </a:r>
            <a:r>
              <a:rPr lang="en-US" altLang="zh-CN">
                <a:ea typeface="宋体" charset="-122"/>
              </a:rPr>
              <a:t> Measures how closely related are objects in a cluster</a:t>
            </a:r>
          </a:p>
          <a:p>
            <a:pPr marL="742950" lvl="1" indent="-285750"/>
            <a:r>
              <a:rPr lang="en-US" altLang="zh-CN" sz="2000">
                <a:ea typeface="宋体" charset="-122"/>
              </a:rPr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Cluster Separation</a:t>
            </a:r>
            <a:r>
              <a:rPr lang="en-US" altLang="zh-CN">
                <a:ea typeface="宋体" charset="-122"/>
              </a:rPr>
              <a:t>: Measure how distinct or well-separated a cluster is from other clusters</a:t>
            </a:r>
          </a:p>
          <a:p>
            <a:pPr marL="342900" indent="-342900"/>
            <a:r>
              <a:rPr lang="en-US" altLang="zh-CN" sz="2400">
                <a:ea typeface="宋体" charset="-122"/>
              </a:rPr>
              <a:t>Example: Squared Error</a:t>
            </a:r>
          </a:p>
          <a:p>
            <a:pPr marL="742950" lvl="1" indent="-285750"/>
            <a:r>
              <a:rPr lang="en-US" altLang="zh-CN" sz="2000">
                <a:ea typeface="宋体" charset="-122"/>
              </a:rPr>
              <a:t>Cohesion is measured by the within cluster sum of squares (SSE)</a:t>
            </a:r>
          </a:p>
          <a:p>
            <a:pPr marL="742950" lvl="1" indent="-285750"/>
            <a:endParaRPr lang="en-US" altLang="zh-CN" sz="2000">
              <a:ea typeface="宋体" charset="-122"/>
            </a:endParaRPr>
          </a:p>
          <a:p>
            <a:pPr marL="742950" lvl="1" indent="-285750"/>
            <a:endParaRPr lang="en-US" altLang="zh-CN" sz="2000">
              <a:ea typeface="宋体" charset="-122"/>
            </a:endParaRPr>
          </a:p>
          <a:p>
            <a:pPr marL="742950" lvl="1" indent="-285750"/>
            <a:r>
              <a:rPr lang="en-US" altLang="zh-CN" sz="2000">
                <a:ea typeface="宋体" charset="-122"/>
              </a:rPr>
              <a:t>Separation is measured by the between cluster sum of squares</a:t>
            </a:r>
          </a:p>
          <a:p>
            <a:pPr marL="742950" lvl="1" indent="-285750"/>
            <a:endParaRPr lang="en-US" altLang="zh-CN" sz="2000">
              <a:ea typeface="宋体" charset="-122"/>
            </a:endParaRPr>
          </a:p>
          <a:p>
            <a:pPr marL="1143000" lvl="2" indent="-228600"/>
            <a:endParaRPr lang="en-US" altLang="zh-CN" sz="1800">
              <a:ea typeface="宋体" charset="-122"/>
            </a:endParaRPr>
          </a:p>
          <a:p>
            <a:pPr lvl="3"/>
            <a:r>
              <a:rPr lang="en-US" altLang="zh-CN" sz="1800">
                <a:ea typeface="宋体" charset="-122"/>
              </a:rPr>
              <a:t>Where |C</a:t>
            </a:r>
            <a:r>
              <a:rPr lang="en-US" altLang="zh-CN" sz="1800" baseline="-25000">
                <a:ea typeface="宋体" charset="-122"/>
              </a:rPr>
              <a:t>i</a:t>
            </a:r>
            <a:r>
              <a:rPr lang="en-US" altLang="zh-CN" sz="1800">
                <a:ea typeface="宋体" charset="-122"/>
              </a:rPr>
              <a:t>| is the size of cluster i </a:t>
            </a:r>
          </a:p>
          <a:p>
            <a:pPr marL="742950" lvl="1" indent="-285750">
              <a:buFont typeface="Arial" charset="0"/>
              <a:buNone/>
            </a:pPr>
            <a:endParaRPr lang="en-US" altLang="zh-CN" sz="2000">
              <a:ea typeface="宋体" charset="-122"/>
            </a:endParaRP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>
                <a:ea typeface="宋体" charset="-122"/>
              </a:rPr>
              <a:t>Internal Measures: Cohesion and Separation</a:t>
            </a:r>
          </a:p>
        </p:txBody>
      </p:sp>
      <p:graphicFrame>
        <p:nvGraphicFramePr>
          <p:cNvPr id="1673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449404"/>
              </p:ext>
            </p:extLst>
          </p:nvPr>
        </p:nvGraphicFramePr>
        <p:xfrm>
          <a:off x="1676400" y="4178722"/>
          <a:ext cx="32940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3" imgW="1384200" imgH="380880" progId="Equation.3">
                  <p:embed/>
                </p:oleObj>
              </mc:Choice>
              <mc:Fallback>
                <p:oleObj name="Equation" r:id="rId3" imgW="1384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78722"/>
                        <a:ext cx="32940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79054"/>
              </p:ext>
            </p:extLst>
          </p:nvPr>
        </p:nvGraphicFramePr>
        <p:xfrm>
          <a:off x="1630363" y="5395143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5" imgW="1396800" imgH="342720" progId="Equation.3">
                  <p:embed/>
                </p:oleObj>
              </mc:Choice>
              <mc:Fallback>
                <p:oleObj name="Equation" r:id="rId5" imgW="1396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395143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4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Internal Measures: Cohesion and Separation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Example: SSE</a:t>
            </a:r>
          </a:p>
          <a:p>
            <a:pPr lvl="1"/>
            <a:r>
              <a:rPr lang="en-US" altLang="zh-CN" sz="2000">
                <a:ea typeface="宋体" charset="-122"/>
              </a:rPr>
              <a:t>BSS + WSS = constant</a:t>
            </a:r>
          </a:p>
        </p:txBody>
      </p:sp>
      <p:sp>
        <p:nvSpPr>
          <p:cNvPr id="1674244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245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246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247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248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249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250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1</a:t>
            </a:r>
          </a:p>
        </p:txBody>
      </p:sp>
      <p:sp>
        <p:nvSpPr>
          <p:cNvPr id="1674251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2</a:t>
            </a:r>
          </a:p>
        </p:txBody>
      </p:sp>
      <p:sp>
        <p:nvSpPr>
          <p:cNvPr id="1674252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3</a:t>
            </a:r>
          </a:p>
        </p:txBody>
      </p:sp>
      <p:sp>
        <p:nvSpPr>
          <p:cNvPr id="1674253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4</a:t>
            </a:r>
          </a:p>
        </p:txBody>
      </p:sp>
      <p:sp>
        <p:nvSpPr>
          <p:cNvPr id="1674254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5</a:t>
            </a:r>
          </a:p>
        </p:txBody>
      </p:sp>
      <p:sp>
        <p:nvSpPr>
          <p:cNvPr id="1674255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4256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4257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4258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4259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674260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674261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674262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m</a:t>
            </a:r>
            <a:r>
              <a:rPr lang="en-US" altLang="zh-CN" sz="1800" baseline="-25000">
                <a:ea typeface="宋体" charset="-122"/>
              </a:rPr>
              <a:t>1</a:t>
            </a:r>
          </a:p>
        </p:txBody>
      </p:sp>
      <p:sp>
        <p:nvSpPr>
          <p:cNvPr id="1674263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m</a:t>
            </a:r>
            <a:r>
              <a:rPr lang="en-US" altLang="zh-CN" sz="1800" baseline="-25000">
                <a:ea typeface="宋体" charset="-122"/>
              </a:rPr>
              <a:t>2</a:t>
            </a:r>
          </a:p>
        </p:txBody>
      </p:sp>
      <p:sp>
        <p:nvSpPr>
          <p:cNvPr id="1674264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m</a:t>
            </a:r>
            <a:endParaRPr lang="en-US" altLang="zh-CN" sz="1800" baseline="-25000">
              <a:ea typeface="宋体" charset="-122"/>
            </a:endParaRPr>
          </a:p>
        </p:txBody>
      </p:sp>
      <p:graphicFrame>
        <p:nvGraphicFramePr>
          <p:cNvPr id="1674265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5029200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3288960" imgH="685800" progId="Equation.3">
                  <p:embed/>
                </p:oleObj>
              </mc:Choice>
              <mc:Fallback>
                <p:oleObj name="Equation" r:id="rId3" imgW="3288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5867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66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K=2 clusters:</a:t>
            </a:r>
          </a:p>
        </p:txBody>
      </p:sp>
      <p:graphicFrame>
        <p:nvGraphicFramePr>
          <p:cNvPr id="1674267" name="Object 27"/>
          <p:cNvGraphicFramePr>
            <a:graphicFrameLocks noChangeAspect="1"/>
          </p:cNvGraphicFramePr>
          <p:nvPr/>
        </p:nvGraphicFramePr>
        <p:xfrm>
          <a:off x="2690813" y="3502025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2933640" imgH="685800" progId="Equation.3">
                  <p:embed/>
                </p:oleObj>
              </mc:Choice>
              <mc:Fallback>
                <p:oleObj name="Equation" r:id="rId5" imgW="2933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502025"/>
                        <a:ext cx="5233987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68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K=1 cluster:</a:t>
            </a:r>
          </a:p>
        </p:txBody>
      </p:sp>
    </p:spTree>
    <p:extLst>
      <p:ext uri="{BB962C8B-B14F-4D97-AF65-F5344CB8AC3E}">
        <p14:creationId xmlns:p14="http://schemas.microsoft.com/office/powerpoint/2010/main" val="8190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3352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zh-CN" sz="2200">
                <a:ea typeface="宋体" charset="-122"/>
              </a:rPr>
              <a:t>A proximity graph based approach can also be used for cohesion and separation.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Cluster cohesion is the sum of the weight of all links within a cluster.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Cluster separation is the sum of the weights between nodes in the cluster and nodes outside the cluster.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Internal Measures: Cohesion and Separation</a:t>
            </a:r>
          </a:p>
        </p:txBody>
      </p:sp>
      <p:sp>
        <p:nvSpPr>
          <p:cNvPr id="1675268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69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0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1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2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3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74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5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6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7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78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79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0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1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2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3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4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5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6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7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8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89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90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91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92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93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94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295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96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97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98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5299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300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301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302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303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304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5305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0">
                <a:ea typeface="宋体" charset="-122"/>
              </a:rPr>
              <a:t>cohesion</a:t>
            </a:r>
          </a:p>
        </p:txBody>
      </p:sp>
      <p:sp>
        <p:nvSpPr>
          <p:cNvPr id="1675306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0">
                <a:ea typeface="宋体" charset="-122"/>
              </a:rPr>
              <a:t>separation</a:t>
            </a:r>
          </a:p>
        </p:txBody>
      </p:sp>
    </p:spTree>
    <p:extLst>
      <p:ext uri="{BB962C8B-B14F-4D97-AF65-F5344CB8AC3E}">
        <p14:creationId xmlns:p14="http://schemas.microsoft.com/office/powerpoint/2010/main" val="31184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1344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zh-CN" sz="2000">
                <a:ea typeface="宋体" charset="-122"/>
              </a:rPr>
              <a:t>Silhouette Coefficient combine ideas of both cohesion and separation, but for individual points, as well as clusters and clusterings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>
                <a:ea typeface="宋体" charset="-122"/>
              </a:rPr>
              <a:t>For an individual point, </a:t>
            </a:r>
            <a:r>
              <a:rPr lang="en-US" altLang="zh-CN" sz="2000" i="1">
                <a:ea typeface="宋体" charset="-122"/>
              </a:rPr>
              <a:t>i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Calculate </a:t>
            </a:r>
            <a:r>
              <a:rPr lang="en-US" altLang="zh-CN" sz="1800" b="1" i="1">
                <a:ea typeface="宋体" charset="-122"/>
              </a:rPr>
              <a:t>a</a:t>
            </a:r>
            <a:r>
              <a:rPr lang="en-US" altLang="zh-CN" sz="1800">
                <a:ea typeface="宋体" charset="-122"/>
              </a:rPr>
              <a:t> = average distance of </a:t>
            </a:r>
            <a:r>
              <a:rPr lang="en-US" altLang="zh-CN" sz="1800" i="1">
                <a:ea typeface="宋体" charset="-122"/>
              </a:rPr>
              <a:t>i</a:t>
            </a:r>
            <a:r>
              <a:rPr lang="en-US" altLang="zh-CN" sz="1800">
                <a:ea typeface="宋体" charset="-122"/>
              </a:rPr>
              <a:t> to the points in its cluster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Calculate </a:t>
            </a:r>
            <a:r>
              <a:rPr lang="en-US" altLang="zh-CN" sz="1800" b="1" i="1">
                <a:ea typeface="宋体" charset="-122"/>
              </a:rPr>
              <a:t>b</a:t>
            </a:r>
            <a:r>
              <a:rPr lang="en-US" altLang="zh-CN" sz="1800">
                <a:ea typeface="宋体" charset="-122"/>
              </a:rPr>
              <a:t> = min (average distance of </a:t>
            </a:r>
            <a:r>
              <a:rPr lang="en-US" altLang="zh-CN" sz="1800" i="1">
                <a:ea typeface="宋体" charset="-122"/>
              </a:rPr>
              <a:t>i </a:t>
            </a:r>
            <a:r>
              <a:rPr lang="en-US" altLang="zh-CN" sz="1800">
                <a:ea typeface="宋体" charset="-122"/>
              </a:rPr>
              <a:t> to points in another cluster)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The silhouette coefficient for a point is then given by 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/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s = 1 – a/b   if a &lt; b,   </a:t>
            </a:r>
            <a:r>
              <a:rPr lang="en-US" altLang="zh-CN" sz="1400">
                <a:ea typeface="宋体" charset="-122"/>
              </a:rPr>
              <a:t>(or s = b/a - 1    if a </a:t>
            </a:r>
            <a:r>
              <a:rPr lang="en-US" altLang="zh-CN" sz="1400">
                <a:ea typeface="宋体" charset="-122"/>
                <a:sym typeface="Symbol" pitchFamily="18" charset="2"/>
              </a:rPr>
              <a:t> </a:t>
            </a:r>
            <a:r>
              <a:rPr lang="en-US" altLang="zh-CN" sz="1400">
                <a:ea typeface="宋体" charset="-122"/>
              </a:rPr>
              <a:t>b, not the usual case)</a:t>
            </a:r>
            <a:r>
              <a:rPr lang="en-US" altLang="zh-CN" sz="1800">
                <a:ea typeface="宋体" charset="-122"/>
              </a:rPr>
              <a:t> </a:t>
            </a:r>
          </a:p>
          <a:p>
            <a:pPr marL="742950" lvl="1" indent="-285750"/>
            <a:endParaRPr lang="en-US" altLang="zh-CN" sz="1800">
              <a:ea typeface="宋体" charset="-122"/>
            </a:endParaRPr>
          </a:p>
          <a:p>
            <a:pPr marL="742950" lvl="1" indent="-285750"/>
            <a:r>
              <a:rPr lang="en-US" altLang="zh-CN" sz="1800">
                <a:ea typeface="宋体" charset="-122"/>
              </a:rPr>
              <a:t>Typically between 0 and 1. </a:t>
            </a:r>
          </a:p>
          <a:p>
            <a:pPr marL="742950" lvl="1" indent="-285750"/>
            <a:r>
              <a:rPr lang="en-US" altLang="zh-CN" sz="1800">
                <a:ea typeface="宋体" charset="-122"/>
              </a:rPr>
              <a:t>The closer to 1 the better.</a:t>
            </a:r>
          </a:p>
          <a:p>
            <a:pPr marL="342900" indent="-342900">
              <a:spcBef>
                <a:spcPct val="0"/>
              </a:spcBef>
            </a:pPr>
            <a:endParaRPr lang="en-US" altLang="zh-CN" sz="2200">
              <a:ea typeface="宋体" charset="-122"/>
            </a:endParaRPr>
          </a:p>
          <a:p>
            <a:pPr marL="342900" indent="-342900">
              <a:spcBef>
                <a:spcPct val="0"/>
              </a:spcBef>
            </a:pPr>
            <a:endParaRPr lang="en-US" altLang="zh-CN" sz="2200">
              <a:ea typeface="宋体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200">
                <a:ea typeface="宋体" charset="-122"/>
              </a:rPr>
              <a:t>Can calculate the Average Silhouette width for a cluster or a clustering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Internal Measures: Silhouette Coefficient</a:t>
            </a:r>
          </a:p>
        </p:txBody>
      </p:sp>
      <p:graphicFrame>
        <p:nvGraphicFramePr>
          <p:cNvPr id="1676292" name="Object 4"/>
          <p:cNvGraphicFramePr>
            <a:graphicFrameLocks noChangeAspect="1"/>
          </p:cNvGraphicFramePr>
          <p:nvPr/>
        </p:nvGraphicFramePr>
        <p:xfrm>
          <a:off x="4572000" y="3962400"/>
          <a:ext cx="2733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VISIO" r:id="rId3" imgW="3692160" imgH="1484640" progId="Visio.Drawing.6">
                  <p:embed/>
                </p:oleObj>
              </mc:Choice>
              <mc:Fallback>
                <p:oleObj name="VISIO" r:id="rId3" imgW="3692160" imgH="1484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733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9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3805</Words>
  <Application>Microsoft Office PowerPoint</Application>
  <PresentationFormat>全屏显示(4:3)</PresentationFormat>
  <Paragraphs>800</Paragraphs>
  <Slides>102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102</vt:i4>
      </vt:variant>
    </vt:vector>
  </HeadingPairs>
  <TitlesOfParts>
    <vt:vector size="107" baseType="lpstr">
      <vt:lpstr>Office 主题</vt:lpstr>
      <vt:lpstr>VISIO</vt:lpstr>
      <vt:lpstr>Bitmap Image</vt:lpstr>
      <vt:lpstr>Visio</vt:lpstr>
      <vt:lpstr>Equation</vt:lpstr>
      <vt:lpstr>Unsupervised Learning: Clustering</vt:lpstr>
      <vt:lpstr>Outline</vt:lpstr>
      <vt:lpstr>Basic concepts of clustering</vt:lpstr>
      <vt:lpstr>Supervised learning vs. unsupervised learning</vt:lpstr>
      <vt:lpstr>What is clustering</vt:lpstr>
      <vt:lpstr>What is clustering for? </vt:lpstr>
      <vt:lpstr>What is clustering for? (cont…)</vt:lpstr>
      <vt:lpstr>The Clustering Process</vt:lpstr>
      <vt:lpstr>Outline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Outline</vt:lpstr>
      <vt:lpstr>Types of Clusterings</vt:lpstr>
      <vt:lpstr>Partitional Clustering</vt:lpstr>
      <vt:lpstr>Hierarchical Clustering</vt:lpstr>
      <vt:lpstr>Density-based clustering</vt:lpstr>
      <vt:lpstr>PowerPoint 演示文稿</vt:lpstr>
      <vt:lpstr>Outline</vt:lpstr>
      <vt:lpstr>K-means Clustering</vt:lpstr>
      <vt:lpstr>K-means Clustering</vt:lpstr>
      <vt:lpstr>Illustration</vt:lpstr>
      <vt:lpstr>Illustration</vt:lpstr>
      <vt:lpstr>Limitations of k-means</vt:lpstr>
      <vt:lpstr>Weaknesses of k-means</vt:lpstr>
      <vt:lpstr>W1: Initial Centroids Problem</vt:lpstr>
      <vt:lpstr>Solutions to Initial Centroids Problem</vt:lpstr>
      <vt:lpstr>Weaknesses of k-means</vt:lpstr>
      <vt:lpstr>W2.1: Differing Sizes</vt:lpstr>
      <vt:lpstr>W2.2: Differing Density</vt:lpstr>
      <vt:lpstr>W2.3: Non-globular Shapes</vt:lpstr>
      <vt:lpstr>Overcoming K-means Weaknesses #2</vt:lpstr>
      <vt:lpstr>PowerPoint 演示文稿</vt:lpstr>
      <vt:lpstr>Overcoming K-means Weaknesses #2</vt:lpstr>
      <vt:lpstr>Weaknesses of k-means</vt:lpstr>
      <vt:lpstr>W3: Problems with outliers</vt:lpstr>
      <vt:lpstr>To deal with outliers</vt:lpstr>
      <vt:lpstr>K-means summary</vt:lpstr>
      <vt:lpstr>Outline</vt:lpstr>
      <vt:lpstr>Hierarchical Clustering </vt:lpstr>
      <vt:lpstr>Hierarchical Clustering </vt:lpstr>
      <vt:lpstr>Strengths of Hierarchical Clustering</vt:lpstr>
      <vt:lpstr>Types of hierarchical clustering</vt:lpstr>
      <vt:lpstr>Hierarchical Clustering 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Agglomerative Clustering: MIN</vt:lpstr>
      <vt:lpstr>Limitations of MIN</vt:lpstr>
      <vt:lpstr>Cluster Similarity: MAX or Complete Linkage</vt:lpstr>
      <vt:lpstr>Agglomerative Clustering: MAX</vt:lpstr>
      <vt:lpstr>Strength of MAX</vt:lpstr>
      <vt:lpstr>Limitations of MAX</vt:lpstr>
      <vt:lpstr>Cluster Similarity: Group Average</vt:lpstr>
      <vt:lpstr>Cluster Similarity: Group Average</vt:lpstr>
      <vt:lpstr>Agglomerative Clustering: Comparison</vt:lpstr>
      <vt:lpstr>Agglomerative Clustering:  Problems and Limitations</vt:lpstr>
      <vt:lpstr>Hierarchical Clustering </vt:lpstr>
      <vt:lpstr>MST: Divisive Hierarchical Clustering</vt:lpstr>
      <vt:lpstr>MST: Divisive Hierarchical Clustering</vt:lpstr>
      <vt:lpstr>Outline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Outline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External Measures of Cluster Validity: Entropy and Purity</vt:lpstr>
      <vt:lpstr>Final Comment on Cluster Validity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Clustering</dc:title>
  <cp:lastModifiedBy>ajon</cp:lastModifiedBy>
  <cp:revision>30</cp:revision>
  <dcterms:modified xsi:type="dcterms:W3CDTF">2015-11-18T09:34:58Z</dcterms:modified>
</cp:coreProperties>
</file>